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8288000" cy="10287000"/>
  <p:notesSz cx="6858000" cy="9144000"/>
  <p:embeddedFontLst>
    <p:embeddedFont>
      <p:font typeface="Quicksand Bold" charset="1" panose="00000000000000000000"/>
      <p:regular r:id="rId49"/>
    </p:embeddedFont>
    <p:embeddedFont>
      <p:font typeface="Arial MT Pro Bold" charset="1" panose="020B0802020202020204"/>
      <p:regular r:id="rId50"/>
    </p:embeddedFont>
    <p:embeddedFont>
      <p:font typeface="Canva Sans Bold" charset="1" panose="020B0803030501040103"/>
      <p:regular r:id="rId51"/>
    </p:embeddedFont>
    <p:embeddedFont>
      <p:font typeface="Canva Sans" charset="1" panose="020B0503030501040103"/>
      <p:regular r:id="rId52"/>
    </p:embeddedFont>
    <p:embeddedFont>
      <p:font typeface="Arial MT Pro" charset="1" panose="020B0502020202020204"/>
      <p:regular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font" Target="fonts/font50.fntdata"/><Relationship Id="rId55" Type="http://schemas.openxmlformats.org/officeDocument/2006/relationships/customXml" Target="../customXml/item2.xml"/><Relationship Id="rId7" Type="http://schemas.openxmlformats.org/officeDocument/2006/relationships/slide" Target="slides/slide2.xml"/><Relationship Id="rId16" Type="http://schemas.openxmlformats.org/officeDocument/2006/relationships/slide" Target="slides/slide11.xml"/><Relationship Id="rId2" Type="http://schemas.openxmlformats.org/officeDocument/2006/relationships/presProps" Target="presProps.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font" Target="fonts/font53.fntdata"/><Relationship Id="rId5"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font" Target="fonts/font52.fntdata"/><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 Type="http://schemas.openxmlformats.org/officeDocument/2006/relationships/theme" Target="theme/theme1.xml"/><Relationship Id="rId43" Type="http://schemas.openxmlformats.org/officeDocument/2006/relationships/slide" Target="slides/slide38.xml"/><Relationship Id="rId48" Type="http://schemas.openxmlformats.org/officeDocument/2006/relationships/slide" Target="slides/slide43.xml"/><Relationship Id="rId9" Type="http://schemas.openxmlformats.org/officeDocument/2006/relationships/slide" Target="slides/slide4.xml"/><Relationship Id="rId56" Type="http://schemas.openxmlformats.org/officeDocument/2006/relationships/customXml" Target="../customXml/item3.xml"/><Relationship Id="rId51" Type="http://schemas.openxmlformats.org/officeDocument/2006/relationships/font" Target="fonts/font51.fntdata"/><Relationship Id="rId8" Type="http://schemas.openxmlformats.org/officeDocument/2006/relationships/slide" Target="slides/slide3.xml"/><Relationship Id="rId3" Type="http://schemas.openxmlformats.org/officeDocument/2006/relationships/viewProps" Target="viewProps.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49.fntdata"/></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1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1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jpeg" Type="http://schemas.openxmlformats.org/officeDocument/2006/relationships/image"/><Relationship Id="rId7" Target="../media/image17.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8.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9.jpeg" Type="http://schemas.openxmlformats.org/officeDocument/2006/relationships/image"/><Relationship Id="rId7" Target="../media/image20.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21.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8.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22.jpe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5.png" Type="http://schemas.openxmlformats.org/officeDocument/2006/relationships/image"/><Relationship Id="rId4" Target="../media/image4.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2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25.jpeg" Type="http://schemas.openxmlformats.org/officeDocument/2006/relationships/image"/><Relationship Id="rId5" Target="../media/image26.jpeg" Type="http://schemas.openxmlformats.org/officeDocument/2006/relationships/image"/><Relationship Id="rId6" Target="../media/image27.jpe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5.png" Type="http://schemas.openxmlformats.org/officeDocument/2006/relationships/image"/><Relationship Id="rId4" Target="../media/image4.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5.png" Type="http://schemas.openxmlformats.org/officeDocument/2006/relationships/image"/><Relationship Id="rId5"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 Id="rId4"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6B2FF"/>
        </a:solidFill>
      </p:bgPr>
    </p:bg>
    <p:spTree>
      <p:nvGrpSpPr>
        <p:cNvPr id="1" name=""/>
        <p:cNvGrpSpPr/>
        <p:nvPr/>
      </p:nvGrpSpPr>
      <p:grpSpPr>
        <a:xfrm>
          <a:off x="0" y="0"/>
          <a:ext cx="0" cy="0"/>
          <a:chOff x="0" y="0"/>
          <a:chExt cx="0" cy="0"/>
        </a:xfrm>
      </p:grpSpPr>
      <p:sp>
        <p:nvSpPr>
          <p:cNvPr name="Freeform 2" id="2"/>
          <p:cNvSpPr/>
          <p:nvPr/>
        </p:nvSpPr>
        <p:spPr>
          <a:xfrm flipH="false" flipV="false" rot="0">
            <a:off x="5907609" y="3461768"/>
            <a:ext cx="6472783" cy="2242836"/>
          </a:xfrm>
          <a:custGeom>
            <a:avLst/>
            <a:gdLst/>
            <a:ahLst/>
            <a:cxnLst/>
            <a:rect r="r" b="b" t="t" l="l"/>
            <a:pathLst>
              <a:path h="2242836" w="6472783">
                <a:moveTo>
                  <a:pt x="0" y="0"/>
                </a:moveTo>
                <a:lnTo>
                  <a:pt x="6472782" y="0"/>
                </a:lnTo>
                <a:lnTo>
                  <a:pt x="6472782" y="2242836"/>
                </a:lnTo>
                <a:lnTo>
                  <a:pt x="0" y="2242836"/>
                </a:lnTo>
                <a:lnTo>
                  <a:pt x="0" y="0"/>
                </a:lnTo>
                <a:close/>
              </a:path>
            </a:pathLst>
          </a:custGeom>
          <a:blipFill>
            <a:blip r:embed="rId2"/>
            <a:stretch>
              <a:fillRect l="-59717" t="-176717" r="-62106" b="-175941"/>
            </a:stretch>
          </a:blipFill>
        </p:spPr>
      </p:sp>
      <p:sp>
        <p:nvSpPr>
          <p:cNvPr name="Freeform 3" id="3"/>
          <p:cNvSpPr/>
          <p:nvPr/>
        </p:nvSpPr>
        <p:spPr>
          <a:xfrm flipH="false" flipV="false" rot="-2526102">
            <a:off x="12934874" y="5386488"/>
            <a:ext cx="5393102" cy="5089127"/>
          </a:xfrm>
          <a:custGeom>
            <a:avLst/>
            <a:gdLst/>
            <a:ahLst/>
            <a:cxnLst/>
            <a:rect r="r" b="b" t="t" l="l"/>
            <a:pathLst>
              <a:path h="5089127" w="5393102">
                <a:moveTo>
                  <a:pt x="0" y="0"/>
                </a:moveTo>
                <a:lnTo>
                  <a:pt x="5393102" y="0"/>
                </a:lnTo>
                <a:lnTo>
                  <a:pt x="5393102" y="5089127"/>
                </a:lnTo>
                <a:lnTo>
                  <a:pt x="0" y="5089127"/>
                </a:lnTo>
                <a:lnTo>
                  <a:pt x="0" y="0"/>
                </a:lnTo>
                <a:close/>
              </a:path>
            </a:pathLst>
          </a:custGeom>
          <a:blipFill>
            <a:blip r:embed="rId3">
              <a:alphaModFix amt="28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6978217">
            <a:off x="-53132" y="-372843"/>
            <a:ext cx="3939416" cy="3717376"/>
          </a:xfrm>
          <a:custGeom>
            <a:avLst/>
            <a:gdLst/>
            <a:ahLst/>
            <a:cxnLst/>
            <a:rect r="r" b="b" t="t" l="l"/>
            <a:pathLst>
              <a:path h="3717376" w="3939416">
                <a:moveTo>
                  <a:pt x="0" y="0"/>
                </a:moveTo>
                <a:lnTo>
                  <a:pt x="3939417" y="0"/>
                </a:lnTo>
                <a:lnTo>
                  <a:pt x="3939417" y="3717377"/>
                </a:lnTo>
                <a:lnTo>
                  <a:pt x="0" y="3717377"/>
                </a:lnTo>
                <a:lnTo>
                  <a:pt x="0" y="0"/>
                </a:lnTo>
                <a:close/>
              </a:path>
            </a:pathLst>
          </a:custGeom>
          <a:blipFill>
            <a:blip r:embed="rId3">
              <a:alphaModFix amt="28000"/>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0" y="9556044"/>
            <a:ext cx="18288000" cy="730956"/>
            <a:chOff x="0" y="0"/>
            <a:chExt cx="4816593" cy="192515"/>
          </a:xfrm>
        </p:grpSpPr>
        <p:sp>
          <p:nvSpPr>
            <p:cNvPr name="Freeform 6" id="6"/>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7" id="7"/>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78655" y="9670162"/>
            <a:ext cx="1852491" cy="502720"/>
          </a:xfrm>
          <a:custGeom>
            <a:avLst/>
            <a:gdLst/>
            <a:ahLst/>
            <a:cxnLst/>
            <a:rect r="r" b="b" t="t" l="l"/>
            <a:pathLst>
              <a:path h="502720" w="1852491">
                <a:moveTo>
                  <a:pt x="0" y="0"/>
                </a:moveTo>
                <a:lnTo>
                  <a:pt x="1852490" y="0"/>
                </a:lnTo>
                <a:lnTo>
                  <a:pt x="1852490" y="502720"/>
                </a:lnTo>
                <a:lnTo>
                  <a:pt x="0" y="502720"/>
                </a:lnTo>
                <a:lnTo>
                  <a:pt x="0" y="0"/>
                </a:lnTo>
                <a:close/>
              </a:path>
            </a:pathLst>
          </a:custGeom>
          <a:blipFill>
            <a:blip r:embed="rId5"/>
            <a:stretch>
              <a:fillRect l="0" t="0" r="0" b="0"/>
            </a:stretch>
          </a:blipFill>
        </p:spPr>
      </p:sp>
      <p:sp>
        <p:nvSpPr>
          <p:cNvPr name="TextBox 9" id="9"/>
          <p:cNvSpPr txBox="true"/>
          <p:nvPr/>
        </p:nvSpPr>
        <p:spPr>
          <a:xfrm rot="0">
            <a:off x="2272928" y="5637929"/>
            <a:ext cx="13742144" cy="1057275"/>
          </a:xfrm>
          <a:prstGeom prst="rect">
            <a:avLst/>
          </a:prstGeom>
        </p:spPr>
        <p:txBody>
          <a:bodyPr anchor="t" rtlCol="false" tIns="0" lIns="0" bIns="0" rIns="0">
            <a:spAutoFit/>
          </a:bodyPr>
          <a:lstStyle/>
          <a:p>
            <a:pPr algn="ctr">
              <a:lnSpc>
                <a:spcPts val="4200"/>
              </a:lnSpc>
            </a:pPr>
            <a:r>
              <a:rPr lang="en-US" sz="3000" b="true">
                <a:solidFill>
                  <a:srgbClr val="000000"/>
                </a:solidFill>
                <a:latin typeface="Quicksand Bold"/>
                <a:ea typeface="Quicksand Bold"/>
                <a:cs typeface="Quicksand Bold"/>
                <a:sym typeface="Quicksand Bold"/>
              </a:rPr>
              <a:t>Service based </a:t>
            </a:r>
          </a:p>
          <a:p>
            <a:pPr algn="ctr" marL="0" indent="0" lvl="0">
              <a:lnSpc>
                <a:spcPts val="4200"/>
              </a:lnSpc>
              <a:spcBef>
                <a:spcPct val="0"/>
              </a:spcBef>
            </a:pPr>
            <a:r>
              <a:rPr lang="en-US" b="true" sz="3000">
                <a:solidFill>
                  <a:srgbClr val="000000"/>
                </a:solidFill>
                <a:latin typeface="Quicksand Bold"/>
                <a:ea typeface="Quicksand Bold"/>
                <a:cs typeface="Quicksand Bold"/>
                <a:sym typeface="Quicksand Bold"/>
              </a:rPr>
              <a:t>pet care mobile app </a:t>
            </a:r>
          </a:p>
        </p:txBody>
      </p:sp>
      <p:grpSp>
        <p:nvGrpSpPr>
          <p:cNvPr name="Group 10" id="10"/>
          <p:cNvGrpSpPr/>
          <p:nvPr/>
        </p:nvGrpSpPr>
        <p:grpSpPr>
          <a:xfrm rot="0">
            <a:off x="0" y="9556044"/>
            <a:ext cx="18288000" cy="730956"/>
            <a:chOff x="0" y="0"/>
            <a:chExt cx="24384000" cy="974608"/>
          </a:xfrm>
        </p:grpSpPr>
        <p:grpSp>
          <p:nvGrpSpPr>
            <p:cNvPr name="Group 11" id="11"/>
            <p:cNvGrpSpPr/>
            <p:nvPr/>
          </p:nvGrpSpPr>
          <p:grpSpPr>
            <a:xfrm rot="0">
              <a:off x="0" y="0"/>
              <a:ext cx="24384000" cy="974608"/>
              <a:chOff x="0" y="0"/>
              <a:chExt cx="4816593" cy="192515"/>
            </a:xfrm>
          </p:grpSpPr>
          <p:sp>
            <p:nvSpPr>
              <p:cNvPr name="Freeform 12" id="12"/>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13" id="13"/>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238206" y="152157"/>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5"/>
              <a:stretch>
                <a:fillRect l="0" t="0" r="0" b="0"/>
              </a:stretch>
            </a:blipFill>
          </p:spPr>
        </p:sp>
        <p:sp>
          <p:nvSpPr>
            <p:cNvPr name="TextBox 15" id="15"/>
            <p:cNvSpPr txBox="true"/>
            <p:nvPr/>
          </p:nvSpPr>
          <p:spPr>
            <a:xfrm rot="0">
              <a:off x="11036420" y="28332"/>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617518" y="3432810"/>
            <a:ext cx="17052964" cy="3240405"/>
          </a:xfrm>
          <a:prstGeom prst="rect">
            <a:avLst/>
          </a:prstGeom>
        </p:spPr>
        <p:txBody>
          <a:bodyPr anchor="t" rtlCol="false" tIns="0" lIns="0" bIns="0" rIns="0">
            <a:spAutoFit/>
          </a:bodyPr>
          <a:lstStyle/>
          <a:p>
            <a:pPr algn="ctr">
              <a:lnSpc>
                <a:spcPts val="13019"/>
              </a:lnSpc>
            </a:pPr>
            <a:r>
              <a:rPr lang="en-US" sz="9300" b="true">
                <a:solidFill>
                  <a:srgbClr val="000000"/>
                </a:solidFill>
                <a:latin typeface="Canva Sans Bold"/>
                <a:ea typeface="Canva Sans Bold"/>
                <a:cs typeface="Canva Sans Bold"/>
                <a:sym typeface="Canva Sans Bold"/>
              </a:rPr>
              <a:t>Pet Meal and Supply Delivery Network</a:t>
            </a:r>
          </a:p>
        </p:txBody>
      </p:sp>
      <p:sp>
        <p:nvSpPr>
          <p:cNvPr name="TextBox 10" id="10"/>
          <p:cNvSpPr txBox="true"/>
          <p:nvPr/>
        </p:nvSpPr>
        <p:spPr>
          <a:xfrm rot="0">
            <a:off x="849402" y="619614"/>
            <a:ext cx="7150001" cy="1335395"/>
          </a:xfrm>
          <a:prstGeom prst="rect">
            <a:avLst/>
          </a:prstGeom>
        </p:spPr>
        <p:txBody>
          <a:bodyPr anchor="t" rtlCol="false" tIns="0" lIns="0" bIns="0" rIns="0">
            <a:spAutoFit/>
          </a:bodyPr>
          <a:lstStyle/>
          <a:p>
            <a:pPr algn="ctr">
              <a:lnSpc>
                <a:spcPts val="10920"/>
              </a:lnSpc>
            </a:pPr>
            <a:r>
              <a:rPr lang="en-US" sz="7800">
                <a:solidFill>
                  <a:srgbClr val="000000"/>
                </a:solidFill>
                <a:latin typeface="Canva Sans"/>
                <a:ea typeface="Canva Sans"/>
                <a:cs typeface="Canva Sans"/>
                <a:sym typeface="Canva Sans"/>
              </a:rPr>
              <a:t>Component 02</a:t>
            </a:r>
          </a:p>
        </p:txBody>
      </p:sp>
      <p:sp>
        <p:nvSpPr>
          <p:cNvPr name="TextBox 11" id="11"/>
          <p:cNvSpPr txBox="true"/>
          <p:nvPr/>
        </p:nvSpPr>
        <p:spPr>
          <a:xfrm rot="0">
            <a:off x="11575805" y="8439008"/>
            <a:ext cx="5458708"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IT21815478| Godage P.S.P</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1028700" y="598093"/>
            <a:ext cx="4499074" cy="1335395"/>
          </a:xfrm>
          <a:prstGeom prst="rect">
            <a:avLst/>
          </a:prstGeom>
        </p:spPr>
        <p:txBody>
          <a:bodyPr anchor="t" rtlCol="false" tIns="0" lIns="0" bIns="0" rIns="0">
            <a:spAutoFit/>
          </a:bodyPr>
          <a:lstStyle/>
          <a:p>
            <a:pPr algn="ctr">
              <a:lnSpc>
                <a:spcPts val="10920"/>
              </a:lnSpc>
            </a:pPr>
            <a:r>
              <a:rPr lang="en-US" sz="7800">
                <a:solidFill>
                  <a:srgbClr val="000000"/>
                </a:solidFill>
                <a:latin typeface="Canva Sans"/>
                <a:ea typeface="Canva Sans"/>
                <a:cs typeface="Canva Sans"/>
                <a:sym typeface="Canva Sans"/>
              </a:rPr>
              <a:t>Overview</a:t>
            </a:r>
          </a:p>
        </p:txBody>
      </p:sp>
      <p:sp>
        <p:nvSpPr>
          <p:cNvPr name="TextBox 10" id="10"/>
          <p:cNvSpPr txBox="true"/>
          <p:nvPr/>
        </p:nvSpPr>
        <p:spPr>
          <a:xfrm rot="0">
            <a:off x="1028700" y="2175568"/>
            <a:ext cx="16846605" cy="5585967"/>
          </a:xfrm>
          <a:prstGeom prst="rect">
            <a:avLst/>
          </a:prstGeom>
        </p:spPr>
        <p:txBody>
          <a:bodyPr anchor="t" rtlCol="false" tIns="0" lIns="0" bIns="0" rIns="0">
            <a:spAutoFit/>
          </a:bodyPr>
          <a:lstStyle/>
          <a:p>
            <a:pPr algn="l">
              <a:lnSpc>
                <a:spcPts val="4062"/>
              </a:lnSpc>
            </a:pPr>
            <a:r>
              <a:rPr lang="en-US" sz="2901">
                <a:solidFill>
                  <a:srgbClr val="000000"/>
                </a:solidFill>
                <a:latin typeface="Canva Sans"/>
                <a:ea typeface="Canva Sans"/>
                <a:cs typeface="Canva Sans"/>
                <a:sym typeface="Canva Sans"/>
              </a:rPr>
              <a:t>PawPal’s Pet Meal and Supply Delivery Network feels like a smooth, modern companion that guides each user through exactly what they need to do, when they need to do it. As a veterinarian, the mobile UI makes it easy to pull up a dog’s profile, get a smart meal/vitamin recommendation, tweak it with your own notes, and share it instantly no paperwork, while built‑in chat (with images) keeps follow‑ups simple. As a pet owner, you receive clear notifications, can review the vet’s plan in a friendly layout, and then shop recommended items right in the marketplace with crisp product cards, image galleries, tags, and an intuitive cart and checkout (including optional map location picking and order tracking). Vendors get streamlined screens to manage profiles, products, images, stock, and orders, with clear status actions and visual feedback. Across all roles, the app’s responsive design, optimistic interactions, and real‑time updates make the experience feel fast, reliable, and reassuring.</a:t>
            </a:r>
          </a:p>
        </p:txBody>
      </p:sp>
      <p:sp>
        <p:nvSpPr>
          <p:cNvPr name="TextBox 11" id="11"/>
          <p:cNvSpPr txBox="true"/>
          <p:nvPr/>
        </p:nvSpPr>
        <p:spPr>
          <a:xfrm rot="0">
            <a:off x="11575805" y="8439008"/>
            <a:ext cx="5458708"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IT21815478</a:t>
            </a:r>
            <a:r>
              <a:rPr lang="en-US" sz="3494">
                <a:solidFill>
                  <a:srgbClr val="000000"/>
                </a:solidFill>
                <a:latin typeface="Canva Sans"/>
                <a:ea typeface="Canva Sans"/>
                <a:cs typeface="Canva Sans"/>
                <a:sym typeface="Canva Sans"/>
              </a:rPr>
              <a:t>| Godage P.S.P</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236731" y="533530"/>
            <a:ext cx="9009872" cy="1335395"/>
          </a:xfrm>
          <a:prstGeom prst="rect">
            <a:avLst/>
          </a:prstGeom>
        </p:spPr>
        <p:txBody>
          <a:bodyPr anchor="t" rtlCol="false" tIns="0" lIns="0" bIns="0" rIns="0">
            <a:spAutoFit/>
          </a:bodyPr>
          <a:lstStyle/>
          <a:p>
            <a:pPr algn="ctr">
              <a:lnSpc>
                <a:spcPts val="10920"/>
              </a:lnSpc>
            </a:pPr>
            <a:r>
              <a:rPr lang="en-US" sz="7800">
                <a:solidFill>
                  <a:srgbClr val="000000"/>
                </a:solidFill>
                <a:latin typeface="Canva Sans"/>
                <a:ea typeface="Canva Sans"/>
                <a:cs typeface="Canva Sans"/>
                <a:sym typeface="Canva Sans"/>
              </a:rPr>
              <a:t>Requirements</a:t>
            </a:r>
          </a:p>
        </p:txBody>
      </p:sp>
      <p:sp>
        <p:nvSpPr>
          <p:cNvPr name="TextBox 10" id="10"/>
          <p:cNvSpPr txBox="true"/>
          <p:nvPr/>
        </p:nvSpPr>
        <p:spPr>
          <a:xfrm rot="0">
            <a:off x="11575805" y="8439008"/>
            <a:ext cx="5458708"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IT21815478</a:t>
            </a:r>
            <a:r>
              <a:rPr lang="en-US" sz="3494">
                <a:solidFill>
                  <a:srgbClr val="000000"/>
                </a:solidFill>
                <a:latin typeface="Canva Sans"/>
                <a:ea typeface="Canva Sans"/>
                <a:cs typeface="Canva Sans"/>
                <a:sym typeface="Canva Sans"/>
              </a:rPr>
              <a:t>| Godage P.S.P</a:t>
            </a:r>
          </a:p>
        </p:txBody>
      </p:sp>
      <p:sp>
        <p:nvSpPr>
          <p:cNvPr name="TextBox 11" id="11"/>
          <p:cNvSpPr txBox="true"/>
          <p:nvPr/>
        </p:nvSpPr>
        <p:spPr>
          <a:xfrm rot="0">
            <a:off x="1028700" y="2369408"/>
            <a:ext cx="3296476" cy="738492"/>
          </a:xfrm>
          <a:prstGeom prst="rect">
            <a:avLst/>
          </a:prstGeom>
        </p:spPr>
        <p:txBody>
          <a:bodyPr anchor="t" rtlCol="false" tIns="0" lIns="0" bIns="0" rIns="0">
            <a:spAutoFit/>
          </a:bodyPr>
          <a:lstStyle/>
          <a:p>
            <a:pPr algn="ctr">
              <a:lnSpc>
                <a:spcPts val="6020"/>
              </a:lnSpc>
            </a:pPr>
            <a:r>
              <a:rPr lang="en-US" sz="4300">
                <a:solidFill>
                  <a:srgbClr val="000000"/>
                </a:solidFill>
                <a:latin typeface="Canva Sans"/>
                <a:ea typeface="Canva Sans"/>
                <a:cs typeface="Canva Sans"/>
                <a:sym typeface="Canva Sans"/>
              </a:rPr>
              <a:t>Functional</a:t>
            </a:r>
          </a:p>
        </p:txBody>
      </p:sp>
      <p:sp>
        <p:nvSpPr>
          <p:cNvPr name="TextBox 12" id="12"/>
          <p:cNvSpPr txBox="true"/>
          <p:nvPr/>
        </p:nvSpPr>
        <p:spPr>
          <a:xfrm rot="0">
            <a:off x="1369135" y="3641299"/>
            <a:ext cx="8071798" cy="3608006"/>
          </a:xfrm>
          <a:prstGeom prst="rect">
            <a:avLst/>
          </a:prstGeom>
        </p:spPr>
        <p:txBody>
          <a:bodyPr anchor="t" rtlCol="false" tIns="0" lIns="0" bIns="0" rIns="0">
            <a:spAutoFit/>
          </a:bodyPr>
          <a:lstStyle/>
          <a:p>
            <a:pPr algn="l" marL="648240" indent="-324120" lvl="1">
              <a:lnSpc>
                <a:spcPts val="4203"/>
              </a:lnSpc>
              <a:buFont typeface="Arial"/>
              <a:buChar char="•"/>
            </a:pPr>
            <a:r>
              <a:rPr lang="en-US" sz="3002">
                <a:solidFill>
                  <a:srgbClr val="000000"/>
                </a:solidFill>
                <a:latin typeface="Canva Sans"/>
                <a:ea typeface="Canva Sans"/>
                <a:cs typeface="Canva Sans"/>
                <a:sym typeface="Canva Sans"/>
              </a:rPr>
              <a:t>Predict nutrition plan using ML</a:t>
            </a:r>
          </a:p>
          <a:p>
            <a:pPr algn="l" marL="648240" indent="-324120" lvl="1">
              <a:lnSpc>
                <a:spcPts val="4203"/>
              </a:lnSpc>
              <a:buFont typeface="Arial"/>
              <a:buChar char="•"/>
            </a:pPr>
            <a:r>
              <a:rPr lang="en-US" sz="3002">
                <a:solidFill>
                  <a:srgbClr val="000000"/>
                </a:solidFill>
                <a:latin typeface="Canva Sans"/>
                <a:ea typeface="Canva Sans"/>
                <a:cs typeface="Canva Sans"/>
                <a:sym typeface="Canva Sans"/>
              </a:rPr>
              <a:t>Submit vet recommendations with details</a:t>
            </a:r>
          </a:p>
          <a:p>
            <a:pPr algn="l" marL="648240" indent="-324120" lvl="1">
              <a:lnSpc>
                <a:spcPts val="4203"/>
              </a:lnSpc>
              <a:buFont typeface="Arial"/>
              <a:buChar char="•"/>
            </a:pPr>
            <a:r>
              <a:rPr lang="en-US" sz="3002">
                <a:solidFill>
                  <a:srgbClr val="000000"/>
                </a:solidFill>
                <a:latin typeface="Canva Sans"/>
                <a:ea typeface="Canva Sans"/>
                <a:cs typeface="Canva Sans"/>
                <a:sym typeface="Canva Sans"/>
              </a:rPr>
              <a:t>Display recommendations to owners</a:t>
            </a:r>
          </a:p>
          <a:p>
            <a:pPr algn="l" marL="648240" indent="-324120" lvl="1">
              <a:lnSpc>
                <a:spcPts val="4203"/>
              </a:lnSpc>
              <a:buFont typeface="Arial"/>
              <a:buChar char="•"/>
            </a:pPr>
            <a:r>
              <a:rPr lang="en-US" sz="3002">
                <a:solidFill>
                  <a:srgbClr val="000000"/>
                </a:solidFill>
                <a:latin typeface="Canva Sans"/>
                <a:ea typeface="Canva Sans"/>
                <a:cs typeface="Canva Sans"/>
                <a:sym typeface="Canva Sans"/>
              </a:rPr>
              <a:t>Search recommended products in the catalog</a:t>
            </a:r>
          </a:p>
          <a:p>
            <a:pPr algn="l">
              <a:lnSpc>
                <a:spcPts val="4203"/>
              </a:lnSpc>
            </a:pPr>
          </a:p>
        </p:txBody>
      </p:sp>
      <p:sp>
        <p:nvSpPr>
          <p:cNvPr name="TextBox 13" id="13"/>
          <p:cNvSpPr txBox="true"/>
          <p:nvPr/>
        </p:nvSpPr>
        <p:spPr>
          <a:xfrm rot="0">
            <a:off x="9672801" y="3641299"/>
            <a:ext cx="8071798" cy="3089846"/>
          </a:xfrm>
          <a:prstGeom prst="rect">
            <a:avLst/>
          </a:prstGeom>
        </p:spPr>
        <p:txBody>
          <a:bodyPr anchor="t" rtlCol="false" tIns="0" lIns="0" bIns="0" rIns="0">
            <a:spAutoFit/>
          </a:bodyPr>
          <a:lstStyle/>
          <a:p>
            <a:pPr algn="l" marL="648240" indent="-324120" lvl="1">
              <a:lnSpc>
                <a:spcPts val="4203"/>
              </a:lnSpc>
              <a:buFont typeface="Arial"/>
              <a:buChar char="•"/>
            </a:pPr>
            <a:r>
              <a:rPr lang="en-US" sz="3002">
                <a:solidFill>
                  <a:srgbClr val="000000"/>
                </a:solidFill>
                <a:latin typeface="Canva Sans"/>
                <a:ea typeface="Canva Sans"/>
                <a:cs typeface="Canva Sans"/>
                <a:sym typeface="Canva Sans"/>
              </a:rPr>
              <a:t>Order products with delivery options</a:t>
            </a:r>
          </a:p>
          <a:p>
            <a:pPr algn="l" marL="648240" indent="-324120" lvl="1">
              <a:lnSpc>
                <a:spcPts val="4203"/>
              </a:lnSpc>
              <a:buFont typeface="Arial"/>
              <a:buChar char="•"/>
            </a:pPr>
            <a:r>
              <a:rPr lang="en-US" sz="3002">
                <a:solidFill>
                  <a:srgbClr val="000000"/>
                </a:solidFill>
                <a:latin typeface="Canva Sans"/>
                <a:ea typeface="Canva Sans"/>
                <a:cs typeface="Canva Sans"/>
                <a:sym typeface="Canva Sans"/>
              </a:rPr>
              <a:t>Track order status </a:t>
            </a:r>
          </a:p>
          <a:p>
            <a:pPr algn="l" marL="648240" indent="-324120" lvl="1">
              <a:lnSpc>
                <a:spcPts val="4203"/>
              </a:lnSpc>
              <a:buFont typeface="Arial"/>
              <a:buChar char="•"/>
            </a:pPr>
            <a:r>
              <a:rPr lang="en-US" sz="3002">
                <a:solidFill>
                  <a:srgbClr val="000000"/>
                </a:solidFill>
                <a:latin typeface="Canva Sans"/>
                <a:ea typeface="Canva Sans"/>
                <a:cs typeface="Canva Sans"/>
                <a:sym typeface="Canva Sans"/>
              </a:rPr>
              <a:t>Send feedback on the consultation or the order</a:t>
            </a:r>
          </a:p>
          <a:p>
            <a:pPr algn="l" marL="648240" indent="-324120" lvl="1">
              <a:lnSpc>
                <a:spcPts val="4203"/>
              </a:lnSpc>
              <a:buFont typeface="Arial"/>
              <a:buChar char="•"/>
            </a:pPr>
            <a:r>
              <a:rPr lang="en-US" sz="3002">
                <a:solidFill>
                  <a:srgbClr val="000000"/>
                </a:solidFill>
                <a:latin typeface="Canva Sans"/>
                <a:ea typeface="Canva Sans"/>
                <a:cs typeface="Canva Sans"/>
                <a:sym typeface="Canva Sans"/>
              </a:rPr>
              <a:t>Vi</a:t>
            </a:r>
            <a:r>
              <a:rPr lang="en-US" sz="3002">
                <a:solidFill>
                  <a:srgbClr val="000000"/>
                </a:solidFill>
                <a:latin typeface="Canva Sans"/>
                <a:ea typeface="Canva Sans"/>
                <a:cs typeface="Canva Sans"/>
                <a:sym typeface="Canva Sans"/>
              </a:rPr>
              <a:t>ew and respond to vet follow-ups</a:t>
            </a:r>
          </a:p>
          <a:p>
            <a:pPr algn="l">
              <a:lnSpc>
                <a:spcPts val="4203"/>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236731" y="533530"/>
            <a:ext cx="9009872" cy="1335395"/>
          </a:xfrm>
          <a:prstGeom prst="rect">
            <a:avLst/>
          </a:prstGeom>
        </p:spPr>
        <p:txBody>
          <a:bodyPr anchor="t" rtlCol="false" tIns="0" lIns="0" bIns="0" rIns="0">
            <a:spAutoFit/>
          </a:bodyPr>
          <a:lstStyle/>
          <a:p>
            <a:pPr algn="ctr">
              <a:lnSpc>
                <a:spcPts val="10920"/>
              </a:lnSpc>
            </a:pPr>
            <a:r>
              <a:rPr lang="en-US" sz="7800">
                <a:solidFill>
                  <a:srgbClr val="000000"/>
                </a:solidFill>
                <a:latin typeface="Canva Sans"/>
                <a:ea typeface="Canva Sans"/>
                <a:cs typeface="Canva Sans"/>
                <a:sym typeface="Canva Sans"/>
              </a:rPr>
              <a:t>Requirements</a:t>
            </a:r>
          </a:p>
        </p:txBody>
      </p:sp>
      <p:sp>
        <p:nvSpPr>
          <p:cNvPr name="TextBox 10" id="10"/>
          <p:cNvSpPr txBox="true"/>
          <p:nvPr/>
        </p:nvSpPr>
        <p:spPr>
          <a:xfrm rot="0">
            <a:off x="11575805" y="8439008"/>
            <a:ext cx="5458708"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IT21815478</a:t>
            </a:r>
            <a:r>
              <a:rPr lang="en-US" sz="3494">
                <a:solidFill>
                  <a:srgbClr val="000000"/>
                </a:solidFill>
                <a:latin typeface="Canva Sans"/>
                <a:ea typeface="Canva Sans"/>
                <a:cs typeface="Canva Sans"/>
                <a:sym typeface="Canva Sans"/>
              </a:rPr>
              <a:t>| Godage P.S.P</a:t>
            </a:r>
          </a:p>
        </p:txBody>
      </p:sp>
      <p:sp>
        <p:nvSpPr>
          <p:cNvPr name="TextBox 11" id="11"/>
          <p:cNvSpPr txBox="true"/>
          <p:nvPr/>
        </p:nvSpPr>
        <p:spPr>
          <a:xfrm rot="0">
            <a:off x="1028700" y="2191789"/>
            <a:ext cx="4243775" cy="738492"/>
          </a:xfrm>
          <a:prstGeom prst="rect">
            <a:avLst/>
          </a:prstGeom>
        </p:spPr>
        <p:txBody>
          <a:bodyPr anchor="t" rtlCol="false" tIns="0" lIns="0" bIns="0" rIns="0">
            <a:spAutoFit/>
          </a:bodyPr>
          <a:lstStyle/>
          <a:p>
            <a:pPr algn="ctr">
              <a:lnSpc>
                <a:spcPts val="6020"/>
              </a:lnSpc>
            </a:pPr>
            <a:r>
              <a:rPr lang="en-US" sz="4300">
                <a:solidFill>
                  <a:srgbClr val="000000"/>
                </a:solidFill>
                <a:latin typeface="Canva Sans"/>
                <a:ea typeface="Canva Sans"/>
                <a:cs typeface="Canva Sans"/>
                <a:sym typeface="Canva Sans"/>
              </a:rPr>
              <a:t>Non-Functional</a:t>
            </a:r>
          </a:p>
        </p:txBody>
      </p:sp>
      <p:sp>
        <p:nvSpPr>
          <p:cNvPr name="TextBox 12" id="12"/>
          <p:cNvSpPr txBox="true"/>
          <p:nvPr/>
        </p:nvSpPr>
        <p:spPr>
          <a:xfrm rot="0">
            <a:off x="1369135" y="3622249"/>
            <a:ext cx="10208111" cy="3911541"/>
          </a:xfrm>
          <a:prstGeom prst="rect">
            <a:avLst/>
          </a:prstGeom>
        </p:spPr>
        <p:txBody>
          <a:bodyPr anchor="t" rtlCol="false" tIns="0" lIns="0" bIns="0" rIns="0">
            <a:spAutoFit/>
          </a:bodyPr>
          <a:lstStyle/>
          <a:p>
            <a:pPr algn="l" marL="819805" indent="-409903" lvl="1">
              <a:lnSpc>
                <a:spcPts val="5316"/>
              </a:lnSpc>
              <a:buFont typeface="Arial"/>
              <a:buChar char="•"/>
            </a:pPr>
            <a:r>
              <a:rPr lang="en-US" sz="3797">
                <a:solidFill>
                  <a:srgbClr val="000000"/>
                </a:solidFill>
                <a:latin typeface="Canva Sans"/>
                <a:ea typeface="Canva Sans"/>
                <a:cs typeface="Canva Sans"/>
                <a:sym typeface="Canva Sans"/>
              </a:rPr>
              <a:t>Fast and accurate ML prediction</a:t>
            </a:r>
          </a:p>
          <a:p>
            <a:pPr algn="l" marL="819805" indent="-409903" lvl="1">
              <a:lnSpc>
                <a:spcPts val="5316"/>
              </a:lnSpc>
              <a:buFont typeface="Arial"/>
              <a:buChar char="•"/>
            </a:pPr>
            <a:r>
              <a:rPr lang="en-US" sz="3797">
                <a:solidFill>
                  <a:srgbClr val="000000"/>
                </a:solidFill>
                <a:latin typeface="Canva Sans"/>
                <a:ea typeface="Canva Sans"/>
                <a:cs typeface="Canva Sans"/>
                <a:sym typeface="Canva Sans"/>
              </a:rPr>
              <a:t>Responsive and clean UI (Flutter)</a:t>
            </a:r>
          </a:p>
          <a:p>
            <a:pPr algn="l" marL="819805" indent="-409903" lvl="1">
              <a:lnSpc>
                <a:spcPts val="5316"/>
              </a:lnSpc>
              <a:buFont typeface="Arial"/>
              <a:buChar char="•"/>
            </a:pPr>
            <a:r>
              <a:rPr lang="en-US" sz="3797">
                <a:solidFill>
                  <a:srgbClr val="000000"/>
                </a:solidFill>
                <a:latin typeface="Canva Sans"/>
                <a:ea typeface="Canva Sans"/>
                <a:cs typeface="Canva Sans"/>
                <a:sym typeface="Canva Sans"/>
              </a:rPr>
              <a:t>Secure backend APIs</a:t>
            </a:r>
          </a:p>
          <a:p>
            <a:pPr algn="l" marL="819805" indent="-409903" lvl="1">
              <a:lnSpc>
                <a:spcPts val="5316"/>
              </a:lnSpc>
              <a:buFont typeface="Arial"/>
              <a:buChar char="•"/>
            </a:pPr>
            <a:r>
              <a:rPr lang="en-US" sz="3797">
                <a:solidFill>
                  <a:srgbClr val="000000"/>
                </a:solidFill>
                <a:latin typeface="Canva Sans"/>
                <a:ea typeface="Canva Sans"/>
                <a:cs typeface="Canva Sans"/>
                <a:sym typeface="Canva Sans"/>
              </a:rPr>
              <a:t>Scalable and maintainable system</a:t>
            </a:r>
          </a:p>
          <a:p>
            <a:pPr algn="l">
              <a:lnSpc>
                <a:spcPts val="5316"/>
              </a:lnSpc>
            </a:pPr>
          </a:p>
          <a:p>
            <a:pPr algn="l">
              <a:lnSpc>
                <a:spcPts val="5316"/>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11575805" y="8439008"/>
            <a:ext cx="5458708"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IT21815478</a:t>
            </a:r>
            <a:r>
              <a:rPr lang="en-US" sz="3494">
                <a:solidFill>
                  <a:srgbClr val="000000"/>
                </a:solidFill>
                <a:latin typeface="Canva Sans"/>
                <a:ea typeface="Canva Sans"/>
                <a:cs typeface="Canva Sans"/>
                <a:sym typeface="Canva Sans"/>
              </a:rPr>
              <a:t>| Godage P.S.P</a:t>
            </a:r>
          </a:p>
        </p:txBody>
      </p:sp>
      <p:sp>
        <p:nvSpPr>
          <p:cNvPr name="TextBox 10" id="10"/>
          <p:cNvSpPr txBox="true"/>
          <p:nvPr/>
        </p:nvSpPr>
        <p:spPr>
          <a:xfrm rot="0">
            <a:off x="504825" y="479116"/>
            <a:ext cx="17057475" cy="7876707"/>
          </a:xfrm>
          <a:prstGeom prst="rect">
            <a:avLst/>
          </a:prstGeom>
        </p:spPr>
        <p:txBody>
          <a:bodyPr anchor="t" rtlCol="false" tIns="0" lIns="0" bIns="0" rIns="0">
            <a:spAutoFit/>
          </a:bodyPr>
          <a:lstStyle/>
          <a:p>
            <a:pPr algn="l">
              <a:lnSpc>
                <a:spcPts val="6185"/>
              </a:lnSpc>
              <a:spcBef>
                <a:spcPct val="0"/>
              </a:spcBef>
            </a:pPr>
            <a:r>
              <a:rPr lang="en-US" b="true" sz="4418">
                <a:solidFill>
                  <a:srgbClr val="000000"/>
                </a:solidFill>
                <a:latin typeface="Arial MT Pro Bold"/>
                <a:ea typeface="Arial MT Pro Bold"/>
                <a:cs typeface="Arial MT Pro Bold"/>
                <a:sym typeface="Arial MT Pro Bold"/>
              </a:rPr>
              <a:t>What does the Recommendation model Do Overall?</a:t>
            </a:r>
          </a:p>
          <a:p>
            <a:pPr algn="l">
              <a:lnSpc>
                <a:spcPts val="6185"/>
              </a:lnSpc>
              <a:spcBef>
                <a:spcPct val="0"/>
              </a:spcBef>
            </a:pPr>
          </a:p>
          <a:p>
            <a:pPr algn="l">
              <a:lnSpc>
                <a:spcPts val="4645"/>
              </a:lnSpc>
              <a:spcBef>
                <a:spcPct val="0"/>
              </a:spcBef>
            </a:pPr>
            <a:r>
              <a:rPr lang="en-US" b="true" sz="3318">
                <a:solidFill>
                  <a:srgbClr val="FB8627"/>
                </a:solidFill>
                <a:latin typeface="Arial MT Pro Bold"/>
                <a:ea typeface="Arial MT Pro Bold"/>
                <a:cs typeface="Arial MT Pro Bold"/>
                <a:sym typeface="Arial MT Pro Bold"/>
              </a:rPr>
              <a:t>Wh</a:t>
            </a:r>
            <a:r>
              <a:rPr lang="en-US" b="true" sz="3318">
                <a:solidFill>
                  <a:srgbClr val="FB8627"/>
                </a:solidFill>
                <a:latin typeface="Arial MT Pro Bold"/>
                <a:ea typeface="Arial MT Pro Bold"/>
                <a:cs typeface="Arial MT Pro Bold"/>
                <a:sym typeface="Arial MT Pro Bold"/>
              </a:rPr>
              <a:t>at it does:</a:t>
            </a:r>
            <a:r>
              <a:rPr lang="en-US" b="true" sz="3318">
                <a:solidFill>
                  <a:srgbClr val="000000"/>
                </a:solidFill>
                <a:latin typeface="Arial MT Pro Bold"/>
                <a:ea typeface="Arial MT Pro Bold"/>
                <a:cs typeface="Arial MT Pro Bold"/>
                <a:sym typeface="Arial MT Pro Bold"/>
              </a:rPr>
              <a:t> predicts three things together for each dogMeal Plan, Suitable Vitamins/Supplements, and a short Description.</a:t>
            </a:r>
          </a:p>
          <a:p>
            <a:pPr algn="l">
              <a:lnSpc>
                <a:spcPts val="4645"/>
              </a:lnSpc>
              <a:spcBef>
                <a:spcPct val="0"/>
              </a:spcBef>
            </a:pPr>
          </a:p>
          <a:p>
            <a:pPr algn="l">
              <a:lnSpc>
                <a:spcPts val="4645"/>
              </a:lnSpc>
              <a:spcBef>
                <a:spcPct val="0"/>
              </a:spcBef>
            </a:pPr>
            <a:r>
              <a:rPr lang="en-US" b="true" sz="3318">
                <a:solidFill>
                  <a:srgbClr val="FB8627"/>
                </a:solidFill>
                <a:latin typeface="Arial MT Pro Bold"/>
                <a:ea typeface="Arial MT Pro Bold"/>
                <a:cs typeface="Arial MT Pro Bold"/>
                <a:sym typeface="Arial MT Pro Bold"/>
              </a:rPr>
              <a:t>Input Data:</a:t>
            </a:r>
            <a:r>
              <a:rPr lang="en-US" b="true" sz="3318">
                <a:solidFill>
                  <a:srgbClr val="000000"/>
                </a:solidFill>
                <a:latin typeface="Arial MT Pro Bold"/>
                <a:ea typeface="Arial MT Pro Bold"/>
                <a:cs typeface="Arial MT Pro Bold"/>
                <a:sym typeface="Arial MT Pro Bold"/>
              </a:rPr>
              <a:t> breed, life stage, age, weight, health condition, and symptoms.</a:t>
            </a:r>
          </a:p>
          <a:p>
            <a:pPr algn="l">
              <a:lnSpc>
                <a:spcPts val="4645"/>
              </a:lnSpc>
              <a:spcBef>
                <a:spcPct val="0"/>
              </a:spcBef>
            </a:pPr>
          </a:p>
          <a:p>
            <a:pPr algn="l">
              <a:lnSpc>
                <a:spcPts val="4365"/>
              </a:lnSpc>
              <a:spcBef>
                <a:spcPct val="0"/>
              </a:spcBef>
            </a:pPr>
            <a:r>
              <a:rPr lang="en-US" b="true" sz="3118">
                <a:solidFill>
                  <a:srgbClr val="FB8627"/>
                </a:solidFill>
                <a:latin typeface="Arial MT Pro Bold"/>
                <a:ea typeface="Arial MT Pro Bold"/>
                <a:cs typeface="Arial MT Pro Bold"/>
                <a:sym typeface="Arial MT Pro Bold"/>
              </a:rPr>
              <a:t>How it thinks:</a:t>
            </a:r>
            <a:r>
              <a:rPr lang="en-US" b="true" sz="3118">
                <a:solidFill>
                  <a:srgbClr val="000000"/>
                </a:solidFill>
                <a:latin typeface="Arial MT Pro Bold"/>
                <a:ea typeface="Arial MT Pro Bold"/>
                <a:cs typeface="Arial MT Pro Bold"/>
                <a:sym typeface="Arial MT Pro Bold"/>
              </a:rPr>
              <a:t> cleans data, builds smart features (weight/age categories, health severity, scaled numerics, interactions), then a multi-output model (RF/GB or SGD based on label size) learns patterns; encoders/scaler are saved for consistent use.</a:t>
            </a:r>
          </a:p>
          <a:p>
            <a:pPr algn="l">
              <a:lnSpc>
                <a:spcPts val="4645"/>
              </a:lnSpc>
              <a:spcBef>
                <a:spcPct val="0"/>
              </a:spcBef>
            </a:pPr>
          </a:p>
          <a:p>
            <a:pPr algn="l">
              <a:lnSpc>
                <a:spcPts val="4365"/>
              </a:lnSpc>
              <a:spcBef>
                <a:spcPct val="0"/>
              </a:spcBef>
            </a:pPr>
            <a:r>
              <a:rPr lang="en-US" b="true" sz="3118">
                <a:solidFill>
                  <a:srgbClr val="FB8627"/>
                </a:solidFill>
                <a:latin typeface="Arial MT Pro Bold"/>
                <a:ea typeface="Arial MT Pro Bold"/>
                <a:cs typeface="Arial MT Pro Bold"/>
                <a:sym typeface="Arial MT Pro Bold"/>
              </a:rPr>
              <a:t>At run time:</a:t>
            </a:r>
            <a:r>
              <a:rPr lang="en-US" b="true" sz="3118">
                <a:solidFill>
                  <a:srgbClr val="000000"/>
                </a:solidFill>
                <a:latin typeface="Arial MT Pro Bold"/>
                <a:ea typeface="Arial MT Pro Bold"/>
                <a:cs typeface="Arial MT Pro Bold"/>
                <a:sym typeface="Arial MT Pro Bold"/>
              </a:rPr>
              <a:t> encode inputs → generate all three recommendations in one pass → safely decode to text; a nearest-neighbor fallback ensures sensible results even in tricky cases.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11575805" y="8439008"/>
            <a:ext cx="5458708"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IT21815478</a:t>
            </a:r>
            <a:r>
              <a:rPr lang="en-US" sz="3494">
                <a:solidFill>
                  <a:srgbClr val="000000"/>
                </a:solidFill>
                <a:latin typeface="Canva Sans"/>
                <a:ea typeface="Canva Sans"/>
                <a:cs typeface="Canva Sans"/>
                <a:sym typeface="Canva Sans"/>
              </a:rPr>
              <a:t>| Godage P.S.P</a:t>
            </a:r>
          </a:p>
        </p:txBody>
      </p:sp>
      <p:sp>
        <p:nvSpPr>
          <p:cNvPr name="TextBox 10" id="10"/>
          <p:cNvSpPr txBox="true"/>
          <p:nvPr/>
        </p:nvSpPr>
        <p:spPr>
          <a:xfrm rot="0">
            <a:off x="504825" y="479116"/>
            <a:ext cx="3804474" cy="830747"/>
          </a:xfrm>
          <a:prstGeom prst="rect">
            <a:avLst/>
          </a:prstGeom>
        </p:spPr>
        <p:txBody>
          <a:bodyPr anchor="t" rtlCol="false" tIns="0" lIns="0" bIns="0" rIns="0">
            <a:spAutoFit/>
          </a:bodyPr>
          <a:lstStyle/>
          <a:p>
            <a:pPr algn="ctr">
              <a:lnSpc>
                <a:spcPts val="6185"/>
              </a:lnSpc>
              <a:spcBef>
                <a:spcPct val="0"/>
              </a:spcBef>
            </a:pPr>
            <a:r>
              <a:rPr lang="en-US" b="true" sz="4418">
                <a:solidFill>
                  <a:srgbClr val="000000"/>
                </a:solidFill>
                <a:latin typeface="Arial MT Pro Bold"/>
                <a:ea typeface="Arial MT Pro Bold"/>
                <a:cs typeface="Arial MT Pro Bold"/>
                <a:sym typeface="Arial MT Pro Bold"/>
              </a:rPr>
              <a:t>M</a:t>
            </a:r>
            <a:r>
              <a:rPr lang="en-US" b="true" sz="4418">
                <a:solidFill>
                  <a:srgbClr val="000000"/>
                </a:solidFill>
                <a:latin typeface="Arial MT Pro Bold"/>
                <a:ea typeface="Arial MT Pro Bold"/>
                <a:cs typeface="Arial MT Pro Bold"/>
                <a:sym typeface="Arial MT Pro Bold"/>
              </a:rPr>
              <a:t>ethodology</a:t>
            </a:r>
          </a:p>
        </p:txBody>
      </p:sp>
      <p:sp>
        <p:nvSpPr>
          <p:cNvPr name="TextBox 11" id="11"/>
          <p:cNvSpPr txBox="true"/>
          <p:nvPr/>
        </p:nvSpPr>
        <p:spPr>
          <a:xfrm rot="0">
            <a:off x="1028700" y="1600896"/>
            <a:ext cx="14623689" cy="6556436"/>
          </a:xfrm>
          <a:prstGeom prst="rect">
            <a:avLst/>
          </a:prstGeom>
        </p:spPr>
        <p:txBody>
          <a:bodyPr anchor="t" rtlCol="false" tIns="0" lIns="0" bIns="0" rIns="0">
            <a:spAutoFit/>
          </a:bodyPr>
          <a:lstStyle/>
          <a:p>
            <a:pPr algn="l" marL="539228" indent="-269614" lvl="1">
              <a:lnSpc>
                <a:spcPts val="3496"/>
              </a:lnSpc>
              <a:buFont typeface="Arial"/>
              <a:buChar char="•"/>
            </a:pPr>
            <a:r>
              <a:rPr lang="en-US" b="true" sz="2497">
                <a:solidFill>
                  <a:srgbClr val="000000"/>
                </a:solidFill>
                <a:latin typeface="Canva Sans Bold"/>
                <a:ea typeface="Canva Sans Bold"/>
                <a:cs typeface="Canva Sans Bold"/>
                <a:sym typeface="Canva Sans Bold"/>
              </a:rPr>
              <a:t>Roles &amp; access: </a:t>
            </a:r>
            <a:r>
              <a:rPr lang="en-US" sz="2497">
                <a:solidFill>
                  <a:srgbClr val="000000"/>
                </a:solidFill>
                <a:latin typeface="Canva Sans"/>
                <a:ea typeface="Canva Sans"/>
                <a:cs typeface="Canva Sans"/>
                <a:sym typeface="Canva Sans"/>
              </a:rPr>
              <a:t>Veterinarian, Pet Owner, Vendor with role‑gated actions.</a:t>
            </a:r>
          </a:p>
          <a:p>
            <a:pPr algn="l" marL="539228" indent="-269614" lvl="1">
              <a:lnSpc>
                <a:spcPts val="3496"/>
              </a:lnSpc>
              <a:spcBef>
                <a:spcPct val="0"/>
              </a:spcBef>
              <a:buFont typeface="Arial"/>
              <a:buChar char="•"/>
            </a:pPr>
            <a:r>
              <a:rPr lang="en-US" b="true" sz="2497">
                <a:solidFill>
                  <a:srgbClr val="000000"/>
                </a:solidFill>
                <a:latin typeface="Canva Sans Bold"/>
                <a:ea typeface="Canva Sans Bold"/>
                <a:cs typeface="Canva Sans Bold"/>
                <a:sym typeface="Canva Sans Bold"/>
              </a:rPr>
              <a:t>Flow: </a:t>
            </a:r>
            <a:r>
              <a:rPr lang="en-US" sz="2497">
                <a:solidFill>
                  <a:srgbClr val="000000"/>
                </a:solidFill>
                <a:latin typeface="Canva Sans"/>
                <a:ea typeface="Canva Sans"/>
                <a:cs typeface="Canva Sans"/>
                <a:sym typeface="Canva Sans"/>
              </a:rPr>
              <a:t>Consult → </a:t>
            </a:r>
            <a:r>
              <a:rPr lang="en-US" sz="2497">
                <a:solidFill>
                  <a:srgbClr val="000000"/>
                </a:solidFill>
                <a:latin typeface="Canva Sans"/>
                <a:ea typeface="Canva Sans"/>
                <a:cs typeface="Canva Sans"/>
                <a:sym typeface="Canva Sans"/>
              </a:rPr>
              <a:t>ML/manual r</a:t>
            </a:r>
            <a:r>
              <a:rPr lang="en-US" sz="2497">
                <a:solidFill>
                  <a:srgbClr val="000000"/>
                </a:solidFill>
                <a:latin typeface="Canva Sans"/>
                <a:ea typeface="Canva Sans"/>
                <a:cs typeface="Canva Sans"/>
                <a:sym typeface="Canva Sans"/>
              </a:rPr>
              <a:t>ecommendation → Save &amp; Share → Owner reviews → Marketplace purchase → Serviceability/ETA → Order lifecycle → Follow‑up chat → Notifications/history.</a:t>
            </a:r>
          </a:p>
          <a:p>
            <a:pPr algn="l" marL="539228" indent="-269614" lvl="1">
              <a:lnSpc>
                <a:spcPts val="3496"/>
              </a:lnSpc>
              <a:spcBef>
                <a:spcPct val="0"/>
              </a:spcBef>
              <a:buFont typeface="Arial"/>
              <a:buChar char="•"/>
            </a:pPr>
            <a:r>
              <a:rPr lang="en-US" b="true" sz="2497">
                <a:solidFill>
                  <a:srgbClr val="000000"/>
                </a:solidFill>
                <a:latin typeface="Canva Sans Bold"/>
                <a:ea typeface="Canva Sans Bold"/>
                <a:cs typeface="Canva Sans Bold"/>
                <a:sym typeface="Canva Sans Bold"/>
              </a:rPr>
              <a:t>ML: </a:t>
            </a:r>
            <a:r>
              <a:rPr lang="en-US" sz="2497">
                <a:solidFill>
                  <a:srgbClr val="000000"/>
                </a:solidFill>
                <a:latin typeface="Canva Sans"/>
                <a:ea typeface="Canva Sans"/>
                <a:cs typeface="Canva Sans"/>
                <a:sym typeface="Canva Sans"/>
              </a:rPr>
              <a:t>Dog‑aware features (breed/age/weight/health) → multi‑output model predicts meal plan, vitamins, and explanation in one pass.</a:t>
            </a:r>
          </a:p>
          <a:p>
            <a:pPr algn="l" marL="539228" indent="-269614" lvl="1">
              <a:lnSpc>
                <a:spcPts val="3496"/>
              </a:lnSpc>
              <a:spcBef>
                <a:spcPct val="0"/>
              </a:spcBef>
              <a:buFont typeface="Arial"/>
              <a:buChar char="•"/>
            </a:pPr>
            <a:r>
              <a:rPr lang="en-US" b="true" sz="2497">
                <a:solidFill>
                  <a:srgbClr val="000000"/>
                </a:solidFill>
                <a:latin typeface="Canva Sans Bold"/>
                <a:ea typeface="Canva Sans Bold"/>
                <a:cs typeface="Canva Sans Bold"/>
                <a:sym typeface="Canva Sans Bold"/>
              </a:rPr>
              <a:t>Marketplace:</a:t>
            </a:r>
            <a:r>
              <a:rPr lang="en-US" sz="2497">
                <a:solidFill>
                  <a:srgbClr val="000000"/>
                </a:solidFill>
                <a:latin typeface="Canva Sans"/>
                <a:ea typeface="Canva Sans"/>
                <a:cs typeface="Canva Sans"/>
                <a:sym typeface="Canva Sans"/>
              </a:rPr>
              <a:t> Tag‑based discovery, clean product cards, cart, checkout; optional map location for serviceability checks.</a:t>
            </a:r>
          </a:p>
          <a:p>
            <a:pPr algn="l" marL="539228" indent="-269614" lvl="1">
              <a:lnSpc>
                <a:spcPts val="3496"/>
              </a:lnSpc>
              <a:spcBef>
                <a:spcPct val="0"/>
              </a:spcBef>
              <a:buFont typeface="Arial"/>
              <a:buChar char="•"/>
            </a:pPr>
            <a:r>
              <a:rPr lang="en-US" b="true" sz="2497">
                <a:solidFill>
                  <a:srgbClr val="000000"/>
                </a:solidFill>
                <a:latin typeface="Canva Sans Bold"/>
                <a:ea typeface="Canva Sans Bold"/>
                <a:cs typeface="Canva Sans Bold"/>
                <a:sym typeface="Canva Sans Bold"/>
              </a:rPr>
              <a:t>Vendor: </a:t>
            </a:r>
            <a:r>
              <a:rPr lang="en-US" sz="2497">
                <a:solidFill>
                  <a:srgbClr val="000000"/>
                </a:solidFill>
                <a:latin typeface="Canva Sans"/>
                <a:ea typeface="Canva Sans"/>
                <a:cs typeface="Canva Sans"/>
                <a:sym typeface="Canva Sans"/>
              </a:rPr>
              <a:t>Configure profile and radius, manage products/images/stock, progress orders, and create shipments.</a:t>
            </a:r>
          </a:p>
          <a:p>
            <a:pPr algn="l" marL="539228" indent="-269614" lvl="1">
              <a:lnSpc>
                <a:spcPts val="3496"/>
              </a:lnSpc>
              <a:spcBef>
                <a:spcPct val="0"/>
              </a:spcBef>
              <a:buFont typeface="Arial"/>
              <a:buChar char="•"/>
            </a:pPr>
            <a:r>
              <a:rPr lang="en-US" b="true" sz="2497">
                <a:solidFill>
                  <a:srgbClr val="000000"/>
                </a:solidFill>
                <a:latin typeface="Canva Sans Bold"/>
                <a:ea typeface="Canva Sans Bold"/>
                <a:cs typeface="Canva Sans Bold"/>
                <a:sym typeface="Canva Sans Bold"/>
              </a:rPr>
              <a:t>Data:</a:t>
            </a:r>
            <a:r>
              <a:rPr lang="en-US" sz="2497">
                <a:solidFill>
                  <a:srgbClr val="000000"/>
                </a:solidFill>
                <a:latin typeface="Canva Sans"/>
                <a:ea typeface="Canva Sans"/>
                <a:cs typeface="Canva Sans"/>
                <a:sym typeface="Canva Sans"/>
              </a:rPr>
              <a:t> Structured records for recommendations, shares, products, orders; status timelines for traceability.</a:t>
            </a:r>
          </a:p>
          <a:p>
            <a:pPr algn="l" marL="539228" indent="-269614" lvl="1">
              <a:lnSpc>
                <a:spcPts val="3496"/>
              </a:lnSpc>
              <a:spcBef>
                <a:spcPct val="0"/>
              </a:spcBef>
              <a:buFont typeface="Arial"/>
              <a:buChar char="•"/>
            </a:pPr>
            <a:r>
              <a:rPr lang="en-US" b="true" sz="2497">
                <a:solidFill>
                  <a:srgbClr val="000000"/>
                </a:solidFill>
                <a:latin typeface="Canva Sans Bold"/>
                <a:ea typeface="Canva Sans Bold"/>
                <a:cs typeface="Canva Sans Bold"/>
                <a:sym typeface="Canva Sans Bold"/>
              </a:rPr>
              <a:t>UX:</a:t>
            </a:r>
            <a:r>
              <a:rPr lang="en-US" sz="2497">
                <a:solidFill>
                  <a:srgbClr val="000000"/>
                </a:solidFill>
                <a:latin typeface="Canva Sans"/>
                <a:ea typeface="Canva Sans"/>
                <a:cs typeface="Canva Sans"/>
                <a:sym typeface="Canva Sans"/>
              </a:rPr>
              <a:t> Real‑time chat with attachments, optimistic interactions, clear status chips, concise notifications.</a:t>
            </a:r>
          </a:p>
          <a:p>
            <a:pPr algn="l" marL="539228" indent="-269614" lvl="1">
              <a:lnSpc>
                <a:spcPts val="3496"/>
              </a:lnSpc>
              <a:spcBef>
                <a:spcPct val="0"/>
              </a:spcBef>
              <a:buFont typeface="Arial"/>
              <a:buChar char="•"/>
            </a:pPr>
            <a:r>
              <a:rPr lang="en-US" b="true" sz="2497">
                <a:solidFill>
                  <a:srgbClr val="000000"/>
                </a:solidFill>
                <a:latin typeface="Canva Sans Bold"/>
                <a:ea typeface="Canva Sans Bold"/>
                <a:cs typeface="Canva Sans Bold"/>
                <a:sym typeface="Canva Sans Bold"/>
              </a:rPr>
              <a:t>Metrics:</a:t>
            </a:r>
            <a:r>
              <a:rPr lang="en-US" sz="2497">
                <a:solidFill>
                  <a:srgbClr val="000000"/>
                </a:solidFill>
                <a:latin typeface="Canva Sans"/>
                <a:ea typeface="Canva Sans"/>
                <a:cs typeface="Canva Sans"/>
                <a:sym typeface="Canva Sans"/>
              </a:rPr>
              <a:t> Track recommendation views→orders, order SLA, chat engagement to iterate.</a:t>
            </a:r>
          </a:p>
          <a:p>
            <a:pPr algn="l">
              <a:lnSpc>
                <a:spcPts val="3496"/>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Freeform 9" id="9"/>
          <p:cNvSpPr/>
          <p:nvPr/>
        </p:nvSpPr>
        <p:spPr>
          <a:xfrm flipH="false" flipV="false" rot="0">
            <a:off x="252412" y="1991703"/>
            <a:ext cx="17783175" cy="5635293"/>
          </a:xfrm>
          <a:custGeom>
            <a:avLst/>
            <a:gdLst/>
            <a:ahLst/>
            <a:cxnLst/>
            <a:rect r="r" b="b" t="t" l="l"/>
            <a:pathLst>
              <a:path h="5635293" w="17783175">
                <a:moveTo>
                  <a:pt x="0" y="0"/>
                </a:moveTo>
                <a:lnTo>
                  <a:pt x="17783176" y="0"/>
                </a:lnTo>
                <a:lnTo>
                  <a:pt x="17783176" y="5635293"/>
                </a:lnTo>
                <a:lnTo>
                  <a:pt x="0" y="5635293"/>
                </a:lnTo>
                <a:lnTo>
                  <a:pt x="0" y="0"/>
                </a:lnTo>
                <a:close/>
              </a:path>
            </a:pathLst>
          </a:custGeom>
          <a:blipFill>
            <a:blip r:embed="rId4"/>
            <a:stretch>
              <a:fillRect l="-3883" t="-5368" r="-4091" b="-16870"/>
            </a:stretch>
          </a:blipFill>
        </p:spPr>
      </p:sp>
      <p:sp>
        <p:nvSpPr>
          <p:cNvPr name="TextBox 10" id="10"/>
          <p:cNvSpPr txBox="true"/>
          <p:nvPr/>
        </p:nvSpPr>
        <p:spPr>
          <a:xfrm rot="0">
            <a:off x="11575805" y="8439008"/>
            <a:ext cx="5458708"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IT21815478</a:t>
            </a:r>
            <a:r>
              <a:rPr lang="en-US" sz="3494">
                <a:solidFill>
                  <a:srgbClr val="000000"/>
                </a:solidFill>
                <a:latin typeface="Canva Sans"/>
                <a:ea typeface="Canva Sans"/>
                <a:cs typeface="Canva Sans"/>
                <a:sym typeface="Canva Sans"/>
              </a:rPr>
              <a:t>| Godage P.S.P</a:t>
            </a:r>
          </a:p>
        </p:txBody>
      </p:sp>
      <p:sp>
        <p:nvSpPr>
          <p:cNvPr name="TextBox 11" id="11"/>
          <p:cNvSpPr txBox="true"/>
          <p:nvPr/>
        </p:nvSpPr>
        <p:spPr>
          <a:xfrm rot="0">
            <a:off x="504825" y="479116"/>
            <a:ext cx="5162555" cy="830747"/>
          </a:xfrm>
          <a:prstGeom prst="rect">
            <a:avLst/>
          </a:prstGeom>
        </p:spPr>
        <p:txBody>
          <a:bodyPr anchor="t" rtlCol="false" tIns="0" lIns="0" bIns="0" rIns="0">
            <a:spAutoFit/>
          </a:bodyPr>
          <a:lstStyle/>
          <a:p>
            <a:pPr algn="ctr">
              <a:lnSpc>
                <a:spcPts val="6185"/>
              </a:lnSpc>
              <a:spcBef>
                <a:spcPct val="0"/>
              </a:spcBef>
            </a:pPr>
            <a:r>
              <a:rPr lang="en-US" b="true" sz="4418">
                <a:solidFill>
                  <a:srgbClr val="000000"/>
                </a:solidFill>
                <a:latin typeface="Arial MT Pro Bold"/>
                <a:ea typeface="Arial MT Pro Bold"/>
                <a:cs typeface="Arial MT Pro Bold"/>
                <a:sym typeface="Arial MT Pro Bold"/>
              </a:rPr>
              <a:t>System Diagram</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Freeform 9" id="9"/>
          <p:cNvSpPr/>
          <p:nvPr/>
        </p:nvSpPr>
        <p:spPr>
          <a:xfrm flipH="false" flipV="false" rot="0">
            <a:off x="6211844" y="1028700"/>
            <a:ext cx="2567777" cy="7991797"/>
          </a:xfrm>
          <a:custGeom>
            <a:avLst/>
            <a:gdLst/>
            <a:ahLst/>
            <a:cxnLst/>
            <a:rect r="r" b="b" t="t" l="l"/>
            <a:pathLst>
              <a:path h="7991797" w="2567777">
                <a:moveTo>
                  <a:pt x="0" y="0"/>
                </a:moveTo>
                <a:lnTo>
                  <a:pt x="2567776" y="0"/>
                </a:lnTo>
                <a:lnTo>
                  <a:pt x="2567776" y="7991797"/>
                </a:lnTo>
                <a:lnTo>
                  <a:pt x="0" y="7991797"/>
                </a:lnTo>
                <a:lnTo>
                  <a:pt x="0" y="0"/>
                </a:lnTo>
                <a:close/>
              </a:path>
            </a:pathLst>
          </a:custGeom>
          <a:blipFill>
            <a:blip r:embed="rId4"/>
            <a:stretch>
              <a:fillRect l="0" t="-203" r="0" b="-203"/>
            </a:stretch>
          </a:blipFill>
        </p:spPr>
      </p:sp>
      <p:sp>
        <p:nvSpPr>
          <p:cNvPr name="TextBox 10" id="10"/>
          <p:cNvSpPr txBox="true"/>
          <p:nvPr/>
        </p:nvSpPr>
        <p:spPr>
          <a:xfrm rot="0">
            <a:off x="11575805" y="8439008"/>
            <a:ext cx="5458708"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IT21815478</a:t>
            </a:r>
            <a:r>
              <a:rPr lang="en-US" sz="3494">
                <a:solidFill>
                  <a:srgbClr val="000000"/>
                </a:solidFill>
                <a:latin typeface="Canva Sans"/>
                <a:ea typeface="Canva Sans"/>
                <a:cs typeface="Canva Sans"/>
                <a:sym typeface="Canva Sans"/>
              </a:rPr>
              <a:t>| Godage P.S.P</a:t>
            </a:r>
          </a:p>
        </p:txBody>
      </p:sp>
      <p:sp>
        <p:nvSpPr>
          <p:cNvPr name="TextBox 11" id="11"/>
          <p:cNvSpPr txBox="true"/>
          <p:nvPr/>
        </p:nvSpPr>
        <p:spPr>
          <a:xfrm rot="0">
            <a:off x="347308" y="407494"/>
            <a:ext cx="9654169" cy="621206"/>
          </a:xfrm>
          <a:prstGeom prst="rect">
            <a:avLst/>
          </a:prstGeom>
        </p:spPr>
        <p:txBody>
          <a:bodyPr anchor="t" rtlCol="false" tIns="0" lIns="0" bIns="0" rIns="0">
            <a:spAutoFit/>
          </a:bodyPr>
          <a:lstStyle/>
          <a:p>
            <a:pPr algn="ctr">
              <a:lnSpc>
                <a:spcPts val="4512"/>
              </a:lnSpc>
              <a:spcBef>
                <a:spcPct val="0"/>
              </a:spcBef>
            </a:pPr>
            <a:r>
              <a:rPr lang="en-US" b="true" sz="3222">
                <a:solidFill>
                  <a:srgbClr val="000000"/>
                </a:solidFill>
                <a:latin typeface="Arial MT Pro Bold"/>
                <a:ea typeface="Arial MT Pro Bold"/>
                <a:cs typeface="Arial MT Pro Bold"/>
                <a:sym typeface="Arial MT Pro Bold"/>
              </a:rPr>
              <a:t>Flow Chart Diagram for Recommendation modal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11575805" y="8439008"/>
            <a:ext cx="5458708"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IT21815478</a:t>
            </a:r>
            <a:r>
              <a:rPr lang="en-US" sz="3494">
                <a:solidFill>
                  <a:srgbClr val="000000"/>
                </a:solidFill>
                <a:latin typeface="Canva Sans"/>
                <a:ea typeface="Canva Sans"/>
                <a:cs typeface="Canva Sans"/>
                <a:sym typeface="Canva Sans"/>
              </a:rPr>
              <a:t>| Godage P.S.P</a:t>
            </a:r>
          </a:p>
        </p:txBody>
      </p:sp>
      <p:sp>
        <p:nvSpPr>
          <p:cNvPr name="TextBox 10" id="10"/>
          <p:cNvSpPr txBox="true"/>
          <p:nvPr/>
        </p:nvSpPr>
        <p:spPr>
          <a:xfrm rot="0">
            <a:off x="347308" y="407494"/>
            <a:ext cx="10934200" cy="621206"/>
          </a:xfrm>
          <a:prstGeom prst="rect">
            <a:avLst/>
          </a:prstGeom>
        </p:spPr>
        <p:txBody>
          <a:bodyPr anchor="t" rtlCol="false" tIns="0" lIns="0" bIns="0" rIns="0">
            <a:spAutoFit/>
          </a:bodyPr>
          <a:lstStyle/>
          <a:p>
            <a:pPr algn="ctr">
              <a:lnSpc>
                <a:spcPts val="4512"/>
              </a:lnSpc>
              <a:spcBef>
                <a:spcPct val="0"/>
              </a:spcBef>
            </a:pPr>
            <a:r>
              <a:rPr lang="en-US" b="true" sz="3222">
                <a:solidFill>
                  <a:srgbClr val="000000"/>
                </a:solidFill>
                <a:latin typeface="Arial MT Pro Bold"/>
                <a:ea typeface="Arial MT Pro Bold"/>
                <a:cs typeface="Arial MT Pro Bold"/>
                <a:sym typeface="Arial MT Pro Bold"/>
              </a:rPr>
              <a:t>Flow Chart Diagram for Recommendation modal Steps</a:t>
            </a:r>
          </a:p>
        </p:txBody>
      </p:sp>
      <p:sp>
        <p:nvSpPr>
          <p:cNvPr name="TextBox 11" id="11"/>
          <p:cNvSpPr txBox="true"/>
          <p:nvPr/>
        </p:nvSpPr>
        <p:spPr>
          <a:xfrm rot="0">
            <a:off x="347308" y="1547829"/>
            <a:ext cx="8390829" cy="6730949"/>
          </a:xfrm>
          <a:prstGeom prst="rect">
            <a:avLst/>
          </a:prstGeom>
        </p:spPr>
        <p:txBody>
          <a:bodyPr anchor="t" rtlCol="false" tIns="0" lIns="0" bIns="0" rIns="0">
            <a:spAutoFit/>
          </a:bodyPr>
          <a:lstStyle/>
          <a:p>
            <a:pPr algn="l" marL="432234" indent="-216117" lvl="1">
              <a:lnSpc>
                <a:spcPts val="2802"/>
              </a:lnSpc>
              <a:buAutoNum type="arabicPeriod" startAt="1"/>
            </a:pPr>
            <a:r>
              <a:rPr lang="en-US" sz="2002">
                <a:solidFill>
                  <a:srgbClr val="000000"/>
                </a:solidFill>
                <a:latin typeface="Arial MT Pro"/>
                <a:ea typeface="Arial MT Pro"/>
                <a:cs typeface="Arial MT Pro"/>
                <a:sym typeface="Arial MT Pro"/>
              </a:rPr>
              <a:t>Input and validation</a:t>
            </a:r>
          </a:p>
          <a:p>
            <a:pPr algn="l" marL="432234" indent="-216117" lvl="1">
              <a:lnSpc>
                <a:spcPts val="2802"/>
              </a:lnSpc>
              <a:buFont typeface="Arial"/>
              <a:buChar char="•"/>
            </a:pPr>
            <a:r>
              <a:rPr lang="en-US" sz="2002">
                <a:solidFill>
                  <a:srgbClr val="000000"/>
                </a:solidFill>
                <a:latin typeface="Arial MT Pro"/>
                <a:ea typeface="Arial MT Pro"/>
                <a:cs typeface="Arial MT Pro"/>
                <a:sym typeface="Arial MT Pro"/>
              </a:rPr>
              <a:t>Receive a JSON wit</a:t>
            </a:r>
            <a:r>
              <a:rPr lang="en-US" sz="2002">
                <a:solidFill>
                  <a:srgbClr val="000000"/>
                </a:solidFill>
                <a:latin typeface="Arial MT Pro"/>
                <a:ea typeface="Arial MT Pro"/>
                <a:cs typeface="Arial MT Pro"/>
                <a:sym typeface="Arial MT Pro"/>
              </a:rPr>
              <a:t>h dog_id, dog_name, Breed, Life_Stage, Age, Weight, and optionally Health_Condition and Symptoms.</a:t>
            </a:r>
          </a:p>
          <a:p>
            <a:pPr algn="l" marL="432234" indent="-216117" lvl="1">
              <a:lnSpc>
                <a:spcPts val="2802"/>
              </a:lnSpc>
              <a:buFont typeface="Arial"/>
              <a:buChar char="•"/>
            </a:pPr>
            <a:r>
              <a:rPr lang="en-US" sz="2002">
                <a:solidFill>
                  <a:srgbClr val="000000"/>
                </a:solidFill>
                <a:latin typeface="Arial MT Pro"/>
                <a:ea typeface="Arial MT Pro"/>
                <a:cs typeface="Arial MT Pro"/>
                <a:sym typeface="Arial MT Pro"/>
              </a:rPr>
              <a:t>If any required fields are missing → HTTP 400.</a:t>
            </a:r>
          </a:p>
          <a:p>
            <a:pPr algn="l">
              <a:lnSpc>
                <a:spcPts val="2802"/>
              </a:lnSpc>
            </a:pPr>
          </a:p>
          <a:p>
            <a:pPr algn="l">
              <a:lnSpc>
                <a:spcPts val="2802"/>
              </a:lnSpc>
            </a:pPr>
            <a:r>
              <a:rPr lang="en-US" sz="2002">
                <a:solidFill>
                  <a:srgbClr val="000000"/>
                </a:solidFill>
                <a:latin typeface="Arial MT Pro"/>
                <a:ea typeface="Arial MT Pro"/>
                <a:cs typeface="Arial MT Pro"/>
                <a:sym typeface="Arial MT Pro"/>
              </a:rPr>
              <a:t>2. </a:t>
            </a:r>
            <a:r>
              <a:rPr lang="en-US" sz="2002">
                <a:solidFill>
                  <a:srgbClr val="000000"/>
                </a:solidFill>
                <a:latin typeface="Arial MT Pro"/>
                <a:ea typeface="Arial MT Pro"/>
                <a:cs typeface="Arial MT Pro"/>
                <a:sym typeface="Arial MT Pro"/>
              </a:rPr>
              <a:t>Load artifacts</a:t>
            </a:r>
          </a:p>
          <a:p>
            <a:pPr algn="l" marL="432234" indent="-216117" lvl="1">
              <a:lnSpc>
                <a:spcPts val="2802"/>
              </a:lnSpc>
              <a:buFont typeface="Arial"/>
              <a:buChar char="•"/>
            </a:pPr>
            <a:r>
              <a:rPr lang="en-US" sz="2002">
                <a:solidFill>
                  <a:srgbClr val="000000"/>
                </a:solidFill>
                <a:latin typeface="Arial MT Pro"/>
                <a:ea typeface="Arial MT Pro"/>
                <a:cs typeface="Arial MT Pro"/>
                <a:sym typeface="Arial MT Pro"/>
              </a:rPr>
              <a:t>Load the saved label encoders, the trained multi-output model, the scaler, and model_info (which includes the exact feature column order).</a:t>
            </a:r>
          </a:p>
          <a:p>
            <a:pPr algn="l">
              <a:lnSpc>
                <a:spcPts val="2802"/>
              </a:lnSpc>
            </a:pPr>
          </a:p>
          <a:p>
            <a:pPr algn="l">
              <a:lnSpc>
                <a:spcPts val="2802"/>
              </a:lnSpc>
            </a:pPr>
            <a:r>
              <a:rPr lang="en-US" sz="2002">
                <a:solidFill>
                  <a:srgbClr val="000000"/>
                </a:solidFill>
                <a:latin typeface="Arial MT Pro"/>
                <a:ea typeface="Arial MT Pro"/>
                <a:cs typeface="Arial MT Pro"/>
                <a:sym typeface="Arial MT Pro"/>
              </a:rPr>
              <a:t>3. Encode base categoricals (including symptoms)</a:t>
            </a:r>
          </a:p>
          <a:p>
            <a:pPr algn="l" marL="432234" indent="-216117" lvl="1">
              <a:lnSpc>
                <a:spcPts val="2802"/>
              </a:lnSpc>
              <a:buFont typeface="Arial"/>
              <a:buChar char="•"/>
            </a:pPr>
            <a:r>
              <a:rPr lang="en-US" sz="2002">
                <a:solidFill>
                  <a:srgbClr val="000000"/>
                </a:solidFill>
                <a:latin typeface="Arial MT Pro"/>
                <a:ea typeface="Arial MT Pro"/>
                <a:cs typeface="Arial MT Pro"/>
                <a:sym typeface="Arial MT Pro"/>
              </a:rPr>
              <a:t>Convert Breed, Life_Stage, Health_Condition, Health_Symptoms_Common_Name, and Health_Symptoms_Specific_Name to integer codes using the label encoders.</a:t>
            </a:r>
          </a:p>
          <a:p>
            <a:pPr algn="l" marL="432234" indent="-216117" lvl="1">
              <a:lnSpc>
                <a:spcPts val="2802"/>
              </a:lnSpc>
              <a:buFont typeface="Arial"/>
              <a:buChar char="•"/>
            </a:pPr>
            <a:r>
              <a:rPr lang="en-US" sz="2002">
                <a:solidFill>
                  <a:srgbClr val="000000"/>
                </a:solidFill>
                <a:latin typeface="Arial MT Pro"/>
                <a:ea typeface="Arial MT Pro"/>
                <a:cs typeface="Arial MT Pro"/>
                <a:sym typeface="Arial MT Pro"/>
              </a:rPr>
              <a:t>If an input value wasn’t seen during training (encoder doesn’t know it) → HTTP 400.</a:t>
            </a:r>
          </a:p>
          <a:p>
            <a:pPr algn="l">
              <a:lnSpc>
                <a:spcPts val="2802"/>
              </a:lnSpc>
            </a:pPr>
          </a:p>
          <a:p>
            <a:pPr algn="l">
              <a:lnSpc>
                <a:spcPts val="2802"/>
              </a:lnSpc>
              <a:spcBef>
                <a:spcPct val="0"/>
              </a:spcBef>
            </a:pPr>
          </a:p>
        </p:txBody>
      </p:sp>
      <p:sp>
        <p:nvSpPr>
          <p:cNvPr name="TextBox 12" id="12"/>
          <p:cNvSpPr txBox="true"/>
          <p:nvPr/>
        </p:nvSpPr>
        <p:spPr>
          <a:xfrm rot="0">
            <a:off x="9144000" y="1530304"/>
            <a:ext cx="8390829" cy="6378524"/>
          </a:xfrm>
          <a:prstGeom prst="rect">
            <a:avLst/>
          </a:prstGeom>
        </p:spPr>
        <p:txBody>
          <a:bodyPr anchor="t" rtlCol="false" tIns="0" lIns="0" bIns="0" rIns="0">
            <a:spAutoFit/>
          </a:bodyPr>
          <a:lstStyle/>
          <a:p>
            <a:pPr algn="l">
              <a:lnSpc>
                <a:spcPts val="2802"/>
              </a:lnSpc>
            </a:pPr>
            <a:r>
              <a:rPr lang="en-US" sz="2002">
                <a:solidFill>
                  <a:srgbClr val="000000"/>
                </a:solidFill>
                <a:latin typeface="Arial MT Pro"/>
                <a:ea typeface="Arial MT Pro"/>
                <a:cs typeface="Arial MT Pro"/>
                <a:sym typeface="Arial MT Pro"/>
              </a:rPr>
              <a:t>4. Feature engineering</a:t>
            </a:r>
          </a:p>
          <a:p>
            <a:pPr algn="l" marL="432234" indent="-216117" lvl="1">
              <a:lnSpc>
                <a:spcPts val="2802"/>
              </a:lnSpc>
              <a:buFont typeface="Arial"/>
              <a:buChar char="•"/>
            </a:pPr>
            <a:r>
              <a:rPr lang="en-US" sz="2002">
                <a:solidFill>
                  <a:srgbClr val="000000"/>
                </a:solidFill>
                <a:latin typeface="Arial MT Pro"/>
                <a:ea typeface="Arial MT Pro"/>
                <a:cs typeface="Arial MT Pro"/>
                <a:sym typeface="Arial MT Pro"/>
              </a:rPr>
              <a:t>Weight category: derive underweight/normal/overweight from breed-based size ranges and data-driven lo/hi thresholds.</a:t>
            </a:r>
          </a:p>
          <a:p>
            <a:pPr algn="l" marL="432234" indent="-216117" lvl="1">
              <a:lnSpc>
                <a:spcPts val="2802"/>
              </a:lnSpc>
              <a:buFont typeface="Arial"/>
              <a:buChar char="•"/>
            </a:pPr>
            <a:r>
              <a:rPr lang="en-US" sz="2002">
                <a:solidFill>
                  <a:srgbClr val="000000"/>
                </a:solidFill>
                <a:latin typeface="Arial MT Pro"/>
                <a:ea typeface="Arial MT Pro"/>
                <a:cs typeface="Arial MT Pro"/>
                <a:sym typeface="Arial MT Pro"/>
              </a:rPr>
              <a:t>Ag</a:t>
            </a:r>
            <a:r>
              <a:rPr lang="en-US" sz="2002">
                <a:solidFill>
                  <a:srgbClr val="000000"/>
                </a:solidFill>
                <a:latin typeface="Arial MT Pro"/>
                <a:ea typeface="Arial MT Pro"/>
                <a:cs typeface="Arial MT Pro"/>
                <a:sym typeface="Arial MT Pro"/>
              </a:rPr>
              <a:t>e bucket: derive a </a:t>
            </a:r>
            <a:r>
              <a:rPr lang="en-US" sz="2002">
                <a:solidFill>
                  <a:srgbClr val="000000"/>
                </a:solidFill>
                <a:latin typeface="Arial MT Pro"/>
                <a:ea typeface="Arial MT Pro"/>
                <a:cs typeface="Arial MT Pro"/>
                <a:sym typeface="Arial MT Pro"/>
              </a:rPr>
              <a:t>detailed age category from Life_Stage + Age (e.g., very_young_puppy, mature_adult, elderly_senior).</a:t>
            </a:r>
          </a:p>
          <a:p>
            <a:pPr algn="l" marL="432234" indent="-216117" lvl="1">
              <a:lnSpc>
                <a:spcPts val="2802"/>
              </a:lnSpc>
              <a:buFont typeface="Arial"/>
              <a:buChar char="•"/>
            </a:pPr>
            <a:r>
              <a:rPr lang="en-US" sz="2002">
                <a:solidFill>
                  <a:srgbClr val="000000"/>
                </a:solidFill>
                <a:latin typeface="Arial MT Pro"/>
                <a:ea typeface="Arial MT Pro"/>
                <a:cs typeface="Arial MT Pro"/>
                <a:sym typeface="Arial MT Pro"/>
              </a:rPr>
              <a:t>Severity: map Health_Condition to severity (none/mild/moderate), else default to severe.</a:t>
            </a:r>
          </a:p>
          <a:p>
            <a:pPr algn="l">
              <a:lnSpc>
                <a:spcPts val="2802"/>
              </a:lnSpc>
            </a:pPr>
          </a:p>
          <a:p>
            <a:pPr algn="l">
              <a:lnSpc>
                <a:spcPts val="2802"/>
              </a:lnSpc>
            </a:pPr>
            <a:r>
              <a:rPr lang="en-US" sz="2002">
                <a:solidFill>
                  <a:srgbClr val="000000"/>
                </a:solidFill>
                <a:latin typeface="Arial MT Pro"/>
                <a:ea typeface="Arial MT Pro"/>
                <a:cs typeface="Arial MT Pro"/>
                <a:sym typeface="Arial MT Pro"/>
              </a:rPr>
              <a:t>5. Scale +</a:t>
            </a:r>
            <a:r>
              <a:rPr lang="en-US" sz="2002">
                <a:solidFill>
                  <a:srgbClr val="000000"/>
                </a:solidFill>
                <a:latin typeface="Arial MT Pro"/>
                <a:ea typeface="Arial MT Pro"/>
                <a:cs typeface="Arial MT Pro"/>
                <a:sym typeface="Arial MT Pro"/>
              </a:rPr>
              <a:t> interactions</a:t>
            </a:r>
          </a:p>
          <a:p>
            <a:pPr algn="l" marL="432234" indent="-216117" lvl="1">
              <a:lnSpc>
                <a:spcPts val="2802"/>
              </a:lnSpc>
              <a:buFont typeface="Arial"/>
              <a:buChar char="•"/>
            </a:pPr>
            <a:r>
              <a:rPr lang="en-US" sz="2002">
                <a:solidFill>
                  <a:srgbClr val="000000"/>
                </a:solidFill>
                <a:latin typeface="Arial MT Pro"/>
                <a:ea typeface="Arial MT Pro"/>
                <a:cs typeface="Arial MT Pro"/>
                <a:sym typeface="Arial MT Pro"/>
              </a:rPr>
              <a:t>Sc</a:t>
            </a:r>
            <a:r>
              <a:rPr lang="en-US" sz="2002">
                <a:solidFill>
                  <a:srgbClr val="000000"/>
                </a:solidFill>
                <a:latin typeface="Arial MT Pro"/>
                <a:ea typeface="Arial MT Pro"/>
                <a:cs typeface="Arial MT Pro"/>
                <a:sym typeface="Arial MT Pro"/>
              </a:rPr>
              <a:t>ale Age and Weight using the saved StandardScaler.</a:t>
            </a:r>
          </a:p>
          <a:p>
            <a:pPr algn="l" marL="432234" indent="-216117" lvl="1">
              <a:lnSpc>
                <a:spcPts val="2802"/>
              </a:lnSpc>
              <a:buFont typeface="Arial"/>
              <a:buChar char="•"/>
            </a:pPr>
            <a:r>
              <a:rPr lang="en-US" sz="2002">
                <a:solidFill>
                  <a:srgbClr val="000000"/>
                </a:solidFill>
                <a:latin typeface="Arial MT Pro"/>
                <a:ea typeface="Arial MT Pro"/>
                <a:cs typeface="Arial MT Pro"/>
                <a:sym typeface="Arial MT Pro"/>
              </a:rPr>
              <a:t>Build interaction features that improve sensitivity:</a:t>
            </a:r>
          </a:p>
          <a:p>
            <a:pPr algn="l" marL="864469" indent="-288156" lvl="2">
              <a:lnSpc>
                <a:spcPts val="2802"/>
              </a:lnSpc>
              <a:buFont typeface="Arial"/>
              <a:buChar char="⚬"/>
            </a:pPr>
            <a:r>
              <a:rPr lang="en-US" sz="2002">
                <a:solidFill>
                  <a:srgbClr val="000000"/>
                </a:solidFill>
                <a:latin typeface="Arial MT Pro"/>
                <a:ea typeface="Arial MT Pro"/>
                <a:cs typeface="Arial MT Pro"/>
                <a:sym typeface="Arial MT Pro"/>
              </a:rPr>
              <a:t>age_weight (Age_scaled × Weight_scaled)</a:t>
            </a:r>
          </a:p>
          <a:p>
            <a:pPr algn="l" marL="864469" indent="-288156" lvl="2">
              <a:lnSpc>
                <a:spcPts val="2802"/>
              </a:lnSpc>
              <a:buFont typeface="Arial"/>
              <a:buChar char="⚬"/>
            </a:pPr>
            <a:r>
              <a:rPr lang="en-US" sz="2002">
                <a:solidFill>
                  <a:srgbClr val="000000"/>
                </a:solidFill>
                <a:latin typeface="Arial MT Pro"/>
                <a:ea typeface="Arial MT Pro"/>
                <a:cs typeface="Arial MT Pro"/>
                <a:sym typeface="Arial MT Pro"/>
              </a:rPr>
              <a:t>health_age (severity × Age_scaled)</a:t>
            </a:r>
          </a:p>
          <a:p>
            <a:pPr algn="l" marL="864469" indent="-288156" lvl="2">
              <a:lnSpc>
                <a:spcPts val="2802"/>
              </a:lnSpc>
              <a:buFont typeface="Arial"/>
              <a:buChar char="⚬"/>
            </a:pPr>
            <a:r>
              <a:rPr lang="en-US" sz="2002">
                <a:solidFill>
                  <a:srgbClr val="000000"/>
                </a:solidFill>
                <a:latin typeface="Arial MT Pro"/>
                <a:ea typeface="Arial MT Pro"/>
                <a:cs typeface="Arial MT Pro"/>
                <a:sym typeface="Arial MT Pro"/>
              </a:rPr>
              <a:t>health_weight (severity × Weight_scaled)</a:t>
            </a:r>
          </a:p>
          <a:p>
            <a:pPr algn="l" marL="864469" indent="-288156" lvl="2">
              <a:lnSpc>
                <a:spcPts val="2802"/>
              </a:lnSpc>
              <a:buFont typeface="Arial"/>
              <a:buChar char="⚬"/>
            </a:pPr>
            <a:r>
              <a:rPr lang="en-US" sz="2002">
                <a:solidFill>
                  <a:srgbClr val="000000"/>
                </a:solidFill>
                <a:latin typeface="Arial MT Pro"/>
                <a:ea typeface="Arial MT Pro"/>
                <a:cs typeface="Arial MT Pro"/>
                <a:sym typeface="Arial MT Pro"/>
              </a:rPr>
              <a:t>lifestage_weight (Life_Stage_encoded × Weight_scaled)</a:t>
            </a:r>
          </a:p>
          <a:p>
            <a:pPr algn="l" marL="432234" indent="-216117" lvl="1">
              <a:lnSpc>
                <a:spcPts val="2802"/>
              </a:lnSpc>
              <a:buFont typeface="Arial"/>
              <a:buChar char="•"/>
            </a:pPr>
          </a:p>
          <a:p>
            <a:pPr algn="l">
              <a:lnSpc>
                <a:spcPts val="2802"/>
              </a:lnSpc>
            </a:pPr>
          </a:p>
          <a:p>
            <a:pPr algn="l">
              <a:lnSpc>
                <a:spcPts val="2802"/>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11575805" y="8439008"/>
            <a:ext cx="5458708"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IT21815478</a:t>
            </a:r>
            <a:r>
              <a:rPr lang="en-US" sz="3494">
                <a:solidFill>
                  <a:srgbClr val="000000"/>
                </a:solidFill>
                <a:latin typeface="Canva Sans"/>
                <a:ea typeface="Canva Sans"/>
                <a:cs typeface="Canva Sans"/>
                <a:sym typeface="Canva Sans"/>
              </a:rPr>
              <a:t>| Godage P.S.P</a:t>
            </a:r>
          </a:p>
        </p:txBody>
      </p:sp>
      <p:sp>
        <p:nvSpPr>
          <p:cNvPr name="TextBox 10" id="10"/>
          <p:cNvSpPr txBox="true"/>
          <p:nvPr/>
        </p:nvSpPr>
        <p:spPr>
          <a:xfrm rot="0">
            <a:off x="347308" y="407494"/>
            <a:ext cx="10934200" cy="621206"/>
          </a:xfrm>
          <a:prstGeom prst="rect">
            <a:avLst/>
          </a:prstGeom>
        </p:spPr>
        <p:txBody>
          <a:bodyPr anchor="t" rtlCol="false" tIns="0" lIns="0" bIns="0" rIns="0">
            <a:spAutoFit/>
          </a:bodyPr>
          <a:lstStyle/>
          <a:p>
            <a:pPr algn="ctr">
              <a:lnSpc>
                <a:spcPts val="4512"/>
              </a:lnSpc>
              <a:spcBef>
                <a:spcPct val="0"/>
              </a:spcBef>
            </a:pPr>
            <a:r>
              <a:rPr lang="en-US" b="true" sz="3222">
                <a:solidFill>
                  <a:srgbClr val="000000"/>
                </a:solidFill>
                <a:latin typeface="Arial MT Pro Bold"/>
                <a:ea typeface="Arial MT Pro Bold"/>
                <a:cs typeface="Arial MT Pro Bold"/>
                <a:sym typeface="Arial MT Pro Bold"/>
              </a:rPr>
              <a:t>Flow Chart Diagram for Recommendation modal Steps</a:t>
            </a:r>
          </a:p>
        </p:txBody>
      </p:sp>
      <p:sp>
        <p:nvSpPr>
          <p:cNvPr name="TextBox 11" id="11"/>
          <p:cNvSpPr txBox="true"/>
          <p:nvPr/>
        </p:nvSpPr>
        <p:spPr>
          <a:xfrm rot="0">
            <a:off x="347308" y="1547829"/>
            <a:ext cx="8390829" cy="5673674"/>
          </a:xfrm>
          <a:prstGeom prst="rect">
            <a:avLst/>
          </a:prstGeom>
        </p:spPr>
        <p:txBody>
          <a:bodyPr anchor="t" rtlCol="false" tIns="0" lIns="0" bIns="0" rIns="0">
            <a:spAutoFit/>
          </a:bodyPr>
          <a:lstStyle/>
          <a:p>
            <a:pPr algn="l">
              <a:lnSpc>
                <a:spcPts val="2802"/>
              </a:lnSpc>
            </a:pPr>
            <a:r>
              <a:rPr lang="en-US" sz="2002">
                <a:solidFill>
                  <a:srgbClr val="000000"/>
                </a:solidFill>
                <a:latin typeface="Arial MT Pro"/>
                <a:ea typeface="Arial MT Pro"/>
                <a:cs typeface="Arial MT Pro"/>
                <a:sym typeface="Arial MT Pro"/>
              </a:rPr>
              <a:t>6. Assemble in training order</a:t>
            </a:r>
          </a:p>
          <a:p>
            <a:pPr algn="l" marL="432234" indent="-216117" lvl="1">
              <a:lnSpc>
                <a:spcPts val="2802"/>
              </a:lnSpc>
              <a:buFont typeface="Arial"/>
              <a:buChar char="•"/>
            </a:pPr>
            <a:r>
              <a:rPr lang="en-US" sz="2002">
                <a:solidFill>
                  <a:srgbClr val="000000"/>
                </a:solidFill>
                <a:latin typeface="Arial MT Pro"/>
                <a:ea typeface="Arial MT Pro"/>
                <a:cs typeface="Arial MT Pro"/>
                <a:sym typeface="Arial MT Pro"/>
              </a:rPr>
              <a:t>Put all en</a:t>
            </a:r>
            <a:r>
              <a:rPr lang="en-US" sz="2002">
                <a:solidFill>
                  <a:srgbClr val="000000"/>
                </a:solidFill>
                <a:latin typeface="Arial MT Pro"/>
                <a:ea typeface="Arial MT Pro"/>
                <a:cs typeface="Arial MT Pro"/>
                <a:sym typeface="Arial MT Pro"/>
              </a:rPr>
              <a:t>coded and en</a:t>
            </a:r>
            <a:r>
              <a:rPr lang="en-US" sz="2002">
                <a:solidFill>
                  <a:srgbClr val="000000"/>
                </a:solidFill>
                <a:latin typeface="Arial MT Pro"/>
                <a:ea typeface="Arial MT Pro"/>
                <a:cs typeface="Arial MT Pro"/>
                <a:sym typeface="Arial MT Pro"/>
              </a:rPr>
              <a:t>gineered features into a single row, ordered exactly like model_info.feature_columns (this is critical for correct predictions).</a:t>
            </a:r>
          </a:p>
          <a:p>
            <a:pPr algn="l">
              <a:lnSpc>
                <a:spcPts val="2802"/>
              </a:lnSpc>
            </a:pPr>
          </a:p>
          <a:p>
            <a:pPr algn="l">
              <a:lnSpc>
                <a:spcPts val="2802"/>
              </a:lnSpc>
            </a:pPr>
          </a:p>
          <a:p>
            <a:pPr algn="l">
              <a:lnSpc>
                <a:spcPts val="2802"/>
              </a:lnSpc>
            </a:pPr>
            <a:r>
              <a:rPr lang="en-US" sz="2002">
                <a:solidFill>
                  <a:srgbClr val="000000"/>
                </a:solidFill>
                <a:latin typeface="Arial MT Pro"/>
                <a:ea typeface="Arial MT Pro"/>
                <a:cs typeface="Arial MT Pro"/>
                <a:sym typeface="Arial MT Pro"/>
              </a:rPr>
              <a:t>7. P</a:t>
            </a:r>
            <a:r>
              <a:rPr lang="en-US" sz="2002">
                <a:solidFill>
                  <a:srgbClr val="000000"/>
                </a:solidFill>
                <a:latin typeface="Arial MT Pro"/>
                <a:ea typeface="Arial MT Pro"/>
                <a:cs typeface="Arial MT Pro"/>
                <a:sym typeface="Arial MT Pro"/>
              </a:rPr>
              <a:t>redict</a:t>
            </a:r>
          </a:p>
          <a:p>
            <a:pPr algn="l" marL="432234" indent="-216117" lvl="1">
              <a:lnSpc>
                <a:spcPts val="2802"/>
              </a:lnSpc>
              <a:buFont typeface="Arial"/>
              <a:buChar char="•"/>
            </a:pPr>
            <a:r>
              <a:rPr lang="en-US" sz="2002">
                <a:solidFill>
                  <a:srgbClr val="000000"/>
                </a:solidFill>
                <a:latin typeface="Arial MT Pro"/>
                <a:ea typeface="Arial MT Pro"/>
                <a:cs typeface="Arial MT Pro"/>
                <a:sym typeface="Arial MT Pro"/>
              </a:rPr>
              <a:t>U</a:t>
            </a:r>
            <a:r>
              <a:rPr lang="en-US" sz="2002">
                <a:solidFill>
                  <a:srgbClr val="000000"/>
                </a:solidFill>
                <a:latin typeface="Arial MT Pro"/>
                <a:ea typeface="Arial MT Pro"/>
                <a:cs typeface="Arial MT Pro"/>
                <a:sym typeface="Arial MT Pro"/>
              </a:rPr>
              <a:t>se the trained multi-output model to predict three outputs together:</a:t>
            </a:r>
          </a:p>
          <a:p>
            <a:pPr algn="l" marL="864469" indent="-288156" lvl="2">
              <a:lnSpc>
                <a:spcPts val="2802"/>
              </a:lnSpc>
              <a:buFont typeface="Arial"/>
              <a:buChar char="⚬"/>
            </a:pPr>
            <a:r>
              <a:rPr lang="en-US" sz="2002">
                <a:solidFill>
                  <a:srgbClr val="000000"/>
                </a:solidFill>
                <a:latin typeface="Arial MT Pro"/>
                <a:ea typeface="Arial MT Pro"/>
                <a:cs typeface="Arial MT Pro"/>
                <a:sym typeface="Arial MT Pro"/>
              </a:rPr>
              <a:t>Meal_Plan</a:t>
            </a:r>
          </a:p>
          <a:p>
            <a:pPr algn="l" marL="864469" indent="-288156" lvl="2">
              <a:lnSpc>
                <a:spcPts val="2802"/>
              </a:lnSpc>
              <a:buFont typeface="Arial"/>
              <a:buChar char="⚬"/>
            </a:pPr>
            <a:r>
              <a:rPr lang="en-US" sz="2002">
                <a:solidFill>
                  <a:srgbClr val="000000"/>
                </a:solidFill>
                <a:latin typeface="Arial MT Pro"/>
                <a:ea typeface="Arial MT Pro"/>
                <a:cs typeface="Arial MT Pro"/>
                <a:sym typeface="Arial MT Pro"/>
              </a:rPr>
              <a:t>Suitable_Vitamins_Supplements</a:t>
            </a:r>
          </a:p>
          <a:p>
            <a:pPr algn="l" marL="864469" indent="-288156" lvl="2">
              <a:lnSpc>
                <a:spcPts val="2802"/>
              </a:lnSpc>
              <a:buFont typeface="Arial"/>
              <a:buChar char="⚬"/>
            </a:pPr>
            <a:r>
              <a:rPr lang="en-US" sz="2002">
                <a:solidFill>
                  <a:srgbClr val="000000"/>
                </a:solidFill>
                <a:latin typeface="Arial MT Pro"/>
                <a:ea typeface="Arial MT Pro"/>
                <a:cs typeface="Arial MT Pro"/>
                <a:sym typeface="Arial MT Pro"/>
              </a:rPr>
              <a:t>Description</a:t>
            </a:r>
          </a:p>
          <a:p>
            <a:pPr algn="l" marL="432234" indent="-216117" lvl="1">
              <a:lnSpc>
                <a:spcPts val="2802"/>
              </a:lnSpc>
              <a:buFont typeface="Arial"/>
              <a:buChar char="•"/>
            </a:pPr>
            <a:r>
              <a:rPr lang="en-US" sz="2002">
                <a:solidFill>
                  <a:srgbClr val="000000"/>
                </a:solidFill>
                <a:latin typeface="Arial MT Pro"/>
                <a:ea typeface="Arial MT Pro"/>
                <a:cs typeface="Arial MT Pro"/>
                <a:sym typeface="Arial MT Pro"/>
              </a:rPr>
              <a:t>Under the hood (with your current artifacts), this is a MultiOutputClassifier wrapping an SGD (logistic) classifier, chosen because your targets have many unique classes.</a:t>
            </a:r>
          </a:p>
          <a:p>
            <a:pPr algn="l">
              <a:lnSpc>
                <a:spcPts val="2802"/>
              </a:lnSpc>
            </a:pPr>
          </a:p>
          <a:p>
            <a:pPr algn="l">
              <a:lnSpc>
                <a:spcPts val="2802"/>
              </a:lnSpc>
              <a:spcBef>
                <a:spcPct val="0"/>
              </a:spcBef>
            </a:pPr>
          </a:p>
        </p:txBody>
      </p:sp>
      <p:sp>
        <p:nvSpPr>
          <p:cNvPr name="TextBox 12" id="12"/>
          <p:cNvSpPr txBox="true"/>
          <p:nvPr/>
        </p:nvSpPr>
        <p:spPr>
          <a:xfrm rot="0">
            <a:off x="9144000" y="1530304"/>
            <a:ext cx="8390829" cy="4616399"/>
          </a:xfrm>
          <a:prstGeom prst="rect">
            <a:avLst/>
          </a:prstGeom>
        </p:spPr>
        <p:txBody>
          <a:bodyPr anchor="t" rtlCol="false" tIns="0" lIns="0" bIns="0" rIns="0">
            <a:spAutoFit/>
          </a:bodyPr>
          <a:lstStyle/>
          <a:p>
            <a:pPr algn="l">
              <a:lnSpc>
                <a:spcPts val="2802"/>
              </a:lnSpc>
            </a:pPr>
            <a:r>
              <a:rPr lang="en-US" sz="2002">
                <a:solidFill>
                  <a:srgbClr val="000000"/>
                </a:solidFill>
                <a:latin typeface="Arial MT Pro"/>
                <a:ea typeface="Arial MT Pro"/>
                <a:cs typeface="Arial MT Pro"/>
                <a:sym typeface="Arial MT Pro"/>
              </a:rPr>
              <a:t>8. Nearest-n</a:t>
            </a:r>
            <a:r>
              <a:rPr lang="en-US" sz="2002">
                <a:solidFill>
                  <a:srgbClr val="000000"/>
                </a:solidFill>
                <a:latin typeface="Arial MT Pro"/>
                <a:ea typeface="Arial MT Pro"/>
                <a:cs typeface="Arial MT Pro"/>
                <a:sym typeface="Arial MT Pro"/>
              </a:rPr>
              <a:t>eighbor(NN) fallback</a:t>
            </a:r>
          </a:p>
          <a:p>
            <a:pPr algn="l" marL="432234" indent="-216117" lvl="1">
              <a:lnSpc>
                <a:spcPts val="2802"/>
              </a:lnSpc>
              <a:buFont typeface="Arial"/>
              <a:buChar char="•"/>
            </a:pPr>
            <a:r>
              <a:rPr lang="en-US" sz="2002">
                <a:solidFill>
                  <a:srgbClr val="000000"/>
                </a:solidFill>
                <a:latin typeface="Arial MT Pro"/>
                <a:ea typeface="Arial MT Pro"/>
                <a:cs typeface="Arial MT Pro"/>
                <a:sym typeface="Arial MT Pro"/>
              </a:rPr>
              <a:t>If a preprocessed feature cache is available, compute a simple distance to all training-like rows:</a:t>
            </a:r>
          </a:p>
          <a:p>
            <a:pPr algn="l" marL="864469" indent="-288156" lvl="2">
              <a:lnSpc>
                <a:spcPts val="2802"/>
              </a:lnSpc>
              <a:buFont typeface="Arial"/>
              <a:buChar char="⚬"/>
            </a:pPr>
            <a:r>
              <a:rPr lang="en-US" sz="2002">
                <a:solidFill>
                  <a:srgbClr val="000000"/>
                </a:solidFill>
                <a:latin typeface="Arial MT Pro"/>
                <a:ea typeface="Arial MT Pro"/>
                <a:cs typeface="Arial MT Pro"/>
                <a:sym typeface="Arial MT Pro"/>
              </a:rPr>
              <a:t>L1</a:t>
            </a:r>
            <a:r>
              <a:rPr lang="en-US" sz="2002">
                <a:solidFill>
                  <a:srgbClr val="000000"/>
                </a:solidFill>
                <a:latin typeface="Arial MT Pro"/>
                <a:ea typeface="Arial MT Pro"/>
                <a:cs typeface="Arial MT Pro"/>
                <a:sym typeface="Arial MT Pro"/>
              </a:rPr>
              <a:t> distance on numeric-like features</a:t>
            </a:r>
          </a:p>
          <a:p>
            <a:pPr algn="l" marL="864469" indent="-288156" lvl="2">
              <a:lnSpc>
                <a:spcPts val="2802"/>
              </a:lnSpc>
              <a:buFont typeface="Arial"/>
              <a:buChar char="⚬"/>
            </a:pPr>
            <a:r>
              <a:rPr lang="en-US" sz="2002">
                <a:solidFill>
                  <a:srgbClr val="000000"/>
                </a:solidFill>
                <a:latin typeface="Arial MT Pro"/>
                <a:ea typeface="Arial MT Pro"/>
                <a:cs typeface="Arial MT Pro"/>
                <a:sym typeface="Arial MT Pro"/>
              </a:rPr>
              <a:t>+1 p</a:t>
            </a:r>
            <a:r>
              <a:rPr lang="en-US" sz="2002">
                <a:solidFill>
                  <a:srgbClr val="000000"/>
                </a:solidFill>
                <a:latin typeface="Arial MT Pro"/>
                <a:ea typeface="Arial MT Pro"/>
                <a:cs typeface="Arial MT Pro"/>
                <a:sym typeface="Arial MT Pro"/>
              </a:rPr>
              <a:t>enalty for each categorical mismatch (including both symptom fields)</a:t>
            </a:r>
          </a:p>
          <a:p>
            <a:pPr algn="l" marL="432234" indent="-216117" lvl="1">
              <a:lnSpc>
                <a:spcPts val="2802"/>
              </a:lnSpc>
              <a:buFont typeface="Arial"/>
              <a:buChar char="•"/>
            </a:pPr>
            <a:r>
              <a:rPr lang="en-US" sz="2002">
                <a:solidFill>
                  <a:srgbClr val="000000"/>
                </a:solidFill>
                <a:latin typeface="Arial MT Pro"/>
                <a:ea typeface="Arial MT Pro"/>
                <a:cs typeface="Arial MT Pro"/>
                <a:sym typeface="Arial MT Pro"/>
              </a:rPr>
              <a:t>Pick the nearest row’s labels as the recommendation. This keeps outputs re</a:t>
            </a:r>
            <a:r>
              <a:rPr lang="en-US" sz="2002">
                <a:solidFill>
                  <a:srgbClr val="000000"/>
                </a:solidFill>
                <a:latin typeface="Arial MT Pro"/>
                <a:ea typeface="Arial MT Pro"/>
                <a:cs typeface="Arial MT Pro"/>
                <a:sym typeface="Arial MT Pro"/>
              </a:rPr>
              <a:t>al</a:t>
            </a:r>
            <a:r>
              <a:rPr lang="en-US" sz="2002">
                <a:solidFill>
                  <a:srgbClr val="000000"/>
                </a:solidFill>
                <a:latin typeface="Arial MT Pro"/>
                <a:ea typeface="Arial MT Pro"/>
                <a:cs typeface="Arial MT Pro"/>
                <a:sym typeface="Arial MT Pro"/>
              </a:rPr>
              <a:t>isti</a:t>
            </a:r>
            <a:r>
              <a:rPr lang="en-US" sz="2002">
                <a:solidFill>
                  <a:srgbClr val="000000"/>
                </a:solidFill>
                <a:latin typeface="Arial MT Pro"/>
                <a:ea typeface="Arial MT Pro"/>
                <a:cs typeface="Arial MT Pro"/>
                <a:sym typeface="Arial MT Pro"/>
              </a:rPr>
              <a:t>c</a:t>
            </a:r>
            <a:r>
              <a:rPr lang="en-US" sz="2002">
                <a:solidFill>
                  <a:srgbClr val="000000"/>
                </a:solidFill>
                <a:latin typeface="Arial MT Pro"/>
                <a:ea typeface="Arial MT Pro"/>
                <a:cs typeface="Arial MT Pro"/>
                <a:sym typeface="Arial MT Pro"/>
              </a:rPr>
              <a:t> and symptom-consistent when the classifier would otherwise collapse to generic classes.</a:t>
            </a:r>
          </a:p>
          <a:p>
            <a:pPr algn="l" marL="432234" indent="-216117" lvl="1">
              <a:lnSpc>
                <a:spcPts val="2802"/>
              </a:lnSpc>
              <a:buFont typeface="Arial"/>
              <a:buChar char="•"/>
            </a:pPr>
            <a:r>
              <a:rPr lang="en-US" sz="2002">
                <a:solidFill>
                  <a:srgbClr val="000000"/>
                </a:solidFill>
                <a:latin typeface="Arial MT Pro"/>
                <a:ea typeface="Arial MT Pro"/>
                <a:cs typeface="Arial MT Pro"/>
                <a:sym typeface="Arial MT Pro"/>
              </a:rPr>
              <a:t>If the cache isn’t available, decode the model’s outputs back to strings using the target label encoders.</a:t>
            </a:r>
          </a:p>
          <a:p>
            <a:pPr algn="l">
              <a:lnSpc>
                <a:spcPts val="2802"/>
              </a:lnSpc>
            </a:pPr>
          </a:p>
          <a:p>
            <a:pPr algn="l">
              <a:lnSpc>
                <a:spcPts val="2802"/>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Freeform 9" id="9"/>
          <p:cNvSpPr/>
          <p:nvPr/>
        </p:nvSpPr>
        <p:spPr>
          <a:xfrm flipH="false" flipV="false" rot="0">
            <a:off x="0" y="1917862"/>
            <a:ext cx="8379944" cy="7633368"/>
          </a:xfrm>
          <a:custGeom>
            <a:avLst/>
            <a:gdLst/>
            <a:ahLst/>
            <a:cxnLst/>
            <a:rect r="r" b="b" t="t" l="l"/>
            <a:pathLst>
              <a:path h="7633368" w="8379944">
                <a:moveTo>
                  <a:pt x="0" y="0"/>
                </a:moveTo>
                <a:lnTo>
                  <a:pt x="8379944" y="0"/>
                </a:lnTo>
                <a:lnTo>
                  <a:pt x="8379944" y="7633367"/>
                </a:lnTo>
                <a:lnTo>
                  <a:pt x="0" y="7633367"/>
                </a:lnTo>
                <a:lnTo>
                  <a:pt x="0" y="0"/>
                </a:lnTo>
                <a:close/>
              </a:path>
            </a:pathLst>
          </a:custGeom>
          <a:blipFill>
            <a:blip r:embed="rId4">
              <a:alphaModFix amt="64000"/>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714375" y="3822573"/>
            <a:ext cx="18498671" cy="1654798"/>
          </a:xfrm>
          <a:prstGeom prst="rect">
            <a:avLst/>
          </a:prstGeom>
        </p:spPr>
        <p:txBody>
          <a:bodyPr anchor="t" rtlCol="false" tIns="0" lIns="0" bIns="0" rIns="0">
            <a:spAutoFit/>
          </a:bodyPr>
          <a:lstStyle/>
          <a:p>
            <a:pPr algn="ctr">
              <a:lnSpc>
                <a:spcPts val="13539"/>
              </a:lnSpc>
            </a:pPr>
            <a:r>
              <a:rPr lang="en-US" sz="9670" b="true">
                <a:solidFill>
                  <a:srgbClr val="000000"/>
                </a:solidFill>
                <a:latin typeface="Canva Sans Bold"/>
                <a:ea typeface="Canva Sans Bold"/>
                <a:cs typeface="Canva Sans Bold"/>
                <a:sym typeface="Canva Sans Bold"/>
              </a:rPr>
              <a:t>Introduction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11575805" y="8439008"/>
            <a:ext cx="5458708"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IT21815478</a:t>
            </a:r>
            <a:r>
              <a:rPr lang="en-US" sz="3494">
                <a:solidFill>
                  <a:srgbClr val="000000"/>
                </a:solidFill>
                <a:latin typeface="Canva Sans"/>
                <a:ea typeface="Canva Sans"/>
                <a:cs typeface="Canva Sans"/>
                <a:sym typeface="Canva Sans"/>
              </a:rPr>
              <a:t>| Godage P.S.P</a:t>
            </a:r>
          </a:p>
        </p:txBody>
      </p:sp>
      <p:sp>
        <p:nvSpPr>
          <p:cNvPr name="TextBox 10" id="10"/>
          <p:cNvSpPr txBox="true"/>
          <p:nvPr/>
        </p:nvSpPr>
        <p:spPr>
          <a:xfrm rot="0">
            <a:off x="504825" y="479116"/>
            <a:ext cx="3804474" cy="830747"/>
          </a:xfrm>
          <a:prstGeom prst="rect">
            <a:avLst/>
          </a:prstGeom>
        </p:spPr>
        <p:txBody>
          <a:bodyPr anchor="t" rtlCol="false" tIns="0" lIns="0" bIns="0" rIns="0">
            <a:spAutoFit/>
          </a:bodyPr>
          <a:lstStyle/>
          <a:p>
            <a:pPr algn="ctr">
              <a:lnSpc>
                <a:spcPts val="6185"/>
              </a:lnSpc>
              <a:spcBef>
                <a:spcPct val="0"/>
              </a:spcBef>
            </a:pPr>
            <a:r>
              <a:rPr lang="en-US" b="true" sz="4418">
                <a:solidFill>
                  <a:srgbClr val="000000"/>
                </a:solidFill>
                <a:latin typeface="Arial MT Pro Bold"/>
                <a:ea typeface="Arial MT Pro Bold"/>
                <a:cs typeface="Arial MT Pro Bold"/>
                <a:sym typeface="Arial MT Pro Bold"/>
              </a:rPr>
              <a:t>M</a:t>
            </a:r>
            <a:r>
              <a:rPr lang="en-US" b="true" sz="4418">
                <a:solidFill>
                  <a:srgbClr val="000000"/>
                </a:solidFill>
                <a:latin typeface="Arial MT Pro Bold"/>
                <a:ea typeface="Arial MT Pro Bold"/>
                <a:cs typeface="Arial MT Pro Bold"/>
                <a:sym typeface="Arial MT Pro Bold"/>
              </a:rPr>
              <a:t>ethodology</a:t>
            </a:r>
          </a:p>
        </p:txBody>
      </p:sp>
      <p:sp>
        <p:nvSpPr>
          <p:cNvPr name="TextBox 11" id="11"/>
          <p:cNvSpPr txBox="true"/>
          <p:nvPr/>
        </p:nvSpPr>
        <p:spPr>
          <a:xfrm rot="0">
            <a:off x="1028700" y="1600896"/>
            <a:ext cx="14623689" cy="6556436"/>
          </a:xfrm>
          <a:prstGeom prst="rect">
            <a:avLst/>
          </a:prstGeom>
        </p:spPr>
        <p:txBody>
          <a:bodyPr anchor="t" rtlCol="false" tIns="0" lIns="0" bIns="0" rIns="0">
            <a:spAutoFit/>
          </a:bodyPr>
          <a:lstStyle/>
          <a:p>
            <a:pPr algn="l" marL="539228" indent="-269614" lvl="1">
              <a:lnSpc>
                <a:spcPts val="3496"/>
              </a:lnSpc>
              <a:buFont typeface="Arial"/>
              <a:buChar char="•"/>
            </a:pPr>
            <a:r>
              <a:rPr lang="en-US" b="true" sz="2497">
                <a:solidFill>
                  <a:srgbClr val="000000"/>
                </a:solidFill>
                <a:latin typeface="Canva Sans Bold"/>
                <a:ea typeface="Canva Sans Bold"/>
                <a:cs typeface="Canva Sans Bold"/>
                <a:sym typeface="Canva Sans Bold"/>
              </a:rPr>
              <a:t>Roles &amp; access: </a:t>
            </a:r>
            <a:r>
              <a:rPr lang="en-US" sz="2497">
                <a:solidFill>
                  <a:srgbClr val="000000"/>
                </a:solidFill>
                <a:latin typeface="Canva Sans"/>
                <a:ea typeface="Canva Sans"/>
                <a:cs typeface="Canva Sans"/>
                <a:sym typeface="Canva Sans"/>
              </a:rPr>
              <a:t>Veterinarian, Pet Owner, Vendor with role‑gated actions.</a:t>
            </a:r>
          </a:p>
          <a:p>
            <a:pPr algn="l" marL="539228" indent="-269614" lvl="1">
              <a:lnSpc>
                <a:spcPts val="3496"/>
              </a:lnSpc>
              <a:spcBef>
                <a:spcPct val="0"/>
              </a:spcBef>
              <a:buFont typeface="Arial"/>
              <a:buChar char="•"/>
            </a:pPr>
            <a:r>
              <a:rPr lang="en-US" b="true" sz="2497">
                <a:solidFill>
                  <a:srgbClr val="000000"/>
                </a:solidFill>
                <a:latin typeface="Canva Sans Bold"/>
                <a:ea typeface="Canva Sans Bold"/>
                <a:cs typeface="Canva Sans Bold"/>
                <a:sym typeface="Canva Sans Bold"/>
              </a:rPr>
              <a:t>Flow: </a:t>
            </a:r>
            <a:r>
              <a:rPr lang="en-US" sz="2497">
                <a:solidFill>
                  <a:srgbClr val="000000"/>
                </a:solidFill>
                <a:latin typeface="Canva Sans"/>
                <a:ea typeface="Canva Sans"/>
                <a:cs typeface="Canva Sans"/>
                <a:sym typeface="Canva Sans"/>
              </a:rPr>
              <a:t>Consult → </a:t>
            </a:r>
            <a:r>
              <a:rPr lang="en-US" sz="2497">
                <a:solidFill>
                  <a:srgbClr val="000000"/>
                </a:solidFill>
                <a:latin typeface="Canva Sans"/>
                <a:ea typeface="Canva Sans"/>
                <a:cs typeface="Canva Sans"/>
                <a:sym typeface="Canva Sans"/>
              </a:rPr>
              <a:t>ML/manual r</a:t>
            </a:r>
            <a:r>
              <a:rPr lang="en-US" sz="2497">
                <a:solidFill>
                  <a:srgbClr val="000000"/>
                </a:solidFill>
                <a:latin typeface="Canva Sans"/>
                <a:ea typeface="Canva Sans"/>
                <a:cs typeface="Canva Sans"/>
                <a:sym typeface="Canva Sans"/>
              </a:rPr>
              <a:t>ecommendation → Save &amp; Share → Owner reviews → Marketplace purchase → Serviceability/ETA → Order lifecycle → Follow‑up chat → Notifications/history.</a:t>
            </a:r>
          </a:p>
          <a:p>
            <a:pPr algn="l" marL="539228" indent="-269614" lvl="1">
              <a:lnSpc>
                <a:spcPts val="3496"/>
              </a:lnSpc>
              <a:spcBef>
                <a:spcPct val="0"/>
              </a:spcBef>
              <a:buFont typeface="Arial"/>
              <a:buChar char="•"/>
            </a:pPr>
            <a:r>
              <a:rPr lang="en-US" b="true" sz="2497">
                <a:solidFill>
                  <a:srgbClr val="000000"/>
                </a:solidFill>
                <a:latin typeface="Canva Sans Bold"/>
                <a:ea typeface="Canva Sans Bold"/>
                <a:cs typeface="Canva Sans Bold"/>
                <a:sym typeface="Canva Sans Bold"/>
              </a:rPr>
              <a:t>ML: </a:t>
            </a:r>
            <a:r>
              <a:rPr lang="en-US" sz="2497">
                <a:solidFill>
                  <a:srgbClr val="000000"/>
                </a:solidFill>
                <a:latin typeface="Canva Sans"/>
                <a:ea typeface="Canva Sans"/>
                <a:cs typeface="Canva Sans"/>
                <a:sym typeface="Canva Sans"/>
              </a:rPr>
              <a:t>Dog‑aware features (breed/age/weight/health) → multi‑output model predicts meal plan, vitamins, and explanation in one pass.</a:t>
            </a:r>
          </a:p>
          <a:p>
            <a:pPr algn="l" marL="539228" indent="-269614" lvl="1">
              <a:lnSpc>
                <a:spcPts val="3496"/>
              </a:lnSpc>
              <a:spcBef>
                <a:spcPct val="0"/>
              </a:spcBef>
              <a:buFont typeface="Arial"/>
              <a:buChar char="•"/>
            </a:pPr>
            <a:r>
              <a:rPr lang="en-US" b="true" sz="2497">
                <a:solidFill>
                  <a:srgbClr val="000000"/>
                </a:solidFill>
                <a:latin typeface="Canva Sans Bold"/>
                <a:ea typeface="Canva Sans Bold"/>
                <a:cs typeface="Canva Sans Bold"/>
                <a:sym typeface="Canva Sans Bold"/>
              </a:rPr>
              <a:t>Marketplace:</a:t>
            </a:r>
            <a:r>
              <a:rPr lang="en-US" sz="2497">
                <a:solidFill>
                  <a:srgbClr val="000000"/>
                </a:solidFill>
                <a:latin typeface="Canva Sans"/>
                <a:ea typeface="Canva Sans"/>
                <a:cs typeface="Canva Sans"/>
                <a:sym typeface="Canva Sans"/>
              </a:rPr>
              <a:t> Tag‑based discovery, clean product cards, cart, checkout; optional map location for serviceability checks.</a:t>
            </a:r>
          </a:p>
          <a:p>
            <a:pPr algn="l" marL="539228" indent="-269614" lvl="1">
              <a:lnSpc>
                <a:spcPts val="3496"/>
              </a:lnSpc>
              <a:spcBef>
                <a:spcPct val="0"/>
              </a:spcBef>
              <a:buFont typeface="Arial"/>
              <a:buChar char="•"/>
            </a:pPr>
            <a:r>
              <a:rPr lang="en-US" b="true" sz="2497">
                <a:solidFill>
                  <a:srgbClr val="000000"/>
                </a:solidFill>
                <a:latin typeface="Canva Sans Bold"/>
                <a:ea typeface="Canva Sans Bold"/>
                <a:cs typeface="Canva Sans Bold"/>
                <a:sym typeface="Canva Sans Bold"/>
              </a:rPr>
              <a:t>Vendor: </a:t>
            </a:r>
            <a:r>
              <a:rPr lang="en-US" sz="2497">
                <a:solidFill>
                  <a:srgbClr val="000000"/>
                </a:solidFill>
                <a:latin typeface="Canva Sans"/>
                <a:ea typeface="Canva Sans"/>
                <a:cs typeface="Canva Sans"/>
                <a:sym typeface="Canva Sans"/>
              </a:rPr>
              <a:t>Configure profile and radius, manage products/images/stock, progress orders, and create shipments.</a:t>
            </a:r>
          </a:p>
          <a:p>
            <a:pPr algn="l" marL="539228" indent="-269614" lvl="1">
              <a:lnSpc>
                <a:spcPts val="3496"/>
              </a:lnSpc>
              <a:spcBef>
                <a:spcPct val="0"/>
              </a:spcBef>
              <a:buFont typeface="Arial"/>
              <a:buChar char="•"/>
            </a:pPr>
            <a:r>
              <a:rPr lang="en-US" b="true" sz="2497">
                <a:solidFill>
                  <a:srgbClr val="000000"/>
                </a:solidFill>
                <a:latin typeface="Canva Sans Bold"/>
                <a:ea typeface="Canva Sans Bold"/>
                <a:cs typeface="Canva Sans Bold"/>
                <a:sym typeface="Canva Sans Bold"/>
              </a:rPr>
              <a:t>Data:</a:t>
            </a:r>
            <a:r>
              <a:rPr lang="en-US" sz="2497">
                <a:solidFill>
                  <a:srgbClr val="000000"/>
                </a:solidFill>
                <a:latin typeface="Canva Sans"/>
                <a:ea typeface="Canva Sans"/>
                <a:cs typeface="Canva Sans"/>
                <a:sym typeface="Canva Sans"/>
              </a:rPr>
              <a:t> Structured records for recommendations, shares, products, orders; status timelines for traceability.</a:t>
            </a:r>
          </a:p>
          <a:p>
            <a:pPr algn="l" marL="539228" indent="-269614" lvl="1">
              <a:lnSpc>
                <a:spcPts val="3496"/>
              </a:lnSpc>
              <a:spcBef>
                <a:spcPct val="0"/>
              </a:spcBef>
              <a:buFont typeface="Arial"/>
              <a:buChar char="•"/>
            </a:pPr>
            <a:r>
              <a:rPr lang="en-US" b="true" sz="2497">
                <a:solidFill>
                  <a:srgbClr val="000000"/>
                </a:solidFill>
                <a:latin typeface="Canva Sans Bold"/>
                <a:ea typeface="Canva Sans Bold"/>
                <a:cs typeface="Canva Sans Bold"/>
                <a:sym typeface="Canva Sans Bold"/>
              </a:rPr>
              <a:t>UX:</a:t>
            </a:r>
            <a:r>
              <a:rPr lang="en-US" sz="2497">
                <a:solidFill>
                  <a:srgbClr val="000000"/>
                </a:solidFill>
                <a:latin typeface="Canva Sans"/>
                <a:ea typeface="Canva Sans"/>
                <a:cs typeface="Canva Sans"/>
                <a:sym typeface="Canva Sans"/>
              </a:rPr>
              <a:t> Real‑time chat with attachments, optimistic interactions, clear status chips, concise notifications.</a:t>
            </a:r>
          </a:p>
          <a:p>
            <a:pPr algn="l" marL="539228" indent="-269614" lvl="1">
              <a:lnSpc>
                <a:spcPts val="3496"/>
              </a:lnSpc>
              <a:spcBef>
                <a:spcPct val="0"/>
              </a:spcBef>
              <a:buFont typeface="Arial"/>
              <a:buChar char="•"/>
            </a:pPr>
            <a:r>
              <a:rPr lang="en-US" b="true" sz="2497">
                <a:solidFill>
                  <a:srgbClr val="000000"/>
                </a:solidFill>
                <a:latin typeface="Canva Sans Bold"/>
                <a:ea typeface="Canva Sans Bold"/>
                <a:cs typeface="Canva Sans Bold"/>
                <a:sym typeface="Canva Sans Bold"/>
              </a:rPr>
              <a:t>Metrics:</a:t>
            </a:r>
            <a:r>
              <a:rPr lang="en-US" sz="2497">
                <a:solidFill>
                  <a:srgbClr val="000000"/>
                </a:solidFill>
                <a:latin typeface="Canva Sans"/>
                <a:ea typeface="Canva Sans"/>
                <a:cs typeface="Canva Sans"/>
                <a:sym typeface="Canva Sans"/>
              </a:rPr>
              <a:t> Track recommendation views→orders, order SLA, chat engagement to iterate.</a:t>
            </a:r>
          </a:p>
          <a:p>
            <a:pPr algn="l">
              <a:lnSpc>
                <a:spcPts val="3496"/>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grpSp>
        <p:nvGrpSpPr>
          <p:cNvPr name="Group 9" id="9"/>
          <p:cNvGrpSpPr/>
          <p:nvPr/>
        </p:nvGrpSpPr>
        <p:grpSpPr>
          <a:xfrm rot="0">
            <a:off x="12287318" y="308182"/>
            <a:ext cx="4971982" cy="3722663"/>
            <a:chOff x="0" y="0"/>
            <a:chExt cx="6629309" cy="4963551"/>
          </a:xfrm>
        </p:grpSpPr>
        <p:sp>
          <p:nvSpPr>
            <p:cNvPr name="Freeform 10" id="10"/>
            <p:cNvSpPr/>
            <p:nvPr/>
          </p:nvSpPr>
          <p:spPr>
            <a:xfrm flipH="false" flipV="false" rot="0">
              <a:off x="89442" y="0"/>
              <a:ext cx="6539867" cy="4963551"/>
            </a:xfrm>
            <a:custGeom>
              <a:avLst/>
              <a:gdLst/>
              <a:ahLst/>
              <a:cxnLst/>
              <a:rect r="r" b="b" t="t" l="l"/>
              <a:pathLst>
                <a:path h="4963551" w="6539867">
                  <a:moveTo>
                    <a:pt x="0" y="0"/>
                  </a:moveTo>
                  <a:lnTo>
                    <a:pt x="6539867" y="0"/>
                  </a:lnTo>
                  <a:lnTo>
                    <a:pt x="6539867" y="4963551"/>
                  </a:lnTo>
                  <a:lnTo>
                    <a:pt x="0" y="49635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0" y="673692"/>
              <a:ext cx="6005306" cy="2544359"/>
            </a:xfrm>
            <a:prstGeom prst="rect">
              <a:avLst/>
            </a:prstGeom>
          </p:spPr>
          <p:txBody>
            <a:bodyPr anchor="t" rtlCol="false" tIns="0" lIns="0" bIns="0" rIns="0">
              <a:spAutoFit/>
            </a:bodyPr>
            <a:lstStyle/>
            <a:p>
              <a:pPr algn="ctr">
                <a:lnSpc>
                  <a:spcPts val="3795"/>
                </a:lnSpc>
              </a:pPr>
              <a:r>
                <a:rPr lang="en-US" sz="2710" b="true">
                  <a:solidFill>
                    <a:srgbClr val="000000"/>
                  </a:solidFill>
                  <a:latin typeface="Arial MT Pro Bold"/>
                  <a:ea typeface="Arial MT Pro Bold"/>
                  <a:cs typeface="Arial MT Pro Bold"/>
                  <a:sym typeface="Arial MT Pro Bold"/>
                </a:rPr>
                <a:t>Dog-Specific</a:t>
              </a:r>
            </a:p>
            <a:p>
              <a:pPr algn="ctr">
                <a:lnSpc>
                  <a:spcPts val="3795"/>
                </a:lnSpc>
                <a:spcBef>
                  <a:spcPct val="0"/>
                </a:spcBef>
              </a:pPr>
              <a:r>
                <a:rPr lang="en-US" b="true" sz="2710">
                  <a:solidFill>
                    <a:srgbClr val="000000"/>
                  </a:solidFill>
                  <a:latin typeface="Arial MT Pro Bold"/>
                  <a:ea typeface="Arial MT Pro Bold"/>
                  <a:cs typeface="Arial MT Pro Bold"/>
                  <a:sym typeface="Arial MT Pro Bold"/>
                </a:rPr>
                <a:t>N</a:t>
              </a:r>
              <a:r>
                <a:rPr lang="en-US" b="true" sz="2710">
                  <a:solidFill>
                    <a:srgbClr val="000000"/>
                  </a:solidFill>
                  <a:latin typeface="Arial MT Pro Bold"/>
                  <a:ea typeface="Arial MT Pro Bold"/>
                  <a:cs typeface="Arial MT Pro Bold"/>
                  <a:sym typeface="Arial MT Pro Bold"/>
                </a:rPr>
                <a:t>utrition Plans and Recommendations </a:t>
              </a:r>
            </a:p>
            <a:p>
              <a:pPr algn="ctr">
                <a:lnSpc>
                  <a:spcPts val="3795"/>
                </a:lnSpc>
                <a:spcBef>
                  <a:spcPct val="0"/>
                </a:spcBef>
              </a:pPr>
            </a:p>
          </p:txBody>
        </p:sp>
      </p:grpSp>
      <p:sp>
        <p:nvSpPr>
          <p:cNvPr name="Freeform 12" id="12"/>
          <p:cNvSpPr/>
          <p:nvPr/>
        </p:nvSpPr>
        <p:spPr>
          <a:xfrm flipH="false" flipV="false" rot="0">
            <a:off x="637518" y="1240805"/>
            <a:ext cx="4840562" cy="8017495"/>
          </a:xfrm>
          <a:custGeom>
            <a:avLst/>
            <a:gdLst/>
            <a:ahLst/>
            <a:cxnLst/>
            <a:rect r="r" b="b" t="t" l="l"/>
            <a:pathLst>
              <a:path h="8017495" w="4840562">
                <a:moveTo>
                  <a:pt x="0" y="0"/>
                </a:moveTo>
                <a:lnTo>
                  <a:pt x="4840563" y="0"/>
                </a:lnTo>
                <a:lnTo>
                  <a:pt x="4840563" y="8017495"/>
                </a:lnTo>
                <a:lnTo>
                  <a:pt x="0" y="8017495"/>
                </a:lnTo>
                <a:lnTo>
                  <a:pt x="0" y="0"/>
                </a:lnTo>
                <a:close/>
              </a:path>
            </a:pathLst>
          </a:custGeom>
          <a:blipFill>
            <a:blip r:embed="rId6"/>
            <a:stretch>
              <a:fillRect l="0" t="0" r="0" b="0"/>
            </a:stretch>
          </a:blipFill>
        </p:spPr>
      </p:sp>
      <p:grpSp>
        <p:nvGrpSpPr>
          <p:cNvPr name="Group 13" id="13"/>
          <p:cNvGrpSpPr/>
          <p:nvPr/>
        </p:nvGrpSpPr>
        <p:grpSpPr>
          <a:xfrm rot="0">
            <a:off x="6482462" y="1240805"/>
            <a:ext cx="4800475" cy="8017495"/>
            <a:chOff x="0" y="0"/>
            <a:chExt cx="6400633" cy="10689993"/>
          </a:xfrm>
        </p:grpSpPr>
        <p:sp>
          <p:nvSpPr>
            <p:cNvPr name="Freeform 14" id="14"/>
            <p:cNvSpPr/>
            <p:nvPr/>
          </p:nvSpPr>
          <p:spPr>
            <a:xfrm flipH="false" flipV="false" rot="0">
              <a:off x="0" y="0"/>
              <a:ext cx="6400633" cy="10689993"/>
            </a:xfrm>
            <a:custGeom>
              <a:avLst/>
              <a:gdLst/>
              <a:ahLst/>
              <a:cxnLst/>
              <a:rect r="r" b="b" t="t" l="l"/>
              <a:pathLst>
                <a:path h="10689993" w="6400633">
                  <a:moveTo>
                    <a:pt x="0" y="0"/>
                  </a:moveTo>
                  <a:lnTo>
                    <a:pt x="6400633" y="0"/>
                  </a:lnTo>
                  <a:lnTo>
                    <a:pt x="6400633" y="10689993"/>
                  </a:lnTo>
                  <a:lnTo>
                    <a:pt x="0" y="10689993"/>
                  </a:lnTo>
                  <a:lnTo>
                    <a:pt x="0" y="0"/>
                  </a:lnTo>
                  <a:close/>
                </a:path>
              </a:pathLst>
            </a:custGeom>
            <a:blipFill>
              <a:blip r:embed="rId7"/>
              <a:stretch>
                <a:fillRect l="0" t="0" r="0" b="0"/>
              </a:stretch>
            </a:blipFill>
          </p:spPr>
        </p:sp>
        <p:grpSp>
          <p:nvGrpSpPr>
            <p:cNvPr name="Group 15" id="15"/>
            <p:cNvGrpSpPr/>
            <p:nvPr/>
          </p:nvGrpSpPr>
          <p:grpSpPr>
            <a:xfrm rot="0">
              <a:off x="1182164" y="6181828"/>
              <a:ext cx="1316990" cy="465596"/>
              <a:chOff x="0" y="0"/>
              <a:chExt cx="1316990" cy="465596"/>
            </a:xfrm>
          </p:grpSpPr>
          <p:sp>
            <p:nvSpPr>
              <p:cNvPr name="Freeform 16" id="16"/>
              <p:cNvSpPr/>
              <p:nvPr/>
            </p:nvSpPr>
            <p:spPr>
              <a:xfrm flipH="false" flipV="false" rot="0">
                <a:off x="48260" y="48626"/>
                <a:ext cx="1224280" cy="373207"/>
              </a:xfrm>
              <a:custGeom>
                <a:avLst/>
                <a:gdLst/>
                <a:ahLst/>
                <a:cxnLst/>
                <a:rect r="r" b="b" t="t" l="l"/>
                <a:pathLst>
                  <a:path h="373207" w="1224280">
                    <a:moveTo>
                      <a:pt x="2540" y="130076"/>
                    </a:moveTo>
                    <a:cubicBezTo>
                      <a:pt x="45720" y="49842"/>
                      <a:pt x="73660" y="51058"/>
                      <a:pt x="78740" y="46195"/>
                    </a:cubicBezTo>
                    <a:cubicBezTo>
                      <a:pt x="80010" y="44980"/>
                      <a:pt x="78740" y="44980"/>
                      <a:pt x="78740" y="42548"/>
                    </a:cubicBezTo>
                    <a:cubicBezTo>
                      <a:pt x="81280" y="40117"/>
                      <a:pt x="85090" y="32823"/>
                      <a:pt x="88900" y="27960"/>
                    </a:cubicBezTo>
                    <a:cubicBezTo>
                      <a:pt x="92710" y="23098"/>
                      <a:pt x="97790" y="19451"/>
                      <a:pt x="102870" y="15804"/>
                    </a:cubicBezTo>
                    <a:cubicBezTo>
                      <a:pt x="107950" y="12157"/>
                      <a:pt x="113030" y="8510"/>
                      <a:pt x="118110" y="6079"/>
                    </a:cubicBezTo>
                    <a:cubicBezTo>
                      <a:pt x="124460" y="3647"/>
                      <a:pt x="130810" y="2432"/>
                      <a:pt x="137160" y="1216"/>
                    </a:cubicBezTo>
                    <a:cubicBezTo>
                      <a:pt x="142240" y="0"/>
                      <a:pt x="148590" y="0"/>
                      <a:pt x="154940" y="0"/>
                    </a:cubicBezTo>
                    <a:cubicBezTo>
                      <a:pt x="161290" y="0"/>
                      <a:pt x="167640" y="1216"/>
                      <a:pt x="173990" y="3647"/>
                    </a:cubicBezTo>
                    <a:cubicBezTo>
                      <a:pt x="179070" y="4863"/>
                      <a:pt x="185420" y="8510"/>
                      <a:pt x="190500" y="10941"/>
                    </a:cubicBezTo>
                    <a:cubicBezTo>
                      <a:pt x="195580" y="14588"/>
                      <a:pt x="200660" y="18235"/>
                      <a:pt x="205740" y="21882"/>
                    </a:cubicBezTo>
                    <a:cubicBezTo>
                      <a:pt x="209550" y="26745"/>
                      <a:pt x="213360" y="31607"/>
                      <a:pt x="217170" y="36470"/>
                    </a:cubicBezTo>
                    <a:cubicBezTo>
                      <a:pt x="219710" y="41333"/>
                      <a:pt x="223520" y="53489"/>
                      <a:pt x="223520" y="53489"/>
                    </a:cubicBezTo>
                    <a:cubicBezTo>
                      <a:pt x="223520" y="53489"/>
                      <a:pt x="224790" y="60783"/>
                      <a:pt x="227330" y="61999"/>
                    </a:cubicBezTo>
                    <a:cubicBezTo>
                      <a:pt x="229870" y="64430"/>
                      <a:pt x="236220" y="61999"/>
                      <a:pt x="243840" y="61999"/>
                    </a:cubicBezTo>
                    <a:cubicBezTo>
                      <a:pt x="261620" y="61999"/>
                      <a:pt x="306070" y="63214"/>
                      <a:pt x="336550" y="65646"/>
                    </a:cubicBezTo>
                    <a:cubicBezTo>
                      <a:pt x="364490" y="68077"/>
                      <a:pt x="392430" y="72940"/>
                      <a:pt x="420370" y="77802"/>
                    </a:cubicBezTo>
                    <a:cubicBezTo>
                      <a:pt x="447040" y="81449"/>
                      <a:pt x="480060" y="82665"/>
                      <a:pt x="501650" y="92390"/>
                    </a:cubicBezTo>
                    <a:cubicBezTo>
                      <a:pt x="516890" y="98468"/>
                      <a:pt x="529590" y="120350"/>
                      <a:pt x="538480" y="120350"/>
                    </a:cubicBezTo>
                    <a:cubicBezTo>
                      <a:pt x="543560" y="120350"/>
                      <a:pt x="543560" y="111841"/>
                      <a:pt x="548640" y="110625"/>
                    </a:cubicBezTo>
                    <a:cubicBezTo>
                      <a:pt x="561340" y="106978"/>
                      <a:pt x="595630" y="122782"/>
                      <a:pt x="614680" y="116703"/>
                    </a:cubicBezTo>
                    <a:cubicBezTo>
                      <a:pt x="633730" y="110625"/>
                      <a:pt x="643890" y="82665"/>
                      <a:pt x="664210" y="74155"/>
                    </a:cubicBezTo>
                    <a:cubicBezTo>
                      <a:pt x="687070" y="63214"/>
                      <a:pt x="717550" y="65646"/>
                      <a:pt x="745490" y="60783"/>
                    </a:cubicBezTo>
                    <a:cubicBezTo>
                      <a:pt x="773430" y="55920"/>
                      <a:pt x="802640" y="49842"/>
                      <a:pt x="831850" y="47411"/>
                    </a:cubicBezTo>
                    <a:cubicBezTo>
                      <a:pt x="858520" y="44980"/>
                      <a:pt x="885190" y="44980"/>
                      <a:pt x="911860" y="46195"/>
                    </a:cubicBezTo>
                    <a:cubicBezTo>
                      <a:pt x="938530" y="46195"/>
                      <a:pt x="963930" y="48627"/>
                      <a:pt x="991870" y="51058"/>
                    </a:cubicBezTo>
                    <a:cubicBezTo>
                      <a:pt x="1023620" y="53489"/>
                      <a:pt x="1073150" y="49842"/>
                      <a:pt x="1093470" y="59567"/>
                    </a:cubicBezTo>
                    <a:cubicBezTo>
                      <a:pt x="1104900" y="65646"/>
                      <a:pt x="1109980" y="80234"/>
                      <a:pt x="1115060" y="83881"/>
                    </a:cubicBezTo>
                    <a:cubicBezTo>
                      <a:pt x="1116330" y="85096"/>
                      <a:pt x="1117600" y="85096"/>
                      <a:pt x="1118870" y="86312"/>
                    </a:cubicBezTo>
                    <a:cubicBezTo>
                      <a:pt x="1120140" y="86312"/>
                      <a:pt x="1121410" y="86312"/>
                      <a:pt x="1123950" y="87528"/>
                    </a:cubicBezTo>
                    <a:cubicBezTo>
                      <a:pt x="1126490" y="88743"/>
                      <a:pt x="1129030" y="91175"/>
                      <a:pt x="1131570" y="92390"/>
                    </a:cubicBezTo>
                    <a:cubicBezTo>
                      <a:pt x="1134110" y="93606"/>
                      <a:pt x="1137920" y="94821"/>
                      <a:pt x="1139190" y="97253"/>
                    </a:cubicBezTo>
                    <a:cubicBezTo>
                      <a:pt x="1141730" y="98468"/>
                      <a:pt x="1141730" y="99684"/>
                      <a:pt x="1143000" y="100900"/>
                    </a:cubicBezTo>
                    <a:cubicBezTo>
                      <a:pt x="1144270" y="100900"/>
                      <a:pt x="1145540" y="102115"/>
                      <a:pt x="1146810" y="103331"/>
                    </a:cubicBezTo>
                    <a:cubicBezTo>
                      <a:pt x="1148080" y="104547"/>
                      <a:pt x="1150620" y="108194"/>
                      <a:pt x="1151890" y="110625"/>
                    </a:cubicBezTo>
                    <a:cubicBezTo>
                      <a:pt x="1154430" y="113056"/>
                      <a:pt x="1156970" y="115488"/>
                      <a:pt x="1158240" y="117919"/>
                    </a:cubicBezTo>
                    <a:cubicBezTo>
                      <a:pt x="1159510" y="119135"/>
                      <a:pt x="1159510" y="120350"/>
                      <a:pt x="1160780" y="121566"/>
                    </a:cubicBezTo>
                    <a:cubicBezTo>
                      <a:pt x="1162050" y="122782"/>
                      <a:pt x="1163320" y="123997"/>
                      <a:pt x="1163320" y="125213"/>
                    </a:cubicBezTo>
                    <a:cubicBezTo>
                      <a:pt x="1164590" y="127644"/>
                      <a:pt x="1165860" y="131291"/>
                      <a:pt x="1165860" y="133722"/>
                    </a:cubicBezTo>
                    <a:cubicBezTo>
                      <a:pt x="1167130" y="137369"/>
                      <a:pt x="1169670" y="139801"/>
                      <a:pt x="1169670" y="142232"/>
                    </a:cubicBezTo>
                    <a:cubicBezTo>
                      <a:pt x="1170940" y="143448"/>
                      <a:pt x="1169670" y="144663"/>
                      <a:pt x="1170940" y="145879"/>
                    </a:cubicBezTo>
                    <a:cubicBezTo>
                      <a:pt x="1172210" y="149526"/>
                      <a:pt x="1183640" y="148310"/>
                      <a:pt x="1189990" y="154389"/>
                    </a:cubicBezTo>
                    <a:cubicBezTo>
                      <a:pt x="1201420" y="168977"/>
                      <a:pt x="1224280" y="222465"/>
                      <a:pt x="1217930" y="247994"/>
                    </a:cubicBezTo>
                    <a:cubicBezTo>
                      <a:pt x="1211580" y="272307"/>
                      <a:pt x="1174750" y="305130"/>
                      <a:pt x="1158240" y="309993"/>
                    </a:cubicBezTo>
                    <a:cubicBezTo>
                      <a:pt x="1149350" y="312424"/>
                      <a:pt x="1143000" y="301483"/>
                      <a:pt x="1134110" y="302699"/>
                    </a:cubicBezTo>
                    <a:cubicBezTo>
                      <a:pt x="1116330" y="305130"/>
                      <a:pt x="1092200" y="335522"/>
                      <a:pt x="1066800" y="344031"/>
                    </a:cubicBezTo>
                    <a:cubicBezTo>
                      <a:pt x="1040130" y="353756"/>
                      <a:pt x="1002030" y="357403"/>
                      <a:pt x="975360" y="353756"/>
                    </a:cubicBezTo>
                    <a:cubicBezTo>
                      <a:pt x="953770" y="350109"/>
                      <a:pt x="935990" y="330659"/>
                      <a:pt x="915670" y="329443"/>
                    </a:cubicBezTo>
                    <a:cubicBezTo>
                      <a:pt x="894080" y="328228"/>
                      <a:pt x="875030" y="341600"/>
                      <a:pt x="848360" y="345247"/>
                    </a:cubicBezTo>
                    <a:cubicBezTo>
                      <a:pt x="808990" y="351325"/>
                      <a:pt x="741680" y="359835"/>
                      <a:pt x="701040" y="351325"/>
                    </a:cubicBezTo>
                    <a:cubicBezTo>
                      <a:pt x="666750" y="345247"/>
                      <a:pt x="642620" y="308777"/>
                      <a:pt x="615950" y="311208"/>
                    </a:cubicBezTo>
                    <a:cubicBezTo>
                      <a:pt x="588010" y="313640"/>
                      <a:pt x="567690" y="362266"/>
                      <a:pt x="538480" y="367129"/>
                    </a:cubicBezTo>
                    <a:cubicBezTo>
                      <a:pt x="506730" y="373207"/>
                      <a:pt x="444500" y="352541"/>
                      <a:pt x="431800" y="339168"/>
                    </a:cubicBezTo>
                    <a:cubicBezTo>
                      <a:pt x="426720" y="333090"/>
                      <a:pt x="435610" y="320934"/>
                      <a:pt x="430530" y="317287"/>
                    </a:cubicBezTo>
                    <a:cubicBezTo>
                      <a:pt x="426720" y="313640"/>
                      <a:pt x="414020" y="318502"/>
                      <a:pt x="406400" y="317287"/>
                    </a:cubicBezTo>
                    <a:cubicBezTo>
                      <a:pt x="400050" y="317287"/>
                      <a:pt x="396240" y="314855"/>
                      <a:pt x="388620" y="314855"/>
                    </a:cubicBezTo>
                    <a:cubicBezTo>
                      <a:pt x="373380" y="313640"/>
                      <a:pt x="345440" y="317287"/>
                      <a:pt x="321310" y="319718"/>
                    </a:cubicBezTo>
                    <a:cubicBezTo>
                      <a:pt x="293370" y="323365"/>
                      <a:pt x="259080" y="329443"/>
                      <a:pt x="229870" y="330659"/>
                    </a:cubicBezTo>
                    <a:cubicBezTo>
                      <a:pt x="199390" y="331875"/>
                      <a:pt x="170180" y="334306"/>
                      <a:pt x="142240" y="328228"/>
                    </a:cubicBezTo>
                    <a:cubicBezTo>
                      <a:pt x="115570" y="322149"/>
                      <a:pt x="86360" y="313640"/>
                      <a:pt x="66040" y="295405"/>
                    </a:cubicBezTo>
                    <a:cubicBezTo>
                      <a:pt x="41910" y="275954"/>
                      <a:pt x="20320" y="240700"/>
                      <a:pt x="10160" y="211525"/>
                    </a:cubicBezTo>
                    <a:cubicBezTo>
                      <a:pt x="0" y="185996"/>
                      <a:pt x="2540" y="130076"/>
                      <a:pt x="2540" y="130076"/>
                    </a:cubicBezTo>
                  </a:path>
                </a:pathLst>
              </a:custGeom>
              <a:solidFill>
                <a:srgbClr val="FFFFFF"/>
              </a:solidFill>
              <a:ln cap="sq">
                <a:noFill/>
                <a:prstDash val="solid"/>
                <a:miter/>
              </a:ln>
            </p:spPr>
          </p:sp>
        </p:grpSp>
      </p:grpSp>
      <p:sp>
        <p:nvSpPr>
          <p:cNvPr name="TextBox 17" id="17"/>
          <p:cNvSpPr txBox="true"/>
          <p:nvPr/>
        </p:nvSpPr>
        <p:spPr>
          <a:xfrm rot="0">
            <a:off x="377679" y="136732"/>
            <a:ext cx="6224691" cy="922076"/>
          </a:xfrm>
          <a:prstGeom prst="rect">
            <a:avLst/>
          </a:prstGeom>
        </p:spPr>
        <p:txBody>
          <a:bodyPr anchor="t" rtlCol="false" tIns="0" lIns="0" bIns="0" rIns="0">
            <a:spAutoFit/>
          </a:bodyPr>
          <a:lstStyle/>
          <a:p>
            <a:pPr algn="ctr">
              <a:lnSpc>
                <a:spcPts val="7544"/>
              </a:lnSpc>
            </a:pPr>
            <a:r>
              <a:rPr lang="en-US" sz="5389">
                <a:solidFill>
                  <a:srgbClr val="000000"/>
                </a:solidFill>
                <a:latin typeface="Canva Sans"/>
                <a:ea typeface="Canva Sans"/>
                <a:cs typeface="Canva Sans"/>
                <a:sym typeface="Canva Sans"/>
              </a:rPr>
              <a:t>Current Progress</a:t>
            </a:r>
          </a:p>
        </p:txBody>
      </p:sp>
      <p:sp>
        <p:nvSpPr>
          <p:cNvPr name="TextBox 18" id="18"/>
          <p:cNvSpPr txBox="true"/>
          <p:nvPr/>
        </p:nvSpPr>
        <p:spPr>
          <a:xfrm rot="0">
            <a:off x="11966639" y="8515208"/>
            <a:ext cx="5458708"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IT21815478</a:t>
            </a:r>
            <a:r>
              <a:rPr lang="en-US" sz="3494">
                <a:solidFill>
                  <a:srgbClr val="000000"/>
                </a:solidFill>
                <a:latin typeface="Canva Sans"/>
                <a:ea typeface="Canva Sans"/>
                <a:cs typeface="Canva Sans"/>
                <a:sym typeface="Canva Sans"/>
              </a:rPr>
              <a:t>| Godage P.S.P</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grpSp>
        <p:nvGrpSpPr>
          <p:cNvPr name="Group 9" id="9"/>
          <p:cNvGrpSpPr/>
          <p:nvPr/>
        </p:nvGrpSpPr>
        <p:grpSpPr>
          <a:xfrm rot="0">
            <a:off x="12175949" y="650158"/>
            <a:ext cx="4858563" cy="3231288"/>
            <a:chOff x="0" y="0"/>
            <a:chExt cx="6478084" cy="4308384"/>
          </a:xfrm>
        </p:grpSpPr>
        <p:sp>
          <p:nvSpPr>
            <p:cNvPr name="Freeform 10" id="10"/>
            <p:cNvSpPr/>
            <p:nvPr/>
          </p:nvSpPr>
          <p:spPr>
            <a:xfrm flipH="false" flipV="false" rot="0">
              <a:off x="0" y="0"/>
              <a:ext cx="6478084" cy="4308384"/>
            </a:xfrm>
            <a:custGeom>
              <a:avLst/>
              <a:gdLst/>
              <a:ahLst/>
              <a:cxnLst/>
              <a:rect r="r" b="b" t="t" l="l"/>
              <a:pathLst>
                <a:path h="4308384" w="6478084">
                  <a:moveTo>
                    <a:pt x="0" y="0"/>
                  </a:moveTo>
                  <a:lnTo>
                    <a:pt x="6478084" y="0"/>
                  </a:lnTo>
                  <a:lnTo>
                    <a:pt x="6478084" y="4308384"/>
                  </a:lnTo>
                  <a:lnTo>
                    <a:pt x="0" y="4308384"/>
                  </a:lnTo>
                  <a:lnTo>
                    <a:pt x="0" y="0"/>
                  </a:lnTo>
                  <a:close/>
                </a:path>
              </a:pathLst>
            </a:custGeom>
            <a:blipFill>
              <a:blip r:embed="rId4">
                <a:extLst>
                  <a:ext uri="{96DAC541-7B7A-43D3-8B79-37D633B846F1}">
                    <asvg:svgBlip xmlns:asvg="http://schemas.microsoft.com/office/drawing/2016/SVG/main" r:embed="rId5"/>
                  </a:ext>
                </a:extLst>
              </a:blip>
              <a:stretch>
                <a:fillRect l="0" t="-7059" r="0" b="-7059"/>
              </a:stretch>
            </a:blipFill>
          </p:spPr>
        </p:sp>
        <p:sp>
          <p:nvSpPr>
            <p:cNvPr name="TextBox 11" id="11"/>
            <p:cNvSpPr txBox="true"/>
            <p:nvPr/>
          </p:nvSpPr>
          <p:spPr>
            <a:xfrm rot="0">
              <a:off x="137677" y="589850"/>
              <a:ext cx="5772133" cy="1841360"/>
            </a:xfrm>
            <a:prstGeom prst="rect">
              <a:avLst/>
            </a:prstGeom>
          </p:spPr>
          <p:txBody>
            <a:bodyPr anchor="t" rtlCol="false" tIns="0" lIns="0" bIns="0" rIns="0">
              <a:spAutoFit/>
            </a:bodyPr>
            <a:lstStyle/>
            <a:p>
              <a:pPr algn="ctr">
                <a:lnSpc>
                  <a:spcPts val="3647"/>
                </a:lnSpc>
              </a:pPr>
              <a:r>
                <a:rPr lang="en-US" sz="2605" b="true">
                  <a:solidFill>
                    <a:srgbClr val="000000"/>
                  </a:solidFill>
                  <a:latin typeface="Arial MT Pro Bold"/>
                  <a:ea typeface="Arial MT Pro Bold"/>
                  <a:cs typeface="Arial MT Pro Bold"/>
                  <a:sym typeface="Arial MT Pro Bold"/>
                </a:rPr>
                <a:t>Create Dog-Specific</a:t>
              </a:r>
            </a:p>
            <a:p>
              <a:pPr algn="ctr">
                <a:lnSpc>
                  <a:spcPts val="3647"/>
                </a:lnSpc>
                <a:spcBef>
                  <a:spcPct val="0"/>
                </a:spcBef>
              </a:pPr>
              <a:r>
                <a:rPr lang="en-US" b="true" sz="2605">
                  <a:solidFill>
                    <a:srgbClr val="000000"/>
                  </a:solidFill>
                  <a:latin typeface="Arial MT Pro Bold"/>
                  <a:ea typeface="Arial MT Pro Bold"/>
                  <a:cs typeface="Arial MT Pro Bold"/>
                  <a:sym typeface="Arial MT Pro Bold"/>
                </a:rPr>
                <a:t>Nu</a:t>
              </a:r>
              <a:r>
                <a:rPr lang="en-US" b="true" sz="2605">
                  <a:solidFill>
                    <a:srgbClr val="000000"/>
                  </a:solidFill>
                  <a:latin typeface="Arial MT Pro Bold"/>
                  <a:ea typeface="Arial MT Pro Bold"/>
                  <a:cs typeface="Arial MT Pro Bold"/>
                  <a:sym typeface="Arial MT Pro Bold"/>
                </a:rPr>
                <a:t>trition Plan manually</a:t>
              </a:r>
            </a:p>
            <a:p>
              <a:pPr algn="ctr">
                <a:lnSpc>
                  <a:spcPts val="3647"/>
                </a:lnSpc>
                <a:spcBef>
                  <a:spcPct val="0"/>
                </a:spcBef>
              </a:pPr>
            </a:p>
          </p:txBody>
        </p:sp>
      </p:grpSp>
      <p:sp>
        <p:nvSpPr>
          <p:cNvPr name="Freeform 12" id="12"/>
          <p:cNvSpPr/>
          <p:nvPr/>
        </p:nvSpPr>
        <p:spPr>
          <a:xfrm flipH="false" flipV="false" rot="0">
            <a:off x="6321388" y="1167524"/>
            <a:ext cx="4787238" cy="7929173"/>
          </a:xfrm>
          <a:custGeom>
            <a:avLst/>
            <a:gdLst/>
            <a:ahLst/>
            <a:cxnLst/>
            <a:rect r="r" b="b" t="t" l="l"/>
            <a:pathLst>
              <a:path h="7929173" w="4787238">
                <a:moveTo>
                  <a:pt x="0" y="0"/>
                </a:moveTo>
                <a:lnTo>
                  <a:pt x="4787238" y="0"/>
                </a:lnTo>
                <a:lnTo>
                  <a:pt x="4787238" y="7929173"/>
                </a:lnTo>
                <a:lnTo>
                  <a:pt x="0" y="7929173"/>
                </a:lnTo>
                <a:lnTo>
                  <a:pt x="0" y="0"/>
                </a:lnTo>
                <a:close/>
              </a:path>
            </a:pathLst>
          </a:custGeom>
          <a:blipFill>
            <a:blip r:embed="rId6"/>
            <a:stretch>
              <a:fillRect l="0" t="0" r="0" b="0"/>
            </a:stretch>
          </a:blipFill>
        </p:spPr>
      </p:sp>
      <p:sp>
        <p:nvSpPr>
          <p:cNvPr name="TextBox 13" id="13"/>
          <p:cNvSpPr txBox="true"/>
          <p:nvPr/>
        </p:nvSpPr>
        <p:spPr>
          <a:xfrm rot="0">
            <a:off x="11575805" y="8515208"/>
            <a:ext cx="5458708"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IT21815478</a:t>
            </a:r>
            <a:r>
              <a:rPr lang="en-US" sz="3494">
                <a:solidFill>
                  <a:srgbClr val="000000"/>
                </a:solidFill>
                <a:latin typeface="Canva Sans"/>
                <a:ea typeface="Canva Sans"/>
                <a:cs typeface="Canva Sans"/>
                <a:sym typeface="Canva Sans"/>
              </a:rPr>
              <a:t>| Godage P.S.P</a:t>
            </a:r>
          </a:p>
        </p:txBody>
      </p:sp>
      <p:sp>
        <p:nvSpPr>
          <p:cNvPr name="TextBox 14" id="14"/>
          <p:cNvSpPr txBox="true"/>
          <p:nvPr/>
        </p:nvSpPr>
        <p:spPr>
          <a:xfrm rot="0">
            <a:off x="377679" y="136732"/>
            <a:ext cx="6224691" cy="922076"/>
          </a:xfrm>
          <a:prstGeom prst="rect">
            <a:avLst/>
          </a:prstGeom>
        </p:spPr>
        <p:txBody>
          <a:bodyPr anchor="t" rtlCol="false" tIns="0" lIns="0" bIns="0" rIns="0">
            <a:spAutoFit/>
          </a:bodyPr>
          <a:lstStyle/>
          <a:p>
            <a:pPr algn="ctr">
              <a:lnSpc>
                <a:spcPts val="7544"/>
              </a:lnSpc>
            </a:pPr>
            <a:r>
              <a:rPr lang="en-US" sz="5389">
                <a:solidFill>
                  <a:srgbClr val="000000"/>
                </a:solidFill>
                <a:latin typeface="Canva Sans"/>
                <a:ea typeface="Canva Sans"/>
                <a:cs typeface="Canva Sans"/>
                <a:sym typeface="Canva Sans"/>
              </a:rPr>
              <a:t>Current Progress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grpSp>
        <p:nvGrpSpPr>
          <p:cNvPr name="Group 9" id="9"/>
          <p:cNvGrpSpPr/>
          <p:nvPr/>
        </p:nvGrpSpPr>
        <p:grpSpPr>
          <a:xfrm rot="0">
            <a:off x="12175949" y="650158"/>
            <a:ext cx="4858563" cy="3687495"/>
            <a:chOff x="0" y="0"/>
            <a:chExt cx="6478084" cy="4916660"/>
          </a:xfrm>
        </p:grpSpPr>
        <p:sp>
          <p:nvSpPr>
            <p:cNvPr name="Freeform 10" id="10"/>
            <p:cNvSpPr/>
            <p:nvPr/>
          </p:nvSpPr>
          <p:spPr>
            <a:xfrm flipH="false" flipV="false" rot="0">
              <a:off x="0" y="0"/>
              <a:ext cx="6478084" cy="4916660"/>
            </a:xfrm>
            <a:custGeom>
              <a:avLst/>
              <a:gdLst/>
              <a:ahLst/>
              <a:cxnLst/>
              <a:rect r="r" b="b" t="t" l="l"/>
              <a:pathLst>
                <a:path h="4916660" w="6478084">
                  <a:moveTo>
                    <a:pt x="0" y="0"/>
                  </a:moveTo>
                  <a:lnTo>
                    <a:pt x="6478084" y="0"/>
                  </a:lnTo>
                  <a:lnTo>
                    <a:pt x="6478084" y="4916660"/>
                  </a:lnTo>
                  <a:lnTo>
                    <a:pt x="0" y="49166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37677" y="589850"/>
              <a:ext cx="5772133" cy="2449635"/>
            </a:xfrm>
            <a:prstGeom prst="rect">
              <a:avLst/>
            </a:prstGeom>
          </p:spPr>
          <p:txBody>
            <a:bodyPr anchor="t" rtlCol="false" tIns="0" lIns="0" bIns="0" rIns="0">
              <a:spAutoFit/>
            </a:bodyPr>
            <a:lstStyle/>
            <a:p>
              <a:pPr algn="ctr">
                <a:lnSpc>
                  <a:spcPts val="3647"/>
                </a:lnSpc>
                <a:spcBef>
                  <a:spcPct val="0"/>
                </a:spcBef>
              </a:pPr>
              <a:r>
                <a:rPr lang="en-US" b="true" sz="2605">
                  <a:solidFill>
                    <a:srgbClr val="000000"/>
                  </a:solidFill>
                  <a:latin typeface="Arial MT Pro Bold"/>
                  <a:ea typeface="Arial MT Pro Bold"/>
                  <a:cs typeface="Arial MT Pro Bold"/>
                  <a:sym typeface="Arial MT Pro Bold"/>
                </a:rPr>
                <a:t>Owner gets notifica</a:t>
              </a:r>
              <a:r>
                <a:rPr lang="en-US" b="true" sz="2605">
                  <a:solidFill>
                    <a:srgbClr val="000000"/>
                  </a:solidFill>
                  <a:latin typeface="Arial MT Pro Bold"/>
                  <a:ea typeface="Arial MT Pro Bold"/>
                  <a:cs typeface="Arial MT Pro Bold"/>
                  <a:sym typeface="Arial MT Pro Bold"/>
                </a:rPr>
                <a:t>tion about recommended meal paln and Review</a:t>
              </a:r>
            </a:p>
            <a:p>
              <a:pPr algn="ctr">
                <a:lnSpc>
                  <a:spcPts val="3647"/>
                </a:lnSpc>
                <a:spcBef>
                  <a:spcPct val="0"/>
                </a:spcBef>
              </a:pPr>
            </a:p>
          </p:txBody>
        </p:sp>
      </p:grpSp>
      <p:sp>
        <p:nvSpPr>
          <p:cNvPr name="Freeform 12" id="12"/>
          <p:cNvSpPr/>
          <p:nvPr/>
        </p:nvSpPr>
        <p:spPr>
          <a:xfrm flipH="false" flipV="false" rot="0">
            <a:off x="625881" y="1159173"/>
            <a:ext cx="4879724" cy="8099127"/>
          </a:xfrm>
          <a:custGeom>
            <a:avLst/>
            <a:gdLst/>
            <a:ahLst/>
            <a:cxnLst/>
            <a:rect r="r" b="b" t="t" l="l"/>
            <a:pathLst>
              <a:path h="8099127" w="4879724">
                <a:moveTo>
                  <a:pt x="0" y="0"/>
                </a:moveTo>
                <a:lnTo>
                  <a:pt x="4879724" y="0"/>
                </a:lnTo>
                <a:lnTo>
                  <a:pt x="4879724" y="8099127"/>
                </a:lnTo>
                <a:lnTo>
                  <a:pt x="0" y="8099127"/>
                </a:lnTo>
                <a:lnTo>
                  <a:pt x="0" y="0"/>
                </a:lnTo>
                <a:close/>
              </a:path>
            </a:pathLst>
          </a:custGeom>
          <a:blipFill>
            <a:blip r:embed="rId6"/>
            <a:stretch>
              <a:fillRect l="0" t="0" r="0" b="0"/>
            </a:stretch>
          </a:blipFill>
        </p:spPr>
      </p:sp>
      <p:sp>
        <p:nvSpPr>
          <p:cNvPr name="Freeform 13" id="13"/>
          <p:cNvSpPr/>
          <p:nvPr/>
        </p:nvSpPr>
        <p:spPr>
          <a:xfrm flipH="false" flipV="false" rot="0">
            <a:off x="6284490" y="1159173"/>
            <a:ext cx="5112574" cy="8099127"/>
          </a:xfrm>
          <a:custGeom>
            <a:avLst/>
            <a:gdLst/>
            <a:ahLst/>
            <a:cxnLst/>
            <a:rect r="r" b="b" t="t" l="l"/>
            <a:pathLst>
              <a:path h="8099127" w="5112574">
                <a:moveTo>
                  <a:pt x="0" y="0"/>
                </a:moveTo>
                <a:lnTo>
                  <a:pt x="5112574" y="0"/>
                </a:lnTo>
                <a:lnTo>
                  <a:pt x="5112574" y="8099127"/>
                </a:lnTo>
                <a:lnTo>
                  <a:pt x="0" y="8099127"/>
                </a:lnTo>
                <a:lnTo>
                  <a:pt x="0" y="0"/>
                </a:lnTo>
                <a:close/>
              </a:path>
            </a:pathLst>
          </a:custGeom>
          <a:blipFill>
            <a:blip r:embed="rId7"/>
            <a:stretch>
              <a:fillRect l="0" t="0" r="0" b="0"/>
            </a:stretch>
          </a:blipFill>
        </p:spPr>
      </p:sp>
      <p:sp>
        <p:nvSpPr>
          <p:cNvPr name="TextBox 14" id="14"/>
          <p:cNvSpPr txBox="true"/>
          <p:nvPr/>
        </p:nvSpPr>
        <p:spPr>
          <a:xfrm rot="0">
            <a:off x="11575805" y="8515208"/>
            <a:ext cx="5458708"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IT21815478</a:t>
            </a:r>
            <a:r>
              <a:rPr lang="en-US" sz="3494">
                <a:solidFill>
                  <a:srgbClr val="000000"/>
                </a:solidFill>
                <a:latin typeface="Canva Sans"/>
                <a:ea typeface="Canva Sans"/>
                <a:cs typeface="Canva Sans"/>
                <a:sym typeface="Canva Sans"/>
              </a:rPr>
              <a:t>| Godage P.S.P</a:t>
            </a:r>
          </a:p>
        </p:txBody>
      </p:sp>
      <p:sp>
        <p:nvSpPr>
          <p:cNvPr name="TextBox 15" id="15"/>
          <p:cNvSpPr txBox="true"/>
          <p:nvPr/>
        </p:nvSpPr>
        <p:spPr>
          <a:xfrm rot="0">
            <a:off x="377679" y="136732"/>
            <a:ext cx="6224691" cy="922076"/>
          </a:xfrm>
          <a:prstGeom prst="rect">
            <a:avLst/>
          </a:prstGeom>
        </p:spPr>
        <p:txBody>
          <a:bodyPr anchor="t" rtlCol="false" tIns="0" lIns="0" bIns="0" rIns="0">
            <a:spAutoFit/>
          </a:bodyPr>
          <a:lstStyle/>
          <a:p>
            <a:pPr algn="ctr">
              <a:lnSpc>
                <a:spcPts val="7544"/>
              </a:lnSpc>
            </a:pPr>
            <a:r>
              <a:rPr lang="en-US" sz="5389">
                <a:solidFill>
                  <a:srgbClr val="000000"/>
                </a:solidFill>
                <a:latin typeface="Canva Sans"/>
                <a:ea typeface="Canva Sans"/>
                <a:cs typeface="Canva Sans"/>
                <a:sym typeface="Canva Sans"/>
              </a:rPr>
              <a:t>Current Progress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graphicFrame>
        <p:nvGraphicFramePr>
          <p:cNvPr name="Table 9" id="9"/>
          <p:cNvGraphicFramePr>
            <a:graphicFrameLocks noGrp="true"/>
          </p:cNvGraphicFramePr>
          <p:nvPr/>
        </p:nvGraphicFramePr>
        <p:xfrm>
          <a:off x="1252311" y="1943422"/>
          <a:ext cx="10988981" cy="6534150"/>
        </p:xfrm>
        <a:graphic>
          <a:graphicData uri="http://schemas.openxmlformats.org/drawingml/2006/table">
            <a:tbl>
              <a:tblPr/>
              <a:tblGrid>
                <a:gridCol w="2427875"/>
                <a:gridCol w="3007931"/>
                <a:gridCol w="5553174"/>
              </a:tblGrid>
              <a:tr h="544513">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Category</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B8627"/>
                    </a:solidFill>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Tool/Technology</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B8627"/>
                    </a:solidFill>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Purpose</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B8627"/>
                    </a:solidFill>
                  </a:tcPr>
                </a:tc>
              </a:tr>
              <a:tr h="544513">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Framework</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Flask (Python)</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Build RESTful API</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44513">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Database</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MongoDB, Flask-PyMongo</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Store user data, recommendations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44513">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Authentication</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Flask-JWT-Extended</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Secure API endpoints with JWT</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44513">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Machine Learning</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Scikit-learn, Pandas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Generate dog recommendations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44513">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Model Persistence</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Pickle (or Joblib)</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Save/load ML models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44513">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API Documentation</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Flask-RESTX</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Document API endpoints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44513">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Security</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Flask-CORS, HTTPS, bcrypt</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Enable CORS, secure communication, hash passwords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44513">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Deployment</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Gunicorn, Nginx, Docker</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Serve app in production</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44513">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M</a:t>
                      </a:r>
                      <a:r>
                        <a:rPr lang="en-US" sz="1699">
                          <a:solidFill>
                            <a:srgbClr val="000000"/>
                          </a:solidFill>
                          <a:latin typeface="Arial MT Pro"/>
                          <a:ea typeface="Arial MT Pro"/>
                          <a:cs typeface="Arial MT Pro"/>
                          <a:sym typeface="Arial MT Pro"/>
                        </a:rPr>
                        <a:t>aps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Google map API</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G</a:t>
                      </a:r>
                      <a:r>
                        <a:rPr lang="en-US" sz="1699">
                          <a:solidFill>
                            <a:srgbClr val="000000"/>
                          </a:solidFill>
                          <a:latin typeface="Arial MT Pro"/>
                          <a:ea typeface="Arial MT Pro"/>
                          <a:cs typeface="Arial MT Pro"/>
                          <a:sym typeface="Arial MT Pro"/>
                        </a:rPr>
                        <a:t>oogle Maps API for delivery tracking.</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44513">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Testing</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Pytest, Postman</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Test API endpoints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44513">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Monitoring/Logging</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Flask-Logging, Sentry</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79"/>
                        </a:lnSpc>
                        <a:defRPr/>
                      </a:pPr>
                      <a:r>
                        <a:rPr lang="en-US" sz="1699">
                          <a:solidFill>
                            <a:srgbClr val="000000"/>
                          </a:solidFill>
                          <a:latin typeface="Arial MT Pro"/>
                          <a:ea typeface="Arial MT Pro"/>
                          <a:cs typeface="Arial MT Pro"/>
                          <a:sym typeface="Arial MT Pro"/>
                        </a:rPr>
                        <a:t>Log requests, monitor errors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10" id="10"/>
          <p:cNvSpPr txBox="true"/>
          <p:nvPr/>
        </p:nvSpPr>
        <p:spPr>
          <a:xfrm rot="0">
            <a:off x="408900" y="552580"/>
            <a:ext cx="16111812" cy="1177278"/>
          </a:xfrm>
          <a:prstGeom prst="rect">
            <a:avLst/>
          </a:prstGeom>
        </p:spPr>
        <p:txBody>
          <a:bodyPr anchor="t" rtlCol="false" tIns="0" lIns="0" bIns="0" rIns="0">
            <a:spAutoFit/>
          </a:bodyPr>
          <a:lstStyle/>
          <a:p>
            <a:pPr algn="ctr">
              <a:lnSpc>
                <a:spcPts val="9660"/>
              </a:lnSpc>
            </a:pPr>
            <a:r>
              <a:rPr lang="en-US" sz="6900">
                <a:solidFill>
                  <a:srgbClr val="000000"/>
                </a:solidFill>
                <a:latin typeface="Canva Sans"/>
                <a:ea typeface="Canva Sans"/>
                <a:cs typeface="Canva Sans"/>
                <a:sym typeface="Canva Sans"/>
              </a:rPr>
              <a:t>Tools &amp; Technologies Utilized So far</a:t>
            </a:r>
          </a:p>
        </p:txBody>
      </p:sp>
      <p:sp>
        <p:nvSpPr>
          <p:cNvPr name="TextBox 11" id="11"/>
          <p:cNvSpPr txBox="true"/>
          <p:nvPr/>
        </p:nvSpPr>
        <p:spPr>
          <a:xfrm rot="0">
            <a:off x="11575805" y="8439008"/>
            <a:ext cx="5458708"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IT21815478</a:t>
            </a:r>
            <a:r>
              <a:rPr lang="en-US" sz="3494">
                <a:solidFill>
                  <a:srgbClr val="000000"/>
                </a:solidFill>
                <a:latin typeface="Canva Sans"/>
                <a:ea typeface="Canva Sans"/>
                <a:cs typeface="Canva Sans"/>
                <a:sym typeface="Canva Sans"/>
              </a:rPr>
              <a:t>| Godage P.S.P</a:t>
            </a:r>
          </a:p>
        </p:txBody>
      </p:sp>
      <p:sp>
        <p:nvSpPr>
          <p:cNvPr name="TextBox 12" id="12"/>
          <p:cNvSpPr txBox="true"/>
          <p:nvPr/>
        </p:nvSpPr>
        <p:spPr>
          <a:xfrm rot="0">
            <a:off x="12525155" y="3585449"/>
            <a:ext cx="4304292" cy="1558051"/>
          </a:xfrm>
          <a:prstGeom prst="rect">
            <a:avLst/>
          </a:prstGeom>
        </p:spPr>
        <p:txBody>
          <a:bodyPr anchor="t" rtlCol="false" tIns="0" lIns="0" bIns="0" rIns="0">
            <a:spAutoFit/>
          </a:bodyPr>
          <a:lstStyle/>
          <a:p>
            <a:pPr algn="ctr">
              <a:lnSpc>
                <a:spcPts val="11498"/>
              </a:lnSpc>
              <a:spcBef>
                <a:spcPct val="0"/>
              </a:spcBef>
            </a:pPr>
            <a:r>
              <a:rPr lang="en-US" b="true" sz="8213">
                <a:solidFill>
                  <a:srgbClr val="0CC0DF"/>
                </a:solidFill>
                <a:latin typeface="Arial MT Pro Bold"/>
                <a:ea typeface="Arial MT Pro Bold"/>
                <a:cs typeface="Arial MT Pro Bold"/>
                <a:sym typeface="Arial MT Pro Bold"/>
              </a:rPr>
              <a:t>Backend</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graphicFrame>
        <p:nvGraphicFramePr>
          <p:cNvPr name="Table 9" id="9"/>
          <p:cNvGraphicFramePr>
            <a:graphicFrameLocks noGrp="true"/>
          </p:cNvGraphicFramePr>
          <p:nvPr/>
        </p:nvGraphicFramePr>
        <p:xfrm>
          <a:off x="1028700" y="1809608"/>
          <a:ext cx="12434526" cy="6200775"/>
        </p:xfrm>
        <a:graphic>
          <a:graphicData uri="http://schemas.openxmlformats.org/drawingml/2006/table">
            <a:tbl>
              <a:tblPr/>
              <a:tblGrid>
                <a:gridCol w="3193754"/>
                <a:gridCol w="3974036"/>
                <a:gridCol w="5266735"/>
              </a:tblGrid>
              <a:tr h="563707">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Category</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B8627"/>
                    </a:solidFill>
                  </a:tcPr>
                </a:tc>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Tool/Technology</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B8627"/>
                    </a:solidFill>
                  </a:tcPr>
                </a:tc>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Purpose</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B8627"/>
                    </a:solidFill>
                  </a:tcPr>
                </a:tc>
              </a:tr>
              <a:tr h="563707">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Framework</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Flutter (Dart)</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Build cross-platform mobile app</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3707">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State Management</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Provider</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Manage app-wide state (token, role)</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3707">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Networking</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http</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Make API calls to backend</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3707">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Local Storage</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shared_preferences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Store JWT token and user role</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3707">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Navigation</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Flutter Navigator</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Navigate between screens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3707">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UI Design</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Material Design, flutter_svg</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Build modern UI with widgets and SVGs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3707">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Form Validation</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Flutter Form</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Validate user input</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3707">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Notifications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flutter_local_notifications, FCM</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Send local and push notifications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3707">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Testing</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Flutter Test, Mockito</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Test UI and API calls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3707">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Deployment</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Fastlane, Firebase App Distribution</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Arial MT Pro"/>
                          <a:ea typeface="Arial MT Pro"/>
                          <a:cs typeface="Arial MT Pro"/>
                          <a:sym typeface="Arial MT Pro"/>
                        </a:rPr>
                        <a:t>Automate app deployment and beta testing</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10" id="10"/>
          <p:cNvSpPr txBox="true"/>
          <p:nvPr/>
        </p:nvSpPr>
        <p:spPr>
          <a:xfrm rot="0">
            <a:off x="408900" y="552580"/>
            <a:ext cx="16111812" cy="1177278"/>
          </a:xfrm>
          <a:prstGeom prst="rect">
            <a:avLst/>
          </a:prstGeom>
        </p:spPr>
        <p:txBody>
          <a:bodyPr anchor="t" rtlCol="false" tIns="0" lIns="0" bIns="0" rIns="0">
            <a:spAutoFit/>
          </a:bodyPr>
          <a:lstStyle/>
          <a:p>
            <a:pPr algn="ctr">
              <a:lnSpc>
                <a:spcPts val="9660"/>
              </a:lnSpc>
            </a:pPr>
            <a:r>
              <a:rPr lang="en-US" sz="6900">
                <a:solidFill>
                  <a:srgbClr val="000000"/>
                </a:solidFill>
                <a:latin typeface="Canva Sans"/>
                <a:ea typeface="Canva Sans"/>
                <a:cs typeface="Canva Sans"/>
                <a:sym typeface="Canva Sans"/>
              </a:rPr>
              <a:t>Tools &amp; Technologies Utilized So far</a:t>
            </a:r>
          </a:p>
        </p:txBody>
      </p:sp>
      <p:sp>
        <p:nvSpPr>
          <p:cNvPr name="TextBox 11" id="11"/>
          <p:cNvSpPr txBox="true"/>
          <p:nvPr/>
        </p:nvSpPr>
        <p:spPr>
          <a:xfrm rot="0">
            <a:off x="11575805" y="8515208"/>
            <a:ext cx="5458708"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IT21815478</a:t>
            </a:r>
            <a:r>
              <a:rPr lang="en-US" sz="3494">
                <a:solidFill>
                  <a:srgbClr val="000000"/>
                </a:solidFill>
                <a:latin typeface="Canva Sans"/>
                <a:ea typeface="Canva Sans"/>
                <a:cs typeface="Canva Sans"/>
                <a:sym typeface="Canva Sans"/>
              </a:rPr>
              <a:t>| Godage P.S.P</a:t>
            </a:r>
          </a:p>
        </p:txBody>
      </p:sp>
      <p:sp>
        <p:nvSpPr>
          <p:cNvPr name="TextBox 12" id="12"/>
          <p:cNvSpPr txBox="true"/>
          <p:nvPr/>
        </p:nvSpPr>
        <p:spPr>
          <a:xfrm rot="0">
            <a:off x="13802695" y="3724856"/>
            <a:ext cx="4194560" cy="1466126"/>
          </a:xfrm>
          <a:prstGeom prst="rect">
            <a:avLst/>
          </a:prstGeom>
        </p:spPr>
        <p:txBody>
          <a:bodyPr anchor="t" rtlCol="false" tIns="0" lIns="0" bIns="0" rIns="0">
            <a:spAutoFit/>
          </a:bodyPr>
          <a:lstStyle/>
          <a:p>
            <a:pPr algn="ctr">
              <a:lnSpc>
                <a:spcPts val="10824"/>
              </a:lnSpc>
              <a:spcBef>
                <a:spcPct val="0"/>
              </a:spcBef>
            </a:pPr>
            <a:r>
              <a:rPr lang="en-US" b="true" sz="7731">
                <a:solidFill>
                  <a:srgbClr val="0CC0DF"/>
                </a:solidFill>
                <a:latin typeface="Arial MT Pro Bold"/>
                <a:ea typeface="Arial MT Pro Bold"/>
                <a:cs typeface="Arial MT Pro Bold"/>
                <a:sym typeface="Arial MT Pro Bold"/>
              </a:rPr>
              <a:t>Frontend</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Freeform 9" id="9"/>
          <p:cNvSpPr/>
          <p:nvPr/>
        </p:nvSpPr>
        <p:spPr>
          <a:xfrm flipH="false" flipV="false" rot="0">
            <a:off x="1615658" y="5143500"/>
            <a:ext cx="2876115" cy="2876115"/>
          </a:xfrm>
          <a:custGeom>
            <a:avLst/>
            <a:gdLst/>
            <a:ahLst/>
            <a:cxnLst/>
            <a:rect r="r" b="b" t="t" l="l"/>
            <a:pathLst>
              <a:path h="2876115" w="2876115">
                <a:moveTo>
                  <a:pt x="0" y="0"/>
                </a:moveTo>
                <a:lnTo>
                  <a:pt x="2876116" y="0"/>
                </a:lnTo>
                <a:lnTo>
                  <a:pt x="2876116" y="2876115"/>
                </a:lnTo>
                <a:lnTo>
                  <a:pt x="0" y="2876115"/>
                </a:lnTo>
                <a:lnTo>
                  <a:pt x="0" y="0"/>
                </a:lnTo>
                <a:close/>
              </a:path>
            </a:pathLst>
          </a:custGeom>
          <a:blipFill>
            <a:blip r:embed="rId4"/>
            <a:stretch>
              <a:fillRect l="0" t="0" r="0" b="0"/>
            </a:stretch>
          </a:blipFill>
        </p:spPr>
      </p:sp>
      <p:sp>
        <p:nvSpPr>
          <p:cNvPr name="TextBox 10" id="10"/>
          <p:cNvSpPr txBox="true"/>
          <p:nvPr/>
        </p:nvSpPr>
        <p:spPr>
          <a:xfrm rot="0">
            <a:off x="2316940" y="2717367"/>
            <a:ext cx="15253359" cy="3240405"/>
          </a:xfrm>
          <a:prstGeom prst="rect">
            <a:avLst/>
          </a:prstGeom>
        </p:spPr>
        <p:txBody>
          <a:bodyPr anchor="t" rtlCol="false" tIns="0" lIns="0" bIns="0" rIns="0">
            <a:spAutoFit/>
          </a:bodyPr>
          <a:lstStyle/>
          <a:p>
            <a:pPr algn="ctr">
              <a:lnSpc>
                <a:spcPts val="13019"/>
              </a:lnSpc>
            </a:pPr>
            <a:r>
              <a:rPr lang="en-US" sz="9300" b="true">
                <a:solidFill>
                  <a:srgbClr val="000000"/>
                </a:solidFill>
                <a:latin typeface="Canva Sans Bold"/>
                <a:ea typeface="Canva Sans Bold"/>
                <a:cs typeface="Canva Sans Bold"/>
                <a:sym typeface="Canva Sans Bold"/>
              </a:rPr>
              <a:t>On-Demand Veterinary Teleconsultation</a:t>
            </a:r>
          </a:p>
        </p:txBody>
      </p:sp>
      <p:sp>
        <p:nvSpPr>
          <p:cNvPr name="TextBox 11" id="11"/>
          <p:cNvSpPr txBox="true"/>
          <p:nvPr/>
        </p:nvSpPr>
        <p:spPr>
          <a:xfrm rot="0">
            <a:off x="1028700" y="914400"/>
            <a:ext cx="5545436" cy="1027866"/>
          </a:xfrm>
          <a:prstGeom prst="rect">
            <a:avLst/>
          </a:prstGeom>
        </p:spPr>
        <p:txBody>
          <a:bodyPr anchor="t" rtlCol="false" tIns="0" lIns="0" bIns="0" rIns="0">
            <a:spAutoFit/>
          </a:bodyPr>
          <a:lstStyle/>
          <a:p>
            <a:pPr algn="ctr">
              <a:lnSpc>
                <a:spcPts val="8433"/>
              </a:lnSpc>
            </a:pPr>
            <a:r>
              <a:rPr lang="en-US" sz="6023">
                <a:solidFill>
                  <a:srgbClr val="000000"/>
                </a:solidFill>
                <a:latin typeface="Canva Sans"/>
                <a:ea typeface="Canva Sans"/>
                <a:cs typeface="Canva Sans"/>
                <a:sym typeface="Canva Sans"/>
              </a:rPr>
              <a:t>Component 03</a:t>
            </a:r>
          </a:p>
        </p:txBody>
      </p:sp>
      <p:sp>
        <p:nvSpPr>
          <p:cNvPr name="TextBox 12" id="12"/>
          <p:cNvSpPr txBox="true"/>
          <p:nvPr/>
        </p:nvSpPr>
        <p:spPr>
          <a:xfrm rot="0">
            <a:off x="7745487" y="8060973"/>
            <a:ext cx="10286860" cy="755002"/>
          </a:xfrm>
          <a:prstGeom prst="rect">
            <a:avLst/>
          </a:prstGeom>
        </p:spPr>
        <p:txBody>
          <a:bodyPr anchor="t" rtlCol="false" tIns="0" lIns="0" bIns="0" rIns="0">
            <a:spAutoFit/>
          </a:bodyPr>
          <a:lstStyle/>
          <a:p>
            <a:pPr algn="ctr">
              <a:lnSpc>
                <a:spcPts val="6160"/>
              </a:lnSpc>
            </a:pPr>
            <a:r>
              <a:rPr lang="en-US" sz="4400" b="true">
                <a:solidFill>
                  <a:srgbClr val="000000"/>
                </a:solidFill>
                <a:latin typeface="Canva Sans Bold"/>
                <a:ea typeface="Canva Sans Bold"/>
                <a:cs typeface="Canva Sans Bold"/>
                <a:sym typeface="Canva Sans Bold"/>
              </a:rPr>
              <a:t>IT21331190 | Abesekara D.A.P.D</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2223653" y="914400"/>
            <a:ext cx="14164368" cy="1028688"/>
          </a:xfrm>
          <a:prstGeom prst="rect">
            <a:avLst/>
          </a:prstGeom>
        </p:spPr>
        <p:txBody>
          <a:bodyPr anchor="t" rtlCol="false" tIns="0" lIns="0" bIns="0" rIns="0">
            <a:spAutoFit/>
          </a:bodyPr>
          <a:lstStyle/>
          <a:p>
            <a:pPr algn="ctr">
              <a:lnSpc>
                <a:spcPts val="8400"/>
              </a:lnSpc>
            </a:pPr>
            <a:r>
              <a:rPr lang="en-US" sz="6000" b="true">
                <a:solidFill>
                  <a:srgbClr val="004AAD"/>
                </a:solidFill>
                <a:latin typeface="Canva Sans Bold"/>
                <a:ea typeface="Canva Sans Bold"/>
                <a:cs typeface="Canva Sans Bold"/>
                <a:sym typeface="Canva Sans Bold"/>
              </a:rPr>
              <a:t>NLP </a:t>
            </a:r>
            <a:r>
              <a:rPr lang="en-US" b="true" sz="6000">
                <a:solidFill>
                  <a:srgbClr val="004AAD"/>
                </a:solidFill>
                <a:latin typeface="Canva Sans Bold"/>
                <a:ea typeface="Canva Sans Bold"/>
                <a:cs typeface="Canva Sans Bold"/>
                <a:sym typeface="Canva Sans Bold"/>
              </a:rPr>
              <a:t>Chatbot &amp; Vet Booking System</a:t>
            </a:r>
          </a:p>
        </p:txBody>
      </p:sp>
      <p:sp>
        <p:nvSpPr>
          <p:cNvPr name="TextBox 10" id="10"/>
          <p:cNvSpPr txBox="true"/>
          <p:nvPr/>
        </p:nvSpPr>
        <p:spPr>
          <a:xfrm rot="0">
            <a:off x="10937190" y="8439008"/>
            <a:ext cx="6735937"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IT21331190</a:t>
            </a:r>
            <a:r>
              <a:rPr lang="en-US" sz="3494">
                <a:solidFill>
                  <a:srgbClr val="000000"/>
                </a:solidFill>
                <a:latin typeface="Canva Sans"/>
                <a:ea typeface="Canva Sans"/>
                <a:cs typeface="Canva Sans"/>
                <a:sym typeface="Canva Sans"/>
              </a:rPr>
              <a:t> | Abesekara D.A.P.D</a:t>
            </a:r>
          </a:p>
        </p:txBody>
      </p:sp>
      <p:sp>
        <p:nvSpPr>
          <p:cNvPr name="TextBox 11" id="11"/>
          <p:cNvSpPr txBox="true"/>
          <p:nvPr/>
        </p:nvSpPr>
        <p:spPr>
          <a:xfrm rot="0">
            <a:off x="2382033" y="2779016"/>
            <a:ext cx="13847608" cy="4633719"/>
          </a:xfrm>
          <a:prstGeom prst="rect">
            <a:avLst/>
          </a:prstGeom>
        </p:spPr>
        <p:txBody>
          <a:bodyPr anchor="t" rtlCol="false" tIns="0" lIns="0" bIns="0" rIns="0">
            <a:spAutoFit/>
          </a:bodyPr>
          <a:lstStyle/>
          <a:p>
            <a:pPr algn="l" marL="956280" indent="-478140" lvl="1">
              <a:lnSpc>
                <a:spcPts val="6200"/>
              </a:lnSpc>
              <a:buFont typeface="Arial"/>
              <a:buChar char="•"/>
            </a:pPr>
            <a:r>
              <a:rPr lang="en-US" sz="4429">
                <a:solidFill>
                  <a:srgbClr val="000000"/>
                </a:solidFill>
                <a:latin typeface="Canva Sans"/>
                <a:ea typeface="Canva Sans"/>
                <a:cs typeface="Canva Sans"/>
                <a:sym typeface="Canva Sans"/>
              </a:rPr>
              <a:t> </a:t>
            </a:r>
            <a:r>
              <a:rPr lang="en-US" sz="4429">
                <a:solidFill>
                  <a:srgbClr val="000000"/>
                </a:solidFill>
                <a:latin typeface="Canva Sans"/>
                <a:ea typeface="Canva Sans"/>
                <a:cs typeface="Canva Sans"/>
                <a:sym typeface="Canva Sans"/>
              </a:rPr>
              <a:t>NLP</a:t>
            </a:r>
            <a:r>
              <a:rPr lang="en-US" sz="4429">
                <a:solidFill>
                  <a:srgbClr val="000000"/>
                </a:solidFill>
                <a:latin typeface="Canva Sans"/>
                <a:ea typeface="Canva Sans"/>
                <a:cs typeface="Canva Sans"/>
                <a:sym typeface="Canva Sans"/>
              </a:rPr>
              <a:t> c</a:t>
            </a:r>
            <a:r>
              <a:rPr lang="en-US" sz="4429">
                <a:solidFill>
                  <a:srgbClr val="000000"/>
                </a:solidFill>
                <a:latin typeface="Canva Sans"/>
                <a:ea typeface="Canva Sans"/>
                <a:cs typeface="Canva Sans"/>
                <a:sym typeface="Canva Sans"/>
              </a:rPr>
              <a:t>h</a:t>
            </a:r>
            <a:r>
              <a:rPr lang="en-US" sz="4429">
                <a:solidFill>
                  <a:srgbClr val="000000"/>
                </a:solidFill>
                <a:latin typeface="Canva Sans"/>
                <a:ea typeface="Canva Sans"/>
                <a:cs typeface="Canva Sans"/>
                <a:sym typeface="Canva Sans"/>
              </a:rPr>
              <a:t>at</a:t>
            </a:r>
            <a:r>
              <a:rPr lang="en-US" sz="4429">
                <a:solidFill>
                  <a:srgbClr val="000000"/>
                </a:solidFill>
                <a:latin typeface="Canva Sans"/>
                <a:ea typeface="Canva Sans"/>
                <a:cs typeface="Canva Sans"/>
                <a:sym typeface="Canva Sans"/>
              </a:rPr>
              <a:t>b</a:t>
            </a:r>
            <a:r>
              <a:rPr lang="en-US" sz="4429">
                <a:solidFill>
                  <a:srgbClr val="000000"/>
                </a:solidFill>
                <a:latin typeface="Canva Sans"/>
                <a:ea typeface="Canva Sans"/>
                <a:cs typeface="Canva Sans"/>
                <a:sym typeface="Canva Sans"/>
              </a:rPr>
              <a:t>ot</a:t>
            </a:r>
            <a:r>
              <a:rPr lang="en-US" sz="4429">
                <a:solidFill>
                  <a:srgbClr val="000000"/>
                </a:solidFill>
                <a:latin typeface="Canva Sans"/>
                <a:ea typeface="Canva Sans"/>
                <a:cs typeface="Canva Sans"/>
                <a:sym typeface="Canva Sans"/>
              </a:rPr>
              <a:t> </a:t>
            </a:r>
            <a:r>
              <a:rPr lang="en-US" sz="4429">
                <a:solidFill>
                  <a:srgbClr val="000000"/>
                </a:solidFill>
                <a:latin typeface="Canva Sans"/>
                <a:ea typeface="Canva Sans"/>
                <a:cs typeface="Canva Sans"/>
                <a:sym typeface="Canva Sans"/>
              </a:rPr>
              <a:t>for symptom </a:t>
            </a:r>
            <a:r>
              <a:rPr lang="en-US" sz="4429">
                <a:solidFill>
                  <a:srgbClr val="000000"/>
                </a:solidFill>
                <a:latin typeface="Canva Sans"/>
                <a:ea typeface="Canva Sans"/>
                <a:cs typeface="Canva Sans"/>
                <a:sym typeface="Canva Sans"/>
              </a:rPr>
              <a:t>t</a:t>
            </a:r>
            <a:r>
              <a:rPr lang="en-US" sz="4429">
                <a:solidFill>
                  <a:srgbClr val="000000"/>
                </a:solidFill>
                <a:latin typeface="Canva Sans"/>
                <a:ea typeface="Canva Sans"/>
                <a:cs typeface="Canva Sans"/>
                <a:sym typeface="Canva Sans"/>
              </a:rPr>
              <a:t>riage</a:t>
            </a:r>
          </a:p>
          <a:p>
            <a:pPr algn="l" marL="956280" indent="-478140" lvl="1">
              <a:lnSpc>
                <a:spcPts val="6200"/>
              </a:lnSpc>
              <a:buFont typeface="Arial"/>
              <a:buChar char="•"/>
            </a:pPr>
            <a:r>
              <a:rPr lang="en-US" sz="4429">
                <a:solidFill>
                  <a:srgbClr val="000000"/>
                </a:solidFill>
                <a:latin typeface="Canva Sans"/>
                <a:ea typeface="Canva Sans"/>
                <a:cs typeface="Canva Sans"/>
                <a:sym typeface="Canva Sans"/>
              </a:rPr>
              <a:t>S</a:t>
            </a:r>
            <a:r>
              <a:rPr lang="en-US" sz="4429">
                <a:solidFill>
                  <a:srgbClr val="000000"/>
                </a:solidFill>
                <a:latin typeface="Canva Sans"/>
                <a:ea typeface="Canva Sans"/>
                <a:cs typeface="Canva Sans"/>
                <a:sym typeface="Canva Sans"/>
              </a:rPr>
              <a:t>ma</a:t>
            </a:r>
            <a:r>
              <a:rPr lang="en-US" sz="4429">
                <a:solidFill>
                  <a:srgbClr val="000000"/>
                </a:solidFill>
                <a:latin typeface="Canva Sans"/>
                <a:ea typeface="Canva Sans"/>
                <a:cs typeface="Canva Sans"/>
                <a:sym typeface="Canva Sans"/>
              </a:rPr>
              <a:t>r</a:t>
            </a:r>
            <a:r>
              <a:rPr lang="en-US" sz="4429">
                <a:solidFill>
                  <a:srgbClr val="000000"/>
                </a:solidFill>
                <a:latin typeface="Canva Sans"/>
                <a:ea typeface="Canva Sans"/>
                <a:cs typeface="Canva Sans"/>
                <a:sym typeface="Canva Sans"/>
              </a:rPr>
              <a:t>t veterinarian matching algorithm</a:t>
            </a:r>
          </a:p>
          <a:p>
            <a:pPr algn="l" marL="956280" indent="-478140" lvl="1">
              <a:lnSpc>
                <a:spcPts val="6200"/>
              </a:lnSpc>
              <a:buFont typeface="Arial"/>
              <a:buChar char="•"/>
            </a:pPr>
            <a:r>
              <a:rPr lang="en-US" sz="4429">
                <a:solidFill>
                  <a:srgbClr val="000000"/>
                </a:solidFill>
                <a:latin typeface="Canva Sans"/>
                <a:ea typeface="Canva Sans"/>
                <a:cs typeface="Canva Sans"/>
                <a:sym typeface="Canva Sans"/>
              </a:rPr>
              <a:t>Seamless appointment</a:t>
            </a:r>
            <a:r>
              <a:rPr lang="en-US" sz="4429">
                <a:solidFill>
                  <a:srgbClr val="000000"/>
                </a:solidFill>
                <a:latin typeface="Canva Sans"/>
                <a:ea typeface="Canva Sans"/>
                <a:cs typeface="Canva Sans"/>
                <a:sym typeface="Canva Sans"/>
              </a:rPr>
              <a:t> </a:t>
            </a:r>
            <a:r>
              <a:rPr lang="en-US" sz="4429">
                <a:solidFill>
                  <a:srgbClr val="000000"/>
                </a:solidFill>
                <a:latin typeface="Canva Sans"/>
                <a:ea typeface="Canva Sans"/>
                <a:cs typeface="Canva Sans"/>
                <a:sym typeface="Canva Sans"/>
              </a:rPr>
              <a:t>bo</a:t>
            </a:r>
            <a:r>
              <a:rPr lang="en-US" sz="4429">
                <a:solidFill>
                  <a:srgbClr val="000000"/>
                </a:solidFill>
                <a:latin typeface="Canva Sans"/>
                <a:ea typeface="Canva Sans"/>
                <a:cs typeface="Canva Sans"/>
                <a:sym typeface="Canva Sans"/>
              </a:rPr>
              <a:t>ok</a:t>
            </a:r>
            <a:r>
              <a:rPr lang="en-US" sz="4429">
                <a:solidFill>
                  <a:srgbClr val="000000"/>
                </a:solidFill>
                <a:latin typeface="Canva Sans"/>
                <a:ea typeface="Canva Sans"/>
                <a:cs typeface="Canva Sans"/>
                <a:sym typeface="Canva Sans"/>
              </a:rPr>
              <a:t>ing workflow</a:t>
            </a:r>
          </a:p>
          <a:p>
            <a:pPr algn="l" marL="956280" indent="-478140" lvl="1">
              <a:lnSpc>
                <a:spcPts val="6200"/>
              </a:lnSpc>
              <a:buFont typeface="Arial"/>
              <a:buChar char="•"/>
            </a:pPr>
            <a:r>
              <a:rPr lang="en-US" sz="4429">
                <a:solidFill>
                  <a:srgbClr val="000000"/>
                </a:solidFill>
                <a:latin typeface="Canva Sans"/>
                <a:ea typeface="Canva Sans"/>
                <a:cs typeface="Canva Sans"/>
                <a:sym typeface="Canva Sans"/>
              </a:rPr>
              <a:t>Focus on privacy, cost-effectiveness, and natural UX</a:t>
            </a:r>
          </a:p>
          <a:p>
            <a:pPr algn="l">
              <a:lnSpc>
                <a:spcPts val="5895"/>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1522087" y="421328"/>
            <a:ext cx="14797610" cy="1028688"/>
          </a:xfrm>
          <a:prstGeom prst="rect">
            <a:avLst/>
          </a:prstGeom>
        </p:spPr>
        <p:txBody>
          <a:bodyPr anchor="t" rtlCol="false" tIns="0" lIns="0" bIns="0" rIns="0">
            <a:spAutoFit/>
          </a:bodyPr>
          <a:lstStyle/>
          <a:p>
            <a:pPr algn="ctr">
              <a:lnSpc>
                <a:spcPts val="8400"/>
              </a:lnSpc>
            </a:pPr>
            <a:r>
              <a:rPr lang="en-US" b="true" sz="6000">
                <a:solidFill>
                  <a:srgbClr val="004AAD"/>
                </a:solidFill>
                <a:latin typeface="Canva Sans Bold"/>
                <a:ea typeface="Canva Sans Bold"/>
                <a:cs typeface="Canva Sans Bold"/>
                <a:sym typeface="Canva Sans Bold"/>
              </a:rPr>
              <a:t>Problem &amp; Motivation</a:t>
            </a:r>
          </a:p>
        </p:txBody>
      </p:sp>
      <p:sp>
        <p:nvSpPr>
          <p:cNvPr name="TextBox 10" id="10"/>
          <p:cNvSpPr txBox="true"/>
          <p:nvPr/>
        </p:nvSpPr>
        <p:spPr>
          <a:xfrm rot="0">
            <a:off x="10937190" y="8439008"/>
            <a:ext cx="6735937"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IT21331190</a:t>
            </a:r>
            <a:r>
              <a:rPr lang="en-US" sz="3494">
                <a:solidFill>
                  <a:srgbClr val="000000"/>
                </a:solidFill>
                <a:latin typeface="Canva Sans"/>
                <a:ea typeface="Canva Sans"/>
                <a:cs typeface="Canva Sans"/>
                <a:sym typeface="Canva Sans"/>
              </a:rPr>
              <a:t> | Abesekara D.A.P.D</a:t>
            </a:r>
          </a:p>
        </p:txBody>
      </p:sp>
      <p:sp>
        <p:nvSpPr>
          <p:cNvPr name="TextBox 11" id="11"/>
          <p:cNvSpPr txBox="true"/>
          <p:nvPr/>
        </p:nvSpPr>
        <p:spPr>
          <a:xfrm rot="0">
            <a:off x="1522087" y="2278540"/>
            <a:ext cx="5860360" cy="738492"/>
          </a:xfrm>
          <a:prstGeom prst="rect">
            <a:avLst/>
          </a:prstGeom>
        </p:spPr>
        <p:txBody>
          <a:bodyPr anchor="t" rtlCol="false" tIns="0" lIns="0" bIns="0" rIns="0">
            <a:spAutoFit/>
          </a:bodyPr>
          <a:lstStyle/>
          <a:p>
            <a:pPr algn="ctr">
              <a:lnSpc>
                <a:spcPts val="6020"/>
              </a:lnSpc>
            </a:pPr>
            <a:r>
              <a:rPr lang="en-US" sz="4300" b="true">
                <a:solidFill>
                  <a:srgbClr val="0CC0DF"/>
                </a:solidFill>
                <a:latin typeface="Canva Sans Bold"/>
                <a:ea typeface="Canva Sans Bold"/>
                <a:cs typeface="Canva Sans Bold"/>
                <a:sym typeface="Canva Sans Bold"/>
              </a:rPr>
              <a:t>P</a:t>
            </a:r>
            <a:r>
              <a:rPr lang="en-US" b="true" sz="4300">
                <a:solidFill>
                  <a:srgbClr val="0CC0DF"/>
                </a:solidFill>
                <a:latin typeface="Canva Sans Bold"/>
                <a:ea typeface="Canva Sans Bold"/>
                <a:cs typeface="Canva Sans Bold"/>
                <a:sym typeface="Canva Sans Bold"/>
              </a:rPr>
              <a:t>roblem</a:t>
            </a:r>
          </a:p>
        </p:txBody>
      </p:sp>
      <p:sp>
        <p:nvSpPr>
          <p:cNvPr name="TextBox 12" id="12"/>
          <p:cNvSpPr txBox="true"/>
          <p:nvPr/>
        </p:nvSpPr>
        <p:spPr>
          <a:xfrm rot="0">
            <a:off x="10651645" y="2278540"/>
            <a:ext cx="5983069" cy="738492"/>
          </a:xfrm>
          <a:prstGeom prst="rect">
            <a:avLst/>
          </a:prstGeom>
        </p:spPr>
        <p:txBody>
          <a:bodyPr anchor="t" rtlCol="false" tIns="0" lIns="0" bIns="0" rIns="0">
            <a:spAutoFit/>
          </a:bodyPr>
          <a:lstStyle/>
          <a:p>
            <a:pPr algn="ctr">
              <a:lnSpc>
                <a:spcPts val="6020"/>
              </a:lnSpc>
            </a:pPr>
            <a:r>
              <a:rPr lang="en-US" b="true" sz="4300">
                <a:solidFill>
                  <a:srgbClr val="0CC0DF"/>
                </a:solidFill>
                <a:latin typeface="Canva Sans Bold"/>
                <a:ea typeface="Canva Sans Bold"/>
                <a:cs typeface="Canva Sans Bold"/>
                <a:sym typeface="Canva Sans Bold"/>
              </a:rPr>
              <a:t>Motivations</a:t>
            </a:r>
          </a:p>
        </p:txBody>
      </p:sp>
      <p:sp>
        <p:nvSpPr>
          <p:cNvPr name="TextBox 13" id="13"/>
          <p:cNvSpPr txBox="true"/>
          <p:nvPr/>
        </p:nvSpPr>
        <p:spPr>
          <a:xfrm rot="0">
            <a:off x="703909" y="3595999"/>
            <a:ext cx="8683942" cy="418084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Pet owners</a:t>
            </a:r>
            <a:r>
              <a:rPr lang="en-US" sz="3399">
                <a:solidFill>
                  <a:srgbClr val="000000"/>
                </a:solidFill>
                <a:latin typeface="Canva Sans"/>
                <a:ea typeface="Canva Sans"/>
                <a:cs typeface="Canva Sans"/>
                <a:sym typeface="Canva Sans"/>
              </a:rPr>
              <a:t> struggle t</a:t>
            </a:r>
            <a:r>
              <a:rPr lang="en-US" sz="3399">
                <a:solidFill>
                  <a:srgbClr val="000000"/>
                </a:solidFill>
                <a:latin typeface="Canva Sans"/>
                <a:ea typeface="Canva Sans"/>
                <a:cs typeface="Canva Sans"/>
                <a:sym typeface="Canva Sans"/>
              </a:rPr>
              <a:t>o describe symptoms &amp; find right vet quickly</a:t>
            </a:r>
          </a:p>
          <a:p>
            <a:pPr algn="l">
              <a:lnSpc>
                <a:spcPts val="4759"/>
              </a:lnSpc>
            </a:pP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Manual vet search + phone calls → slow, frustrating process</a:t>
            </a:r>
          </a:p>
          <a:p>
            <a:pPr algn="l">
              <a:lnSpc>
                <a:spcPts val="4759"/>
              </a:lnSpc>
            </a:pPr>
          </a:p>
          <a:p>
            <a:pPr algn="ctr">
              <a:lnSpc>
                <a:spcPts val="4759"/>
              </a:lnSpc>
            </a:pPr>
          </a:p>
        </p:txBody>
      </p:sp>
      <p:sp>
        <p:nvSpPr>
          <p:cNvPr name="TextBox 14" id="14"/>
          <p:cNvSpPr txBox="true"/>
          <p:nvPr/>
        </p:nvSpPr>
        <p:spPr>
          <a:xfrm rot="0">
            <a:off x="9387851" y="3595999"/>
            <a:ext cx="8281947" cy="418084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Autom</a:t>
            </a:r>
            <a:r>
              <a:rPr lang="en-US" sz="3399">
                <a:solidFill>
                  <a:srgbClr val="000000"/>
                </a:solidFill>
                <a:latin typeface="Canva Sans"/>
                <a:ea typeface="Canva Sans"/>
                <a:cs typeface="Canva Sans"/>
                <a:sym typeface="Canva Sans"/>
              </a:rPr>
              <a:t>ate early triage with </a:t>
            </a:r>
            <a:r>
              <a:rPr lang="en-US" sz="3399">
                <a:solidFill>
                  <a:srgbClr val="000000"/>
                </a:solidFill>
                <a:latin typeface="Canva Sans"/>
                <a:ea typeface="Canva Sans"/>
                <a:cs typeface="Canva Sans"/>
                <a:sym typeface="Canva Sans"/>
              </a:rPr>
              <a:t>natural language</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Connect users to correct vet instantly</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Red</a:t>
            </a:r>
            <a:r>
              <a:rPr lang="en-US" sz="3399">
                <a:solidFill>
                  <a:srgbClr val="000000"/>
                </a:solidFill>
                <a:latin typeface="Canva Sans"/>
                <a:ea typeface="Canva Sans"/>
                <a:cs typeface="Canva Sans"/>
                <a:sym typeface="Canva Sans"/>
              </a:rPr>
              <a:t>uce misdiagnosis &amp; improve pet health outcomes</a:t>
            </a:r>
          </a:p>
          <a:p>
            <a:pPr algn="ctr">
              <a:lnSpc>
                <a:spcPts val="4759"/>
              </a:lnSpc>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10937190" y="8439008"/>
            <a:ext cx="6735937"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IT21331190</a:t>
            </a:r>
            <a:r>
              <a:rPr lang="en-US" sz="3494">
                <a:solidFill>
                  <a:srgbClr val="000000"/>
                </a:solidFill>
                <a:latin typeface="Canva Sans"/>
                <a:ea typeface="Canva Sans"/>
                <a:cs typeface="Canva Sans"/>
                <a:sym typeface="Canva Sans"/>
              </a:rPr>
              <a:t> | Abesekara D.A.P.D</a:t>
            </a:r>
          </a:p>
        </p:txBody>
      </p:sp>
      <p:sp>
        <p:nvSpPr>
          <p:cNvPr name="TextBox 10" id="10"/>
          <p:cNvSpPr txBox="true"/>
          <p:nvPr/>
        </p:nvSpPr>
        <p:spPr>
          <a:xfrm rot="0">
            <a:off x="1702005" y="187366"/>
            <a:ext cx="14164368" cy="1028688"/>
          </a:xfrm>
          <a:prstGeom prst="rect">
            <a:avLst/>
          </a:prstGeom>
        </p:spPr>
        <p:txBody>
          <a:bodyPr anchor="t" rtlCol="false" tIns="0" lIns="0" bIns="0" rIns="0">
            <a:spAutoFit/>
          </a:bodyPr>
          <a:lstStyle/>
          <a:p>
            <a:pPr algn="ctr">
              <a:lnSpc>
                <a:spcPts val="8400"/>
              </a:lnSpc>
            </a:pPr>
            <a:r>
              <a:rPr lang="en-US" sz="6000" b="true">
                <a:solidFill>
                  <a:srgbClr val="004AAD"/>
                </a:solidFill>
                <a:latin typeface="Canva Sans Bold"/>
                <a:ea typeface="Canva Sans Bold"/>
                <a:cs typeface="Canva Sans Bold"/>
                <a:sym typeface="Canva Sans Bold"/>
              </a:rPr>
              <a:t>NLP Chatbot</a:t>
            </a:r>
          </a:p>
        </p:txBody>
      </p:sp>
      <p:sp>
        <p:nvSpPr>
          <p:cNvPr name="TextBox 11" id="11"/>
          <p:cNvSpPr txBox="true"/>
          <p:nvPr/>
        </p:nvSpPr>
        <p:spPr>
          <a:xfrm rot="0">
            <a:off x="988737" y="2090655"/>
            <a:ext cx="15305064" cy="2174724"/>
          </a:xfrm>
          <a:prstGeom prst="rect">
            <a:avLst/>
          </a:prstGeom>
        </p:spPr>
        <p:txBody>
          <a:bodyPr anchor="t" rtlCol="false" tIns="0" lIns="0" bIns="0" rIns="0">
            <a:spAutoFit/>
          </a:bodyPr>
          <a:lstStyle/>
          <a:p>
            <a:pPr algn="l" marL="864885" indent="-432443" lvl="1">
              <a:lnSpc>
                <a:spcPts val="5608"/>
              </a:lnSpc>
              <a:buFont typeface="Arial"/>
              <a:buChar char="•"/>
            </a:pPr>
            <a:r>
              <a:rPr lang="en-US" sz="4005">
                <a:solidFill>
                  <a:srgbClr val="000000"/>
                </a:solidFill>
                <a:latin typeface="Arial MT Pro"/>
                <a:ea typeface="Arial MT Pro"/>
                <a:cs typeface="Arial MT Pro"/>
                <a:sym typeface="Arial MT Pro"/>
              </a:rPr>
              <a:t>spaCy: intent classification &amp; entity extraction</a:t>
            </a:r>
          </a:p>
          <a:p>
            <a:pPr algn="l">
              <a:lnSpc>
                <a:spcPts val="5608"/>
              </a:lnSpc>
            </a:pPr>
          </a:p>
          <a:p>
            <a:pPr algn="l" marL="864885" indent="-432443" lvl="1">
              <a:lnSpc>
                <a:spcPts val="5608"/>
              </a:lnSpc>
              <a:buFont typeface="Arial"/>
              <a:buChar char="•"/>
            </a:pPr>
            <a:r>
              <a:rPr lang="en-US" sz="4005">
                <a:solidFill>
                  <a:srgbClr val="000000"/>
                </a:solidFill>
                <a:latin typeface="Arial MT Pro"/>
                <a:ea typeface="Arial MT Pro"/>
                <a:cs typeface="Arial MT Pro"/>
                <a:sym typeface="Arial MT Pro"/>
              </a:rPr>
              <a:t>Ollama &amp; Mistral: generates natural, empathetic responses</a:t>
            </a:r>
          </a:p>
        </p:txBody>
      </p:sp>
      <p:sp>
        <p:nvSpPr>
          <p:cNvPr name="TextBox 12" id="12"/>
          <p:cNvSpPr txBox="true"/>
          <p:nvPr/>
        </p:nvSpPr>
        <p:spPr>
          <a:xfrm rot="0">
            <a:off x="1028700" y="4454539"/>
            <a:ext cx="3420776" cy="688961"/>
          </a:xfrm>
          <a:prstGeom prst="rect">
            <a:avLst/>
          </a:prstGeom>
        </p:spPr>
        <p:txBody>
          <a:bodyPr anchor="t" rtlCol="false" tIns="0" lIns="0" bIns="0" rIns="0">
            <a:spAutoFit/>
          </a:bodyPr>
          <a:lstStyle/>
          <a:p>
            <a:pPr algn="ctr">
              <a:lnSpc>
                <a:spcPts val="5600"/>
              </a:lnSpc>
            </a:pPr>
            <a:r>
              <a:rPr lang="en-US" b="true" sz="4000">
                <a:solidFill>
                  <a:srgbClr val="004AAD"/>
                </a:solidFill>
                <a:latin typeface="Canva Sans Bold"/>
                <a:ea typeface="Canva Sans Bold"/>
                <a:cs typeface="Canva Sans Bold"/>
                <a:sym typeface="Canva Sans Bold"/>
              </a:rPr>
              <a:t>Advantages</a:t>
            </a:r>
          </a:p>
        </p:txBody>
      </p:sp>
      <p:sp>
        <p:nvSpPr>
          <p:cNvPr name="TextBox 13" id="13"/>
          <p:cNvSpPr txBox="true"/>
          <p:nvPr/>
        </p:nvSpPr>
        <p:spPr>
          <a:xfrm rot="0">
            <a:off x="1028700" y="5267325"/>
            <a:ext cx="10607264" cy="2110589"/>
          </a:xfrm>
          <a:prstGeom prst="rect">
            <a:avLst/>
          </a:prstGeom>
        </p:spPr>
        <p:txBody>
          <a:bodyPr anchor="t" rtlCol="false" tIns="0" lIns="0" bIns="0" rIns="0">
            <a:spAutoFit/>
          </a:bodyPr>
          <a:lstStyle/>
          <a:p>
            <a:pPr algn="l" marL="843296" indent="-421648" lvl="1">
              <a:lnSpc>
                <a:spcPts val="5468"/>
              </a:lnSpc>
              <a:buFont typeface="Arial"/>
              <a:buChar char="•"/>
            </a:pPr>
            <a:r>
              <a:rPr lang="en-US" sz="3905">
                <a:solidFill>
                  <a:srgbClr val="000000"/>
                </a:solidFill>
                <a:latin typeface="Arial MT Pro"/>
                <a:ea typeface="Arial MT Pro"/>
                <a:cs typeface="Arial MT Pro"/>
                <a:sym typeface="Arial MT Pro"/>
              </a:rPr>
              <a:t>Preci</a:t>
            </a:r>
            <a:r>
              <a:rPr lang="en-US" sz="3905">
                <a:solidFill>
                  <a:srgbClr val="000000"/>
                </a:solidFill>
                <a:latin typeface="Arial MT Pro"/>
                <a:ea typeface="Arial MT Pro"/>
                <a:cs typeface="Arial MT Pro"/>
                <a:sym typeface="Arial MT Pro"/>
              </a:rPr>
              <a:t>se + natural conversation</a:t>
            </a:r>
          </a:p>
          <a:p>
            <a:pPr algn="l">
              <a:lnSpc>
                <a:spcPts val="5468"/>
              </a:lnSpc>
            </a:pPr>
          </a:p>
          <a:p>
            <a:pPr algn="l" marL="843296" indent="-421648" lvl="1">
              <a:lnSpc>
                <a:spcPts val="5468"/>
              </a:lnSpc>
              <a:buFont typeface="Arial"/>
              <a:buChar char="•"/>
            </a:pPr>
            <a:r>
              <a:rPr lang="en-US" sz="3905">
                <a:solidFill>
                  <a:srgbClr val="000000"/>
                </a:solidFill>
                <a:latin typeface="Arial MT Pro"/>
                <a:ea typeface="Arial MT Pro"/>
                <a:cs typeface="Arial MT Pro"/>
                <a:sym typeface="Arial MT Pro"/>
              </a:rPr>
              <a:t>Runs locally → privacy-friendly &amp; low cost</a:t>
            </a:r>
          </a:p>
        </p:txBody>
      </p:sp>
      <p:sp>
        <p:nvSpPr>
          <p:cNvPr name="TextBox 14" id="14"/>
          <p:cNvSpPr txBox="true"/>
          <p:nvPr/>
        </p:nvSpPr>
        <p:spPr>
          <a:xfrm rot="0">
            <a:off x="1028700" y="1288735"/>
            <a:ext cx="4725559" cy="688961"/>
          </a:xfrm>
          <a:prstGeom prst="rect">
            <a:avLst/>
          </a:prstGeom>
        </p:spPr>
        <p:txBody>
          <a:bodyPr anchor="t" rtlCol="false" tIns="0" lIns="0" bIns="0" rIns="0">
            <a:spAutoFit/>
          </a:bodyPr>
          <a:lstStyle/>
          <a:p>
            <a:pPr algn="ctr">
              <a:lnSpc>
                <a:spcPts val="5600"/>
              </a:lnSpc>
            </a:pPr>
            <a:r>
              <a:rPr lang="en-US" b="true" sz="4000">
                <a:solidFill>
                  <a:srgbClr val="004AAD"/>
                </a:solidFill>
                <a:latin typeface="Canva Sans Bold"/>
                <a:ea typeface="Canva Sans Bold"/>
                <a:cs typeface="Canva Sans Bold"/>
                <a:sym typeface="Canva Sans Bold"/>
              </a:rPr>
              <a:t>Hybrid Approach: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Freeform 9" id="9"/>
          <p:cNvSpPr/>
          <p:nvPr/>
        </p:nvSpPr>
        <p:spPr>
          <a:xfrm flipH="false" flipV="false" rot="0">
            <a:off x="4685459" y="1659442"/>
            <a:ext cx="9254937" cy="7472496"/>
          </a:xfrm>
          <a:custGeom>
            <a:avLst/>
            <a:gdLst/>
            <a:ahLst/>
            <a:cxnLst/>
            <a:rect r="r" b="b" t="t" l="l"/>
            <a:pathLst>
              <a:path h="7472496" w="9254937">
                <a:moveTo>
                  <a:pt x="0" y="0"/>
                </a:moveTo>
                <a:lnTo>
                  <a:pt x="9254936" y="0"/>
                </a:lnTo>
                <a:lnTo>
                  <a:pt x="9254936" y="7472496"/>
                </a:lnTo>
                <a:lnTo>
                  <a:pt x="0" y="7472496"/>
                </a:lnTo>
                <a:lnTo>
                  <a:pt x="0" y="0"/>
                </a:lnTo>
                <a:close/>
              </a:path>
            </a:pathLst>
          </a:custGeom>
          <a:blipFill>
            <a:blip r:embed="rId4"/>
            <a:stretch>
              <a:fillRect l="0" t="-2844" r="0" b="-2844"/>
            </a:stretch>
          </a:blipFill>
        </p:spPr>
      </p:sp>
      <p:sp>
        <p:nvSpPr>
          <p:cNvPr name="TextBox 10" id="10"/>
          <p:cNvSpPr txBox="true"/>
          <p:nvPr/>
        </p:nvSpPr>
        <p:spPr>
          <a:xfrm rot="0">
            <a:off x="-1956269" y="457200"/>
            <a:ext cx="11477083"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Canva Sans Bold"/>
                <a:ea typeface="Canva Sans Bold"/>
                <a:cs typeface="Canva Sans Bold"/>
                <a:sym typeface="Canva Sans Bold"/>
              </a:rPr>
              <a:t>System Diagram</a:t>
            </a:r>
          </a:p>
        </p:txBody>
      </p:sp>
    </p:spTree>
  </p:cSld>
  <p:clrMapOvr>
    <a:masterClrMapping/>
  </p:clrMapOvr>
</p:sld>
</file>

<file path=ppt/slides/slide30.xml><?xml version="1.0" encoding="utf-8"?>
<p:sld xmlns:p="http://schemas.openxmlformats.org/presentationml/2006/main" xmlns:a="http://schemas.openxmlformats.org/drawingml/2006/main">
  <p:cSld>
    <p:bg>
      <p:bgPr>
        <a:solidFill>
          <a:srgbClr val="CEEAFF"/>
        </a:solidFill>
      </p:bgPr>
    </p:bg>
    <p:spTree>
      <p:nvGrpSpPr>
        <p:cNvPr id="1" name=""/>
        <p:cNvGrpSpPr/>
        <p:nvPr/>
      </p:nvGrpSpPr>
      <p:grpSpPr>
        <a:xfrm>
          <a:off x="0" y="0"/>
          <a:ext cx="0" cy="0"/>
          <a:chOff x="0" y="0"/>
          <a:chExt cx="0" cy="0"/>
        </a:xfrm>
      </p:grpSpPr>
      <p:sp>
        <p:nvSpPr>
          <p:cNvPr name="TextBox 2" id="2"/>
          <p:cNvSpPr txBox="true"/>
          <p:nvPr/>
        </p:nvSpPr>
        <p:spPr>
          <a:xfrm rot="0">
            <a:off x="1863884" y="609606"/>
            <a:ext cx="14164368" cy="1028688"/>
          </a:xfrm>
          <a:prstGeom prst="rect">
            <a:avLst/>
          </a:prstGeom>
        </p:spPr>
        <p:txBody>
          <a:bodyPr anchor="t" rtlCol="false" tIns="0" lIns="0" bIns="0" rIns="0">
            <a:spAutoFit/>
          </a:bodyPr>
          <a:lstStyle/>
          <a:p>
            <a:pPr algn="ctr">
              <a:lnSpc>
                <a:spcPts val="8400"/>
              </a:lnSpc>
            </a:pPr>
            <a:r>
              <a:rPr lang="en-US" sz="6000" b="true">
                <a:solidFill>
                  <a:srgbClr val="004AAD"/>
                </a:solidFill>
                <a:latin typeface="Canva Sans Bold"/>
                <a:ea typeface="Canva Sans Bold"/>
                <a:cs typeface="Canva Sans Bold"/>
                <a:sym typeface="Canva Sans Bold"/>
              </a:rPr>
              <a:t>Example</a:t>
            </a:r>
          </a:p>
        </p:txBody>
      </p:sp>
      <p:sp>
        <p:nvSpPr>
          <p:cNvPr name="TextBox 3" id="3"/>
          <p:cNvSpPr txBox="true"/>
          <p:nvPr/>
        </p:nvSpPr>
        <p:spPr>
          <a:xfrm rot="0">
            <a:off x="1181100" y="2793595"/>
            <a:ext cx="11766831" cy="2174724"/>
          </a:xfrm>
          <a:prstGeom prst="rect">
            <a:avLst/>
          </a:prstGeom>
        </p:spPr>
        <p:txBody>
          <a:bodyPr anchor="t" rtlCol="false" tIns="0" lIns="0" bIns="0" rIns="0">
            <a:spAutoFit/>
          </a:bodyPr>
          <a:lstStyle/>
          <a:p>
            <a:pPr algn="l" marL="864885" indent="-432443" lvl="1">
              <a:lnSpc>
                <a:spcPts val="5608"/>
              </a:lnSpc>
              <a:buFont typeface="Arial"/>
              <a:buChar char="•"/>
            </a:pPr>
            <a:r>
              <a:rPr lang="en-US" sz="4005">
                <a:solidFill>
                  <a:srgbClr val="000000"/>
                </a:solidFill>
                <a:latin typeface="Arial MT Pro"/>
                <a:ea typeface="Arial MT Pro"/>
                <a:cs typeface="Arial MT Pro"/>
                <a:sym typeface="Arial MT Pro"/>
              </a:rPr>
              <a:t>Chatbot → Maps to dermatology</a:t>
            </a:r>
          </a:p>
          <a:p>
            <a:pPr algn="l" marL="864885" indent="-432443" lvl="1">
              <a:lnSpc>
                <a:spcPts val="5608"/>
              </a:lnSpc>
              <a:buFont typeface="Arial"/>
              <a:buChar char="•"/>
            </a:pPr>
            <a:r>
              <a:rPr lang="en-US" sz="4005">
                <a:solidFill>
                  <a:srgbClr val="000000"/>
                </a:solidFill>
                <a:latin typeface="Arial MT Pro"/>
                <a:ea typeface="Arial MT Pro"/>
                <a:cs typeface="Arial MT Pro"/>
                <a:sym typeface="Arial MT Pro"/>
              </a:rPr>
              <a:t>Suggests care tips + dermatologist vet</a:t>
            </a:r>
          </a:p>
          <a:p>
            <a:pPr algn="l" marL="864885" indent="-432443" lvl="1">
              <a:lnSpc>
                <a:spcPts val="5608"/>
              </a:lnSpc>
              <a:buFont typeface="Arial"/>
              <a:buChar char="•"/>
            </a:pPr>
            <a:r>
              <a:rPr lang="en-US" sz="4005">
                <a:solidFill>
                  <a:srgbClr val="000000"/>
                </a:solidFill>
                <a:latin typeface="Arial MT Pro"/>
                <a:ea typeface="Arial MT Pro"/>
                <a:cs typeface="Arial MT Pro"/>
                <a:sym typeface="Arial MT Pro"/>
              </a:rPr>
              <a:t>Owner books appointment for diagnosis</a:t>
            </a:r>
          </a:p>
        </p:txBody>
      </p:sp>
      <p:sp>
        <p:nvSpPr>
          <p:cNvPr name="TextBox 4" id="4"/>
          <p:cNvSpPr txBox="true"/>
          <p:nvPr/>
        </p:nvSpPr>
        <p:spPr>
          <a:xfrm rot="0">
            <a:off x="1293537" y="1909564"/>
            <a:ext cx="4197625" cy="688961"/>
          </a:xfrm>
          <a:prstGeom prst="rect">
            <a:avLst/>
          </a:prstGeom>
        </p:spPr>
        <p:txBody>
          <a:bodyPr anchor="t" rtlCol="false" tIns="0" lIns="0" bIns="0" rIns="0">
            <a:spAutoFit/>
          </a:bodyPr>
          <a:lstStyle/>
          <a:p>
            <a:pPr algn="ctr">
              <a:lnSpc>
                <a:spcPts val="5600"/>
              </a:lnSpc>
            </a:pPr>
            <a:r>
              <a:rPr lang="en-US" sz="4000" b="true">
                <a:solidFill>
                  <a:srgbClr val="004AAD"/>
                </a:solidFill>
                <a:latin typeface="Canva Sans Bold"/>
                <a:ea typeface="Canva Sans Bold"/>
                <a:cs typeface="Canva Sans Bold"/>
                <a:sym typeface="Canva Sans Bold"/>
              </a:rPr>
              <a:t>System Flaw</a:t>
            </a:r>
          </a:p>
        </p:txBody>
      </p:sp>
      <p:sp>
        <p:nvSpPr>
          <p:cNvPr name="TextBox 5" id="5"/>
          <p:cNvSpPr txBox="true"/>
          <p:nvPr/>
        </p:nvSpPr>
        <p:spPr>
          <a:xfrm rot="0">
            <a:off x="1028700" y="5673876"/>
            <a:ext cx="16439256" cy="3584424"/>
          </a:xfrm>
          <a:prstGeom prst="rect">
            <a:avLst/>
          </a:prstGeom>
        </p:spPr>
        <p:txBody>
          <a:bodyPr anchor="t" rtlCol="false" tIns="0" lIns="0" bIns="0" rIns="0">
            <a:spAutoFit/>
          </a:bodyPr>
          <a:lstStyle/>
          <a:p>
            <a:pPr algn="l" marL="864885" indent="-432443" lvl="1">
              <a:lnSpc>
                <a:spcPts val="5608"/>
              </a:lnSpc>
              <a:buFont typeface="Arial"/>
              <a:buChar char="•"/>
            </a:pPr>
            <a:r>
              <a:rPr lang="en-US" sz="4005">
                <a:solidFill>
                  <a:srgbClr val="000000"/>
                </a:solidFill>
                <a:latin typeface="Arial MT Pro"/>
                <a:ea typeface="Arial MT Pro"/>
                <a:cs typeface="Arial MT Pro"/>
                <a:sym typeface="Arial MT Pro"/>
              </a:rPr>
              <a:t>Pet Owner Message:</a:t>
            </a:r>
          </a:p>
          <a:p>
            <a:pPr algn="l">
              <a:lnSpc>
                <a:spcPts val="5608"/>
              </a:lnSpc>
            </a:pPr>
            <a:r>
              <a:rPr lang="en-US" sz="4005">
                <a:solidFill>
                  <a:srgbClr val="000000"/>
                </a:solidFill>
                <a:latin typeface="Arial MT Pro"/>
                <a:ea typeface="Arial MT Pro"/>
                <a:cs typeface="Arial MT Pro"/>
                <a:sym typeface="Arial MT Pro"/>
              </a:rPr>
              <a:t>       "My dog keeps scratching and has red patches on his belly."</a:t>
            </a:r>
          </a:p>
          <a:p>
            <a:pPr algn="l" marL="864885" indent="-432443" lvl="1">
              <a:lnSpc>
                <a:spcPts val="5608"/>
              </a:lnSpc>
              <a:buFont typeface="Arial"/>
              <a:buChar char="•"/>
            </a:pPr>
            <a:r>
              <a:rPr lang="en-US" sz="4005">
                <a:solidFill>
                  <a:srgbClr val="000000"/>
                </a:solidFill>
                <a:latin typeface="Arial MT Pro"/>
                <a:ea typeface="Arial MT Pro"/>
                <a:cs typeface="Arial MT Pro"/>
                <a:sym typeface="Arial MT Pro"/>
              </a:rPr>
              <a:t>Chatbot R</a:t>
            </a:r>
            <a:r>
              <a:rPr lang="en-US" sz="4005">
                <a:solidFill>
                  <a:srgbClr val="000000"/>
                </a:solidFill>
                <a:latin typeface="Arial MT Pro"/>
                <a:ea typeface="Arial MT Pro"/>
                <a:cs typeface="Arial MT Pro"/>
                <a:sym typeface="Arial MT Pro"/>
              </a:rPr>
              <a:t>esponse:</a:t>
            </a:r>
          </a:p>
          <a:p>
            <a:pPr algn="l">
              <a:lnSpc>
                <a:spcPts val="5608"/>
              </a:lnSpc>
            </a:pPr>
            <a:r>
              <a:rPr lang="en-US" sz="4005">
                <a:solidFill>
                  <a:srgbClr val="000000"/>
                </a:solidFill>
                <a:latin typeface="Arial MT Pro"/>
                <a:ea typeface="Arial MT Pro"/>
                <a:cs typeface="Arial MT Pro"/>
                <a:sym typeface="Arial MT Pro"/>
              </a:rPr>
              <a:t>        "Rinse gently with lukewarm water and keep the area dry.</a:t>
            </a:r>
          </a:p>
          <a:p>
            <a:pPr algn="l">
              <a:lnSpc>
                <a:spcPts val="5608"/>
              </a:lnSpc>
            </a:pPr>
            <a:r>
              <a:rPr lang="en-US" sz="4005">
                <a:solidFill>
                  <a:srgbClr val="000000"/>
                </a:solidFill>
                <a:latin typeface="Arial MT Pro"/>
                <a:ea typeface="Arial MT Pro"/>
                <a:cs typeface="Arial MT Pro"/>
                <a:sym typeface="Arial MT Pro"/>
              </a:rPr>
              <a:t>        </a:t>
            </a:r>
            <a:r>
              <a:rPr lang="en-US" sz="4005">
                <a:solidFill>
                  <a:srgbClr val="000000"/>
                </a:solidFill>
                <a:latin typeface="Arial MT Pro"/>
                <a:ea typeface="Arial MT Pro"/>
                <a:cs typeface="Arial MT Pro"/>
                <a:sym typeface="Arial MT Pro"/>
              </a:rPr>
              <a:t>Would you like to see a dermatologist vet?"</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Freeform 9" id="9"/>
          <p:cNvSpPr/>
          <p:nvPr/>
        </p:nvSpPr>
        <p:spPr>
          <a:xfrm flipH="false" flipV="false" rot="0">
            <a:off x="4841493" y="1454103"/>
            <a:ext cx="8343614" cy="7804197"/>
          </a:xfrm>
          <a:custGeom>
            <a:avLst/>
            <a:gdLst/>
            <a:ahLst/>
            <a:cxnLst/>
            <a:rect r="r" b="b" t="t" l="l"/>
            <a:pathLst>
              <a:path h="7804197" w="8343614">
                <a:moveTo>
                  <a:pt x="0" y="0"/>
                </a:moveTo>
                <a:lnTo>
                  <a:pt x="8343613" y="0"/>
                </a:lnTo>
                <a:lnTo>
                  <a:pt x="8343613" y="7804197"/>
                </a:lnTo>
                <a:lnTo>
                  <a:pt x="0" y="7804197"/>
                </a:lnTo>
                <a:lnTo>
                  <a:pt x="0" y="0"/>
                </a:lnTo>
                <a:close/>
              </a:path>
            </a:pathLst>
          </a:custGeom>
          <a:blipFill>
            <a:blip r:embed="rId4"/>
            <a:stretch>
              <a:fillRect l="-9207" t="0" r="-12340" b="0"/>
            </a:stretch>
          </a:blipFill>
        </p:spPr>
      </p:sp>
      <p:sp>
        <p:nvSpPr>
          <p:cNvPr name="TextBox 10" id="10"/>
          <p:cNvSpPr txBox="true"/>
          <p:nvPr/>
        </p:nvSpPr>
        <p:spPr>
          <a:xfrm rot="0">
            <a:off x="4841493" y="254524"/>
            <a:ext cx="8605015" cy="1028688"/>
          </a:xfrm>
          <a:prstGeom prst="rect">
            <a:avLst/>
          </a:prstGeom>
        </p:spPr>
        <p:txBody>
          <a:bodyPr anchor="t" rtlCol="false" tIns="0" lIns="0" bIns="0" rIns="0">
            <a:spAutoFit/>
          </a:bodyPr>
          <a:lstStyle/>
          <a:p>
            <a:pPr algn="ctr">
              <a:lnSpc>
                <a:spcPts val="8400"/>
              </a:lnSpc>
            </a:pPr>
            <a:r>
              <a:rPr lang="en-US" sz="6000">
                <a:solidFill>
                  <a:srgbClr val="000000"/>
                </a:solidFill>
                <a:latin typeface="Canva Sans"/>
                <a:ea typeface="Canva Sans"/>
                <a:cs typeface="Canva Sans"/>
                <a:sym typeface="Canva Sans"/>
              </a:rPr>
              <a:t>NLP Chatbot Workflow </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1711484" y="457206"/>
            <a:ext cx="14164368" cy="1028688"/>
          </a:xfrm>
          <a:prstGeom prst="rect">
            <a:avLst/>
          </a:prstGeom>
        </p:spPr>
        <p:txBody>
          <a:bodyPr anchor="t" rtlCol="false" tIns="0" lIns="0" bIns="0" rIns="0">
            <a:spAutoFit/>
          </a:bodyPr>
          <a:lstStyle/>
          <a:p>
            <a:pPr algn="ctr">
              <a:lnSpc>
                <a:spcPts val="8400"/>
              </a:lnSpc>
            </a:pPr>
            <a:r>
              <a:rPr lang="en-US" sz="6000" b="true">
                <a:solidFill>
                  <a:srgbClr val="004AAD"/>
                </a:solidFill>
                <a:latin typeface="Canva Sans Bold"/>
                <a:ea typeface="Canva Sans Bold"/>
                <a:cs typeface="Canva Sans Bold"/>
                <a:sym typeface="Canva Sans Bold"/>
              </a:rPr>
              <a:t>Vet matching &amp; </a:t>
            </a:r>
            <a:r>
              <a:rPr lang="en-US" b="true" sz="6000">
                <a:solidFill>
                  <a:srgbClr val="004AAD"/>
                </a:solidFill>
                <a:latin typeface="Canva Sans Bold"/>
                <a:ea typeface="Canva Sans Bold"/>
                <a:cs typeface="Canva Sans Bold"/>
                <a:sym typeface="Canva Sans Bold"/>
              </a:rPr>
              <a:t>Appointment Booking</a:t>
            </a:r>
          </a:p>
        </p:txBody>
      </p:sp>
      <p:sp>
        <p:nvSpPr>
          <p:cNvPr name="TextBox 10" id="10"/>
          <p:cNvSpPr txBox="true"/>
          <p:nvPr/>
        </p:nvSpPr>
        <p:spPr>
          <a:xfrm rot="0">
            <a:off x="1141137" y="1757164"/>
            <a:ext cx="2492822" cy="688961"/>
          </a:xfrm>
          <a:prstGeom prst="rect">
            <a:avLst/>
          </a:prstGeom>
        </p:spPr>
        <p:txBody>
          <a:bodyPr anchor="t" rtlCol="false" tIns="0" lIns="0" bIns="0" rIns="0">
            <a:spAutoFit/>
          </a:bodyPr>
          <a:lstStyle/>
          <a:p>
            <a:pPr algn="ctr">
              <a:lnSpc>
                <a:spcPts val="5600"/>
              </a:lnSpc>
            </a:pPr>
            <a:r>
              <a:rPr lang="en-US" sz="4000" b="true">
                <a:solidFill>
                  <a:srgbClr val="004AAD"/>
                </a:solidFill>
                <a:latin typeface="Canva Sans Bold"/>
                <a:ea typeface="Canva Sans Bold"/>
                <a:cs typeface="Canva Sans Bold"/>
                <a:sym typeface="Canva Sans Bold"/>
              </a:rPr>
              <a:t>Features</a:t>
            </a:r>
          </a:p>
        </p:txBody>
      </p:sp>
      <p:sp>
        <p:nvSpPr>
          <p:cNvPr name="TextBox 11" id="11"/>
          <p:cNvSpPr txBox="true"/>
          <p:nvPr/>
        </p:nvSpPr>
        <p:spPr>
          <a:xfrm rot="0">
            <a:off x="1028700" y="2641195"/>
            <a:ext cx="11766831" cy="2174724"/>
          </a:xfrm>
          <a:prstGeom prst="rect">
            <a:avLst/>
          </a:prstGeom>
        </p:spPr>
        <p:txBody>
          <a:bodyPr anchor="t" rtlCol="false" tIns="0" lIns="0" bIns="0" rIns="0">
            <a:spAutoFit/>
          </a:bodyPr>
          <a:lstStyle/>
          <a:p>
            <a:pPr algn="l" marL="864885" indent="-432443" lvl="1">
              <a:lnSpc>
                <a:spcPts val="5608"/>
              </a:lnSpc>
              <a:buFont typeface="Arial"/>
              <a:buChar char="•"/>
            </a:pPr>
            <a:r>
              <a:rPr lang="en-US" sz="4005">
                <a:solidFill>
                  <a:srgbClr val="000000"/>
                </a:solidFill>
                <a:latin typeface="Arial MT Pro"/>
                <a:ea typeface="Arial MT Pro"/>
                <a:cs typeface="Arial MT Pro"/>
                <a:sym typeface="Arial MT Pro"/>
              </a:rPr>
              <a:t>Pe</a:t>
            </a:r>
            <a:r>
              <a:rPr lang="en-US" sz="4005">
                <a:solidFill>
                  <a:srgbClr val="000000"/>
                </a:solidFill>
                <a:latin typeface="Arial MT Pro"/>
                <a:ea typeface="Arial MT Pro"/>
                <a:cs typeface="Arial MT Pro"/>
                <a:sym typeface="Arial MT Pro"/>
              </a:rPr>
              <a:t>t owner can view recommended vets</a:t>
            </a:r>
          </a:p>
          <a:p>
            <a:pPr algn="l" marL="864885" indent="-432443" lvl="1">
              <a:lnSpc>
                <a:spcPts val="5608"/>
              </a:lnSpc>
              <a:buFont typeface="Arial"/>
              <a:buChar char="•"/>
            </a:pPr>
            <a:r>
              <a:rPr lang="en-US" sz="4005">
                <a:solidFill>
                  <a:srgbClr val="000000"/>
                </a:solidFill>
                <a:latin typeface="Arial MT Pro"/>
                <a:ea typeface="Arial MT Pro"/>
                <a:cs typeface="Arial MT Pro"/>
                <a:sym typeface="Arial MT Pro"/>
              </a:rPr>
              <a:t>Choose available time slots from a calendar</a:t>
            </a:r>
          </a:p>
          <a:p>
            <a:pPr algn="l" marL="864885" indent="-432443" lvl="1">
              <a:lnSpc>
                <a:spcPts val="5608"/>
              </a:lnSpc>
              <a:buFont typeface="Arial"/>
              <a:buChar char="•"/>
            </a:pPr>
            <a:r>
              <a:rPr lang="en-US" sz="4005">
                <a:solidFill>
                  <a:srgbClr val="000000"/>
                </a:solidFill>
                <a:latin typeface="Arial MT Pro"/>
                <a:ea typeface="Arial MT Pro"/>
                <a:cs typeface="Arial MT Pro"/>
                <a:sym typeface="Arial MT Pro"/>
              </a:rPr>
              <a:t>Book appointment directly in the app</a:t>
            </a:r>
          </a:p>
        </p:txBody>
      </p:sp>
      <p:sp>
        <p:nvSpPr>
          <p:cNvPr name="TextBox 12" id="12"/>
          <p:cNvSpPr txBox="true"/>
          <p:nvPr/>
        </p:nvSpPr>
        <p:spPr>
          <a:xfrm rot="0">
            <a:off x="1365451" y="4756157"/>
            <a:ext cx="3692498" cy="688961"/>
          </a:xfrm>
          <a:prstGeom prst="rect">
            <a:avLst/>
          </a:prstGeom>
        </p:spPr>
        <p:txBody>
          <a:bodyPr anchor="t" rtlCol="false" tIns="0" lIns="0" bIns="0" rIns="0">
            <a:spAutoFit/>
          </a:bodyPr>
          <a:lstStyle/>
          <a:p>
            <a:pPr algn="ctr">
              <a:lnSpc>
                <a:spcPts val="5600"/>
              </a:lnSpc>
            </a:pPr>
            <a:r>
              <a:rPr lang="en-US" sz="4000" b="true">
                <a:solidFill>
                  <a:srgbClr val="004AAD"/>
                </a:solidFill>
                <a:latin typeface="Canva Sans Bold"/>
                <a:ea typeface="Canva Sans Bold"/>
                <a:cs typeface="Canva Sans Bold"/>
                <a:sym typeface="Canva Sans Bold"/>
              </a:rPr>
              <a:t>Book</a:t>
            </a:r>
            <a:r>
              <a:rPr lang="en-US" b="true" sz="4000">
                <a:solidFill>
                  <a:srgbClr val="004AAD"/>
                </a:solidFill>
                <a:latin typeface="Canva Sans Bold"/>
                <a:ea typeface="Canva Sans Bold"/>
                <a:cs typeface="Canva Sans Bold"/>
                <a:sym typeface="Canva Sans Bold"/>
              </a:rPr>
              <a:t>ing Flow:</a:t>
            </a:r>
          </a:p>
        </p:txBody>
      </p:sp>
      <p:sp>
        <p:nvSpPr>
          <p:cNvPr name="TextBox 13" id="13"/>
          <p:cNvSpPr txBox="true"/>
          <p:nvPr/>
        </p:nvSpPr>
        <p:spPr>
          <a:xfrm rot="0">
            <a:off x="1365451" y="5654668"/>
            <a:ext cx="13016654" cy="3242159"/>
          </a:xfrm>
          <a:prstGeom prst="rect">
            <a:avLst/>
          </a:prstGeom>
        </p:spPr>
        <p:txBody>
          <a:bodyPr anchor="t" rtlCol="false" tIns="0" lIns="0" bIns="0" rIns="0">
            <a:spAutoFit/>
          </a:bodyPr>
          <a:lstStyle/>
          <a:p>
            <a:pPr algn="l" marL="778527" indent="-389264" lvl="1">
              <a:lnSpc>
                <a:spcPts val="5048"/>
              </a:lnSpc>
              <a:buAutoNum type="arabicPeriod" startAt="1"/>
            </a:pPr>
            <a:r>
              <a:rPr lang="en-US" sz="3605">
                <a:solidFill>
                  <a:srgbClr val="000000"/>
                </a:solidFill>
                <a:latin typeface="Arial MT Pro"/>
                <a:ea typeface="Arial MT Pro"/>
                <a:cs typeface="Arial MT Pro"/>
                <a:sym typeface="Arial MT Pro"/>
              </a:rPr>
              <a:t>Chatbot d</a:t>
            </a:r>
            <a:r>
              <a:rPr lang="en-US" sz="3605">
                <a:solidFill>
                  <a:srgbClr val="000000"/>
                </a:solidFill>
                <a:latin typeface="Arial MT Pro"/>
                <a:ea typeface="Arial MT Pro"/>
                <a:cs typeface="Arial MT Pro"/>
                <a:sym typeface="Arial MT Pro"/>
              </a:rPr>
              <a:t>etects issue → suggests vet</a:t>
            </a:r>
          </a:p>
          <a:p>
            <a:pPr algn="l" marL="778527" indent="-389264" lvl="1">
              <a:lnSpc>
                <a:spcPts val="5048"/>
              </a:lnSpc>
              <a:buAutoNum type="arabicPeriod" startAt="1"/>
            </a:pPr>
            <a:r>
              <a:rPr lang="en-US" sz="3605">
                <a:solidFill>
                  <a:srgbClr val="000000"/>
                </a:solidFill>
                <a:latin typeface="Arial MT Pro"/>
                <a:ea typeface="Arial MT Pro"/>
                <a:cs typeface="Arial MT Pro"/>
                <a:sym typeface="Arial MT Pro"/>
              </a:rPr>
              <a:t>Redirect to booking page → pick date/time</a:t>
            </a:r>
          </a:p>
          <a:p>
            <a:pPr algn="l" marL="778527" indent="-389264" lvl="1">
              <a:lnSpc>
                <a:spcPts val="5048"/>
              </a:lnSpc>
              <a:buAutoNum type="arabicPeriod" startAt="1"/>
            </a:pPr>
            <a:r>
              <a:rPr lang="en-US" sz="3605">
                <a:solidFill>
                  <a:srgbClr val="000000"/>
                </a:solidFill>
                <a:latin typeface="Arial MT Pro"/>
                <a:ea typeface="Arial MT Pro"/>
                <a:cs typeface="Arial MT Pro"/>
                <a:sym typeface="Arial MT Pro"/>
              </a:rPr>
              <a:t>Notification to vet → vet accepts or reschedules</a:t>
            </a:r>
          </a:p>
          <a:p>
            <a:pPr algn="l" marL="778527" indent="-389264" lvl="1">
              <a:lnSpc>
                <a:spcPts val="5048"/>
              </a:lnSpc>
              <a:buAutoNum type="arabicPeriod" startAt="1"/>
            </a:pPr>
            <a:r>
              <a:rPr lang="en-US" sz="3605">
                <a:solidFill>
                  <a:srgbClr val="000000"/>
                </a:solidFill>
                <a:latin typeface="Arial MT Pro"/>
                <a:ea typeface="Arial MT Pro"/>
                <a:cs typeface="Arial MT Pro"/>
                <a:sym typeface="Arial MT Pro"/>
              </a:rPr>
              <a:t>Consultation completed → vet marks as done</a:t>
            </a:r>
          </a:p>
          <a:p>
            <a:pPr algn="l" marL="778527" indent="-389264" lvl="1">
              <a:lnSpc>
                <a:spcPts val="5048"/>
              </a:lnSpc>
              <a:buAutoNum type="arabicPeriod" startAt="1"/>
            </a:pPr>
            <a:r>
              <a:rPr lang="en-US" sz="3605">
                <a:solidFill>
                  <a:srgbClr val="000000"/>
                </a:solidFill>
                <a:latin typeface="Arial MT Pro"/>
                <a:ea typeface="Arial MT Pro"/>
                <a:cs typeface="Arial MT Pro"/>
                <a:sym typeface="Arial MT Pro"/>
              </a:rPr>
              <a:t>Pet owner notified → can rate and review vet</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10937190" y="8439008"/>
            <a:ext cx="6735937"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IT21331190</a:t>
            </a:r>
            <a:r>
              <a:rPr lang="en-US" sz="3494">
                <a:solidFill>
                  <a:srgbClr val="000000"/>
                </a:solidFill>
                <a:latin typeface="Canva Sans"/>
                <a:ea typeface="Canva Sans"/>
                <a:cs typeface="Canva Sans"/>
                <a:sym typeface="Canva Sans"/>
              </a:rPr>
              <a:t> | Abesekara D.A.P.D</a:t>
            </a:r>
          </a:p>
        </p:txBody>
      </p:sp>
      <p:sp>
        <p:nvSpPr>
          <p:cNvPr name="TextBox 10" id="10"/>
          <p:cNvSpPr txBox="true"/>
          <p:nvPr/>
        </p:nvSpPr>
        <p:spPr>
          <a:xfrm rot="0">
            <a:off x="4512648" y="457206"/>
            <a:ext cx="9262704" cy="1028688"/>
          </a:xfrm>
          <a:prstGeom prst="rect">
            <a:avLst/>
          </a:prstGeom>
        </p:spPr>
        <p:txBody>
          <a:bodyPr anchor="t" rtlCol="false" tIns="0" lIns="0" bIns="0" rIns="0">
            <a:spAutoFit/>
          </a:bodyPr>
          <a:lstStyle/>
          <a:p>
            <a:pPr algn="ctr">
              <a:lnSpc>
                <a:spcPts val="8400"/>
              </a:lnSpc>
            </a:pPr>
            <a:r>
              <a:rPr lang="en-US" sz="6000" b="true">
                <a:solidFill>
                  <a:srgbClr val="004AAD"/>
                </a:solidFill>
                <a:latin typeface="Canva Sans Bold"/>
                <a:ea typeface="Canva Sans Bold"/>
                <a:cs typeface="Canva Sans Bold"/>
                <a:sym typeface="Canva Sans Bold"/>
              </a:rPr>
              <a:t>N</a:t>
            </a:r>
            <a:r>
              <a:rPr lang="en-US" b="true" sz="6000">
                <a:solidFill>
                  <a:srgbClr val="004AAD"/>
                </a:solidFill>
                <a:latin typeface="Canva Sans Bold"/>
                <a:ea typeface="Canva Sans Bold"/>
                <a:cs typeface="Canva Sans Bold"/>
                <a:sym typeface="Canva Sans Bold"/>
              </a:rPr>
              <a:t>ovelty &amp; Impact</a:t>
            </a:r>
          </a:p>
        </p:txBody>
      </p:sp>
      <p:sp>
        <p:nvSpPr>
          <p:cNvPr name="TextBox 11" id="11"/>
          <p:cNvSpPr txBox="true"/>
          <p:nvPr/>
        </p:nvSpPr>
        <p:spPr>
          <a:xfrm rot="0">
            <a:off x="1577628" y="1811269"/>
            <a:ext cx="2917703" cy="688961"/>
          </a:xfrm>
          <a:prstGeom prst="rect">
            <a:avLst/>
          </a:prstGeom>
        </p:spPr>
        <p:txBody>
          <a:bodyPr anchor="t" rtlCol="false" tIns="0" lIns="0" bIns="0" rIns="0">
            <a:spAutoFit/>
          </a:bodyPr>
          <a:lstStyle/>
          <a:p>
            <a:pPr algn="ctr">
              <a:lnSpc>
                <a:spcPts val="5600"/>
              </a:lnSpc>
            </a:pPr>
            <a:r>
              <a:rPr lang="en-US" sz="4000" b="true">
                <a:solidFill>
                  <a:srgbClr val="004AAD"/>
                </a:solidFill>
                <a:latin typeface="Canva Sans Bold"/>
                <a:ea typeface="Canva Sans Bold"/>
                <a:cs typeface="Canva Sans Bold"/>
                <a:sym typeface="Canva Sans Bold"/>
              </a:rPr>
              <a:t>Nove</a:t>
            </a:r>
            <a:r>
              <a:rPr lang="en-US" b="true" sz="4000">
                <a:solidFill>
                  <a:srgbClr val="004AAD"/>
                </a:solidFill>
                <a:latin typeface="Canva Sans Bold"/>
                <a:ea typeface="Canva Sans Bold"/>
                <a:cs typeface="Canva Sans Bold"/>
                <a:sym typeface="Canva Sans Bold"/>
              </a:rPr>
              <a:t>lty:</a:t>
            </a:r>
          </a:p>
        </p:txBody>
      </p:sp>
      <p:sp>
        <p:nvSpPr>
          <p:cNvPr name="TextBox 12" id="12"/>
          <p:cNvSpPr txBox="true"/>
          <p:nvPr/>
        </p:nvSpPr>
        <p:spPr>
          <a:xfrm rot="0">
            <a:off x="1293537" y="2648403"/>
            <a:ext cx="14786369" cy="2174724"/>
          </a:xfrm>
          <a:prstGeom prst="rect">
            <a:avLst/>
          </a:prstGeom>
        </p:spPr>
        <p:txBody>
          <a:bodyPr anchor="t" rtlCol="false" tIns="0" lIns="0" bIns="0" rIns="0">
            <a:spAutoFit/>
          </a:bodyPr>
          <a:lstStyle/>
          <a:p>
            <a:pPr algn="l" marL="864885" indent="-432443" lvl="1">
              <a:lnSpc>
                <a:spcPts val="5608"/>
              </a:lnSpc>
              <a:buFont typeface="Arial"/>
              <a:buChar char="•"/>
            </a:pPr>
            <a:r>
              <a:rPr lang="en-US" sz="4005">
                <a:solidFill>
                  <a:srgbClr val="000000"/>
                </a:solidFill>
                <a:latin typeface="Arial MT Pro"/>
                <a:ea typeface="Arial MT Pro"/>
                <a:cs typeface="Arial MT Pro"/>
                <a:sym typeface="Arial MT Pro"/>
              </a:rPr>
              <a:t>Combines NLP ch</a:t>
            </a:r>
            <a:r>
              <a:rPr lang="en-US" sz="4005">
                <a:solidFill>
                  <a:srgbClr val="000000"/>
                </a:solidFill>
                <a:latin typeface="Arial MT Pro"/>
                <a:ea typeface="Arial MT Pro"/>
                <a:cs typeface="Arial MT Pro"/>
                <a:sym typeface="Arial MT Pro"/>
              </a:rPr>
              <a:t>atbot + real-time vet matching</a:t>
            </a:r>
          </a:p>
          <a:p>
            <a:pPr algn="l" marL="864885" indent="-432443" lvl="1">
              <a:lnSpc>
                <a:spcPts val="5608"/>
              </a:lnSpc>
              <a:buFont typeface="Arial"/>
              <a:buChar char="•"/>
            </a:pPr>
            <a:r>
              <a:rPr lang="en-US" sz="4005">
                <a:solidFill>
                  <a:srgbClr val="000000"/>
                </a:solidFill>
                <a:latin typeface="Arial MT Pro"/>
                <a:ea typeface="Arial MT Pro"/>
                <a:cs typeface="Arial MT Pro"/>
                <a:sym typeface="Arial MT Pro"/>
              </a:rPr>
              <a:t>Hybrid pipeline (classification + LLM generation)</a:t>
            </a:r>
          </a:p>
          <a:p>
            <a:pPr algn="l" marL="864885" indent="-432443" lvl="1">
              <a:lnSpc>
                <a:spcPts val="5608"/>
              </a:lnSpc>
              <a:buFont typeface="Arial"/>
              <a:buChar char="•"/>
            </a:pPr>
            <a:r>
              <a:rPr lang="en-US" sz="4005">
                <a:solidFill>
                  <a:srgbClr val="000000"/>
                </a:solidFill>
                <a:latin typeface="Arial MT Pro"/>
                <a:ea typeface="Arial MT Pro"/>
                <a:cs typeface="Arial MT Pro"/>
                <a:sym typeface="Arial MT Pro"/>
              </a:rPr>
              <a:t>Local deployment → privacy &amp; cost control</a:t>
            </a:r>
          </a:p>
        </p:txBody>
      </p:sp>
      <p:sp>
        <p:nvSpPr>
          <p:cNvPr name="TextBox 13" id="13"/>
          <p:cNvSpPr txBox="true"/>
          <p:nvPr/>
        </p:nvSpPr>
        <p:spPr>
          <a:xfrm rot="0">
            <a:off x="1861720" y="5047500"/>
            <a:ext cx="2349519" cy="688961"/>
          </a:xfrm>
          <a:prstGeom prst="rect">
            <a:avLst/>
          </a:prstGeom>
        </p:spPr>
        <p:txBody>
          <a:bodyPr anchor="t" rtlCol="false" tIns="0" lIns="0" bIns="0" rIns="0">
            <a:spAutoFit/>
          </a:bodyPr>
          <a:lstStyle/>
          <a:p>
            <a:pPr algn="ctr">
              <a:lnSpc>
                <a:spcPts val="5600"/>
              </a:lnSpc>
            </a:pPr>
            <a:r>
              <a:rPr lang="en-US" sz="4000" b="true">
                <a:solidFill>
                  <a:srgbClr val="004AAD"/>
                </a:solidFill>
                <a:latin typeface="Canva Sans Bold"/>
                <a:ea typeface="Canva Sans Bold"/>
                <a:cs typeface="Canva Sans Bold"/>
                <a:sym typeface="Canva Sans Bold"/>
              </a:rPr>
              <a:t>Impac</a:t>
            </a:r>
            <a:r>
              <a:rPr lang="en-US" b="true" sz="4000">
                <a:solidFill>
                  <a:srgbClr val="004AAD"/>
                </a:solidFill>
                <a:latin typeface="Canva Sans Bold"/>
                <a:ea typeface="Canva Sans Bold"/>
                <a:cs typeface="Canva Sans Bold"/>
                <a:sym typeface="Canva Sans Bold"/>
              </a:rPr>
              <a:t>t:</a:t>
            </a:r>
          </a:p>
        </p:txBody>
      </p:sp>
      <p:sp>
        <p:nvSpPr>
          <p:cNvPr name="TextBox 14" id="14"/>
          <p:cNvSpPr txBox="true"/>
          <p:nvPr/>
        </p:nvSpPr>
        <p:spPr>
          <a:xfrm rot="0">
            <a:off x="1293537" y="5842307"/>
            <a:ext cx="14786369" cy="2174724"/>
          </a:xfrm>
          <a:prstGeom prst="rect">
            <a:avLst/>
          </a:prstGeom>
        </p:spPr>
        <p:txBody>
          <a:bodyPr anchor="t" rtlCol="false" tIns="0" lIns="0" bIns="0" rIns="0">
            <a:spAutoFit/>
          </a:bodyPr>
          <a:lstStyle/>
          <a:p>
            <a:pPr algn="l" marL="864885" indent="-432443" lvl="1">
              <a:lnSpc>
                <a:spcPts val="5608"/>
              </a:lnSpc>
              <a:buFont typeface="Arial"/>
              <a:buChar char="•"/>
            </a:pPr>
            <a:r>
              <a:rPr lang="en-US" sz="4005">
                <a:solidFill>
                  <a:srgbClr val="000000"/>
                </a:solidFill>
                <a:latin typeface="Arial MT Pro"/>
                <a:ea typeface="Arial MT Pro"/>
                <a:cs typeface="Arial MT Pro"/>
                <a:sym typeface="Arial MT Pro"/>
              </a:rPr>
              <a:t>Faster access </a:t>
            </a:r>
            <a:r>
              <a:rPr lang="en-US" sz="4005">
                <a:solidFill>
                  <a:srgbClr val="000000"/>
                </a:solidFill>
                <a:latin typeface="Arial MT Pro"/>
                <a:ea typeface="Arial MT Pro"/>
                <a:cs typeface="Arial MT Pro"/>
                <a:sym typeface="Arial MT Pro"/>
              </a:rPr>
              <a:t>to right vet</a:t>
            </a:r>
          </a:p>
          <a:p>
            <a:pPr algn="l" marL="864885" indent="-432443" lvl="1">
              <a:lnSpc>
                <a:spcPts val="5608"/>
              </a:lnSpc>
              <a:buFont typeface="Arial"/>
              <a:buChar char="•"/>
            </a:pPr>
            <a:r>
              <a:rPr lang="en-US" sz="4005">
                <a:solidFill>
                  <a:srgbClr val="000000"/>
                </a:solidFill>
                <a:latin typeface="Arial MT Pro"/>
                <a:ea typeface="Arial MT Pro"/>
                <a:cs typeface="Arial MT Pro"/>
                <a:sym typeface="Arial MT Pro"/>
              </a:rPr>
              <a:t>Better user experience &amp; trust</a:t>
            </a:r>
          </a:p>
          <a:p>
            <a:pPr algn="l" marL="864885" indent="-432443" lvl="1">
              <a:lnSpc>
                <a:spcPts val="5608"/>
              </a:lnSpc>
              <a:buFont typeface="Arial"/>
              <a:buChar char="•"/>
            </a:pPr>
            <a:r>
              <a:rPr lang="en-US" sz="4005">
                <a:solidFill>
                  <a:srgbClr val="000000"/>
                </a:solidFill>
                <a:latin typeface="Arial MT Pro"/>
                <a:ea typeface="Arial MT Pro"/>
                <a:cs typeface="Arial MT Pro"/>
                <a:sym typeface="Arial MT Pro"/>
              </a:rPr>
              <a:t>Scalable, production-ready solution</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5860182"/>
            <a:ext cx="4625216" cy="6796236"/>
          </a:xfrm>
          <a:custGeom>
            <a:avLst/>
            <a:gdLst/>
            <a:ahLst/>
            <a:cxnLst/>
            <a:rect r="r" b="b" t="t" l="l"/>
            <a:pathLst>
              <a:path h="6796236" w="4625216">
                <a:moveTo>
                  <a:pt x="0" y="0"/>
                </a:moveTo>
                <a:lnTo>
                  <a:pt x="4625216" y="0"/>
                </a:lnTo>
                <a:lnTo>
                  <a:pt x="4625216" y="6796236"/>
                </a:lnTo>
                <a:lnTo>
                  <a:pt x="0" y="6796236"/>
                </a:lnTo>
                <a:lnTo>
                  <a:pt x="0" y="0"/>
                </a:lnTo>
                <a:close/>
              </a:path>
            </a:pathLst>
          </a:custGeom>
          <a:blipFill>
            <a:blip r:embed="rId2"/>
            <a:stretch>
              <a:fillRect l="0" t="0" r="0" b="0"/>
            </a:stretch>
          </a:blipFill>
        </p:spPr>
      </p:sp>
      <p:grpSp>
        <p:nvGrpSpPr>
          <p:cNvPr name="Group 3" id="3"/>
          <p:cNvGrpSpPr/>
          <p:nvPr/>
        </p:nvGrpSpPr>
        <p:grpSpPr>
          <a:xfrm rot="0">
            <a:off x="0" y="9020497"/>
            <a:ext cx="18288000" cy="1266503"/>
            <a:chOff x="0" y="0"/>
            <a:chExt cx="24384000" cy="1688670"/>
          </a:xfrm>
        </p:grpSpPr>
        <p:grpSp>
          <p:nvGrpSpPr>
            <p:cNvPr name="Group 4" id="4"/>
            <p:cNvGrpSpPr/>
            <p:nvPr/>
          </p:nvGrpSpPr>
          <p:grpSpPr>
            <a:xfrm rot="0">
              <a:off x="0" y="714063"/>
              <a:ext cx="24384000" cy="974608"/>
              <a:chOff x="0" y="0"/>
              <a:chExt cx="4816593" cy="192515"/>
            </a:xfrm>
          </p:grpSpPr>
          <p:sp>
            <p:nvSpPr>
              <p:cNvPr name="Freeform 5" id="5"/>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6" id="6"/>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3"/>
              <a:stretch>
                <a:fillRect l="-59717" t="-185064" r="-62106" b="-181248"/>
              </a:stretch>
            </a:blipFill>
            <a:ln cap="sq">
              <a:noFill/>
              <a:prstDash val="sysDot"/>
              <a:miter/>
            </a:ln>
          </p:spPr>
        </p:sp>
        <p:sp>
          <p:nvSpPr>
            <p:cNvPr name="Freeform 8" id="8"/>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4"/>
              <a:stretch>
                <a:fillRect l="0" t="0" r="0" b="0"/>
              </a:stretch>
            </a:blipFill>
          </p:spPr>
        </p:sp>
        <p:sp>
          <p:nvSpPr>
            <p:cNvPr name="TextBox 9" id="9"/>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10" id="10"/>
          <p:cNvSpPr txBox="true"/>
          <p:nvPr/>
        </p:nvSpPr>
        <p:spPr>
          <a:xfrm rot="0">
            <a:off x="1801535" y="914400"/>
            <a:ext cx="5635228" cy="1035673"/>
          </a:xfrm>
          <a:prstGeom prst="rect">
            <a:avLst/>
          </a:prstGeom>
        </p:spPr>
        <p:txBody>
          <a:bodyPr anchor="t" rtlCol="false" tIns="0" lIns="0" bIns="0" rIns="0">
            <a:spAutoFit/>
          </a:bodyPr>
          <a:lstStyle/>
          <a:p>
            <a:pPr algn="ctr">
              <a:lnSpc>
                <a:spcPts val="8540"/>
              </a:lnSpc>
            </a:pPr>
            <a:r>
              <a:rPr lang="en-US" sz="6100">
                <a:solidFill>
                  <a:srgbClr val="000000"/>
                </a:solidFill>
                <a:latin typeface="Canva Sans"/>
                <a:ea typeface="Canva Sans"/>
                <a:cs typeface="Canva Sans"/>
                <a:sym typeface="Canva Sans"/>
              </a:rPr>
              <a:t>Component 04</a:t>
            </a:r>
          </a:p>
        </p:txBody>
      </p:sp>
      <p:sp>
        <p:nvSpPr>
          <p:cNvPr name="TextBox 11" id="11"/>
          <p:cNvSpPr txBox="true"/>
          <p:nvPr/>
        </p:nvSpPr>
        <p:spPr>
          <a:xfrm rot="0">
            <a:off x="8001140" y="8117495"/>
            <a:ext cx="10286860" cy="755002"/>
          </a:xfrm>
          <a:prstGeom prst="rect">
            <a:avLst/>
          </a:prstGeom>
        </p:spPr>
        <p:txBody>
          <a:bodyPr anchor="t" rtlCol="false" tIns="0" lIns="0" bIns="0" rIns="0">
            <a:spAutoFit/>
          </a:bodyPr>
          <a:lstStyle/>
          <a:p>
            <a:pPr algn="ctr">
              <a:lnSpc>
                <a:spcPts val="6160"/>
              </a:lnSpc>
            </a:pPr>
            <a:r>
              <a:rPr lang="en-US" sz="4400" b="true">
                <a:solidFill>
                  <a:srgbClr val="000000"/>
                </a:solidFill>
                <a:latin typeface="Canva Sans Bold"/>
                <a:ea typeface="Canva Sans Bold"/>
                <a:cs typeface="Canva Sans Bold"/>
                <a:sym typeface="Canva Sans Bold"/>
              </a:rPr>
              <a:t>IT21389610 | Rathnayaka R.M.L.D</a:t>
            </a:r>
          </a:p>
        </p:txBody>
      </p:sp>
      <p:sp>
        <p:nvSpPr>
          <p:cNvPr name="TextBox 12" id="12"/>
          <p:cNvSpPr txBox="true"/>
          <p:nvPr/>
        </p:nvSpPr>
        <p:spPr>
          <a:xfrm rot="0">
            <a:off x="450220" y="2798409"/>
            <a:ext cx="17837780" cy="2832727"/>
          </a:xfrm>
          <a:prstGeom prst="rect">
            <a:avLst/>
          </a:prstGeom>
        </p:spPr>
        <p:txBody>
          <a:bodyPr anchor="t" rtlCol="false" tIns="0" lIns="0" bIns="0" rIns="0">
            <a:spAutoFit/>
          </a:bodyPr>
          <a:lstStyle/>
          <a:p>
            <a:pPr algn="ctr">
              <a:lnSpc>
                <a:spcPts val="11340"/>
              </a:lnSpc>
            </a:pPr>
            <a:r>
              <a:rPr lang="en-US" sz="8100" b="true">
                <a:solidFill>
                  <a:srgbClr val="000000"/>
                </a:solidFill>
                <a:latin typeface="Canva Sans Bold"/>
                <a:ea typeface="Canva Sans Bold"/>
                <a:cs typeface="Canva Sans Bold"/>
                <a:sym typeface="Canva Sans Bold"/>
              </a:rPr>
              <a:t>Personalized Gift Box Recommender for Stray Dogs</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1028700" y="598093"/>
            <a:ext cx="4499074" cy="1335395"/>
          </a:xfrm>
          <a:prstGeom prst="rect">
            <a:avLst/>
          </a:prstGeom>
        </p:spPr>
        <p:txBody>
          <a:bodyPr anchor="t" rtlCol="false" tIns="0" lIns="0" bIns="0" rIns="0">
            <a:spAutoFit/>
          </a:bodyPr>
          <a:lstStyle/>
          <a:p>
            <a:pPr algn="ctr">
              <a:lnSpc>
                <a:spcPts val="10920"/>
              </a:lnSpc>
            </a:pPr>
            <a:r>
              <a:rPr lang="en-US" sz="7800">
                <a:solidFill>
                  <a:srgbClr val="000000"/>
                </a:solidFill>
                <a:latin typeface="Canva Sans"/>
                <a:ea typeface="Canva Sans"/>
                <a:cs typeface="Canva Sans"/>
                <a:sym typeface="Canva Sans"/>
              </a:rPr>
              <a:t>Overview</a:t>
            </a:r>
          </a:p>
        </p:txBody>
      </p:sp>
      <p:sp>
        <p:nvSpPr>
          <p:cNvPr name="TextBox 10" id="10"/>
          <p:cNvSpPr txBox="true"/>
          <p:nvPr/>
        </p:nvSpPr>
        <p:spPr>
          <a:xfrm rot="0">
            <a:off x="1179347" y="2359150"/>
            <a:ext cx="16230600" cy="4930761"/>
          </a:xfrm>
          <a:prstGeom prst="rect">
            <a:avLst/>
          </a:prstGeom>
        </p:spPr>
        <p:txBody>
          <a:bodyPr anchor="t" rtlCol="false" tIns="0" lIns="0" bIns="0" rIns="0">
            <a:spAutoFit/>
          </a:bodyPr>
          <a:lstStyle/>
          <a:p>
            <a:pPr algn="l">
              <a:lnSpc>
                <a:spcPts val="4900"/>
              </a:lnSpc>
            </a:pPr>
            <a:r>
              <a:rPr lang="en-US" sz="3500">
                <a:solidFill>
                  <a:srgbClr val="000000"/>
                </a:solidFill>
                <a:latin typeface="Canva Sans"/>
                <a:ea typeface="Canva Sans"/>
                <a:cs typeface="Canva Sans"/>
                <a:sym typeface="Canva Sans"/>
              </a:rPr>
              <a:t>The </a:t>
            </a:r>
            <a:r>
              <a:rPr lang="en-US" sz="3500" b="true">
                <a:solidFill>
                  <a:srgbClr val="000000"/>
                </a:solidFill>
                <a:latin typeface="Canva Sans Bold"/>
                <a:ea typeface="Canva Sans Bold"/>
                <a:cs typeface="Canva Sans Bold"/>
                <a:sym typeface="Canva Sans Bold"/>
              </a:rPr>
              <a:t>Heart for Homeless Dogs feature</a:t>
            </a:r>
            <a:r>
              <a:rPr lang="en-US" sz="3500">
                <a:solidFill>
                  <a:srgbClr val="000000"/>
                </a:solidFill>
                <a:latin typeface="Canva Sans"/>
                <a:ea typeface="Canva Sans"/>
                <a:cs typeface="Canva Sans"/>
                <a:sym typeface="Canva Sans"/>
              </a:rPr>
              <a:t> allows users to add homeless dogs into the system and </a:t>
            </a:r>
            <a:r>
              <a:rPr lang="en-US" sz="3500" b="true">
                <a:solidFill>
                  <a:srgbClr val="D91414"/>
                </a:solidFill>
                <a:latin typeface="Canva Sans Bold"/>
                <a:ea typeface="Canva Sans Bold"/>
                <a:cs typeface="Canva Sans Bold"/>
                <a:sym typeface="Canva Sans Bold"/>
              </a:rPr>
              <a:t>receive a personalized donation box generated by a machine learning model.</a:t>
            </a:r>
            <a:r>
              <a:rPr lang="en-US" sz="3500">
                <a:solidFill>
                  <a:srgbClr val="000000"/>
                </a:solidFill>
                <a:latin typeface="Canva Sans"/>
                <a:ea typeface="Canva Sans"/>
                <a:cs typeface="Canva Sans"/>
                <a:sym typeface="Canva Sans"/>
              </a:rPr>
              <a:t> </a:t>
            </a:r>
          </a:p>
          <a:p>
            <a:pPr algn="l">
              <a:lnSpc>
                <a:spcPts val="4900"/>
              </a:lnSpc>
            </a:pPr>
          </a:p>
          <a:p>
            <a:pPr algn="l">
              <a:lnSpc>
                <a:spcPts val="4900"/>
              </a:lnSpc>
            </a:pPr>
          </a:p>
          <a:p>
            <a:pPr algn="l">
              <a:lnSpc>
                <a:spcPts val="4900"/>
              </a:lnSpc>
            </a:pPr>
            <a:r>
              <a:rPr lang="en-US" sz="3500" b="true">
                <a:solidFill>
                  <a:srgbClr val="000000"/>
                </a:solidFill>
                <a:latin typeface="Canva Sans Bold"/>
                <a:ea typeface="Canva Sans Bold"/>
                <a:cs typeface="Canva Sans Bold"/>
                <a:sym typeface="Canva Sans Bold"/>
              </a:rPr>
              <a:t>Goal:</a:t>
            </a:r>
            <a:r>
              <a:rPr lang="en-US" sz="3500">
                <a:solidFill>
                  <a:srgbClr val="000000"/>
                </a:solidFill>
                <a:latin typeface="Canva Sans"/>
                <a:ea typeface="Canva Sans"/>
                <a:cs typeface="Canva Sans"/>
                <a:sym typeface="Canva Sans"/>
              </a:rPr>
              <a:t> Give each dog a balanced, helpful set of items (food, health, gear, toys).</a:t>
            </a:r>
          </a:p>
          <a:p>
            <a:pPr algn="l">
              <a:lnSpc>
                <a:spcPts val="4900"/>
              </a:lnSpc>
            </a:pPr>
          </a:p>
        </p:txBody>
      </p:sp>
      <p:sp>
        <p:nvSpPr>
          <p:cNvPr name="TextBox 11" id="11"/>
          <p:cNvSpPr txBox="true"/>
          <p:nvPr/>
        </p:nvSpPr>
        <p:spPr>
          <a:xfrm rot="0">
            <a:off x="10813477" y="8439008"/>
            <a:ext cx="6983363"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IT21389610</a:t>
            </a:r>
            <a:r>
              <a:rPr lang="en-US" sz="3494">
                <a:solidFill>
                  <a:srgbClr val="000000"/>
                </a:solidFill>
                <a:latin typeface="Canva Sans"/>
                <a:ea typeface="Canva Sans"/>
                <a:cs typeface="Canva Sans"/>
                <a:sym typeface="Canva Sans"/>
              </a:rPr>
              <a:t>| Rathnayaka R.M.L.D</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236731" y="533530"/>
            <a:ext cx="9009872" cy="1335395"/>
          </a:xfrm>
          <a:prstGeom prst="rect">
            <a:avLst/>
          </a:prstGeom>
        </p:spPr>
        <p:txBody>
          <a:bodyPr anchor="t" rtlCol="false" tIns="0" lIns="0" bIns="0" rIns="0">
            <a:spAutoFit/>
          </a:bodyPr>
          <a:lstStyle/>
          <a:p>
            <a:pPr algn="ctr">
              <a:lnSpc>
                <a:spcPts val="10920"/>
              </a:lnSpc>
            </a:pPr>
            <a:r>
              <a:rPr lang="en-US" sz="7800">
                <a:solidFill>
                  <a:srgbClr val="000000"/>
                </a:solidFill>
                <a:latin typeface="Canva Sans"/>
                <a:ea typeface="Canva Sans"/>
                <a:cs typeface="Canva Sans"/>
                <a:sym typeface="Canva Sans"/>
              </a:rPr>
              <a:t>The Challenge</a:t>
            </a:r>
          </a:p>
        </p:txBody>
      </p:sp>
      <p:sp>
        <p:nvSpPr>
          <p:cNvPr name="TextBox 10" id="10"/>
          <p:cNvSpPr txBox="true"/>
          <p:nvPr/>
        </p:nvSpPr>
        <p:spPr>
          <a:xfrm rot="0">
            <a:off x="10813477" y="8439008"/>
            <a:ext cx="6983363"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IT21389610</a:t>
            </a:r>
            <a:r>
              <a:rPr lang="en-US" sz="3494">
                <a:solidFill>
                  <a:srgbClr val="000000"/>
                </a:solidFill>
                <a:latin typeface="Canva Sans"/>
                <a:ea typeface="Canva Sans"/>
                <a:cs typeface="Canva Sans"/>
                <a:sym typeface="Canva Sans"/>
              </a:rPr>
              <a:t>| Rathnayaka R.M.L.D</a:t>
            </a:r>
          </a:p>
        </p:txBody>
      </p:sp>
      <p:sp>
        <p:nvSpPr>
          <p:cNvPr name="TextBox 11" id="11"/>
          <p:cNvSpPr txBox="true"/>
          <p:nvPr/>
        </p:nvSpPr>
        <p:spPr>
          <a:xfrm rot="0">
            <a:off x="629150" y="2758747"/>
            <a:ext cx="14328451" cy="47809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Dogs</a:t>
            </a:r>
            <a:r>
              <a:rPr lang="en-US" sz="3399">
                <a:solidFill>
                  <a:srgbClr val="000000"/>
                </a:solidFill>
                <a:latin typeface="Canva Sans"/>
                <a:ea typeface="Canva Sans"/>
                <a:cs typeface="Canva Sans"/>
                <a:sym typeface="Canva Sans"/>
              </a:rPr>
              <a:t> may need </a:t>
            </a:r>
            <a:r>
              <a:rPr lang="en-US" b="true" sz="3399">
                <a:solidFill>
                  <a:srgbClr val="000000"/>
                </a:solidFill>
                <a:latin typeface="Canva Sans Bold"/>
                <a:ea typeface="Canva Sans Bold"/>
                <a:cs typeface="Canva Sans Bold"/>
                <a:sym typeface="Canva Sans Bold"/>
              </a:rPr>
              <a:t>several items</a:t>
            </a:r>
            <a:r>
              <a:rPr lang="en-US" sz="3399">
                <a:solidFill>
                  <a:srgbClr val="000000"/>
                </a:solidFill>
                <a:latin typeface="Canva Sans"/>
                <a:ea typeface="Canva Sans"/>
                <a:cs typeface="Canva Sans"/>
                <a:sym typeface="Canva Sans"/>
              </a:rPr>
              <a:t>, not just one (multi‑label).</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People write </a:t>
            </a:r>
            <a:r>
              <a:rPr lang="en-US" b="true" sz="3399">
                <a:solidFill>
                  <a:srgbClr val="000000"/>
                </a:solidFill>
                <a:latin typeface="Canva Sans Bold"/>
                <a:ea typeface="Canva Sans Bold"/>
                <a:cs typeface="Canva Sans Bold"/>
                <a:sym typeface="Canva Sans Bold"/>
              </a:rPr>
              <a:t>free text</a:t>
            </a:r>
            <a:r>
              <a:rPr lang="en-US" sz="3399">
                <a:solidFill>
                  <a:srgbClr val="000000"/>
                </a:solidFill>
                <a:latin typeface="Canva Sans"/>
                <a:ea typeface="Canva Sans"/>
                <a:cs typeface="Canva Sans"/>
                <a:sym typeface="Canva Sans"/>
              </a:rPr>
              <a:t> in many ways (e.g., “pulls on leash”, “tugs hard”).</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Boxes must be </a:t>
            </a:r>
            <a:r>
              <a:rPr lang="en-US" b="true" sz="3399">
                <a:solidFill>
                  <a:srgbClr val="000000"/>
                </a:solidFill>
                <a:latin typeface="Canva Sans Bold"/>
                <a:ea typeface="Canva Sans Bold"/>
                <a:cs typeface="Canva Sans Bold"/>
                <a:sym typeface="Canva Sans Bold"/>
              </a:rPr>
              <a:t>balanced</a:t>
            </a:r>
            <a:r>
              <a:rPr lang="en-US" sz="3399">
                <a:solidFill>
                  <a:srgbClr val="000000"/>
                </a:solidFill>
                <a:latin typeface="Canva Sans"/>
                <a:ea typeface="Canva Sans"/>
                <a:cs typeface="Canva Sans"/>
                <a:sym typeface="Canva Sans"/>
              </a:rPr>
              <a:t> (not 5 foods).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Decisions must be </a:t>
            </a:r>
            <a:r>
              <a:rPr lang="en-US" b="true" sz="3399">
                <a:solidFill>
                  <a:srgbClr val="000000"/>
                </a:solidFill>
                <a:latin typeface="Canva Sans Bold"/>
                <a:ea typeface="Canva Sans Bold"/>
                <a:cs typeface="Canva Sans Bold"/>
                <a:sym typeface="Canva Sans Bold"/>
              </a:rPr>
              <a:t>fair</a:t>
            </a:r>
            <a:r>
              <a:rPr lang="en-US" sz="3399">
                <a:solidFill>
                  <a:srgbClr val="000000"/>
                </a:solidFill>
                <a:latin typeface="Canva Sans"/>
                <a:ea typeface="Canva Sans"/>
                <a:cs typeface="Canva Sans"/>
                <a:sym typeface="Canva Sans"/>
              </a:rPr>
              <a:t> across rare/common items.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Recommendations shouldn’t </a:t>
            </a:r>
            <a:r>
              <a:rPr lang="en-US" b="true" sz="3399">
                <a:solidFill>
                  <a:srgbClr val="000000"/>
                </a:solidFill>
                <a:latin typeface="Canva Sans Bold"/>
                <a:ea typeface="Canva Sans Bold"/>
                <a:cs typeface="Canva Sans Bold"/>
                <a:sym typeface="Canva Sans Bold"/>
              </a:rPr>
              <a:t>repeat</a:t>
            </a:r>
            <a:r>
              <a:rPr lang="en-US" sz="3399">
                <a:solidFill>
                  <a:srgbClr val="000000"/>
                </a:solidFill>
                <a:latin typeface="Canva Sans"/>
                <a:ea typeface="Canva Sans"/>
                <a:cs typeface="Canva Sans"/>
                <a:sym typeface="Canva Sans"/>
              </a:rPr>
              <a:t> the same things.</a:t>
            </a:r>
          </a:p>
          <a:p>
            <a:pPr algn="l">
              <a:lnSpc>
                <a:spcPts val="4759"/>
              </a:lnSpc>
            </a:pPr>
          </a:p>
          <a:p>
            <a:pPr algn="l">
              <a:lnSpc>
                <a:spcPts val="4759"/>
              </a:lnSpc>
            </a:pP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408900" y="533530"/>
            <a:ext cx="11307805" cy="1335395"/>
          </a:xfrm>
          <a:prstGeom prst="rect">
            <a:avLst/>
          </a:prstGeom>
        </p:spPr>
        <p:txBody>
          <a:bodyPr anchor="t" rtlCol="false" tIns="0" lIns="0" bIns="0" rIns="0">
            <a:spAutoFit/>
          </a:bodyPr>
          <a:lstStyle/>
          <a:p>
            <a:pPr algn="ctr">
              <a:lnSpc>
                <a:spcPts val="10920"/>
              </a:lnSpc>
            </a:pPr>
            <a:r>
              <a:rPr lang="en-US" sz="7800">
                <a:solidFill>
                  <a:srgbClr val="000000"/>
                </a:solidFill>
                <a:latin typeface="Canva Sans"/>
                <a:ea typeface="Canva Sans"/>
                <a:cs typeface="Canva Sans"/>
                <a:sym typeface="Canva Sans"/>
              </a:rPr>
              <a:t>Data &amp; Item Catalog</a:t>
            </a:r>
          </a:p>
        </p:txBody>
      </p:sp>
      <p:sp>
        <p:nvSpPr>
          <p:cNvPr name="TextBox 10" id="10"/>
          <p:cNvSpPr txBox="true"/>
          <p:nvPr/>
        </p:nvSpPr>
        <p:spPr>
          <a:xfrm rot="0">
            <a:off x="10813477" y="8439008"/>
            <a:ext cx="6983363"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IT21389610</a:t>
            </a:r>
            <a:r>
              <a:rPr lang="en-US" sz="3494">
                <a:solidFill>
                  <a:srgbClr val="000000"/>
                </a:solidFill>
                <a:latin typeface="Canva Sans"/>
                <a:ea typeface="Canva Sans"/>
                <a:cs typeface="Canva Sans"/>
                <a:sym typeface="Canva Sans"/>
              </a:rPr>
              <a:t>| Rathnayaka R.M.L.D</a:t>
            </a:r>
          </a:p>
        </p:txBody>
      </p:sp>
      <p:sp>
        <p:nvSpPr>
          <p:cNvPr name="TextBox 11" id="11"/>
          <p:cNvSpPr txBox="true"/>
          <p:nvPr/>
        </p:nvSpPr>
        <p:spPr>
          <a:xfrm rot="0">
            <a:off x="1203225" y="2177187"/>
            <a:ext cx="14520896" cy="5981065"/>
          </a:xfrm>
          <a:prstGeom prst="rect">
            <a:avLst/>
          </a:prstGeom>
        </p:spPr>
        <p:txBody>
          <a:bodyPr anchor="t" rtlCol="false" tIns="0" lIns="0" bIns="0" rIns="0">
            <a:spAutoFit/>
          </a:bodyPr>
          <a:lstStyle/>
          <a:p>
            <a:pPr algn="l">
              <a:lnSpc>
                <a:spcPts val="4759"/>
              </a:lnSpc>
            </a:pP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Training file: homeless_dog_dataset.csv</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Columns include: description, age, breed, characteristics,   donation_items.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Read all donation_items, split by comma, remove duplicates → this becomes the master item list.</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The model outputs one score per item in this list.</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Save encoders and thresholds so item order stays consistent.</a:t>
            </a:r>
          </a:p>
          <a:p>
            <a:pPr algn="l">
              <a:lnSpc>
                <a:spcPts val="4759"/>
              </a:lnSpc>
            </a:pPr>
          </a:p>
          <a:p>
            <a:pPr algn="l">
              <a:lnSpc>
                <a:spcPts val="4759"/>
              </a:lnSpc>
            </a:pP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520565" y="284802"/>
            <a:ext cx="9009872" cy="1335395"/>
          </a:xfrm>
          <a:prstGeom prst="rect">
            <a:avLst/>
          </a:prstGeom>
        </p:spPr>
        <p:txBody>
          <a:bodyPr anchor="t" rtlCol="false" tIns="0" lIns="0" bIns="0" rIns="0">
            <a:spAutoFit/>
          </a:bodyPr>
          <a:lstStyle/>
          <a:p>
            <a:pPr algn="ctr">
              <a:lnSpc>
                <a:spcPts val="10920"/>
              </a:lnSpc>
            </a:pPr>
            <a:r>
              <a:rPr lang="en-US" sz="7800">
                <a:solidFill>
                  <a:srgbClr val="000000"/>
                </a:solidFill>
                <a:latin typeface="Canva Sans"/>
                <a:ea typeface="Canva Sans"/>
                <a:cs typeface="Canva Sans"/>
                <a:sym typeface="Canva Sans"/>
              </a:rPr>
              <a:t>How It Works</a:t>
            </a:r>
          </a:p>
        </p:txBody>
      </p:sp>
      <p:sp>
        <p:nvSpPr>
          <p:cNvPr name="TextBox 10" id="10"/>
          <p:cNvSpPr txBox="true"/>
          <p:nvPr/>
        </p:nvSpPr>
        <p:spPr>
          <a:xfrm rot="0">
            <a:off x="10813477" y="8439008"/>
            <a:ext cx="6983363"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IT21389610</a:t>
            </a:r>
            <a:r>
              <a:rPr lang="en-US" sz="3494">
                <a:solidFill>
                  <a:srgbClr val="000000"/>
                </a:solidFill>
                <a:latin typeface="Canva Sans"/>
                <a:ea typeface="Canva Sans"/>
                <a:cs typeface="Canva Sans"/>
                <a:sym typeface="Canva Sans"/>
              </a:rPr>
              <a:t>| Rathnayaka R.M.L.D</a:t>
            </a:r>
          </a:p>
        </p:txBody>
      </p:sp>
      <p:sp>
        <p:nvSpPr>
          <p:cNvPr name="TextBox 11" id="11"/>
          <p:cNvSpPr txBox="true"/>
          <p:nvPr/>
        </p:nvSpPr>
        <p:spPr>
          <a:xfrm rot="0">
            <a:off x="811092" y="1866182"/>
            <a:ext cx="15785943" cy="6430811"/>
          </a:xfrm>
          <a:prstGeom prst="rect">
            <a:avLst/>
          </a:prstGeom>
        </p:spPr>
        <p:txBody>
          <a:bodyPr anchor="t" rtlCol="false" tIns="0" lIns="0" bIns="0" rIns="0">
            <a:spAutoFit/>
          </a:bodyPr>
          <a:lstStyle/>
          <a:p>
            <a:pPr algn="l" marL="716453" indent="-358227" lvl="1">
              <a:lnSpc>
                <a:spcPts val="4645"/>
              </a:lnSpc>
              <a:spcBef>
                <a:spcPct val="0"/>
              </a:spcBef>
              <a:buFont typeface="Arial"/>
              <a:buChar char="•"/>
            </a:pPr>
            <a:r>
              <a:rPr lang="en-US" b="true" sz="3318">
                <a:solidFill>
                  <a:srgbClr val="000000"/>
                </a:solidFill>
                <a:latin typeface="Arial MT Pro Bold"/>
                <a:ea typeface="Arial MT Pro Bold"/>
                <a:cs typeface="Arial MT Pro Bold"/>
                <a:sym typeface="Arial MT Pro Bold"/>
              </a:rPr>
              <a:t>Input:</a:t>
            </a:r>
            <a:r>
              <a:rPr lang="en-US" sz="3318">
                <a:solidFill>
                  <a:srgbClr val="000000"/>
                </a:solidFill>
                <a:latin typeface="Arial MT Pro"/>
                <a:ea typeface="Arial MT Pro"/>
                <a:cs typeface="Arial MT Pro"/>
                <a:sym typeface="Arial MT Pro"/>
              </a:rPr>
              <a:t> Descripti</a:t>
            </a:r>
            <a:r>
              <a:rPr lang="en-US" sz="3318">
                <a:solidFill>
                  <a:srgbClr val="000000"/>
                </a:solidFill>
                <a:latin typeface="Arial MT Pro"/>
                <a:ea typeface="Arial MT Pro"/>
                <a:cs typeface="Arial MT Pro"/>
                <a:sym typeface="Arial MT Pro"/>
              </a:rPr>
              <a:t>on, age, breed, characteristics.</a:t>
            </a:r>
          </a:p>
          <a:p>
            <a:pPr algn="l" marL="716453" indent="-358227" lvl="1">
              <a:lnSpc>
                <a:spcPts val="4645"/>
              </a:lnSpc>
              <a:spcBef>
                <a:spcPct val="0"/>
              </a:spcBef>
              <a:buFont typeface="Arial"/>
              <a:buChar char="•"/>
            </a:pPr>
            <a:r>
              <a:rPr lang="en-US" sz="3318">
                <a:solidFill>
                  <a:srgbClr val="000000"/>
                </a:solidFill>
                <a:latin typeface="Arial MT Pro"/>
                <a:ea typeface="Arial MT Pro"/>
                <a:cs typeface="Arial MT Pro"/>
                <a:sym typeface="Arial MT Pro"/>
              </a:rPr>
              <a:t>Score: System gives each item a 0–100% usefulness score.</a:t>
            </a:r>
          </a:p>
          <a:p>
            <a:pPr algn="l" marL="716453" indent="-358227" lvl="1">
              <a:lnSpc>
                <a:spcPts val="4645"/>
              </a:lnSpc>
              <a:spcBef>
                <a:spcPct val="0"/>
              </a:spcBef>
              <a:buFont typeface="Arial"/>
              <a:buChar char="•"/>
            </a:pPr>
            <a:r>
              <a:rPr lang="en-US" b="true" sz="3318">
                <a:solidFill>
                  <a:srgbClr val="000000"/>
                </a:solidFill>
                <a:latin typeface="Arial MT Pro Bold"/>
                <a:ea typeface="Arial MT Pro Bold"/>
                <a:cs typeface="Arial MT Pro Bold"/>
                <a:sym typeface="Arial MT Pro Bold"/>
              </a:rPr>
              <a:t>Pass mark:</a:t>
            </a:r>
            <a:r>
              <a:rPr lang="en-US" sz="3318">
                <a:solidFill>
                  <a:srgbClr val="000000"/>
                </a:solidFill>
                <a:latin typeface="Arial MT Pro"/>
                <a:ea typeface="Arial MT Pro"/>
                <a:cs typeface="Arial MT Pro"/>
                <a:sym typeface="Arial MT Pro"/>
              </a:rPr>
              <a:t> Keep items above their own pass mark; if none, take the top few.</a:t>
            </a:r>
          </a:p>
          <a:p>
            <a:pPr algn="l" marL="716453" indent="-358227" lvl="1">
              <a:lnSpc>
                <a:spcPts val="4645"/>
              </a:lnSpc>
              <a:spcBef>
                <a:spcPct val="0"/>
              </a:spcBef>
              <a:buFont typeface="Arial"/>
              <a:buChar char="•"/>
            </a:pPr>
            <a:r>
              <a:rPr lang="en-US" b="true" sz="3318">
                <a:solidFill>
                  <a:srgbClr val="000000"/>
                </a:solidFill>
                <a:latin typeface="Arial MT Pro Bold"/>
                <a:ea typeface="Arial MT Pro Bold"/>
                <a:cs typeface="Arial MT Pro Bold"/>
                <a:sym typeface="Arial MT Pro Bold"/>
              </a:rPr>
              <a:t>Rules: </a:t>
            </a:r>
            <a:r>
              <a:rPr lang="en-US" sz="3318">
                <a:solidFill>
                  <a:srgbClr val="000000"/>
                </a:solidFill>
                <a:latin typeface="Arial MT Pro"/>
                <a:ea typeface="Arial MT Pro"/>
                <a:cs typeface="Arial MT Pro"/>
                <a:sym typeface="Arial MT Pro"/>
              </a:rPr>
              <a:t>Apply age (puppy/adult), breed (small/large), and characteristic rules (tick/skin/allergy/playful).</a:t>
            </a:r>
          </a:p>
          <a:p>
            <a:pPr algn="l" marL="716453" indent="-358227" lvl="1">
              <a:lnSpc>
                <a:spcPts val="4645"/>
              </a:lnSpc>
              <a:spcBef>
                <a:spcPct val="0"/>
              </a:spcBef>
              <a:buFont typeface="Arial"/>
              <a:buChar char="•"/>
            </a:pPr>
            <a:r>
              <a:rPr lang="en-US" b="true" sz="3318">
                <a:solidFill>
                  <a:srgbClr val="000000"/>
                </a:solidFill>
                <a:latin typeface="Arial MT Pro Bold"/>
                <a:ea typeface="Arial MT Pro Bold"/>
                <a:cs typeface="Arial MT Pro Bold"/>
                <a:sym typeface="Arial MT Pro Bold"/>
              </a:rPr>
              <a:t>Balance: </a:t>
            </a:r>
            <a:r>
              <a:rPr lang="en-US" sz="3318">
                <a:solidFill>
                  <a:srgbClr val="000000"/>
                </a:solidFill>
                <a:latin typeface="Arial MT Pro"/>
                <a:ea typeface="Arial MT Pro"/>
                <a:cs typeface="Arial MT Pro"/>
                <a:sym typeface="Arial MT Pro"/>
              </a:rPr>
              <a:t>Enforce caps (food≤2, health≤2, hygiene≤1, gear≤1, enrichment≤1); trim lowest if over; remove conflicts/allergies.</a:t>
            </a:r>
          </a:p>
          <a:p>
            <a:pPr algn="l" marL="716453" indent="-358227" lvl="1">
              <a:lnSpc>
                <a:spcPts val="4645"/>
              </a:lnSpc>
              <a:spcBef>
                <a:spcPct val="0"/>
              </a:spcBef>
              <a:buFont typeface="Arial"/>
              <a:buChar char="•"/>
            </a:pPr>
            <a:r>
              <a:rPr lang="en-US" b="true" sz="3318">
                <a:solidFill>
                  <a:srgbClr val="000000"/>
                </a:solidFill>
                <a:latin typeface="Arial MT Pro Bold"/>
                <a:ea typeface="Arial MT Pro Bold"/>
                <a:cs typeface="Arial MT Pro Bold"/>
                <a:sym typeface="Arial MT Pro Bold"/>
              </a:rPr>
              <a:t>Guarantees:</a:t>
            </a:r>
            <a:r>
              <a:rPr lang="en-US" sz="3318">
                <a:solidFill>
                  <a:srgbClr val="000000"/>
                </a:solidFill>
                <a:latin typeface="Arial MT Pro"/>
                <a:ea typeface="Arial MT Pro"/>
                <a:cs typeface="Arial MT Pro"/>
                <a:sym typeface="Arial MT Pro"/>
              </a:rPr>
              <a:t> Add a toy if missing; avoid repeating recent items for the same dog.</a:t>
            </a:r>
          </a:p>
          <a:p>
            <a:pPr algn="l" marL="716453" indent="-358227" lvl="1">
              <a:lnSpc>
                <a:spcPts val="4645"/>
              </a:lnSpc>
              <a:spcBef>
                <a:spcPct val="0"/>
              </a:spcBef>
              <a:buFont typeface="Arial"/>
              <a:buChar char="•"/>
            </a:pPr>
            <a:r>
              <a:rPr lang="en-US" b="true" sz="3318">
                <a:solidFill>
                  <a:srgbClr val="000000"/>
                </a:solidFill>
                <a:latin typeface="Arial MT Pro Bold"/>
                <a:ea typeface="Arial MT Pro Bold"/>
                <a:cs typeface="Arial MT Pro Bold"/>
                <a:sym typeface="Arial MT Pro Bold"/>
              </a:rPr>
              <a:t>Output:</a:t>
            </a:r>
            <a:r>
              <a:rPr lang="en-US" sz="3318">
                <a:solidFill>
                  <a:srgbClr val="000000"/>
                </a:solidFill>
                <a:latin typeface="Arial MT Pro"/>
                <a:ea typeface="Arial MT Pro"/>
                <a:cs typeface="Arial MT Pro"/>
                <a:sym typeface="Arial MT Pro"/>
              </a:rPr>
              <a:t> A balanced, personalized gift box with clear reasons for each item.</a:t>
            </a:r>
          </a:p>
          <a:p>
            <a:pPr algn="l">
              <a:lnSpc>
                <a:spcPts val="4645"/>
              </a:lnSpc>
              <a:spcBef>
                <a:spcPct val="0"/>
              </a:spcBef>
            </a:pP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Freeform 9" id="9"/>
          <p:cNvSpPr/>
          <p:nvPr/>
        </p:nvSpPr>
        <p:spPr>
          <a:xfrm flipH="false" flipV="false" rot="0">
            <a:off x="10333391" y="437202"/>
            <a:ext cx="3716208" cy="8035045"/>
          </a:xfrm>
          <a:custGeom>
            <a:avLst/>
            <a:gdLst/>
            <a:ahLst/>
            <a:cxnLst/>
            <a:rect r="r" b="b" t="t" l="l"/>
            <a:pathLst>
              <a:path h="8035045" w="3716208">
                <a:moveTo>
                  <a:pt x="0" y="0"/>
                </a:moveTo>
                <a:lnTo>
                  <a:pt x="3716209" y="0"/>
                </a:lnTo>
                <a:lnTo>
                  <a:pt x="3716209" y="8035045"/>
                </a:lnTo>
                <a:lnTo>
                  <a:pt x="0" y="8035045"/>
                </a:lnTo>
                <a:lnTo>
                  <a:pt x="0" y="0"/>
                </a:lnTo>
                <a:close/>
              </a:path>
            </a:pathLst>
          </a:custGeom>
          <a:blipFill>
            <a:blip r:embed="rId4"/>
            <a:stretch>
              <a:fillRect l="0" t="0" r="0" b="0"/>
            </a:stretch>
          </a:blipFill>
        </p:spPr>
      </p:sp>
      <p:sp>
        <p:nvSpPr>
          <p:cNvPr name="TextBox 10" id="10"/>
          <p:cNvSpPr txBox="true"/>
          <p:nvPr/>
        </p:nvSpPr>
        <p:spPr>
          <a:xfrm rot="0">
            <a:off x="520565" y="284802"/>
            <a:ext cx="9009872" cy="1335395"/>
          </a:xfrm>
          <a:prstGeom prst="rect">
            <a:avLst/>
          </a:prstGeom>
        </p:spPr>
        <p:txBody>
          <a:bodyPr anchor="t" rtlCol="false" tIns="0" lIns="0" bIns="0" rIns="0">
            <a:spAutoFit/>
          </a:bodyPr>
          <a:lstStyle/>
          <a:p>
            <a:pPr algn="ctr">
              <a:lnSpc>
                <a:spcPts val="10920"/>
              </a:lnSpc>
            </a:pPr>
            <a:r>
              <a:rPr lang="en-US" sz="7800">
                <a:solidFill>
                  <a:srgbClr val="000000"/>
                </a:solidFill>
                <a:latin typeface="Canva Sans"/>
                <a:ea typeface="Canva Sans"/>
                <a:cs typeface="Canva Sans"/>
                <a:sym typeface="Canva Sans"/>
              </a:rPr>
              <a:t>System Overview</a:t>
            </a:r>
          </a:p>
        </p:txBody>
      </p:sp>
      <p:sp>
        <p:nvSpPr>
          <p:cNvPr name="TextBox 11" id="11"/>
          <p:cNvSpPr txBox="true"/>
          <p:nvPr/>
        </p:nvSpPr>
        <p:spPr>
          <a:xfrm rot="0">
            <a:off x="10813477" y="8439008"/>
            <a:ext cx="6983363"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IT21389610</a:t>
            </a:r>
            <a:r>
              <a:rPr lang="en-US" sz="3494">
                <a:solidFill>
                  <a:srgbClr val="000000"/>
                </a:solidFill>
                <a:latin typeface="Canva Sans"/>
                <a:ea typeface="Canva Sans"/>
                <a:cs typeface="Canva Sans"/>
                <a:sym typeface="Canva Sans"/>
              </a:rPr>
              <a:t>| Rathnayaka R.M.L.D</a:t>
            </a:r>
          </a:p>
        </p:txBody>
      </p:sp>
      <p:sp>
        <p:nvSpPr>
          <p:cNvPr name="TextBox 12" id="12"/>
          <p:cNvSpPr txBox="true"/>
          <p:nvPr/>
        </p:nvSpPr>
        <p:spPr>
          <a:xfrm rot="0">
            <a:off x="1028700" y="2083423"/>
            <a:ext cx="8834409" cy="2854325"/>
          </a:xfrm>
          <a:prstGeom prst="rect">
            <a:avLst/>
          </a:prstGeom>
        </p:spPr>
        <p:txBody>
          <a:bodyPr anchor="t" rtlCol="false" tIns="0" lIns="0" bIns="0" rIns="0">
            <a:spAutoFit/>
          </a:bodyPr>
          <a:lstStyle/>
          <a:p>
            <a:pPr algn="l">
              <a:lnSpc>
                <a:spcPts val="2800"/>
              </a:lnSpc>
              <a:spcBef>
                <a:spcPct val="0"/>
              </a:spcBef>
            </a:pPr>
            <a:r>
              <a:rPr lang="en-US" b="true" sz="2000">
                <a:solidFill>
                  <a:srgbClr val="000000"/>
                </a:solidFill>
                <a:latin typeface="Arial MT Pro Bold"/>
                <a:ea typeface="Arial MT Pro Bold"/>
                <a:cs typeface="Arial MT Pro Bold"/>
                <a:sym typeface="Arial MT Pro Bold"/>
              </a:rPr>
              <a:t>What d</a:t>
            </a:r>
            <a:r>
              <a:rPr lang="en-US" b="true" sz="2000">
                <a:solidFill>
                  <a:srgbClr val="000000"/>
                </a:solidFill>
                <a:latin typeface="Arial MT Pro Bold"/>
                <a:ea typeface="Arial MT Pro Bold"/>
                <a:cs typeface="Arial MT Pro Bold"/>
                <a:sym typeface="Arial MT Pro Bold"/>
              </a:rPr>
              <a:t>oes p(item) &gt; 0.5 mean?</a:t>
            </a:r>
          </a:p>
          <a:p>
            <a:pPr algn="l" marL="431801" indent="-215900" lvl="1">
              <a:lnSpc>
                <a:spcPts val="2800"/>
              </a:lnSpc>
              <a:spcBef>
                <a:spcPct val="0"/>
              </a:spcBef>
              <a:buFont typeface="Arial"/>
              <a:buChar char="•"/>
            </a:pPr>
            <a:r>
              <a:rPr lang="en-US" sz="2000">
                <a:solidFill>
                  <a:srgbClr val="000000"/>
                </a:solidFill>
                <a:latin typeface="Arial MT Pro"/>
                <a:ea typeface="Arial MT Pro"/>
                <a:cs typeface="Arial MT Pro"/>
                <a:sym typeface="Arial MT Pro"/>
              </a:rPr>
              <a:t>The system gives each item a score p from 0 to 1 (0–100%).</a:t>
            </a:r>
          </a:p>
          <a:p>
            <a:pPr algn="l" marL="431801" indent="-215900" lvl="1">
              <a:lnSpc>
                <a:spcPts val="2800"/>
              </a:lnSpc>
              <a:spcBef>
                <a:spcPct val="0"/>
              </a:spcBef>
              <a:buFont typeface="Arial"/>
              <a:buChar char="•"/>
            </a:pPr>
            <a:r>
              <a:rPr lang="en-US" sz="2000">
                <a:solidFill>
                  <a:srgbClr val="000000"/>
                </a:solidFill>
                <a:latin typeface="Arial MT Pro"/>
                <a:ea typeface="Arial MT Pro"/>
                <a:cs typeface="Arial MT Pro"/>
                <a:sym typeface="Arial MT Pro"/>
              </a:rPr>
              <a:t>p &gt; 0.5 = the model believes the item is more likely helpful than not for this dog.</a:t>
            </a:r>
          </a:p>
          <a:p>
            <a:pPr algn="l" marL="431801" indent="-215900" lvl="1">
              <a:lnSpc>
                <a:spcPts val="2800"/>
              </a:lnSpc>
              <a:spcBef>
                <a:spcPct val="0"/>
              </a:spcBef>
              <a:buFont typeface="Arial"/>
              <a:buChar char="•"/>
            </a:pPr>
            <a:r>
              <a:rPr lang="en-US" sz="2000">
                <a:solidFill>
                  <a:srgbClr val="000000"/>
                </a:solidFill>
                <a:latin typeface="Arial MT Pro"/>
                <a:ea typeface="Arial MT Pro"/>
                <a:cs typeface="Arial MT Pro"/>
                <a:sym typeface="Arial MT Pro"/>
              </a:rPr>
              <a:t>We keep items above the pass mark (50% in this simple slide; in my system we actually use a per-item pass mark tuned from data).</a:t>
            </a:r>
          </a:p>
          <a:p>
            <a:pPr algn="l">
              <a:lnSpc>
                <a:spcPts val="2800"/>
              </a:lnSpc>
              <a:spcBef>
                <a:spcPct val="0"/>
              </a:spcBef>
            </a:pPr>
          </a:p>
          <a:p>
            <a:pPr algn="l">
              <a:lnSpc>
                <a:spcPts val="2800"/>
              </a:lnSpc>
              <a:spcBef>
                <a:spcPct val="0"/>
              </a:spcBef>
            </a:pPr>
          </a:p>
        </p:txBody>
      </p:sp>
      <p:sp>
        <p:nvSpPr>
          <p:cNvPr name="TextBox 13" id="13"/>
          <p:cNvSpPr txBox="true"/>
          <p:nvPr/>
        </p:nvSpPr>
        <p:spPr>
          <a:xfrm rot="0">
            <a:off x="1028700" y="5404472"/>
            <a:ext cx="8834409" cy="3559175"/>
          </a:xfrm>
          <a:prstGeom prst="rect">
            <a:avLst/>
          </a:prstGeom>
        </p:spPr>
        <p:txBody>
          <a:bodyPr anchor="t" rtlCol="false" tIns="0" lIns="0" bIns="0" rIns="0">
            <a:spAutoFit/>
          </a:bodyPr>
          <a:lstStyle/>
          <a:p>
            <a:pPr algn="l">
              <a:lnSpc>
                <a:spcPts val="2800"/>
              </a:lnSpc>
              <a:spcBef>
                <a:spcPct val="0"/>
              </a:spcBef>
            </a:pPr>
            <a:r>
              <a:rPr lang="en-US" b="true" sz="2000">
                <a:solidFill>
                  <a:srgbClr val="000000"/>
                </a:solidFill>
                <a:latin typeface="Arial MT Pro Bold"/>
                <a:ea typeface="Arial MT Pro Bold"/>
                <a:cs typeface="Arial MT Pro Bold"/>
                <a:sym typeface="Arial MT Pro Bold"/>
              </a:rPr>
              <a:t>How d</a:t>
            </a:r>
            <a:r>
              <a:rPr lang="en-US" b="true" sz="2000">
                <a:solidFill>
                  <a:srgbClr val="000000"/>
                </a:solidFill>
                <a:latin typeface="Arial MT Pro Bold"/>
                <a:ea typeface="Arial MT Pro Bold"/>
                <a:cs typeface="Arial MT Pro Bold"/>
                <a:sym typeface="Arial MT Pro Bold"/>
              </a:rPr>
              <a:t>oes an item get above 0.5?</a:t>
            </a:r>
          </a:p>
          <a:p>
            <a:pPr algn="l" marL="431801" indent="-215900" lvl="1">
              <a:lnSpc>
                <a:spcPts val="2800"/>
              </a:lnSpc>
              <a:spcBef>
                <a:spcPct val="0"/>
              </a:spcBef>
              <a:buAutoNum type="arabicPeriod" startAt="1"/>
            </a:pPr>
            <a:r>
              <a:rPr lang="en-US" sz="2000">
                <a:solidFill>
                  <a:srgbClr val="000000"/>
                </a:solidFill>
                <a:latin typeface="Arial MT Pro"/>
                <a:ea typeface="Arial MT Pro"/>
                <a:cs typeface="Arial MT Pro"/>
                <a:sym typeface="Arial MT Pro"/>
              </a:rPr>
              <a:t>Description clues the model learned from data (e.g., “puppy”, “pulls”) push its score up.</a:t>
            </a:r>
          </a:p>
          <a:p>
            <a:pPr algn="l" marL="431801" indent="-215900" lvl="1">
              <a:lnSpc>
                <a:spcPts val="2800"/>
              </a:lnSpc>
              <a:spcBef>
                <a:spcPct val="0"/>
              </a:spcBef>
              <a:buAutoNum type="arabicPeriod" startAt="1"/>
            </a:pPr>
            <a:r>
              <a:rPr lang="en-US" sz="2000">
                <a:solidFill>
                  <a:srgbClr val="000000"/>
                </a:solidFill>
                <a:latin typeface="Arial MT Pro"/>
                <a:ea typeface="Arial MT Pro"/>
                <a:cs typeface="Arial MT Pro"/>
                <a:sym typeface="Arial MT Pro"/>
              </a:rPr>
              <a:t>Profile fields (age, breed, characteristics) add evidence (e.g., puppy age → puppy food).</a:t>
            </a:r>
          </a:p>
          <a:p>
            <a:pPr algn="l" marL="431801" indent="-215900" lvl="1">
              <a:lnSpc>
                <a:spcPts val="2800"/>
              </a:lnSpc>
              <a:spcBef>
                <a:spcPct val="0"/>
              </a:spcBef>
              <a:buAutoNum type="arabicPeriod" startAt="1"/>
            </a:pPr>
            <a:r>
              <a:rPr lang="en-US" sz="2000">
                <a:solidFill>
                  <a:srgbClr val="000000"/>
                </a:solidFill>
                <a:latin typeface="Arial MT Pro"/>
                <a:ea typeface="Arial MT Pro"/>
                <a:cs typeface="Arial MT Pro"/>
                <a:sym typeface="Arial MT Pro"/>
              </a:rPr>
              <a:t>Small</a:t>
            </a:r>
            <a:r>
              <a:rPr lang="en-US" sz="2000">
                <a:solidFill>
                  <a:srgbClr val="000000"/>
                </a:solidFill>
                <a:latin typeface="Arial MT Pro"/>
                <a:ea typeface="Arial MT Pro"/>
                <a:cs typeface="Arial MT Pro"/>
                <a:sym typeface="Arial MT Pro"/>
              </a:rPr>
              <a:t> nudges: if the text has clear cues (puppy/tick/skin/pull), we give linked items a +15% bump → can push a borderline item over 0.5.</a:t>
            </a:r>
          </a:p>
          <a:p>
            <a:pPr algn="l" marL="431801" indent="-215900" lvl="1">
              <a:lnSpc>
                <a:spcPts val="2800"/>
              </a:lnSpc>
              <a:spcBef>
                <a:spcPct val="0"/>
              </a:spcBef>
              <a:buAutoNum type="arabicPeriod" startAt="1"/>
            </a:pPr>
            <a:r>
              <a:rPr lang="en-US" sz="2000">
                <a:solidFill>
                  <a:srgbClr val="000000"/>
                </a:solidFill>
                <a:latin typeface="Arial MT Pro"/>
                <a:ea typeface="Arial MT Pro"/>
                <a:cs typeface="Arial MT Pro"/>
                <a:sym typeface="Arial MT Pro"/>
              </a:rPr>
              <a:t>Safety rules can still include essentials (e.g., puppy food) even if p is a bit below.</a:t>
            </a:r>
          </a:p>
          <a:p>
            <a:pPr algn="l">
              <a:lnSpc>
                <a:spcPts val="280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Freeform 9" id="9"/>
          <p:cNvSpPr/>
          <p:nvPr/>
        </p:nvSpPr>
        <p:spPr>
          <a:xfrm flipH="false" flipV="false" rot="0">
            <a:off x="3178939" y="1827339"/>
            <a:ext cx="9049912" cy="7631053"/>
          </a:xfrm>
          <a:custGeom>
            <a:avLst/>
            <a:gdLst/>
            <a:ahLst/>
            <a:cxnLst/>
            <a:rect r="r" b="b" t="t" l="l"/>
            <a:pathLst>
              <a:path h="7631053" w="9049912">
                <a:moveTo>
                  <a:pt x="0" y="0"/>
                </a:moveTo>
                <a:lnTo>
                  <a:pt x="9049913" y="0"/>
                </a:lnTo>
                <a:lnTo>
                  <a:pt x="9049913" y="7631053"/>
                </a:lnTo>
                <a:lnTo>
                  <a:pt x="0" y="7631053"/>
                </a:lnTo>
                <a:lnTo>
                  <a:pt x="0" y="0"/>
                </a:lnTo>
                <a:close/>
              </a:path>
            </a:pathLst>
          </a:custGeom>
          <a:blipFill>
            <a:blip r:embed="rId4"/>
            <a:stretch>
              <a:fillRect l="0" t="-846" r="0" b="-846"/>
            </a:stretch>
          </a:blipFill>
        </p:spPr>
      </p:sp>
      <p:sp>
        <p:nvSpPr>
          <p:cNvPr name="Freeform 10" id="10"/>
          <p:cNvSpPr/>
          <p:nvPr/>
        </p:nvSpPr>
        <p:spPr>
          <a:xfrm flipH="false" flipV="false" rot="0">
            <a:off x="12399080" y="1827339"/>
            <a:ext cx="1718841" cy="1718841"/>
          </a:xfrm>
          <a:custGeom>
            <a:avLst/>
            <a:gdLst/>
            <a:ahLst/>
            <a:cxnLst/>
            <a:rect r="r" b="b" t="t" l="l"/>
            <a:pathLst>
              <a:path h="1718841" w="1718841">
                <a:moveTo>
                  <a:pt x="0" y="0"/>
                </a:moveTo>
                <a:lnTo>
                  <a:pt x="1718841" y="0"/>
                </a:lnTo>
                <a:lnTo>
                  <a:pt x="1718841" y="1718841"/>
                </a:lnTo>
                <a:lnTo>
                  <a:pt x="0" y="1718841"/>
                </a:lnTo>
                <a:lnTo>
                  <a:pt x="0" y="0"/>
                </a:lnTo>
                <a:close/>
              </a:path>
            </a:pathLst>
          </a:custGeom>
          <a:blipFill>
            <a:blip r:embed="rId5"/>
            <a:stretch>
              <a:fillRect l="0" t="0" r="0" b="0"/>
            </a:stretch>
          </a:blipFill>
        </p:spPr>
      </p:sp>
      <p:sp>
        <p:nvSpPr>
          <p:cNvPr name="TextBox 11" id="11"/>
          <p:cNvSpPr txBox="true"/>
          <p:nvPr/>
        </p:nvSpPr>
        <p:spPr>
          <a:xfrm rot="0">
            <a:off x="-2333083" y="628411"/>
            <a:ext cx="11477083"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Canva Sans Bold"/>
                <a:ea typeface="Canva Sans Bold"/>
                <a:cs typeface="Canva Sans Bold"/>
                <a:sym typeface="Canva Sans Bold"/>
              </a:rPr>
              <a:t>Technologies</a:t>
            </a:r>
          </a:p>
        </p:txBody>
      </p:sp>
      <p:sp>
        <p:nvSpPr>
          <p:cNvPr name="TextBox 12" id="12"/>
          <p:cNvSpPr txBox="true"/>
          <p:nvPr/>
        </p:nvSpPr>
        <p:spPr>
          <a:xfrm rot="0">
            <a:off x="12735221" y="3663065"/>
            <a:ext cx="1046559" cy="448310"/>
          </a:xfrm>
          <a:prstGeom prst="rect">
            <a:avLst/>
          </a:prstGeom>
        </p:spPr>
        <p:txBody>
          <a:bodyPr anchor="t" rtlCol="false" tIns="0" lIns="0" bIns="0" rIns="0">
            <a:spAutoFit/>
          </a:bodyPr>
          <a:lstStyle/>
          <a:p>
            <a:pPr algn="ctr" marL="0" indent="0" lvl="0">
              <a:lnSpc>
                <a:spcPts val="3640"/>
              </a:lnSpc>
              <a:spcBef>
                <a:spcPct val="0"/>
              </a:spcBef>
            </a:pPr>
            <a:r>
              <a:rPr lang="en-US" sz="2600">
                <a:solidFill>
                  <a:srgbClr val="000000"/>
                </a:solidFill>
                <a:latin typeface="Canva Sans"/>
                <a:ea typeface="Canva Sans"/>
                <a:cs typeface="Canva Sans"/>
                <a:sym typeface="Canva Sans"/>
              </a:rPr>
              <a:t>XCode</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408900" y="609730"/>
            <a:ext cx="16111812" cy="5168900"/>
          </a:xfrm>
          <a:prstGeom prst="rect">
            <a:avLst/>
          </a:prstGeom>
        </p:spPr>
        <p:txBody>
          <a:bodyPr anchor="t" rtlCol="false" tIns="0" lIns="0" bIns="0" rIns="0">
            <a:spAutoFit/>
          </a:bodyPr>
          <a:lstStyle/>
          <a:p>
            <a:pPr algn="ctr">
              <a:lnSpc>
                <a:spcPts val="6299"/>
              </a:lnSpc>
            </a:pPr>
            <a:r>
              <a:rPr lang="en-US" sz="4499">
                <a:solidFill>
                  <a:srgbClr val="000000"/>
                </a:solidFill>
                <a:latin typeface="Canva Sans"/>
                <a:ea typeface="Canva Sans"/>
                <a:cs typeface="Canva Sans"/>
                <a:sym typeface="Canva Sans"/>
              </a:rPr>
              <a:t>A numeric example</a:t>
            </a:r>
          </a:p>
          <a:p>
            <a:pPr algn="ctr">
              <a:lnSpc>
                <a:spcPts val="5599"/>
              </a:lnSpc>
            </a:pPr>
          </a:p>
          <a:p>
            <a:pPr algn="ctr" marL="734063" indent="-367031" lvl="1">
              <a:lnSpc>
                <a:spcPts val="4760"/>
              </a:lnSpc>
              <a:buFont typeface="Arial"/>
              <a:buChar char="•"/>
            </a:pPr>
            <a:r>
              <a:rPr lang="en-US" b="true" sz="3400">
                <a:solidFill>
                  <a:srgbClr val="000000"/>
                </a:solidFill>
                <a:latin typeface="Canva Sans Bold"/>
                <a:ea typeface="Canva Sans Bold"/>
                <a:cs typeface="Canva Sans Bold"/>
                <a:sym typeface="Canva Sans Bold"/>
              </a:rPr>
              <a:t>Chew Toy</a:t>
            </a:r>
            <a:r>
              <a:rPr lang="en-US" sz="3400">
                <a:solidFill>
                  <a:srgbClr val="000000"/>
                </a:solidFill>
                <a:latin typeface="Canva Sans"/>
                <a:ea typeface="Canva Sans"/>
                <a:cs typeface="Canva Sans"/>
                <a:sym typeface="Canva Sans"/>
              </a:rPr>
              <a:t>: raw p = 0.44 (not passing). Description says “playful” → +15% bump → 0.44 × 1.15 = 0.506 → now &gt; 0.5 → kept.</a:t>
            </a:r>
          </a:p>
          <a:p>
            <a:pPr algn="ctr">
              <a:lnSpc>
                <a:spcPts val="4760"/>
              </a:lnSpc>
            </a:pPr>
          </a:p>
          <a:p>
            <a:pPr algn="ctr" marL="734063" indent="-367031" lvl="1">
              <a:lnSpc>
                <a:spcPts val="4760"/>
              </a:lnSpc>
              <a:buFont typeface="Arial"/>
              <a:buChar char="•"/>
            </a:pPr>
            <a:r>
              <a:rPr lang="en-US" b="true" sz="3400">
                <a:solidFill>
                  <a:srgbClr val="000000"/>
                </a:solidFill>
                <a:latin typeface="Canva Sans Bold"/>
                <a:ea typeface="Canva Sans Bold"/>
                <a:cs typeface="Canva Sans Bold"/>
                <a:sym typeface="Canva Sans Bold"/>
              </a:rPr>
              <a:t>Adult Food</a:t>
            </a:r>
            <a:r>
              <a:rPr lang="en-US" sz="3400">
                <a:solidFill>
                  <a:srgbClr val="000000"/>
                </a:solidFill>
                <a:latin typeface="Canva Sans"/>
                <a:ea typeface="Canva Sans"/>
                <a:cs typeface="Canva Sans"/>
                <a:sym typeface="Canva Sans"/>
              </a:rPr>
              <a:t>: raw p = 0.28 (below 0.5). If the dog is adult, the age rule still adds it (safety rail).</a:t>
            </a:r>
          </a:p>
          <a:p>
            <a:pPr algn="ctr">
              <a:lnSpc>
                <a:spcPts val="5599"/>
              </a:lnSpc>
            </a:pPr>
          </a:p>
        </p:txBody>
      </p:sp>
      <p:sp>
        <p:nvSpPr>
          <p:cNvPr name="TextBox 10" id="10"/>
          <p:cNvSpPr txBox="true"/>
          <p:nvPr/>
        </p:nvSpPr>
        <p:spPr>
          <a:xfrm rot="0">
            <a:off x="10813477" y="8439008"/>
            <a:ext cx="6983363"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IT21389610</a:t>
            </a:r>
            <a:r>
              <a:rPr lang="en-US" sz="3494">
                <a:solidFill>
                  <a:srgbClr val="000000"/>
                </a:solidFill>
                <a:latin typeface="Canva Sans"/>
                <a:ea typeface="Canva Sans"/>
                <a:cs typeface="Canva Sans"/>
                <a:sym typeface="Canva Sans"/>
              </a:rPr>
              <a:t>| Rathnayaka R.M.L.D</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10813477" y="8439008"/>
            <a:ext cx="6983363"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IT21389610</a:t>
            </a:r>
            <a:r>
              <a:rPr lang="en-US" sz="3494">
                <a:solidFill>
                  <a:srgbClr val="000000"/>
                </a:solidFill>
                <a:latin typeface="Canva Sans"/>
                <a:ea typeface="Canva Sans"/>
                <a:cs typeface="Canva Sans"/>
                <a:sym typeface="Canva Sans"/>
              </a:rPr>
              <a:t>| Rathnayaka R.M.L.D</a:t>
            </a:r>
          </a:p>
        </p:txBody>
      </p:sp>
      <p:sp>
        <p:nvSpPr>
          <p:cNvPr name="TextBox 10" id="10"/>
          <p:cNvSpPr txBox="true"/>
          <p:nvPr/>
        </p:nvSpPr>
        <p:spPr>
          <a:xfrm rot="0">
            <a:off x="688234" y="1394855"/>
            <a:ext cx="12568444" cy="7592861"/>
          </a:xfrm>
          <a:prstGeom prst="rect">
            <a:avLst/>
          </a:prstGeom>
        </p:spPr>
        <p:txBody>
          <a:bodyPr anchor="t" rtlCol="false" tIns="0" lIns="0" bIns="0" rIns="0">
            <a:spAutoFit/>
          </a:bodyPr>
          <a:lstStyle/>
          <a:p>
            <a:pPr algn="l">
              <a:lnSpc>
                <a:spcPts val="4645"/>
              </a:lnSpc>
              <a:spcBef>
                <a:spcPct val="0"/>
              </a:spcBef>
            </a:pPr>
            <a:r>
              <a:rPr lang="en-US" b="true" sz="3318">
                <a:solidFill>
                  <a:srgbClr val="000000"/>
                </a:solidFill>
                <a:latin typeface="Arial MT Pro Bold"/>
                <a:ea typeface="Arial MT Pro Bold"/>
                <a:cs typeface="Arial MT Pro Bold"/>
                <a:sym typeface="Arial MT Pro Bold"/>
              </a:rPr>
              <a:t>Pr</a:t>
            </a:r>
            <a:r>
              <a:rPr lang="en-US" b="true" sz="3318">
                <a:solidFill>
                  <a:srgbClr val="000000"/>
                </a:solidFill>
                <a:latin typeface="Arial MT Pro Bold"/>
                <a:ea typeface="Arial MT Pro Bold"/>
                <a:cs typeface="Arial MT Pro Bold"/>
                <a:sym typeface="Arial MT Pro Bold"/>
              </a:rPr>
              <a:t>ofile: </a:t>
            </a:r>
            <a:r>
              <a:rPr lang="en-US" sz="3318">
                <a:solidFill>
                  <a:srgbClr val="000000"/>
                </a:solidFill>
                <a:latin typeface="Arial MT Pro"/>
                <a:ea typeface="Arial MT Pro"/>
                <a:cs typeface="Arial MT Pro"/>
                <a:sym typeface="Arial MT Pro"/>
              </a:rPr>
              <a:t>“Playful small terrier puppy; has ticks.” (Age 0.7)</a:t>
            </a:r>
          </a:p>
          <a:p>
            <a:pPr algn="l" marL="716453" indent="-358227" lvl="1">
              <a:lnSpc>
                <a:spcPts val="4645"/>
              </a:lnSpc>
              <a:spcBef>
                <a:spcPct val="0"/>
              </a:spcBef>
              <a:buFont typeface="Arial"/>
              <a:buChar char="•"/>
            </a:pPr>
            <a:r>
              <a:rPr lang="en-US" sz="3318">
                <a:solidFill>
                  <a:srgbClr val="000000"/>
                </a:solidFill>
                <a:latin typeface="Arial MT Pro"/>
                <a:ea typeface="Arial MT Pro"/>
                <a:cs typeface="Arial MT Pro"/>
                <a:sym typeface="Arial MT Pro"/>
              </a:rPr>
              <a:t>Raw scores (subset): Puppy Food 0.62, Deworming 0.41, Small Kibble 0.35, Light Harness 0.33, Tick Collar 0.36, Chew Toy 0.44…</a:t>
            </a:r>
          </a:p>
          <a:p>
            <a:pPr algn="l" marL="716453" indent="-358227" lvl="1">
              <a:lnSpc>
                <a:spcPts val="4645"/>
              </a:lnSpc>
              <a:spcBef>
                <a:spcPct val="0"/>
              </a:spcBef>
              <a:buFont typeface="Arial"/>
              <a:buChar char="•"/>
            </a:pPr>
            <a:r>
              <a:rPr lang="en-US" sz="3318">
                <a:solidFill>
                  <a:srgbClr val="000000"/>
                </a:solidFill>
                <a:latin typeface="Arial MT Pro"/>
                <a:ea typeface="Arial MT Pro"/>
                <a:cs typeface="Arial MT Pro"/>
                <a:sym typeface="Arial MT Pro"/>
              </a:rPr>
              <a:t>Nudges (+15%) for puppy/small/tick/playful:</a:t>
            </a:r>
          </a:p>
          <a:p>
            <a:pPr algn="l" marL="1432907" indent="-477636" lvl="2">
              <a:lnSpc>
                <a:spcPts val="4645"/>
              </a:lnSpc>
              <a:spcBef>
                <a:spcPct val="0"/>
              </a:spcBef>
              <a:buFont typeface="Arial"/>
              <a:buChar char="⚬"/>
            </a:pPr>
            <a:r>
              <a:rPr lang="en-US" sz="3318">
                <a:solidFill>
                  <a:srgbClr val="000000"/>
                </a:solidFill>
                <a:latin typeface="Arial MT Pro"/>
                <a:ea typeface="Arial MT Pro"/>
                <a:cs typeface="Arial MT Pro"/>
                <a:sym typeface="Arial MT Pro"/>
              </a:rPr>
              <a:t>Puppy Food 0.62→0.713, Deworming 0.41→0.472, Small Kibble 0.35→0.403, Light Harness 0.33→0.380, Tick Collar 0.36→0.414, Chew Toy 0.44→0.506.</a:t>
            </a:r>
          </a:p>
          <a:p>
            <a:pPr algn="l" marL="716453" indent="-358227" lvl="1">
              <a:lnSpc>
                <a:spcPts val="4645"/>
              </a:lnSpc>
              <a:spcBef>
                <a:spcPct val="0"/>
              </a:spcBef>
              <a:buFont typeface="Arial"/>
              <a:buChar char="•"/>
            </a:pPr>
            <a:r>
              <a:rPr lang="en-US" sz="3318">
                <a:solidFill>
                  <a:srgbClr val="000000"/>
                </a:solidFill>
                <a:latin typeface="Arial MT Pro"/>
                <a:ea typeface="Arial MT Pro"/>
                <a:cs typeface="Arial MT Pro"/>
                <a:sym typeface="Arial MT Pro"/>
              </a:rPr>
              <a:t>Compare to each item’s own cutoff tᵢ → keep good candidates.</a:t>
            </a:r>
          </a:p>
          <a:p>
            <a:pPr algn="l" marL="716453" indent="-358227" lvl="1">
              <a:lnSpc>
                <a:spcPts val="4645"/>
              </a:lnSpc>
              <a:spcBef>
                <a:spcPct val="0"/>
              </a:spcBef>
              <a:buFont typeface="Arial"/>
              <a:buChar char="•"/>
            </a:pPr>
            <a:r>
              <a:rPr lang="en-US" sz="3318">
                <a:solidFill>
                  <a:srgbClr val="000000"/>
                </a:solidFill>
                <a:latin typeface="Arial MT Pro"/>
                <a:ea typeface="Arial MT Pro"/>
                <a:cs typeface="Arial MT Pro"/>
                <a:sym typeface="Arial MT Pro"/>
              </a:rPr>
              <a:t>Apply caps &amp; rules (puppy, small, tick).</a:t>
            </a:r>
          </a:p>
          <a:p>
            <a:pPr algn="l" marL="716453" indent="-358227" lvl="1">
              <a:lnSpc>
                <a:spcPts val="4645"/>
              </a:lnSpc>
              <a:spcBef>
                <a:spcPct val="0"/>
              </a:spcBef>
              <a:buFont typeface="Arial"/>
              <a:buChar char="•"/>
            </a:pPr>
            <a:r>
              <a:rPr lang="en-US" b="true" sz="3318">
                <a:solidFill>
                  <a:srgbClr val="000000"/>
                </a:solidFill>
                <a:latin typeface="Arial MT Pro Bold"/>
                <a:ea typeface="Arial MT Pro Bold"/>
                <a:cs typeface="Arial MT Pro Bold"/>
                <a:sym typeface="Arial MT Pro Bold"/>
              </a:rPr>
              <a:t>Result: Puppy Food, Deworming, Small Kibble, Light Harness, Tick Collar, Chew Toy.</a:t>
            </a:r>
          </a:p>
          <a:p>
            <a:pPr algn="l">
              <a:lnSpc>
                <a:spcPts val="4645"/>
              </a:lnSpc>
              <a:spcBef>
                <a:spcPct val="0"/>
              </a:spcBef>
            </a:pPr>
          </a:p>
        </p:txBody>
      </p:sp>
      <p:sp>
        <p:nvSpPr>
          <p:cNvPr name="Freeform 11" id="11"/>
          <p:cNvSpPr/>
          <p:nvPr/>
        </p:nvSpPr>
        <p:spPr>
          <a:xfrm flipH="false" flipV="false" rot="0">
            <a:off x="15078930" y="6131242"/>
            <a:ext cx="2180370" cy="2180370"/>
          </a:xfrm>
          <a:custGeom>
            <a:avLst/>
            <a:gdLst/>
            <a:ahLst/>
            <a:cxnLst/>
            <a:rect r="r" b="b" t="t" l="l"/>
            <a:pathLst>
              <a:path h="2180370" w="2180370">
                <a:moveTo>
                  <a:pt x="0" y="0"/>
                </a:moveTo>
                <a:lnTo>
                  <a:pt x="2180370" y="0"/>
                </a:lnTo>
                <a:lnTo>
                  <a:pt x="2180370" y="2180370"/>
                </a:lnTo>
                <a:lnTo>
                  <a:pt x="0" y="2180370"/>
                </a:lnTo>
                <a:lnTo>
                  <a:pt x="0" y="0"/>
                </a:lnTo>
                <a:close/>
              </a:path>
            </a:pathLst>
          </a:custGeom>
          <a:blipFill>
            <a:blip r:embed="rId4"/>
            <a:stretch>
              <a:fillRect l="0" t="0" r="0" b="0"/>
            </a:stretch>
          </a:blipFill>
        </p:spPr>
      </p:sp>
      <p:sp>
        <p:nvSpPr>
          <p:cNvPr name="Freeform 12" id="12"/>
          <p:cNvSpPr/>
          <p:nvPr/>
        </p:nvSpPr>
        <p:spPr>
          <a:xfrm flipH="false" flipV="false" rot="0">
            <a:off x="15057164" y="3559109"/>
            <a:ext cx="2202136" cy="2202136"/>
          </a:xfrm>
          <a:custGeom>
            <a:avLst/>
            <a:gdLst/>
            <a:ahLst/>
            <a:cxnLst/>
            <a:rect r="r" b="b" t="t" l="l"/>
            <a:pathLst>
              <a:path h="2202136" w="2202136">
                <a:moveTo>
                  <a:pt x="0" y="0"/>
                </a:moveTo>
                <a:lnTo>
                  <a:pt x="2202136" y="0"/>
                </a:lnTo>
                <a:lnTo>
                  <a:pt x="2202136" y="2202136"/>
                </a:lnTo>
                <a:lnTo>
                  <a:pt x="0" y="2202136"/>
                </a:lnTo>
                <a:lnTo>
                  <a:pt x="0" y="0"/>
                </a:lnTo>
                <a:close/>
              </a:path>
            </a:pathLst>
          </a:custGeom>
          <a:blipFill>
            <a:blip r:embed="rId5"/>
            <a:stretch>
              <a:fillRect l="0" t="0" r="0" b="0"/>
            </a:stretch>
          </a:blipFill>
        </p:spPr>
      </p:sp>
      <p:sp>
        <p:nvSpPr>
          <p:cNvPr name="Freeform 13" id="13"/>
          <p:cNvSpPr/>
          <p:nvPr/>
        </p:nvSpPr>
        <p:spPr>
          <a:xfrm flipH="false" flipV="false" rot="0">
            <a:off x="15057164" y="775140"/>
            <a:ext cx="2202136" cy="2202136"/>
          </a:xfrm>
          <a:custGeom>
            <a:avLst/>
            <a:gdLst/>
            <a:ahLst/>
            <a:cxnLst/>
            <a:rect r="r" b="b" t="t" l="l"/>
            <a:pathLst>
              <a:path h="2202136" w="2202136">
                <a:moveTo>
                  <a:pt x="0" y="0"/>
                </a:moveTo>
                <a:lnTo>
                  <a:pt x="2202136" y="0"/>
                </a:lnTo>
                <a:lnTo>
                  <a:pt x="2202136" y="2202136"/>
                </a:lnTo>
                <a:lnTo>
                  <a:pt x="0" y="2202136"/>
                </a:lnTo>
                <a:lnTo>
                  <a:pt x="0" y="0"/>
                </a:lnTo>
                <a:close/>
              </a:path>
            </a:pathLst>
          </a:custGeom>
          <a:blipFill>
            <a:blip r:embed="rId6"/>
            <a:stretch>
              <a:fillRect l="0" t="0" r="0" b="0"/>
            </a:stretch>
          </a:blipFill>
        </p:spPr>
      </p:sp>
      <p:sp>
        <p:nvSpPr>
          <p:cNvPr name="TextBox 14" id="14"/>
          <p:cNvSpPr txBox="true"/>
          <p:nvPr/>
        </p:nvSpPr>
        <p:spPr>
          <a:xfrm rot="0">
            <a:off x="-2720363" y="79815"/>
            <a:ext cx="14862274" cy="1152525"/>
          </a:xfrm>
          <a:prstGeom prst="rect">
            <a:avLst/>
          </a:prstGeom>
        </p:spPr>
        <p:txBody>
          <a:bodyPr anchor="t" rtlCol="false" tIns="0" lIns="0" bIns="0" rIns="0">
            <a:spAutoFit/>
          </a:bodyPr>
          <a:lstStyle/>
          <a:p>
            <a:pPr algn="ctr">
              <a:lnSpc>
                <a:spcPts val="8400"/>
              </a:lnSpc>
              <a:spcBef>
                <a:spcPct val="0"/>
              </a:spcBef>
            </a:pPr>
            <a:r>
              <a:rPr lang="en-US" sz="6000">
                <a:solidFill>
                  <a:srgbClr val="000000"/>
                </a:solidFill>
                <a:latin typeface="Arial MT Pro"/>
                <a:ea typeface="Arial MT Pro"/>
                <a:cs typeface="Arial MT Pro"/>
                <a:sym typeface="Arial MT Pro"/>
              </a:rPr>
              <a:t>One</a:t>
            </a:r>
            <a:r>
              <a:rPr lang="en-US" sz="6000">
                <a:solidFill>
                  <a:srgbClr val="000000"/>
                </a:solidFill>
                <a:latin typeface="Arial MT Pro"/>
                <a:ea typeface="Arial MT Pro"/>
                <a:cs typeface="Arial MT Pro"/>
                <a:sym typeface="Arial MT Pro"/>
              </a:rPr>
              <a:t> Simple Example </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sp>
        <p:nvSpPr>
          <p:cNvPr name="Freeform 2" id="2"/>
          <p:cNvSpPr/>
          <p:nvPr/>
        </p:nvSpPr>
        <p:spPr>
          <a:xfrm flipH="false" flipV="false" rot="0">
            <a:off x="0" y="1424149"/>
            <a:ext cx="7581519" cy="8229600"/>
          </a:xfrm>
          <a:custGeom>
            <a:avLst/>
            <a:gdLst/>
            <a:ahLst/>
            <a:cxnLst/>
            <a:rect r="r" b="b" t="t" l="l"/>
            <a:pathLst>
              <a:path h="8229600" w="7581519">
                <a:moveTo>
                  <a:pt x="0" y="0"/>
                </a:moveTo>
                <a:lnTo>
                  <a:pt x="7581519" y="0"/>
                </a:lnTo>
                <a:lnTo>
                  <a:pt x="7581519" y="8229600"/>
                </a:lnTo>
                <a:lnTo>
                  <a:pt x="0" y="8229600"/>
                </a:lnTo>
                <a:lnTo>
                  <a:pt x="0" y="0"/>
                </a:lnTo>
                <a:close/>
              </a:path>
            </a:pathLst>
          </a:custGeom>
          <a:blipFill>
            <a:blip r:embed="rId2"/>
            <a:stretch>
              <a:fillRect l="0" t="0" r="0" b="0"/>
            </a:stretch>
          </a:blipFill>
        </p:spPr>
      </p:sp>
      <p:grpSp>
        <p:nvGrpSpPr>
          <p:cNvPr name="Group 3" id="3"/>
          <p:cNvGrpSpPr/>
          <p:nvPr/>
        </p:nvGrpSpPr>
        <p:grpSpPr>
          <a:xfrm rot="0">
            <a:off x="0" y="9020497"/>
            <a:ext cx="18288000" cy="1266503"/>
            <a:chOff x="0" y="0"/>
            <a:chExt cx="24384000" cy="1688670"/>
          </a:xfrm>
        </p:grpSpPr>
        <p:grpSp>
          <p:nvGrpSpPr>
            <p:cNvPr name="Group 4" id="4"/>
            <p:cNvGrpSpPr/>
            <p:nvPr/>
          </p:nvGrpSpPr>
          <p:grpSpPr>
            <a:xfrm rot="0">
              <a:off x="0" y="714063"/>
              <a:ext cx="24384000" cy="974608"/>
              <a:chOff x="0" y="0"/>
              <a:chExt cx="4816593" cy="192515"/>
            </a:xfrm>
          </p:grpSpPr>
          <p:sp>
            <p:nvSpPr>
              <p:cNvPr name="Freeform 5" id="5"/>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6" id="6"/>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3"/>
              <a:stretch>
                <a:fillRect l="-59717" t="-185064" r="-62106" b="-181248"/>
              </a:stretch>
            </a:blipFill>
            <a:ln cap="sq">
              <a:noFill/>
              <a:prstDash val="sysDot"/>
              <a:miter/>
            </a:ln>
          </p:spPr>
        </p:sp>
        <p:sp>
          <p:nvSpPr>
            <p:cNvPr name="Freeform 8" id="8"/>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4"/>
              <a:stretch>
                <a:fillRect l="0" t="0" r="0" b="0"/>
              </a:stretch>
            </a:blipFill>
          </p:spPr>
        </p:sp>
        <p:sp>
          <p:nvSpPr>
            <p:cNvPr name="TextBox 9" id="9"/>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10" id="10"/>
          <p:cNvSpPr txBox="true"/>
          <p:nvPr/>
        </p:nvSpPr>
        <p:spPr>
          <a:xfrm rot="0">
            <a:off x="10116237" y="3614391"/>
            <a:ext cx="4376291" cy="2753418"/>
          </a:xfrm>
          <a:prstGeom prst="rect">
            <a:avLst/>
          </a:prstGeom>
        </p:spPr>
        <p:txBody>
          <a:bodyPr anchor="t" rtlCol="false" tIns="0" lIns="0" bIns="0" rIns="0">
            <a:spAutoFit/>
          </a:bodyPr>
          <a:lstStyle/>
          <a:p>
            <a:pPr algn="ctr">
              <a:lnSpc>
                <a:spcPts val="22536"/>
              </a:lnSpc>
              <a:spcBef>
                <a:spcPct val="0"/>
              </a:spcBef>
            </a:pPr>
            <a:r>
              <a:rPr lang="en-US" b="true" sz="16097">
                <a:solidFill>
                  <a:srgbClr val="000000"/>
                </a:solidFill>
                <a:latin typeface="Canva Sans Bold"/>
                <a:ea typeface="Canva Sans Bold"/>
                <a:cs typeface="Canva Sans Bold"/>
                <a:sym typeface="Canva Sans Bold"/>
              </a:rPr>
              <a:t>Q&amp;A</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sp>
        <p:nvSpPr>
          <p:cNvPr name="Freeform 2" id="2"/>
          <p:cNvSpPr/>
          <p:nvPr/>
        </p:nvSpPr>
        <p:spPr>
          <a:xfrm flipH="false" flipV="false" rot="0">
            <a:off x="-191407" y="1421037"/>
            <a:ext cx="6812135" cy="8390731"/>
          </a:xfrm>
          <a:custGeom>
            <a:avLst/>
            <a:gdLst/>
            <a:ahLst/>
            <a:cxnLst/>
            <a:rect r="r" b="b" t="t" l="l"/>
            <a:pathLst>
              <a:path h="8390731" w="6812135">
                <a:moveTo>
                  <a:pt x="0" y="0"/>
                </a:moveTo>
                <a:lnTo>
                  <a:pt x="6812135" y="0"/>
                </a:lnTo>
                <a:lnTo>
                  <a:pt x="6812135" y="8390731"/>
                </a:lnTo>
                <a:lnTo>
                  <a:pt x="0" y="8390731"/>
                </a:lnTo>
                <a:lnTo>
                  <a:pt x="0" y="0"/>
                </a:lnTo>
                <a:close/>
              </a:path>
            </a:pathLst>
          </a:custGeom>
          <a:blipFill>
            <a:blip r:embed="rId2">
              <a:alphaModFix amt="9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9020497"/>
            <a:ext cx="18288000" cy="1266503"/>
            <a:chOff x="0" y="0"/>
            <a:chExt cx="24384000" cy="1688670"/>
          </a:xfrm>
        </p:grpSpPr>
        <p:grpSp>
          <p:nvGrpSpPr>
            <p:cNvPr name="Group 4" id="4"/>
            <p:cNvGrpSpPr/>
            <p:nvPr/>
          </p:nvGrpSpPr>
          <p:grpSpPr>
            <a:xfrm rot="0">
              <a:off x="0" y="714063"/>
              <a:ext cx="24384000" cy="974608"/>
              <a:chOff x="0" y="0"/>
              <a:chExt cx="4816593" cy="192515"/>
            </a:xfrm>
          </p:grpSpPr>
          <p:sp>
            <p:nvSpPr>
              <p:cNvPr name="Freeform 5" id="5"/>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6" id="6"/>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4"/>
              <a:stretch>
                <a:fillRect l="-59717" t="-185064" r="-62106" b="-181248"/>
              </a:stretch>
            </a:blipFill>
            <a:ln cap="sq">
              <a:noFill/>
              <a:prstDash val="sysDot"/>
              <a:miter/>
            </a:ln>
          </p:spPr>
        </p:sp>
        <p:sp>
          <p:nvSpPr>
            <p:cNvPr name="Freeform 8" id="8"/>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5"/>
              <a:stretch>
                <a:fillRect l="0" t="0" r="0" b="0"/>
              </a:stretch>
            </a:blipFill>
          </p:spPr>
        </p:sp>
        <p:sp>
          <p:nvSpPr>
            <p:cNvPr name="TextBox 9" id="9"/>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10" id="10"/>
          <p:cNvSpPr txBox="true"/>
          <p:nvPr/>
        </p:nvSpPr>
        <p:spPr>
          <a:xfrm rot="0">
            <a:off x="6885997" y="3614391"/>
            <a:ext cx="10836771" cy="2753418"/>
          </a:xfrm>
          <a:prstGeom prst="rect">
            <a:avLst/>
          </a:prstGeom>
        </p:spPr>
        <p:txBody>
          <a:bodyPr anchor="t" rtlCol="false" tIns="0" lIns="0" bIns="0" rIns="0">
            <a:spAutoFit/>
          </a:bodyPr>
          <a:lstStyle/>
          <a:p>
            <a:pPr algn="ctr">
              <a:lnSpc>
                <a:spcPts val="22536"/>
              </a:lnSpc>
              <a:spcBef>
                <a:spcPct val="0"/>
              </a:spcBef>
            </a:pPr>
            <a:r>
              <a:rPr lang="en-US" b="true" sz="16097">
                <a:solidFill>
                  <a:srgbClr val="000000"/>
                </a:solidFill>
                <a:latin typeface="Canva Sans Bold"/>
                <a:ea typeface="Canva Sans Bold"/>
                <a:cs typeface="Canva Sans Bold"/>
                <a:sym typeface="Canva Sans Bold"/>
              </a:rPr>
              <a:t>Thank you.</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1314713" y="638664"/>
            <a:ext cx="6219379" cy="1160768"/>
          </a:xfrm>
          <a:prstGeom prst="rect">
            <a:avLst/>
          </a:prstGeom>
        </p:spPr>
        <p:txBody>
          <a:bodyPr anchor="t" rtlCol="false" tIns="0" lIns="0" bIns="0" rIns="0">
            <a:spAutoFit/>
          </a:bodyPr>
          <a:lstStyle/>
          <a:p>
            <a:pPr algn="ctr">
              <a:lnSpc>
                <a:spcPts val="9520"/>
              </a:lnSpc>
            </a:pPr>
            <a:r>
              <a:rPr lang="en-US" sz="6800">
                <a:solidFill>
                  <a:srgbClr val="000000"/>
                </a:solidFill>
                <a:latin typeface="Canva Sans"/>
                <a:ea typeface="Canva Sans"/>
                <a:cs typeface="Canva Sans"/>
                <a:sym typeface="Canva Sans"/>
              </a:rPr>
              <a:t>Component 01</a:t>
            </a:r>
          </a:p>
        </p:txBody>
      </p:sp>
      <p:sp>
        <p:nvSpPr>
          <p:cNvPr name="TextBox 10" id="10"/>
          <p:cNvSpPr txBox="true"/>
          <p:nvPr/>
        </p:nvSpPr>
        <p:spPr>
          <a:xfrm rot="0">
            <a:off x="617518" y="2993436"/>
            <a:ext cx="17052964" cy="3240405"/>
          </a:xfrm>
          <a:prstGeom prst="rect">
            <a:avLst/>
          </a:prstGeom>
        </p:spPr>
        <p:txBody>
          <a:bodyPr anchor="t" rtlCol="false" tIns="0" lIns="0" bIns="0" rIns="0">
            <a:spAutoFit/>
          </a:bodyPr>
          <a:lstStyle/>
          <a:p>
            <a:pPr algn="ctr">
              <a:lnSpc>
                <a:spcPts val="13019"/>
              </a:lnSpc>
            </a:pPr>
            <a:r>
              <a:rPr lang="en-US" sz="9300" b="true">
                <a:solidFill>
                  <a:srgbClr val="000000"/>
                </a:solidFill>
                <a:latin typeface="Canva Sans Bold"/>
                <a:ea typeface="Canva Sans Bold"/>
                <a:cs typeface="Canva Sans Bold"/>
                <a:sym typeface="Canva Sans Bold"/>
              </a:rPr>
              <a:t>Real-Time Pet Trainner Recommandation </a:t>
            </a:r>
          </a:p>
        </p:txBody>
      </p:sp>
      <p:sp>
        <p:nvSpPr>
          <p:cNvPr name="TextBox 11" id="11"/>
          <p:cNvSpPr txBox="true"/>
          <p:nvPr/>
        </p:nvSpPr>
        <p:spPr>
          <a:xfrm rot="0">
            <a:off x="11370665" y="8439008"/>
            <a:ext cx="5868987"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IT21812576</a:t>
            </a:r>
            <a:r>
              <a:rPr lang="en-US" sz="3494">
                <a:solidFill>
                  <a:srgbClr val="000000"/>
                </a:solidFill>
                <a:latin typeface="Canva Sans"/>
                <a:ea typeface="Canva Sans"/>
                <a:cs typeface="Canva Sans"/>
                <a:sym typeface="Canva Sans"/>
              </a:rPr>
              <a:t>| H.D  Warnakula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grpSp>
        <p:nvGrpSpPr>
          <p:cNvPr name="Group 9" id="9"/>
          <p:cNvGrpSpPr/>
          <p:nvPr/>
        </p:nvGrpSpPr>
        <p:grpSpPr>
          <a:xfrm rot="0">
            <a:off x="1231615" y="1398207"/>
            <a:ext cx="16599202" cy="6981247"/>
            <a:chOff x="0" y="0"/>
            <a:chExt cx="4371806" cy="1838682"/>
          </a:xfrm>
        </p:grpSpPr>
        <p:sp>
          <p:nvSpPr>
            <p:cNvPr name="Freeform 10" id="10"/>
            <p:cNvSpPr/>
            <p:nvPr/>
          </p:nvSpPr>
          <p:spPr>
            <a:xfrm flipH="false" flipV="false" rot="0">
              <a:off x="0" y="0"/>
              <a:ext cx="4371806" cy="1838682"/>
            </a:xfrm>
            <a:custGeom>
              <a:avLst/>
              <a:gdLst/>
              <a:ahLst/>
              <a:cxnLst/>
              <a:rect r="r" b="b" t="t" l="l"/>
              <a:pathLst>
                <a:path h="1838682" w="4371806">
                  <a:moveTo>
                    <a:pt x="0" y="0"/>
                  </a:moveTo>
                  <a:lnTo>
                    <a:pt x="4371806" y="0"/>
                  </a:lnTo>
                  <a:lnTo>
                    <a:pt x="4371806" y="1838682"/>
                  </a:lnTo>
                  <a:lnTo>
                    <a:pt x="0" y="1838682"/>
                  </a:lnTo>
                  <a:close/>
                </a:path>
              </a:pathLst>
            </a:custGeom>
            <a:solidFill>
              <a:srgbClr val="FEFEFF"/>
            </a:solidFill>
          </p:spPr>
        </p:sp>
        <p:sp>
          <p:nvSpPr>
            <p:cNvPr name="TextBox 11" id="11"/>
            <p:cNvSpPr txBox="true"/>
            <p:nvPr/>
          </p:nvSpPr>
          <p:spPr>
            <a:xfrm>
              <a:off x="0" y="-38100"/>
              <a:ext cx="4371806" cy="1876782"/>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6587541" y="1639928"/>
            <a:ext cx="4131667" cy="6497805"/>
          </a:xfrm>
          <a:custGeom>
            <a:avLst/>
            <a:gdLst/>
            <a:ahLst/>
            <a:cxnLst/>
            <a:rect r="r" b="b" t="t" l="l"/>
            <a:pathLst>
              <a:path h="6497805" w="4131667">
                <a:moveTo>
                  <a:pt x="0" y="0"/>
                </a:moveTo>
                <a:lnTo>
                  <a:pt x="4131667" y="0"/>
                </a:lnTo>
                <a:lnTo>
                  <a:pt x="4131667" y="6497805"/>
                </a:lnTo>
                <a:lnTo>
                  <a:pt x="0" y="6497805"/>
                </a:lnTo>
                <a:lnTo>
                  <a:pt x="0" y="0"/>
                </a:lnTo>
                <a:close/>
              </a:path>
            </a:pathLst>
          </a:custGeom>
          <a:blipFill>
            <a:blip r:embed="rId4"/>
            <a:stretch>
              <a:fillRect l="0" t="0" r="-455" b="0"/>
            </a:stretch>
          </a:blipFill>
        </p:spPr>
      </p:sp>
      <p:sp>
        <p:nvSpPr>
          <p:cNvPr name="TextBox 13" id="13"/>
          <p:cNvSpPr txBox="true"/>
          <p:nvPr/>
        </p:nvSpPr>
        <p:spPr>
          <a:xfrm rot="0">
            <a:off x="152559" y="174020"/>
            <a:ext cx="6917092" cy="854680"/>
          </a:xfrm>
          <a:prstGeom prst="rect">
            <a:avLst/>
          </a:prstGeom>
        </p:spPr>
        <p:txBody>
          <a:bodyPr anchor="t" rtlCol="false" tIns="0" lIns="0" bIns="0" rIns="0">
            <a:spAutoFit/>
          </a:bodyPr>
          <a:lstStyle/>
          <a:p>
            <a:pPr algn="ctr">
              <a:lnSpc>
                <a:spcPts val="6990"/>
              </a:lnSpc>
            </a:pPr>
            <a:r>
              <a:rPr lang="en-US" sz="4993">
                <a:solidFill>
                  <a:srgbClr val="000000"/>
                </a:solidFill>
                <a:latin typeface="Canva Sans"/>
                <a:ea typeface="Canva Sans"/>
                <a:cs typeface="Canva Sans"/>
                <a:sym typeface="Canva Sans"/>
              </a:rPr>
              <a:t>Workflow Diagram</a:t>
            </a:r>
          </a:p>
        </p:txBody>
      </p:sp>
      <p:sp>
        <p:nvSpPr>
          <p:cNvPr name="TextBox 14" id="14"/>
          <p:cNvSpPr txBox="true"/>
          <p:nvPr/>
        </p:nvSpPr>
        <p:spPr>
          <a:xfrm rot="0">
            <a:off x="12114390" y="8439008"/>
            <a:ext cx="5868987"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IT21812576</a:t>
            </a:r>
            <a:r>
              <a:rPr lang="en-US" sz="3494">
                <a:solidFill>
                  <a:srgbClr val="000000"/>
                </a:solidFill>
                <a:latin typeface="Canva Sans"/>
                <a:ea typeface="Canva Sans"/>
                <a:cs typeface="Canva Sans"/>
                <a:sym typeface="Canva Sans"/>
              </a:rPr>
              <a:t>| H.D  Warnakula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1028700" y="598093"/>
            <a:ext cx="4499074" cy="1335395"/>
          </a:xfrm>
          <a:prstGeom prst="rect">
            <a:avLst/>
          </a:prstGeom>
        </p:spPr>
        <p:txBody>
          <a:bodyPr anchor="t" rtlCol="false" tIns="0" lIns="0" bIns="0" rIns="0">
            <a:spAutoFit/>
          </a:bodyPr>
          <a:lstStyle/>
          <a:p>
            <a:pPr algn="ctr">
              <a:lnSpc>
                <a:spcPts val="10920"/>
              </a:lnSpc>
            </a:pPr>
            <a:r>
              <a:rPr lang="en-US" sz="7800">
                <a:solidFill>
                  <a:srgbClr val="000000"/>
                </a:solidFill>
                <a:latin typeface="Canva Sans"/>
                <a:ea typeface="Canva Sans"/>
                <a:cs typeface="Canva Sans"/>
                <a:sym typeface="Canva Sans"/>
              </a:rPr>
              <a:t>Overview</a:t>
            </a:r>
          </a:p>
        </p:txBody>
      </p:sp>
      <p:sp>
        <p:nvSpPr>
          <p:cNvPr name="TextBox 10" id="10"/>
          <p:cNvSpPr txBox="true"/>
          <p:nvPr/>
        </p:nvSpPr>
        <p:spPr>
          <a:xfrm rot="0">
            <a:off x="9144000" y="8938980"/>
            <a:ext cx="5868987"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IT21812576</a:t>
            </a:r>
            <a:r>
              <a:rPr lang="en-US" sz="3494">
                <a:solidFill>
                  <a:srgbClr val="000000"/>
                </a:solidFill>
                <a:latin typeface="Canva Sans"/>
                <a:ea typeface="Canva Sans"/>
                <a:cs typeface="Canva Sans"/>
                <a:sym typeface="Canva Sans"/>
              </a:rPr>
              <a:t>| H.D  Warnakula</a:t>
            </a:r>
          </a:p>
        </p:txBody>
      </p:sp>
      <p:sp>
        <p:nvSpPr>
          <p:cNvPr name="TextBox 11" id="11"/>
          <p:cNvSpPr txBox="true"/>
          <p:nvPr/>
        </p:nvSpPr>
        <p:spPr>
          <a:xfrm rot="0">
            <a:off x="223541" y="1895389"/>
            <a:ext cx="18064459" cy="8183246"/>
          </a:xfrm>
          <a:prstGeom prst="rect">
            <a:avLst/>
          </a:prstGeom>
        </p:spPr>
        <p:txBody>
          <a:bodyPr anchor="t" rtlCol="false" tIns="0" lIns="0" bIns="0" rIns="0">
            <a:spAutoFit/>
          </a:bodyPr>
          <a:lstStyle/>
          <a:p>
            <a:pPr algn="l">
              <a:lnSpc>
                <a:spcPts val="3079"/>
              </a:lnSpc>
            </a:pPr>
            <a:r>
              <a:rPr lang="en-US" sz="2199">
                <a:solidFill>
                  <a:srgbClr val="000000"/>
                </a:solidFill>
                <a:latin typeface="Canva Sans"/>
                <a:ea typeface="Canva Sans"/>
                <a:cs typeface="Canva Sans"/>
                <a:sym typeface="Canva Sans"/>
              </a:rPr>
              <a:t>The AI-powered Trainer and Groomer Recommendation Component enables pet owners</a:t>
            </a:r>
            <a:r>
              <a:rPr lang="en-US" sz="2199">
                <a:solidFill>
                  <a:srgbClr val="000000"/>
                </a:solidFill>
                <a:latin typeface="Canva Sans"/>
                <a:ea typeface="Canva Sans"/>
                <a:cs typeface="Canva Sans"/>
                <a:sym typeface="Canva Sans"/>
              </a:rPr>
              <a:t> to find </a:t>
            </a:r>
            <a:r>
              <a:rPr lang="en-US" sz="2199">
                <a:solidFill>
                  <a:srgbClr val="000000"/>
                </a:solidFill>
                <a:latin typeface="Canva Sans"/>
                <a:ea typeface="Canva Sans"/>
                <a:cs typeface="Canva Sans"/>
                <a:sym typeface="Canva Sans"/>
              </a:rPr>
              <a:t>the most suitable trai</a:t>
            </a:r>
            <a:r>
              <a:rPr lang="en-US" sz="2199">
                <a:solidFill>
                  <a:srgbClr val="000000"/>
                </a:solidFill>
                <a:latin typeface="Canva Sans"/>
                <a:ea typeface="Canva Sans"/>
                <a:cs typeface="Canva Sans"/>
                <a:sym typeface="Canva Sans"/>
              </a:rPr>
              <a:t>ne</a:t>
            </a:r>
            <a:r>
              <a:rPr lang="en-US" sz="2199">
                <a:solidFill>
                  <a:srgbClr val="000000"/>
                </a:solidFill>
                <a:latin typeface="Canva Sans"/>
                <a:ea typeface="Canva Sans"/>
                <a:cs typeface="Canva Sans"/>
                <a:sym typeface="Canva Sans"/>
              </a:rPr>
              <a:t>rs </a:t>
            </a:r>
            <a:r>
              <a:rPr lang="en-US" sz="2199">
                <a:solidFill>
                  <a:srgbClr val="000000"/>
                </a:solidFill>
                <a:latin typeface="Canva Sans"/>
                <a:ea typeface="Canva Sans"/>
                <a:cs typeface="Canva Sans"/>
                <a:sym typeface="Canva Sans"/>
              </a:rPr>
              <a:t>a</a:t>
            </a:r>
            <a:r>
              <a:rPr lang="en-US" sz="2199">
                <a:solidFill>
                  <a:srgbClr val="000000"/>
                </a:solidFill>
                <a:latin typeface="Canva Sans"/>
                <a:ea typeface="Canva Sans"/>
                <a:cs typeface="Canva Sans"/>
                <a:sym typeface="Canva Sans"/>
              </a:rPr>
              <a:t>nd g</a:t>
            </a:r>
            <a:r>
              <a:rPr lang="en-US" sz="2199">
                <a:solidFill>
                  <a:srgbClr val="000000"/>
                </a:solidFill>
                <a:latin typeface="Canva Sans"/>
                <a:ea typeface="Canva Sans"/>
                <a:cs typeface="Canva Sans"/>
                <a:sym typeface="Canva Sans"/>
              </a:rPr>
              <a:t>r</a:t>
            </a:r>
            <a:r>
              <a:rPr lang="en-US" sz="2199">
                <a:solidFill>
                  <a:srgbClr val="000000"/>
                </a:solidFill>
                <a:latin typeface="Canva Sans"/>
                <a:ea typeface="Canva Sans"/>
                <a:cs typeface="Canva Sans"/>
                <a:sym typeface="Canva Sans"/>
              </a:rPr>
              <a:t>oomers for</a:t>
            </a:r>
            <a:r>
              <a:rPr lang="en-US" sz="2199">
                <a:solidFill>
                  <a:srgbClr val="000000"/>
                </a:solidFill>
                <a:latin typeface="Canva Sans"/>
                <a:ea typeface="Canva Sans"/>
                <a:cs typeface="Canva Sans"/>
                <a:sym typeface="Canva Sans"/>
              </a:rPr>
              <a:t> </a:t>
            </a:r>
            <a:r>
              <a:rPr lang="en-US" sz="2199">
                <a:solidFill>
                  <a:srgbClr val="000000"/>
                </a:solidFill>
                <a:latin typeface="Canva Sans"/>
                <a:ea typeface="Canva Sans"/>
                <a:cs typeface="Canva Sans"/>
                <a:sym typeface="Canva Sans"/>
              </a:rPr>
              <a:t>their dog</a:t>
            </a:r>
            <a:r>
              <a:rPr lang="en-US" sz="2199">
                <a:solidFill>
                  <a:srgbClr val="000000"/>
                </a:solidFill>
                <a:latin typeface="Canva Sans"/>
                <a:ea typeface="Canva Sans"/>
                <a:cs typeface="Canva Sans"/>
                <a:sym typeface="Canva Sans"/>
              </a:rPr>
              <a:t>s</a:t>
            </a:r>
            <a:r>
              <a:rPr lang="en-US" sz="2199">
                <a:solidFill>
                  <a:srgbClr val="000000"/>
                </a:solidFill>
                <a:latin typeface="Canva Sans"/>
                <a:ea typeface="Canva Sans"/>
                <a:cs typeface="Canva Sans"/>
                <a:sym typeface="Canva Sans"/>
              </a:rPr>
              <a:t> using natural language qu</a:t>
            </a:r>
            <a:r>
              <a:rPr lang="en-US" sz="2199">
                <a:solidFill>
                  <a:srgbClr val="000000"/>
                </a:solidFill>
                <a:latin typeface="Canva Sans"/>
                <a:ea typeface="Canva Sans"/>
                <a:cs typeface="Canva Sans"/>
                <a:sym typeface="Canva Sans"/>
              </a:rPr>
              <a:t>er</a:t>
            </a:r>
            <a:r>
              <a:rPr lang="en-US" sz="2199">
                <a:solidFill>
                  <a:srgbClr val="000000"/>
                </a:solidFill>
                <a:latin typeface="Canva Sans"/>
                <a:ea typeface="Canva Sans"/>
                <a:cs typeface="Canva Sans"/>
                <a:sym typeface="Canva Sans"/>
              </a:rPr>
              <a:t>ies (e.g., “Need a calm trainer for an anx</a:t>
            </a:r>
            <a:r>
              <a:rPr lang="en-US" sz="2199">
                <a:solidFill>
                  <a:srgbClr val="000000"/>
                </a:solidFill>
                <a:latin typeface="Canva Sans"/>
                <a:ea typeface="Canva Sans"/>
                <a:cs typeface="Canva Sans"/>
                <a:sym typeface="Canva Sans"/>
              </a:rPr>
              <a:t>i</a:t>
            </a:r>
            <a:r>
              <a:rPr lang="en-US" sz="2199">
                <a:solidFill>
                  <a:srgbClr val="000000"/>
                </a:solidFill>
                <a:latin typeface="Canva Sans"/>
                <a:ea typeface="Canva Sans"/>
                <a:cs typeface="Canva Sans"/>
                <a:sym typeface="Canva Sans"/>
              </a:rPr>
              <a:t>ous Shih Tzu in Kandy”) </a:t>
            </a:r>
            <a:r>
              <a:rPr lang="en-US" sz="2199">
                <a:solidFill>
                  <a:srgbClr val="000000"/>
                </a:solidFill>
                <a:latin typeface="Canva Sans"/>
                <a:ea typeface="Canva Sans"/>
                <a:cs typeface="Canva Sans"/>
                <a:sym typeface="Canva Sans"/>
              </a:rPr>
              <a:t>c</a:t>
            </a:r>
            <a:r>
              <a:rPr lang="en-US" sz="2199">
                <a:solidFill>
                  <a:srgbClr val="000000"/>
                </a:solidFill>
                <a:latin typeface="Canva Sans"/>
                <a:ea typeface="Canva Sans"/>
                <a:cs typeface="Canva Sans"/>
                <a:sym typeface="Canva Sans"/>
              </a:rPr>
              <a:t>ombin</a:t>
            </a:r>
            <a:r>
              <a:rPr lang="en-US" sz="2199">
                <a:solidFill>
                  <a:srgbClr val="000000"/>
                </a:solidFill>
                <a:latin typeface="Canva Sans"/>
                <a:ea typeface="Canva Sans"/>
                <a:cs typeface="Canva Sans"/>
                <a:sym typeface="Canva Sans"/>
              </a:rPr>
              <a:t>e</a:t>
            </a:r>
            <a:r>
              <a:rPr lang="en-US" sz="2199">
                <a:solidFill>
                  <a:srgbClr val="000000"/>
                </a:solidFill>
                <a:latin typeface="Canva Sans"/>
                <a:ea typeface="Canva Sans"/>
                <a:cs typeface="Canva Sans"/>
                <a:sym typeface="Canva Sans"/>
              </a:rPr>
              <a:t>d</a:t>
            </a:r>
            <a:r>
              <a:rPr lang="en-US" sz="2199">
                <a:solidFill>
                  <a:srgbClr val="000000"/>
                </a:solidFill>
                <a:latin typeface="Canva Sans"/>
                <a:ea typeface="Canva Sans"/>
                <a:cs typeface="Canva Sans"/>
                <a:sym typeface="Canva Sans"/>
              </a:rPr>
              <a:t> </a:t>
            </a:r>
            <a:r>
              <a:rPr lang="en-US" sz="2199">
                <a:solidFill>
                  <a:srgbClr val="000000"/>
                </a:solidFill>
                <a:latin typeface="Canva Sans"/>
                <a:ea typeface="Canva Sans"/>
                <a:cs typeface="Canva Sans"/>
                <a:sym typeface="Canva Sans"/>
              </a:rPr>
              <a:t>with o</a:t>
            </a:r>
            <a:r>
              <a:rPr lang="en-US" sz="2199">
                <a:solidFill>
                  <a:srgbClr val="000000"/>
                </a:solidFill>
                <a:latin typeface="Canva Sans"/>
                <a:ea typeface="Canva Sans"/>
                <a:cs typeface="Canva Sans"/>
                <a:sym typeface="Canva Sans"/>
              </a:rPr>
              <a:t>p</a:t>
            </a:r>
            <a:r>
              <a:rPr lang="en-US" sz="2199">
                <a:solidFill>
                  <a:srgbClr val="000000"/>
                </a:solidFill>
                <a:latin typeface="Canva Sans"/>
                <a:ea typeface="Canva Sans"/>
                <a:cs typeface="Canva Sans"/>
                <a:sym typeface="Canva Sans"/>
              </a:rPr>
              <a:t>tional location-based filte</a:t>
            </a:r>
            <a:r>
              <a:rPr lang="en-US" sz="2199">
                <a:solidFill>
                  <a:srgbClr val="000000"/>
                </a:solidFill>
                <a:latin typeface="Canva Sans"/>
                <a:ea typeface="Canva Sans"/>
                <a:cs typeface="Canva Sans"/>
                <a:sym typeface="Canva Sans"/>
              </a:rPr>
              <a:t>r</a:t>
            </a:r>
            <a:r>
              <a:rPr lang="en-US" sz="2199">
                <a:solidFill>
                  <a:srgbClr val="000000"/>
                </a:solidFill>
                <a:latin typeface="Canva Sans"/>
                <a:ea typeface="Canva Sans"/>
                <a:cs typeface="Canva Sans"/>
                <a:sym typeface="Canva Sans"/>
              </a:rPr>
              <a:t>ing.</a:t>
            </a:r>
          </a:p>
          <a:p>
            <a:pPr algn="l">
              <a:lnSpc>
                <a:spcPts val="3079"/>
              </a:lnSpc>
            </a:pPr>
            <a:r>
              <a:rPr lang="en-US" sz="2199">
                <a:solidFill>
                  <a:srgbClr val="000000"/>
                </a:solidFill>
                <a:latin typeface="Canva Sans"/>
                <a:ea typeface="Canva Sans"/>
                <a:cs typeface="Canva Sans"/>
                <a:sym typeface="Canva Sans"/>
              </a:rPr>
              <a:t>The framew</a:t>
            </a:r>
            <a:r>
              <a:rPr lang="en-US" sz="2199">
                <a:solidFill>
                  <a:srgbClr val="000000"/>
                </a:solidFill>
                <a:latin typeface="Canva Sans"/>
                <a:ea typeface="Canva Sans"/>
                <a:cs typeface="Canva Sans"/>
                <a:sym typeface="Canva Sans"/>
              </a:rPr>
              <a:t>o</a:t>
            </a:r>
            <a:r>
              <a:rPr lang="en-US" sz="2199">
                <a:solidFill>
                  <a:srgbClr val="000000"/>
                </a:solidFill>
                <a:latin typeface="Canva Sans"/>
                <a:ea typeface="Canva Sans"/>
                <a:cs typeface="Canva Sans"/>
                <a:sym typeface="Canva Sans"/>
              </a:rPr>
              <a:t>rk le</a:t>
            </a:r>
            <a:r>
              <a:rPr lang="en-US" sz="2199">
                <a:solidFill>
                  <a:srgbClr val="000000"/>
                </a:solidFill>
                <a:latin typeface="Canva Sans"/>
                <a:ea typeface="Canva Sans"/>
                <a:cs typeface="Canva Sans"/>
                <a:sym typeface="Canva Sans"/>
              </a:rPr>
              <a:t>ver</a:t>
            </a:r>
            <a:r>
              <a:rPr lang="en-US" sz="2199">
                <a:solidFill>
                  <a:srgbClr val="000000"/>
                </a:solidFill>
                <a:latin typeface="Canva Sans"/>
                <a:ea typeface="Canva Sans"/>
                <a:cs typeface="Canva Sans"/>
                <a:sym typeface="Canva Sans"/>
              </a:rPr>
              <a:t>age</a:t>
            </a:r>
            <a:r>
              <a:rPr lang="en-US" sz="2199">
                <a:solidFill>
                  <a:srgbClr val="000000"/>
                </a:solidFill>
                <a:latin typeface="Canva Sans"/>
                <a:ea typeface="Canva Sans"/>
                <a:cs typeface="Canva Sans"/>
                <a:sym typeface="Canva Sans"/>
              </a:rPr>
              <a:t>s</a:t>
            </a:r>
            <a:r>
              <a:rPr lang="en-US" sz="2199">
                <a:solidFill>
                  <a:srgbClr val="000000"/>
                </a:solidFill>
                <a:latin typeface="Canva Sans"/>
                <a:ea typeface="Canva Sans"/>
                <a:cs typeface="Canva Sans"/>
                <a:sym typeface="Canva Sans"/>
              </a:rPr>
              <a:t> Natural</a:t>
            </a:r>
            <a:r>
              <a:rPr lang="en-US" sz="2199">
                <a:solidFill>
                  <a:srgbClr val="000000"/>
                </a:solidFill>
                <a:latin typeface="Canva Sans"/>
                <a:ea typeface="Canva Sans"/>
                <a:cs typeface="Canva Sans"/>
                <a:sym typeface="Canva Sans"/>
              </a:rPr>
              <a:t> </a:t>
            </a:r>
            <a:r>
              <a:rPr lang="en-US" sz="2199">
                <a:solidFill>
                  <a:srgbClr val="000000"/>
                </a:solidFill>
                <a:latin typeface="Canva Sans"/>
                <a:ea typeface="Canva Sans"/>
                <a:cs typeface="Canva Sans"/>
                <a:sym typeface="Canva Sans"/>
              </a:rPr>
              <a:t>Language Processing (NLP) and a machine learning recommendation modeltrained on thousands of trainer reviews to intelligently analyze both user needs and historical feedback from trainers’ past clients. Each trainer profile is enriched with details such as location, years of experience, qualifications, and average ratings, ensuring that recommendations are not only relevant but also trustworthy.</a:t>
            </a:r>
          </a:p>
          <a:p>
            <a:pPr algn="l">
              <a:lnSpc>
                <a:spcPts val="3079"/>
              </a:lnSpc>
              <a:spcBef>
                <a:spcPct val="0"/>
              </a:spcBef>
            </a:pPr>
            <a:r>
              <a:rPr lang="en-US" sz="2199">
                <a:solidFill>
                  <a:srgbClr val="000000"/>
                </a:solidFill>
                <a:latin typeface="Canva Sans"/>
                <a:ea typeface="Canva Sans"/>
                <a:cs typeface="Canva Sans"/>
                <a:sym typeface="Canva Sans"/>
              </a:rPr>
              <a:t>To maximize accuracy, the system computes match confidence scores by comparing the user’s request against trainer reviews, aggregates these scores across multiple reviews pe</a:t>
            </a:r>
            <a:r>
              <a:rPr lang="en-US" sz="2199">
                <a:solidFill>
                  <a:srgbClr val="000000"/>
                </a:solidFill>
                <a:latin typeface="Canva Sans"/>
                <a:ea typeface="Canva Sans"/>
                <a:cs typeface="Canva Sans"/>
                <a:sym typeface="Canva Sans"/>
              </a:rPr>
              <a:t>r trainer, and ranks providers based on the best alignment with the user’s intent.</a:t>
            </a:r>
          </a:p>
          <a:p>
            <a:pPr algn="l">
              <a:lnSpc>
                <a:spcPts val="3079"/>
              </a:lnSpc>
              <a:spcBef>
                <a:spcPct val="0"/>
              </a:spcBef>
            </a:pPr>
            <a:r>
              <a:rPr lang="en-US" sz="2199">
                <a:solidFill>
                  <a:srgbClr val="000000"/>
                </a:solidFill>
                <a:latin typeface="Canva Sans"/>
                <a:ea typeface="Canva Sans"/>
                <a:cs typeface="Canva Sans"/>
                <a:sym typeface="Canva Sans"/>
              </a:rPr>
              <a:t>The design is highly scalable and can be extended with advanced features such as:</a:t>
            </a:r>
          </a:p>
          <a:p>
            <a:pPr algn="l" marL="474973" indent="-237486" lvl="1">
              <a:lnSpc>
                <a:spcPts val="3079"/>
              </a:lnSpc>
              <a:spcBef>
                <a:spcPct val="0"/>
              </a:spcBef>
              <a:buFont typeface="Arial"/>
              <a:buChar char="•"/>
            </a:pPr>
            <a:r>
              <a:rPr lang="en-US" sz="2199">
                <a:solidFill>
                  <a:srgbClr val="000000"/>
                </a:solidFill>
                <a:latin typeface="Canva Sans"/>
                <a:ea typeface="Canva Sans"/>
                <a:cs typeface="Canva Sans"/>
                <a:sym typeface="Canva Sans"/>
              </a:rPr>
              <a:t>Real-time provider availability (trainers currently active in the area)</a:t>
            </a:r>
          </a:p>
          <a:p>
            <a:pPr algn="l" marL="474973" indent="-237486" lvl="1">
              <a:lnSpc>
                <a:spcPts val="3079"/>
              </a:lnSpc>
              <a:spcBef>
                <a:spcPct val="0"/>
              </a:spcBef>
              <a:buFont typeface="Arial"/>
              <a:buChar char="•"/>
            </a:pPr>
            <a:r>
              <a:rPr lang="en-US" sz="2199">
                <a:solidFill>
                  <a:srgbClr val="000000"/>
                </a:solidFill>
                <a:latin typeface="Canva Sans"/>
                <a:ea typeface="Canva Sans"/>
                <a:cs typeface="Canva Sans"/>
                <a:sym typeface="Canva Sans"/>
              </a:rPr>
              <a:t>Dynamic filters (e.g., “Certified Canine Behaviorist”, “Female Trainer”)</a:t>
            </a:r>
          </a:p>
          <a:p>
            <a:pPr algn="l" marL="474973" indent="-237486" lvl="1">
              <a:lnSpc>
                <a:spcPts val="3079"/>
              </a:lnSpc>
              <a:spcBef>
                <a:spcPct val="0"/>
              </a:spcBef>
              <a:buFont typeface="Arial"/>
              <a:buChar char="•"/>
            </a:pPr>
            <a:r>
              <a:rPr lang="en-US" sz="2199">
                <a:solidFill>
                  <a:srgbClr val="000000"/>
                </a:solidFill>
                <a:latin typeface="Canva Sans"/>
                <a:ea typeface="Canva Sans"/>
                <a:cs typeface="Canva Sans"/>
                <a:sym typeface="Canva Sans"/>
              </a:rPr>
              <a:t>Context-aware personalization (e.g., tailoring results for aggressive breeds vs. grooming needs)</a:t>
            </a:r>
          </a:p>
          <a:p>
            <a:pPr algn="l">
              <a:lnSpc>
                <a:spcPts val="3079"/>
              </a:lnSpc>
              <a:spcBef>
                <a:spcPct val="0"/>
              </a:spcBef>
            </a:pPr>
            <a:r>
              <a:rPr lang="en-US" sz="2199">
                <a:solidFill>
                  <a:srgbClr val="000000"/>
                </a:solidFill>
                <a:latin typeface="Canva Sans"/>
                <a:ea typeface="Canva Sans"/>
                <a:cs typeface="Canva Sans"/>
                <a:sym typeface="Canva Sans"/>
              </a:rPr>
              <a:t>This ensures that pet owners are matched with the most relevant, experienced, and nearby trainers or groomers — delivering an intelligent, seamless, and reliable connection between pet owners and trusted pet care experts.</a:t>
            </a:r>
          </a:p>
          <a:p>
            <a:pPr algn="l">
              <a:lnSpc>
                <a:spcPts val="3079"/>
              </a:lnSpc>
              <a:spcBef>
                <a:spcPct val="0"/>
              </a:spcBef>
            </a:pPr>
          </a:p>
          <a:p>
            <a:pPr algn="l">
              <a:lnSpc>
                <a:spcPts val="3079"/>
              </a:lnSpc>
              <a:spcBef>
                <a:spcPct val="0"/>
              </a:spcBef>
            </a:pPr>
          </a:p>
          <a:p>
            <a:pPr algn="ctr">
              <a:lnSpc>
                <a:spcPts val="3079"/>
              </a:lnSpc>
              <a:spcBef>
                <a:spcPct val="0"/>
              </a:spcBef>
            </a:pPr>
          </a:p>
          <a:p>
            <a:pPr algn="r">
              <a:lnSpc>
                <a:spcPts val="3079"/>
              </a:lnSpc>
            </a:pPr>
          </a:p>
          <a:p>
            <a:pPr algn="ctr">
              <a:lnSpc>
                <a:spcPts val="3079"/>
              </a:lnSpc>
              <a:spcBef>
                <a:spcPct val="0"/>
              </a:spcBef>
            </a:pPr>
          </a:p>
          <a:p>
            <a:pPr algn="ctr">
              <a:lnSpc>
                <a:spcPts val="307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236731" y="533530"/>
            <a:ext cx="9009872" cy="1335395"/>
          </a:xfrm>
          <a:prstGeom prst="rect">
            <a:avLst/>
          </a:prstGeom>
        </p:spPr>
        <p:txBody>
          <a:bodyPr anchor="t" rtlCol="false" tIns="0" lIns="0" bIns="0" rIns="0">
            <a:spAutoFit/>
          </a:bodyPr>
          <a:lstStyle/>
          <a:p>
            <a:pPr algn="ctr">
              <a:lnSpc>
                <a:spcPts val="10920"/>
              </a:lnSpc>
            </a:pPr>
            <a:r>
              <a:rPr lang="en-US" sz="7800">
                <a:solidFill>
                  <a:srgbClr val="000000"/>
                </a:solidFill>
                <a:latin typeface="Canva Sans"/>
                <a:ea typeface="Canva Sans"/>
                <a:cs typeface="Canva Sans"/>
                <a:sym typeface="Canva Sans"/>
              </a:rPr>
              <a:t>Requirements</a:t>
            </a:r>
          </a:p>
        </p:txBody>
      </p:sp>
      <p:sp>
        <p:nvSpPr>
          <p:cNvPr name="TextBox 10" id="10"/>
          <p:cNvSpPr txBox="true"/>
          <p:nvPr/>
        </p:nvSpPr>
        <p:spPr>
          <a:xfrm rot="0">
            <a:off x="11370665" y="8439008"/>
            <a:ext cx="5868987"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IT21812576</a:t>
            </a:r>
            <a:r>
              <a:rPr lang="en-US" sz="3494">
                <a:solidFill>
                  <a:srgbClr val="000000"/>
                </a:solidFill>
                <a:latin typeface="Canva Sans"/>
                <a:ea typeface="Canva Sans"/>
                <a:cs typeface="Canva Sans"/>
                <a:sym typeface="Canva Sans"/>
              </a:rPr>
              <a:t>| H.D  Warnakula</a:t>
            </a:r>
          </a:p>
        </p:txBody>
      </p:sp>
      <p:sp>
        <p:nvSpPr>
          <p:cNvPr name="TextBox 11" id="11"/>
          <p:cNvSpPr txBox="true"/>
          <p:nvPr/>
        </p:nvSpPr>
        <p:spPr>
          <a:xfrm rot="0">
            <a:off x="-2109061" y="2280598"/>
            <a:ext cx="9009872" cy="738492"/>
          </a:xfrm>
          <a:prstGeom prst="rect">
            <a:avLst/>
          </a:prstGeom>
        </p:spPr>
        <p:txBody>
          <a:bodyPr anchor="t" rtlCol="false" tIns="0" lIns="0" bIns="0" rIns="0">
            <a:spAutoFit/>
          </a:bodyPr>
          <a:lstStyle/>
          <a:p>
            <a:pPr algn="ctr">
              <a:lnSpc>
                <a:spcPts val="6020"/>
              </a:lnSpc>
            </a:pPr>
            <a:r>
              <a:rPr lang="en-US" sz="4300">
                <a:solidFill>
                  <a:srgbClr val="000000"/>
                </a:solidFill>
                <a:latin typeface="Canva Sans"/>
                <a:ea typeface="Canva Sans"/>
                <a:cs typeface="Canva Sans"/>
                <a:sym typeface="Canva Sans"/>
              </a:rPr>
              <a:t>Functional</a:t>
            </a:r>
          </a:p>
        </p:txBody>
      </p:sp>
      <p:sp>
        <p:nvSpPr>
          <p:cNvPr name="TextBox 12" id="12"/>
          <p:cNvSpPr txBox="true"/>
          <p:nvPr/>
        </p:nvSpPr>
        <p:spPr>
          <a:xfrm rot="0">
            <a:off x="7899971" y="2280598"/>
            <a:ext cx="9009872" cy="738492"/>
          </a:xfrm>
          <a:prstGeom prst="rect">
            <a:avLst/>
          </a:prstGeom>
        </p:spPr>
        <p:txBody>
          <a:bodyPr anchor="t" rtlCol="false" tIns="0" lIns="0" bIns="0" rIns="0">
            <a:spAutoFit/>
          </a:bodyPr>
          <a:lstStyle/>
          <a:p>
            <a:pPr algn="ctr">
              <a:lnSpc>
                <a:spcPts val="6020"/>
              </a:lnSpc>
            </a:pPr>
            <a:r>
              <a:rPr lang="en-US" sz="4300">
                <a:solidFill>
                  <a:srgbClr val="000000"/>
                </a:solidFill>
                <a:latin typeface="Canva Sans"/>
                <a:ea typeface="Canva Sans"/>
                <a:cs typeface="Canva Sans"/>
                <a:sym typeface="Canva Sans"/>
              </a:rPr>
              <a:t>Non-Functional</a:t>
            </a:r>
          </a:p>
        </p:txBody>
      </p:sp>
      <p:sp>
        <p:nvSpPr>
          <p:cNvPr name="TextBox 13" id="13"/>
          <p:cNvSpPr txBox="true"/>
          <p:nvPr/>
        </p:nvSpPr>
        <p:spPr>
          <a:xfrm rot="0">
            <a:off x="197329" y="2952415"/>
            <a:ext cx="8946671" cy="6168002"/>
          </a:xfrm>
          <a:prstGeom prst="rect">
            <a:avLst/>
          </a:prstGeom>
        </p:spPr>
        <p:txBody>
          <a:bodyPr anchor="t" rtlCol="false" tIns="0" lIns="0" bIns="0" rIns="0">
            <a:spAutoFit/>
          </a:bodyPr>
          <a:lstStyle/>
          <a:p>
            <a:pPr algn="l" marL="683385" indent="-341693" lvl="1">
              <a:lnSpc>
                <a:spcPts val="4431"/>
              </a:lnSpc>
              <a:buFont typeface="Arial"/>
              <a:buChar char="•"/>
            </a:pPr>
            <a:r>
              <a:rPr lang="en-US" sz="3165">
                <a:solidFill>
                  <a:srgbClr val="000000"/>
                </a:solidFill>
                <a:latin typeface="Canva Sans"/>
                <a:ea typeface="Canva Sans"/>
                <a:cs typeface="Canva Sans"/>
                <a:sym typeface="Canva Sans"/>
              </a:rPr>
              <a:t>⁠Accept natural language queries describing dog training/grooming needs.</a:t>
            </a:r>
          </a:p>
          <a:p>
            <a:pPr algn="l" marL="683385" indent="-341693" lvl="1">
              <a:lnSpc>
                <a:spcPts val="4431"/>
              </a:lnSpc>
              <a:buFont typeface="Arial"/>
              <a:buChar char="•"/>
            </a:pPr>
            <a:r>
              <a:rPr lang="en-US" sz="3165">
                <a:solidFill>
                  <a:srgbClr val="000000"/>
                </a:solidFill>
                <a:latin typeface="Canva Sans"/>
                <a:ea typeface="Canva Sans"/>
                <a:cs typeface="Canva Sans"/>
                <a:sym typeface="Canva Sans"/>
              </a:rPr>
              <a:t>  ⁠Allow optional breed &amp; location input.</a:t>
            </a:r>
          </a:p>
          <a:p>
            <a:pPr algn="l" marL="683385" indent="-341693" lvl="1">
              <a:lnSpc>
                <a:spcPts val="4431"/>
              </a:lnSpc>
              <a:buFont typeface="Arial"/>
              <a:buChar char="•"/>
            </a:pPr>
            <a:r>
              <a:rPr lang="en-US" sz="3165">
                <a:solidFill>
                  <a:srgbClr val="000000"/>
                </a:solidFill>
                <a:latin typeface="Canva Sans"/>
                <a:ea typeface="Canva Sans"/>
                <a:cs typeface="Canva Sans"/>
                <a:sym typeface="Canva Sans"/>
              </a:rPr>
              <a:t>  ⁠Retrieve trainer reviews from MongoDB and run them through the ML pipeline.</a:t>
            </a:r>
          </a:p>
          <a:p>
            <a:pPr algn="l" marL="683385" indent="-341693" lvl="1">
              <a:lnSpc>
                <a:spcPts val="4431"/>
              </a:lnSpc>
              <a:buFont typeface="Arial"/>
              <a:buChar char="•"/>
            </a:pPr>
            <a:r>
              <a:rPr lang="en-US" sz="3165">
                <a:solidFill>
                  <a:srgbClr val="000000"/>
                </a:solidFill>
                <a:latin typeface="Canva Sans"/>
                <a:ea typeface="Canva Sans"/>
                <a:cs typeface="Canva Sans"/>
                <a:sym typeface="Canva Sans"/>
              </a:rPr>
              <a:t>  ⁠Rank trainers based on semantic match + average review ratings.</a:t>
            </a:r>
          </a:p>
          <a:p>
            <a:pPr algn="l" marL="683385" indent="-341693" lvl="1">
              <a:lnSpc>
                <a:spcPts val="4431"/>
              </a:lnSpc>
              <a:buFont typeface="Arial"/>
              <a:buChar char="•"/>
            </a:pPr>
            <a:r>
              <a:rPr lang="en-US" sz="3165">
                <a:solidFill>
                  <a:srgbClr val="000000"/>
                </a:solidFill>
                <a:latin typeface="Canva Sans"/>
                <a:ea typeface="Canva Sans"/>
                <a:cs typeface="Canva Sans"/>
                <a:sym typeface="Canva Sans"/>
              </a:rPr>
              <a:t>  ⁠Return top N trainers (configurable).</a:t>
            </a:r>
          </a:p>
          <a:p>
            <a:pPr algn="l" marL="683385" indent="-341693" lvl="1">
              <a:lnSpc>
                <a:spcPts val="4431"/>
              </a:lnSpc>
              <a:buFont typeface="Arial"/>
              <a:buChar char="•"/>
            </a:pPr>
            <a:r>
              <a:rPr lang="en-US" sz="3165">
                <a:solidFill>
                  <a:srgbClr val="000000"/>
                </a:solidFill>
                <a:latin typeface="Canva Sans"/>
                <a:ea typeface="Canva Sans"/>
                <a:cs typeface="Canva Sans"/>
                <a:sym typeface="Canva Sans"/>
              </a:rPr>
              <a:t>  ⁠Display results interactively in Flutter with clear match scores.</a:t>
            </a:r>
          </a:p>
          <a:p>
            <a:pPr algn="l">
              <a:lnSpc>
                <a:spcPts val="4431"/>
              </a:lnSpc>
            </a:pPr>
          </a:p>
        </p:txBody>
      </p:sp>
      <p:sp>
        <p:nvSpPr>
          <p:cNvPr name="TextBox 14" id="14"/>
          <p:cNvSpPr txBox="true"/>
          <p:nvPr/>
        </p:nvSpPr>
        <p:spPr>
          <a:xfrm rot="0">
            <a:off x="9586335" y="3447715"/>
            <a:ext cx="8946671" cy="3358127"/>
          </a:xfrm>
          <a:prstGeom prst="rect">
            <a:avLst/>
          </a:prstGeom>
        </p:spPr>
        <p:txBody>
          <a:bodyPr anchor="t" rtlCol="false" tIns="0" lIns="0" bIns="0" rIns="0">
            <a:spAutoFit/>
          </a:bodyPr>
          <a:lstStyle/>
          <a:p>
            <a:pPr algn="l" marL="683385" indent="-341693" lvl="1">
              <a:lnSpc>
                <a:spcPts val="4431"/>
              </a:lnSpc>
              <a:buFont typeface="Arial"/>
              <a:buChar char="•"/>
            </a:pPr>
            <a:r>
              <a:rPr lang="en-US" sz="3165">
                <a:solidFill>
                  <a:srgbClr val="000000"/>
                </a:solidFill>
                <a:latin typeface="Canva Sans"/>
                <a:ea typeface="Canva Sans"/>
                <a:cs typeface="Canva Sans"/>
                <a:sym typeface="Canva Sans"/>
              </a:rPr>
              <a:t>Search responses are optimized to r</a:t>
            </a:r>
            <a:r>
              <a:rPr lang="en-US" sz="3165">
                <a:solidFill>
                  <a:srgbClr val="000000"/>
                </a:solidFill>
                <a:latin typeface="Canva Sans"/>
                <a:ea typeface="Canva Sans"/>
                <a:cs typeface="Canva Sans"/>
                <a:sym typeface="Canva Sans"/>
              </a:rPr>
              <a:t>eturn results quickly (minimal DB reads, no external APIs).</a:t>
            </a:r>
          </a:p>
          <a:p>
            <a:pPr algn="l">
              <a:lnSpc>
                <a:spcPts val="4431"/>
              </a:lnSpc>
            </a:pPr>
          </a:p>
          <a:p>
            <a:pPr algn="l" marL="683385" indent="-341693" lvl="1">
              <a:lnSpc>
                <a:spcPts val="4431"/>
              </a:lnSpc>
              <a:buFont typeface="Arial"/>
              <a:buChar char="•"/>
            </a:pPr>
            <a:r>
              <a:rPr lang="en-US" sz="3165">
                <a:solidFill>
                  <a:srgbClr val="000000"/>
                </a:solidFill>
                <a:latin typeface="Canva Sans"/>
                <a:ea typeface="Canva Sans"/>
                <a:cs typeface="Canva Sans"/>
                <a:sym typeface="Canva Sans"/>
              </a:rPr>
              <a:t>Backend remains accessible and responsive under typical user loads.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EEAFF"/>
        </a:solidFill>
      </p:bgPr>
    </p:bg>
    <p:spTree>
      <p:nvGrpSpPr>
        <p:cNvPr id="1" name=""/>
        <p:cNvGrpSpPr/>
        <p:nvPr/>
      </p:nvGrpSpPr>
      <p:grpSpPr>
        <a:xfrm>
          <a:off x="0" y="0"/>
          <a:ext cx="0" cy="0"/>
          <a:chOff x="0" y="0"/>
          <a:chExt cx="0" cy="0"/>
        </a:xfrm>
      </p:grpSpPr>
      <p:grpSp>
        <p:nvGrpSpPr>
          <p:cNvPr name="Group 2" id="2"/>
          <p:cNvGrpSpPr/>
          <p:nvPr/>
        </p:nvGrpSpPr>
        <p:grpSpPr>
          <a:xfrm rot="0">
            <a:off x="0" y="9020497"/>
            <a:ext cx="18288000" cy="1266503"/>
            <a:chOff x="0" y="0"/>
            <a:chExt cx="24384000" cy="1688670"/>
          </a:xfrm>
        </p:grpSpPr>
        <p:grpSp>
          <p:nvGrpSpPr>
            <p:cNvPr name="Group 3" id="3"/>
            <p:cNvGrpSpPr/>
            <p:nvPr/>
          </p:nvGrpSpPr>
          <p:grpSpPr>
            <a:xfrm rot="0">
              <a:off x="0" y="714063"/>
              <a:ext cx="24384000" cy="974608"/>
              <a:chOff x="0" y="0"/>
              <a:chExt cx="4816593" cy="192515"/>
            </a:xfrm>
          </p:grpSpPr>
          <p:sp>
            <p:nvSpPr>
              <p:cNvPr name="Freeform 4" id="4"/>
              <p:cNvSpPr/>
              <p:nvPr/>
            </p:nvSpPr>
            <p:spPr>
              <a:xfrm flipH="false" flipV="false" rot="0">
                <a:off x="0" y="0"/>
                <a:ext cx="4816592" cy="192515"/>
              </a:xfrm>
              <a:custGeom>
                <a:avLst/>
                <a:gdLst/>
                <a:ahLst/>
                <a:cxnLst/>
                <a:rect r="r" b="b" t="t" l="l"/>
                <a:pathLst>
                  <a:path h="192515" w="4816592">
                    <a:moveTo>
                      <a:pt x="0" y="0"/>
                    </a:moveTo>
                    <a:lnTo>
                      <a:pt x="4816592" y="0"/>
                    </a:lnTo>
                    <a:lnTo>
                      <a:pt x="4816592" y="192515"/>
                    </a:lnTo>
                    <a:lnTo>
                      <a:pt x="0" y="192515"/>
                    </a:lnTo>
                    <a:close/>
                  </a:path>
                </a:pathLst>
              </a:custGeom>
              <a:solidFill>
                <a:srgbClr val="FEFEFF"/>
              </a:solidFill>
            </p:spPr>
          </p:sp>
          <p:sp>
            <p:nvSpPr>
              <p:cNvPr name="TextBox 5" id="5"/>
              <p:cNvSpPr txBox="true"/>
              <p:nvPr/>
            </p:nvSpPr>
            <p:spPr>
              <a:xfrm>
                <a:off x="0" y="-38100"/>
                <a:ext cx="4816593" cy="230615"/>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317349" y="0"/>
              <a:ext cx="3571702" cy="1201366"/>
            </a:xfrm>
            <a:custGeom>
              <a:avLst/>
              <a:gdLst/>
              <a:ahLst/>
              <a:cxnLst/>
              <a:rect r="r" b="b" t="t" l="l"/>
              <a:pathLst>
                <a:path h="1201366" w="3571702">
                  <a:moveTo>
                    <a:pt x="0" y="0"/>
                  </a:moveTo>
                  <a:lnTo>
                    <a:pt x="3571702" y="0"/>
                  </a:lnTo>
                  <a:lnTo>
                    <a:pt x="3571702" y="1201366"/>
                  </a:lnTo>
                  <a:lnTo>
                    <a:pt x="0" y="1201366"/>
                  </a:lnTo>
                  <a:lnTo>
                    <a:pt x="0" y="0"/>
                  </a:lnTo>
                  <a:close/>
                </a:path>
              </a:pathLst>
            </a:custGeom>
            <a:blipFill>
              <a:blip r:embed="rId2"/>
              <a:stretch>
                <a:fillRect l="-59717" t="-185064" r="-62106" b="-181248"/>
              </a:stretch>
            </a:blipFill>
            <a:ln cap="sq">
              <a:noFill/>
              <a:prstDash val="sysDot"/>
              <a:miter/>
            </a:ln>
          </p:spPr>
        </p:sp>
        <p:sp>
          <p:nvSpPr>
            <p:cNvPr name="Freeform 7" id="7"/>
            <p:cNvSpPr/>
            <p:nvPr/>
          </p:nvSpPr>
          <p:spPr>
            <a:xfrm flipH="false" flipV="false" rot="0">
              <a:off x="238206" y="866219"/>
              <a:ext cx="2469987" cy="670294"/>
            </a:xfrm>
            <a:custGeom>
              <a:avLst/>
              <a:gdLst/>
              <a:ahLst/>
              <a:cxnLst/>
              <a:rect r="r" b="b" t="t" l="l"/>
              <a:pathLst>
                <a:path h="670294" w="2469987">
                  <a:moveTo>
                    <a:pt x="0" y="0"/>
                  </a:moveTo>
                  <a:lnTo>
                    <a:pt x="2469988" y="0"/>
                  </a:lnTo>
                  <a:lnTo>
                    <a:pt x="2469988" y="670294"/>
                  </a:lnTo>
                  <a:lnTo>
                    <a:pt x="0" y="670294"/>
                  </a:lnTo>
                  <a:lnTo>
                    <a:pt x="0" y="0"/>
                  </a:lnTo>
                  <a:close/>
                </a:path>
              </a:pathLst>
            </a:custGeom>
            <a:blipFill>
              <a:blip r:embed="rId3"/>
              <a:stretch>
                <a:fillRect l="0" t="0" r="0" b="0"/>
              </a:stretch>
            </a:blipFill>
          </p:spPr>
        </p:sp>
        <p:sp>
          <p:nvSpPr>
            <p:cNvPr name="TextBox 8" id="8"/>
            <p:cNvSpPr txBox="true"/>
            <p:nvPr/>
          </p:nvSpPr>
          <p:spPr>
            <a:xfrm rot="0">
              <a:off x="11036420" y="742394"/>
              <a:ext cx="2311160" cy="794119"/>
            </a:xfrm>
            <a:prstGeom prst="rect">
              <a:avLst/>
            </a:prstGeom>
          </p:spPr>
          <p:txBody>
            <a:bodyPr anchor="t" rtlCol="false" tIns="0" lIns="0" bIns="0" rIns="0">
              <a:spAutoFit/>
            </a:bodyPr>
            <a:lstStyle/>
            <a:p>
              <a:pPr algn="ctr">
                <a:lnSpc>
                  <a:spcPts val="4645"/>
                </a:lnSpc>
                <a:spcBef>
                  <a:spcPct val="0"/>
                </a:spcBef>
              </a:pPr>
              <a:r>
                <a:rPr lang="en-US" b="true" sz="3318">
                  <a:solidFill>
                    <a:srgbClr val="000000"/>
                  </a:solidFill>
                  <a:latin typeface="Arial MT Pro Bold"/>
                  <a:ea typeface="Arial MT Pro Bold"/>
                  <a:cs typeface="Arial MT Pro Bold"/>
                  <a:sym typeface="Arial MT Pro Bold"/>
                </a:rPr>
                <a:t>R25-064 </a:t>
              </a:r>
            </a:p>
          </p:txBody>
        </p:sp>
      </p:grpSp>
      <p:sp>
        <p:nvSpPr>
          <p:cNvPr name="TextBox 9" id="9"/>
          <p:cNvSpPr txBox="true"/>
          <p:nvPr/>
        </p:nvSpPr>
        <p:spPr>
          <a:xfrm rot="0">
            <a:off x="408900" y="552580"/>
            <a:ext cx="16111812" cy="1177278"/>
          </a:xfrm>
          <a:prstGeom prst="rect">
            <a:avLst/>
          </a:prstGeom>
        </p:spPr>
        <p:txBody>
          <a:bodyPr anchor="t" rtlCol="false" tIns="0" lIns="0" bIns="0" rIns="0">
            <a:spAutoFit/>
          </a:bodyPr>
          <a:lstStyle/>
          <a:p>
            <a:pPr algn="ctr">
              <a:lnSpc>
                <a:spcPts val="9660"/>
              </a:lnSpc>
            </a:pPr>
            <a:r>
              <a:rPr lang="en-US" sz="6900">
                <a:solidFill>
                  <a:srgbClr val="000000"/>
                </a:solidFill>
                <a:latin typeface="Canva Sans"/>
                <a:ea typeface="Canva Sans"/>
                <a:cs typeface="Canva Sans"/>
                <a:sym typeface="Canva Sans"/>
              </a:rPr>
              <a:t>Tools &amp; Technologies Utilized So far</a:t>
            </a:r>
          </a:p>
        </p:txBody>
      </p:sp>
      <p:sp>
        <p:nvSpPr>
          <p:cNvPr name="TextBox 10" id="10"/>
          <p:cNvSpPr txBox="true"/>
          <p:nvPr/>
        </p:nvSpPr>
        <p:spPr>
          <a:xfrm rot="0">
            <a:off x="11370665" y="8439008"/>
            <a:ext cx="5868987" cy="581490"/>
          </a:xfrm>
          <a:prstGeom prst="rect">
            <a:avLst/>
          </a:prstGeom>
        </p:spPr>
        <p:txBody>
          <a:bodyPr anchor="t" rtlCol="false" tIns="0" lIns="0" bIns="0" rIns="0">
            <a:spAutoFit/>
          </a:bodyPr>
          <a:lstStyle/>
          <a:p>
            <a:pPr algn="ctr">
              <a:lnSpc>
                <a:spcPts val="4891"/>
              </a:lnSpc>
              <a:spcBef>
                <a:spcPct val="0"/>
              </a:spcBef>
            </a:pPr>
            <a:r>
              <a:rPr lang="en-US" sz="3494">
                <a:solidFill>
                  <a:srgbClr val="000000"/>
                </a:solidFill>
                <a:latin typeface="Canva Sans"/>
                <a:ea typeface="Canva Sans"/>
                <a:cs typeface="Canva Sans"/>
                <a:sym typeface="Canva Sans"/>
              </a:rPr>
              <a:t>IT21812576</a:t>
            </a:r>
            <a:r>
              <a:rPr lang="en-US" sz="3494">
                <a:solidFill>
                  <a:srgbClr val="000000"/>
                </a:solidFill>
                <a:latin typeface="Canva Sans"/>
                <a:ea typeface="Canva Sans"/>
                <a:cs typeface="Canva Sans"/>
                <a:sym typeface="Canva Sans"/>
              </a:rPr>
              <a:t>| H.D  Warnakula</a:t>
            </a:r>
          </a:p>
        </p:txBody>
      </p:sp>
      <p:sp>
        <p:nvSpPr>
          <p:cNvPr name="TextBox 11" id="11"/>
          <p:cNvSpPr txBox="true"/>
          <p:nvPr/>
        </p:nvSpPr>
        <p:spPr>
          <a:xfrm rot="0">
            <a:off x="1357870" y="2495696"/>
            <a:ext cx="15901430" cy="478091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Languages -                              </a:t>
            </a:r>
            <a:r>
              <a:rPr lang="en-US" sz="3399" b="true">
                <a:solidFill>
                  <a:srgbClr val="6E09FF"/>
                </a:solidFill>
                <a:latin typeface="Canva Sans Bold"/>
                <a:ea typeface="Canva Sans Bold"/>
                <a:cs typeface="Canva Sans Bold"/>
                <a:sym typeface="Canva Sans Bold"/>
              </a:rPr>
              <a:t>Python, Dart</a:t>
            </a:r>
          </a:p>
          <a:p>
            <a:pPr algn="l">
              <a:lnSpc>
                <a:spcPts val="4759"/>
              </a:lnSpc>
            </a:pPr>
            <a:r>
              <a:rPr lang="en-US" sz="3399">
                <a:solidFill>
                  <a:srgbClr val="000000"/>
                </a:solidFill>
                <a:latin typeface="Canva Sans"/>
                <a:ea typeface="Canva Sans"/>
                <a:cs typeface="Canva Sans"/>
                <a:sym typeface="Canva Sans"/>
              </a:rPr>
              <a:t>ML / DL -                                 </a:t>
            </a:r>
            <a:r>
              <a:rPr lang="en-US" sz="3399">
                <a:solidFill>
                  <a:srgbClr val="6E09FF"/>
                </a:solidFill>
                <a:latin typeface="Canva Sans"/>
                <a:ea typeface="Canva Sans"/>
                <a:cs typeface="Canva Sans"/>
                <a:sym typeface="Canva Sans"/>
              </a:rPr>
              <a:t>  </a:t>
            </a:r>
            <a:r>
              <a:rPr lang="en-US" sz="3399" b="true">
                <a:solidFill>
                  <a:srgbClr val="6E09FF"/>
                </a:solidFill>
                <a:latin typeface="Canva Sans Bold"/>
                <a:ea typeface="Canva Sans Bold"/>
                <a:cs typeface="Canva Sans Bold"/>
                <a:sym typeface="Canva Sans Bold"/>
              </a:rPr>
              <a:t> Hugging Face Transformers, Regex (Python re), </a:t>
            </a:r>
          </a:p>
          <a:p>
            <a:pPr algn="l">
              <a:lnSpc>
                <a:spcPts val="4759"/>
              </a:lnSpc>
            </a:pPr>
            <a:r>
              <a:rPr lang="en-US" sz="3399" b="true">
                <a:solidFill>
                  <a:srgbClr val="6E09FF"/>
                </a:solidFill>
                <a:latin typeface="Canva Sans Bold"/>
                <a:ea typeface="Canva Sans Bold"/>
                <a:cs typeface="Canva Sans Bold"/>
                <a:sym typeface="Canva Sans Bold"/>
              </a:rPr>
              <a:t>                                                      Tokenization</a:t>
            </a:r>
            <a:r>
              <a:rPr lang="en-US" sz="3399">
                <a:solidFill>
                  <a:srgbClr val="6E09FF"/>
                </a:solidFill>
                <a:latin typeface="Canva Sans"/>
                <a:ea typeface="Canva Sans"/>
                <a:cs typeface="Canva Sans"/>
                <a:sym typeface="Canva Sans"/>
              </a:rPr>
              <a:t> </a:t>
            </a:r>
            <a:r>
              <a:rPr lang="en-US" sz="3399">
                <a:solidFill>
                  <a:srgbClr val="000000"/>
                </a:solidFill>
                <a:latin typeface="Canva Sans"/>
                <a:ea typeface="Canva Sans"/>
                <a:cs typeface="Canva Sans"/>
                <a:sym typeface="Canva Sans"/>
              </a:rPr>
              <a:t>         </a:t>
            </a:r>
          </a:p>
          <a:p>
            <a:pPr algn="l">
              <a:lnSpc>
                <a:spcPts val="4759"/>
              </a:lnSpc>
            </a:pPr>
            <a:r>
              <a:rPr lang="en-US" sz="3399">
                <a:solidFill>
                  <a:srgbClr val="000000"/>
                </a:solidFill>
                <a:latin typeface="Canva Sans"/>
                <a:ea typeface="Canva Sans"/>
                <a:cs typeface="Canva Sans"/>
                <a:sym typeface="Canva Sans"/>
              </a:rPr>
              <a:t>Backend -                                  </a:t>
            </a:r>
            <a:r>
              <a:rPr lang="en-US" sz="3399" b="true">
                <a:solidFill>
                  <a:srgbClr val="6E09FF"/>
                </a:solidFill>
                <a:latin typeface="Canva Sans Bold"/>
                <a:ea typeface="Canva Sans Bold"/>
                <a:cs typeface="Canva Sans Bold"/>
                <a:sym typeface="Canva Sans Bold"/>
              </a:rPr>
              <a:t>Flask (REST </a:t>
            </a:r>
            <a:r>
              <a:rPr lang="en-US" sz="3399" b="true">
                <a:solidFill>
                  <a:srgbClr val="6E09FF"/>
                </a:solidFill>
                <a:latin typeface="Canva Sans Bold"/>
                <a:ea typeface="Canva Sans Bold"/>
                <a:cs typeface="Canva Sans Bold"/>
                <a:sym typeface="Canva Sans Bold"/>
              </a:rPr>
              <a:t>API), Flask Blueprint</a:t>
            </a:r>
          </a:p>
          <a:p>
            <a:pPr algn="l">
              <a:lnSpc>
                <a:spcPts val="4759"/>
              </a:lnSpc>
            </a:pPr>
            <a:r>
              <a:rPr lang="en-US" sz="3399">
                <a:solidFill>
                  <a:srgbClr val="000000"/>
                </a:solidFill>
                <a:latin typeface="Canva Sans"/>
                <a:ea typeface="Canva Sans"/>
                <a:cs typeface="Canva Sans"/>
                <a:sym typeface="Canva Sans"/>
              </a:rPr>
              <a:t>Regex NLP Backup -              </a:t>
            </a:r>
            <a:r>
              <a:rPr lang="en-US" sz="3399" b="true">
                <a:solidFill>
                  <a:srgbClr val="6E09FF"/>
                </a:solidFill>
                <a:latin typeface="Canva Sans Bold"/>
                <a:ea typeface="Canva Sans Bold"/>
                <a:cs typeface="Canva Sans Bold"/>
                <a:sym typeface="Canva Sans Bold"/>
              </a:rPr>
              <a:t> Python re</a:t>
            </a:r>
          </a:p>
          <a:p>
            <a:pPr algn="l">
              <a:lnSpc>
                <a:spcPts val="4759"/>
              </a:lnSpc>
            </a:pPr>
            <a:r>
              <a:rPr lang="en-US" sz="3399">
                <a:solidFill>
                  <a:srgbClr val="000000"/>
                </a:solidFill>
                <a:latin typeface="Canva Sans"/>
                <a:ea typeface="Canva Sans"/>
                <a:cs typeface="Canva Sans"/>
                <a:sym typeface="Canva Sans"/>
              </a:rPr>
              <a:t>Utilities -                                   </a:t>
            </a:r>
            <a:r>
              <a:rPr lang="en-US" sz="3399" b="true">
                <a:solidFill>
                  <a:srgbClr val="6E09FF"/>
                </a:solidFill>
                <a:latin typeface="Canva Sans Bold"/>
                <a:ea typeface="Canva Sans Bold"/>
                <a:cs typeface="Canva Sans Bold"/>
                <a:sym typeface="Canva Sans Bold"/>
              </a:rPr>
              <a:t>Postman, Git, VS Code,X code</a:t>
            </a:r>
          </a:p>
          <a:p>
            <a:pPr algn="l">
              <a:lnSpc>
                <a:spcPts val="4759"/>
              </a:lnSpc>
            </a:pPr>
          </a:p>
          <a:p>
            <a:pPr algn="l">
              <a:lnSpc>
                <a:spcPts val="47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0BA511443E064D854E5067B4019C9E" ma:contentTypeVersion="12" ma:contentTypeDescription="Create a new document." ma:contentTypeScope="" ma:versionID="823e431178a4469f22f974e982d7ce0f">
  <xsd:schema xmlns:xsd="http://www.w3.org/2001/XMLSchema" xmlns:xs="http://www.w3.org/2001/XMLSchema" xmlns:p="http://schemas.microsoft.com/office/2006/metadata/properties" xmlns:ns2="3a1c76c7-cebf-4aba-b6dd-f609147c545c" xmlns:ns3="db72c12f-87a4-44ab-bbc5-4cc8306b158a" targetNamespace="http://schemas.microsoft.com/office/2006/metadata/properties" ma:root="true" ma:fieldsID="f755ef8bf2927eef413b6d6ddfa5335a" ns2:_="" ns3:_="">
    <xsd:import namespace="3a1c76c7-cebf-4aba-b6dd-f609147c545c"/>
    <xsd:import namespace="db72c12f-87a4-44ab-bbc5-4cc8306b158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1c76c7-cebf-4aba-b6dd-f609147c54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7c8a686f-bba2-44f2-819b-edf0b3003fbd"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b72c12f-87a4-44ab-bbc5-4cc8306b158a"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4a90b710-f748-4220-b362-4102ae550bf9}" ma:internalName="TaxCatchAll" ma:showField="CatchAllData" ma:web="db72c12f-87a4-44ab-bbc5-4cc8306b15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a1c76c7-cebf-4aba-b6dd-f609147c545c">
      <Terms xmlns="http://schemas.microsoft.com/office/infopath/2007/PartnerControls"/>
    </lcf76f155ced4ddcb4097134ff3c332f>
    <TaxCatchAll xmlns="db72c12f-87a4-44ab-bbc5-4cc8306b158a" xsi:nil="true"/>
  </documentManagement>
</p:properties>
</file>

<file path=customXml/itemProps1.xml><?xml version="1.0" encoding="utf-8"?>
<ds:datastoreItem xmlns:ds="http://schemas.openxmlformats.org/officeDocument/2006/customXml" ds:itemID="{A8A26F8B-FFF5-4D14-894A-286B1722C2E7}"/>
</file>

<file path=customXml/itemProps2.xml><?xml version="1.0" encoding="utf-8"?>
<ds:datastoreItem xmlns:ds="http://schemas.openxmlformats.org/officeDocument/2006/customXml" ds:itemID="{E32D6EA7-C0D6-442D-9BB2-5F8C9CCF562F}"/>
</file>

<file path=customXml/itemProps3.xml><?xml version="1.0" encoding="utf-8"?>
<ds:datastoreItem xmlns:ds="http://schemas.openxmlformats.org/officeDocument/2006/customXml" ds:itemID="{267896BA-5A84-485A-BE30-BFCCF6D10C99}"/>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cp:revision>1</cp:revision>
  <dcterms:created xsi:type="dcterms:W3CDTF">2006-08-16T00:00:00Z</dcterms:created>
  <dcterms:modified xsi:type="dcterms:W3CDTF">2011-08-01T06:04:30Z</dcterms:modified>
  <dc:identifier>DAGj9Q_azEI</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0x010100720BA511443E064D854E5067B4019C9E</vt:lpwstr>
  </property>
</Properties>
</file>