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x="18288000" cy="10287000"/>
  <p:notesSz cx="6858000" cy="9144000"/>
  <p:embeddedFontLst>
    <p:embeddedFont>
      <p:font typeface="Quicksand Bold" charset="1" panose="00000000000000000000"/>
      <p:regular r:id="rId56"/>
    </p:embeddedFont>
    <p:embeddedFont>
      <p:font typeface="Arial Bold" charset="1" panose="020B0802020202020204"/>
      <p:regular r:id="rId57"/>
    </p:embeddedFont>
    <p:embeddedFont>
      <p:font typeface="Canva Sans Bold" charset="1" panose="020B0803030501040103"/>
      <p:regular r:id="rId58"/>
    </p:embeddedFont>
    <p:embeddedFont>
      <p:font typeface="Canva Sans" charset="1" panose="020B0503030501040103"/>
      <p:regular r:id="rId59"/>
    </p:embeddedFont>
    <p:embeddedFont>
      <p:font typeface="Arimo" charset="1" panose="020B0604020202020204"/>
      <p:regular r:id="rId60"/>
    </p:embeddedFont>
    <p:embeddedFont>
      <p:font typeface="Arial" charset="1" panose="020B0502020202020204"/>
      <p:regular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customXml" Target="../customXml/item2.xml"/><Relationship Id="rId7" Type="http://schemas.openxmlformats.org/officeDocument/2006/relationships/slide" Target="slides/slide2.xml"/><Relationship Id="rId16" Type="http://schemas.openxmlformats.org/officeDocument/2006/relationships/slide" Target="slides/slide11.xml"/><Relationship Id="rId2" Type="http://schemas.openxmlformats.org/officeDocument/2006/relationships/presProps" Target="presProps.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font" Target="fonts/font58.fntdata"/><Relationship Id="rId5" Type="http://schemas.openxmlformats.org/officeDocument/2006/relationships/tableStyles" Target="tableStyles.xml"/><Relationship Id="rId61" Type="http://schemas.openxmlformats.org/officeDocument/2006/relationships/font" Target="fonts/font61.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font" Target="fonts/font56.fntdata"/><Relationship Id="rId64" Type="http://schemas.openxmlformats.org/officeDocument/2006/relationships/customXml" Target="../customXml/item3.xml"/><Relationship Id="rId51" Type="http://schemas.openxmlformats.org/officeDocument/2006/relationships/slide" Target="slides/slide46.xml"/><Relationship Id="rId8" Type="http://schemas.openxmlformats.org/officeDocument/2006/relationships/slide" Target="slides/slide3.xml"/><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59.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font" Target="fonts/font57.fntdata"/><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60.fntdata"/><Relationship Id="rId4" Type="http://schemas.openxmlformats.org/officeDocument/2006/relationships/theme" Target="theme/theme1.xml"/><Relationship Id="rId9" Type="http://schemas.openxmlformats.org/officeDocument/2006/relationships/slide" Target="slides/slide4.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2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2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3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2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5.png" Type="http://schemas.openxmlformats.org/officeDocument/2006/relationships/image"/><Relationship Id="rId4" Target="../media/image4.png" Type="http://schemas.openxmlformats.org/officeDocument/2006/relationships/image"/><Relationship Id="rId5" Target="../media/image2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34.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11" Target="../media/image45.svg" Type="http://schemas.openxmlformats.org/officeDocument/2006/relationships/image"/><Relationship Id="rId2" Target="../media/image5.png" Type="http://schemas.openxmlformats.org/officeDocument/2006/relationships/image"/><Relationship Id="rId3" Target="../media/image4.pn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8.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png" Type="http://schemas.openxmlformats.org/officeDocument/2006/relationships/image"/><Relationship Id="rId4" Target="../media/image4.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9.png" Type="http://schemas.openxmlformats.org/officeDocument/2006/relationships/image"/><Relationship Id="rId3" Target="../media/image5.png" Type="http://schemas.openxmlformats.org/officeDocument/2006/relationships/image"/><Relationship Id="rId4"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9.pn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0.png" Type="http://schemas.openxmlformats.org/officeDocument/2006/relationships/image"/><Relationship Id="rId3" Target="../media/image61.sv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14" Target="../media/image20.png" Type="http://schemas.openxmlformats.org/officeDocument/2006/relationships/image"/><Relationship Id="rId15" Target="../media/image21.svg" Type="http://schemas.openxmlformats.org/officeDocument/2006/relationships/image"/><Relationship Id="rId2" Target="../media/image5.png" Type="http://schemas.openxmlformats.org/officeDocument/2006/relationships/image"/><Relationship Id="rId3" Target="../media/image4.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6B2FF"/>
        </a:solidFill>
      </p:bgPr>
    </p:bg>
    <p:spTree>
      <p:nvGrpSpPr>
        <p:cNvPr id="1" name=""/>
        <p:cNvGrpSpPr/>
        <p:nvPr/>
      </p:nvGrpSpPr>
      <p:grpSpPr>
        <a:xfrm>
          <a:off x="0" y="0"/>
          <a:ext cx="0" cy="0"/>
          <a:chOff x="0" y="0"/>
          <a:chExt cx="0" cy="0"/>
        </a:xfrm>
      </p:grpSpPr>
      <p:sp>
        <p:nvSpPr>
          <p:cNvPr name="Freeform 2" id="2"/>
          <p:cNvSpPr/>
          <p:nvPr/>
        </p:nvSpPr>
        <p:spPr>
          <a:xfrm flipH="false" flipV="false" rot="0">
            <a:off x="5907609" y="3461768"/>
            <a:ext cx="6472783" cy="2242836"/>
          </a:xfrm>
          <a:custGeom>
            <a:avLst/>
            <a:gdLst/>
            <a:ahLst/>
            <a:cxnLst/>
            <a:rect r="r" b="b" t="t" l="l"/>
            <a:pathLst>
              <a:path h="2242836" w="6472783">
                <a:moveTo>
                  <a:pt x="0" y="0"/>
                </a:moveTo>
                <a:lnTo>
                  <a:pt x="6472782" y="0"/>
                </a:lnTo>
                <a:lnTo>
                  <a:pt x="6472782" y="2242836"/>
                </a:lnTo>
                <a:lnTo>
                  <a:pt x="0" y="2242836"/>
                </a:lnTo>
                <a:lnTo>
                  <a:pt x="0" y="0"/>
                </a:lnTo>
                <a:close/>
              </a:path>
            </a:pathLst>
          </a:custGeom>
          <a:blipFill>
            <a:blip r:embed="rId2"/>
            <a:stretch>
              <a:fillRect l="-59717" t="-176717" r="-62106" b="-175941"/>
            </a:stretch>
          </a:blipFill>
        </p:spPr>
      </p:sp>
      <p:sp>
        <p:nvSpPr>
          <p:cNvPr name="Freeform 3" id="3"/>
          <p:cNvSpPr/>
          <p:nvPr/>
        </p:nvSpPr>
        <p:spPr>
          <a:xfrm flipH="false" flipV="false" rot="-2526102">
            <a:off x="12934874" y="5386488"/>
            <a:ext cx="5393102" cy="5089127"/>
          </a:xfrm>
          <a:custGeom>
            <a:avLst/>
            <a:gdLst/>
            <a:ahLst/>
            <a:cxnLst/>
            <a:rect r="r" b="b" t="t" l="l"/>
            <a:pathLst>
              <a:path h="5089127" w="5393102">
                <a:moveTo>
                  <a:pt x="0" y="0"/>
                </a:moveTo>
                <a:lnTo>
                  <a:pt x="5393102" y="0"/>
                </a:lnTo>
                <a:lnTo>
                  <a:pt x="5393102" y="5089127"/>
                </a:lnTo>
                <a:lnTo>
                  <a:pt x="0" y="5089127"/>
                </a:lnTo>
                <a:lnTo>
                  <a:pt x="0" y="0"/>
                </a:lnTo>
                <a:close/>
              </a:path>
            </a:pathLst>
          </a:custGeom>
          <a:blipFill>
            <a:blip r:embed="rId3">
              <a:alphaModFix amt="28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978217">
            <a:off x="-53132" y="-372843"/>
            <a:ext cx="3939416" cy="3717376"/>
          </a:xfrm>
          <a:custGeom>
            <a:avLst/>
            <a:gdLst/>
            <a:ahLst/>
            <a:cxnLst/>
            <a:rect r="r" b="b" t="t" l="l"/>
            <a:pathLst>
              <a:path h="3717376" w="3939416">
                <a:moveTo>
                  <a:pt x="0" y="0"/>
                </a:moveTo>
                <a:lnTo>
                  <a:pt x="3939417" y="0"/>
                </a:lnTo>
                <a:lnTo>
                  <a:pt x="3939417" y="3717377"/>
                </a:lnTo>
                <a:lnTo>
                  <a:pt x="0" y="3717377"/>
                </a:lnTo>
                <a:lnTo>
                  <a:pt x="0" y="0"/>
                </a:lnTo>
                <a:close/>
              </a:path>
            </a:pathLst>
          </a:custGeom>
          <a:blipFill>
            <a:blip r:embed="rId3">
              <a:alphaModFix amt="28000"/>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9556044"/>
            <a:ext cx="18288000" cy="730956"/>
            <a:chOff x="0" y="0"/>
            <a:chExt cx="4816593" cy="192515"/>
          </a:xfrm>
        </p:grpSpPr>
        <p:sp>
          <p:nvSpPr>
            <p:cNvPr name="Freeform 6" id="6"/>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7" id="7"/>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78655" y="9670162"/>
            <a:ext cx="1852491" cy="502720"/>
          </a:xfrm>
          <a:custGeom>
            <a:avLst/>
            <a:gdLst/>
            <a:ahLst/>
            <a:cxnLst/>
            <a:rect r="r" b="b" t="t" l="l"/>
            <a:pathLst>
              <a:path h="502720" w="1852491">
                <a:moveTo>
                  <a:pt x="0" y="0"/>
                </a:moveTo>
                <a:lnTo>
                  <a:pt x="1852490" y="0"/>
                </a:lnTo>
                <a:lnTo>
                  <a:pt x="1852490" y="502720"/>
                </a:lnTo>
                <a:lnTo>
                  <a:pt x="0" y="502720"/>
                </a:lnTo>
                <a:lnTo>
                  <a:pt x="0" y="0"/>
                </a:lnTo>
                <a:close/>
              </a:path>
            </a:pathLst>
          </a:custGeom>
          <a:blipFill>
            <a:blip r:embed="rId5"/>
            <a:stretch>
              <a:fillRect l="0" t="0" r="0" b="0"/>
            </a:stretch>
          </a:blipFill>
        </p:spPr>
      </p:sp>
      <p:sp>
        <p:nvSpPr>
          <p:cNvPr name="TextBox 9" id="9"/>
          <p:cNvSpPr txBox="true"/>
          <p:nvPr/>
        </p:nvSpPr>
        <p:spPr>
          <a:xfrm rot="0">
            <a:off x="2272928" y="5637929"/>
            <a:ext cx="13742144" cy="1057275"/>
          </a:xfrm>
          <a:prstGeom prst="rect">
            <a:avLst/>
          </a:prstGeom>
        </p:spPr>
        <p:txBody>
          <a:bodyPr anchor="t" rtlCol="false" tIns="0" lIns="0" bIns="0" rIns="0">
            <a:spAutoFit/>
          </a:bodyPr>
          <a:lstStyle/>
          <a:p>
            <a:pPr algn="ctr">
              <a:lnSpc>
                <a:spcPts val="4200"/>
              </a:lnSpc>
            </a:pPr>
            <a:r>
              <a:rPr lang="en-US" sz="3000" b="true">
                <a:solidFill>
                  <a:srgbClr val="000000"/>
                </a:solidFill>
                <a:latin typeface="Quicksand Bold"/>
                <a:ea typeface="Quicksand Bold"/>
                <a:cs typeface="Quicksand Bold"/>
                <a:sym typeface="Quicksand Bold"/>
              </a:rPr>
              <a:t>Service based </a:t>
            </a:r>
          </a:p>
          <a:p>
            <a:pPr algn="ctr" marL="0" indent="0" lvl="0">
              <a:lnSpc>
                <a:spcPts val="4200"/>
              </a:lnSpc>
              <a:spcBef>
                <a:spcPct val="0"/>
              </a:spcBef>
            </a:pPr>
            <a:r>
              <a:rPr lang="en-US" b="true" sz="3000">
                <a:solidFill>
                  <a:srgbClr val="000000"/>
                </a:solidFill>
                <a:latin typeface="Quicksand Bold"/>
                <a:ea typeface="Quicksand Bold"/>
                <a:cs typeface="Quicksand Bold"/>
                <a:sym typeface="Quicksand Bold"/>
              </a:rPr>
              <a:t>pet care mobile app </a:t>
            </a:r>
          </a:p>
        </p:txBody>
      </p:sp>
      <p:grpSp>
        <p:nvGrpSpPr>
          <p:cNvPr name="Group 10" id="10"/>
          <p:cNvGrpSpPr/>
          <p:nvPr/>
        </p:nvGrpSpPr>
        <p:grpSpPr>
          <a:xfrm rot="0">
            <a:off x="0" y="9556044"/>
            <a:ext cx="18288000" cy="730956"/>
            <a:chOff x="0" y="0"/>
            <a:chExt cx="24384000" cy="974608"/>
          </a:xfrm>
        </p:grpSpPr>
        <p:grpSp>
          <p:nvGrpSpPr>
            <p:cNvPr name="Group 11" id="11"/>
            <p:cNvGrpSpPr/>
            <p:nvPr/>
          </p:nvGrpSpPr>
          <p:grpSpPr>
            <a:xfrm rot="0">
              <a:off x="0" y="0"/>
              <a:ext cx="24384000" cy="974608"/>
              <a:chOff x="0" y="0"/>
              <a:chExt cx="4816593" cy="192515"/>
            </a:xfrm>
          </p:grpSpPr>
          <p:sp>
            <p:nvSpPr>
              <p:cNvPr name="Freeform 12" id="12"/>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13" id="13"/>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238206" y="152157"/>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5"/>
              <a:stretch>
                <a:fillRect l="0" t="0" r="0" b="0"/>
              </a:stretch>
            </a:blipFill>
          </p:spPr>
        </p:sp>
        <p:sp>
          <p:nvSpPr>
            <p:cNvPr name="TextBox 15" id="15"/>
            <p:cNvSpPr txBox="true"/>
            <p:nvPr/>
          </p:nvSpPr>
          <p:spPr>
            <a:xfrm rot="0">
              <a:off x="11036420" y="28332"/>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grpSp>
        <p:nvGrpSpPr>
          <p:cNvPr name="Group 9" id="9"/>
          <p:cNvGrpSpPr/>
          <p:nvPr/>
        </p:nvGrpSpPr>
        <p:grpSpPr>
          <a:xfrm rot="0">
            <a:off x="1171575" y="2834610"/>
            <a:ext cx="285115" cy="285115"/>
            <a:chOff x="0" y="0"/>
            <a:chExt cx="380153" cy="380153"/>
          </a:xfrm>
        </p:grpSpPr>
        <p:grpSp>
          <p:nvGrpSpPr>
            <p:cNvPr name="Group 10" id="10"/>
            <p:cNvGrpSpPr/>
            <p:nvPr/>
          </p:nvGrpSpPr>
          <p:grpSpPr>
            <a:xfrm rot="0">
              <a:off x="0" y="0"/>
              <a:ext cx="380153" cy="38015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12" id="12"/>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13" id="13"/>
            <p:cNvSpPr/>
            <p:nvPr/>
          </p:nvSpPr>
          <p:spPr>
            <a:xfrm flipH="false" flipV="false" rot="0">
              <a:off x="87117" y="50082"/>
              <a:ext cx="213256" cy="245287"/>
            </a:xfrm>
            <a:custGeom>
              <a:avLst/>
              <a:gdLst/>
              <a:ahLst/>
              <a:cxnLst/>
              <a:rect r="r" b="b" t="t" l="l"/>
              <a:pathLst>
                <a:path h="245287" w="213256">
                  <a:moveTo>
                    <a:pt x="0" y="0"/>
                  </a:moveTo>
                  <a:lnTo>
                    <a:pt x="213256" y="0"/>
                  </a:lnTo>
                  <a:lnTo>
                    <a:pt x="213256" y="245287"/>
                  </a:lnTo>
                  <a:lnTo>
                    <a:pt x="0" y="245287"/>
                  </a:lnTo>
                  <a:lnTo>
                    <a:pt x="0" y="0"/>
                  </a:lnTo>
                  <a:close/>
                </a:path>
              </a:pathLst>
            </a:custGeom>
            <a:blipFill>
              <a:blip r:embed="rId4"/>
              <a:stretch>
                <a:fillRect l="0" t="0" r="0" b="0"/>
              </a:stretch>
            </a:blipFill>
          </p:spPr>
        </p:sp>
      </p:grpSp>
      <p:sp>
        <p:nvSpPr>
          <p:cNvPr name="TextBox 14" id="14"/>
          <p:cNvSpPr txBox="true"/>
          <p:nvPr/>
        </p:nvSpPr>
        <p:spPr>
          <a:xfrm rot="0">
            <a:off x="766540" y="329535"/>
            <a:ext cx="3980111"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Objectives</a:t>
            </a:r>
          </a:p>
        </p:txBody>
      </p:sp>
      <p:sp>
        <p:nvSpPr>
          <p:cNvPr name="TextBox 15" id="15"/>
          <p:cNvSpPr txBox="true"/>
          <p:nvPr/>
        </p:nvSpPr>
        <p:spPr>
          <a:xfrm rot="0">
            <a:off x="1364103" y="1977360"/>
            <a:ext cx="3574093"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Specific Objective</a:t>
            </a:r>
          </a:p>
        </p:txBody>
      </p:sp>
      <p:sp>
        <p:nvSpPr>
          <p:cNvPr name="TextBox 16" id="16"/>
          <p:cNvSpPr txBox="true"/>
          <p:nvPr/>
        </p:nvSpPr>
        <p:spPr>
          <a:xfrm rot="0">
            <a:off x="1364103" y="3862533"/>
            <a:ext cx="2804034"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Sub Objectives</a:t>
            </a:r>
          </a:p>
        </p:txBody>
      </p:sp>
      <p:sp>
        <p:nvSpPr>
          <p:cNvPr name="TextBox 17" id="17"/>
          <p:cNvSpPr txBox="true"/>
          <p:nvPr/>
        </p:nvSpPr>
        <p:spPr>
          <a:xfrm rot="0">
            <a:off x="1593745" y="2796510"/>
            <a:ext cx="16230600" cy="763270"/>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Canva Sans"/>
                <a:ea typeface="Canva Sans"/>
                <a:cs typeface="Canva Sans"/>
                <a:sym typeface="Canva Sans"/>
              </a:rPr>
              <a:t>To create a comprehensive real-time ecosystem for pet services that improves accessibility and convenience for pet owners.</a:t>
            </a:r>
          </a:p>
        </p:txBody>
      </p:sp>
      <p:sp>
        <p:nvSpPr>
          <p:cNvPr name="TextBox 18" id="18"/>
          <p:cNvSpPr txBox="true"/>
          <p:nvPr/>
        </p:nvSpPr>
        <p:spPr>
          <a:xfrm rot="0">
            <a:off x="1553435" y="4781129"/>
            <a:ext cx="15599479" cy="496443"/>
          </a:xfrm>
          <a:prstGeom prst="rect">
            <a:avLst/>
          </a:prstGeom>
        </p:spPr>
        <p:txBody>
          <a:bodyPr anchor="t" rtlCol="false" tIns="0" lIns="0" bIns="0" rIns="0">
            <a:spAutoFit/>
          </a:bodyPr>
          <a:lstStyle/>
          <a:p>
            <a:pPr algn="l">
              <a:lnSpc>
                <a:spcPts val="1910"/>
              </a:lnSpc>
            </a:pPr>
            <a:r>
              <a:rPr lang="en-US" sz="2099">
                <a:solidFill>
                  <a:srgbClr val="000000"/>
                </a:solidFill>
                <a:latin typeface="Canva Sans"/>
                <a:ea typeface="Canva Sans"/>
                <a:cs typeface="Canva Sans"/>
                <a:sym typeface="Canva Sans"/>
              </a:rPr>
              <a:t>To develop a Live Service Availability Map that provides real-time location and availability of nearby service providers (e.g., groomers, trainers, vets).</a:t>
            </a:r>
          </a:p>
        </p:txBody>
      </p:sp>
      <p:sp>
        <p:nvSpPr>
          <p:cNvPr name="TextBox 19" id="19"/>
          <p:cNvSpPr txBox="true"/>
          <p:nvPr/>
        </p:nvSpPr>
        <p:spPr>
          <a:xfrm rot="0">
            <a:off x="1573653" y="5540589"/>
            <a:ext cx="13194268" cy="496443"/>
          </a:xfrm>
          <a:prstGeom prst="rect">
            <a:avLst/>
          </a:prstGeom>
        </p:spPr>
        <p:txBody>
          <a:bodyPr anchor="t" rtlCol="false" tIns="0" lIns="0" bIns="0" rIns="0">
            <a:spAutoFit/>
          </a:bodyPr>
          <a:lstStyle/>
          <a:p>
            <a:pPr algn="l">
              <a:lnSpc>
                <a:spcPts val="1910"/>
              </a:lnSpc>
            </a:pPr>
            <a:r>
              <a:rPr lang="en-US" sz="2099">
                <a:solidFill>
                  <a:srgbClr val="000000"/>
                </a:solidFill>
                <a:latin typeface="Canva Sans"/>
                <a:ea typeface="Canva Sans"/>
                <a:cs typeface="Canva Sans"/>
                <a:sym typeface="Canva Sans"/>
              </a:rPr>
              <a:t>To implement In-App GPS Tracking that allows users to monitor the location of service providers en route to their destination.</a:t>
            </a:r>
          </a:p>
        </p:txBody>
      </p:sp>
      <p:grpSp>
        <p:nvGrpSpPr>
          <p:cNvPr name="Group 20" id="20"/>
          <p:cNvGrpSpPr/>
          <p:nvPr/>
        </p:nvGrpSpPr>
        <p:grpSpPr>
          <a:xfrm rot="0">
            <a:off x="1171575" y="4723979"/>
            <a:ext cx="257891" cy="285115"/>
            <a:chOff x="0" y="0"/>
            <a:chExt cx="343855" cy="380153"/>
          </a:xfrm>
        </p:grpSpPr>
        <p:grpSp>
          <p:nvGrpSpPr>
            <p:cNvPr name="Group 21" id="21"/>
            <p:cNvGrpSpPr/>
            <p:nvPr/>
          </p:nvGrpSpPr>
          <p:grpSpPr>
            <a:xfrm rot="0">
              <a:off x="0" y="0"/>
              <a:ext cx="343855" cy="380153"/>
              <a:chOff x="0" y="0"/>
              <a:chExt cx="735191" cy="812800"/>
            </a:xfrm>
          </p:grpSpPr>
          <p:sp>
            <p:nvSpPr>
              <p:cNvPr name="Freeform 22" id="22"/>
              <p:cNvSpPr/>
              <p:nvPr/>
            </p:nvSpPr>
            <p:spPr>
              <a:xfrm flipH="false" flipV="false" rot="0">
                <a:off x="0" y="0"/>
                <a:ext cx="735191" cy="812800"/>
              </a:xfrm>
              <a:custGeom>
                <a:avLst/>
                <a:gdLst/>
                <a:ahLst/>
                <a:cxnLst/>
                <a:rect r="r" b="b" t="t" l="l"/>
                <a:pathLst>
                  <a:path h="812800" w="735191">
                    <a:moveTo>
                      <a:pt x="367596" y="0"/>
                    </a:moveTo>
                    <a:cubicBezTo>
                      <a:pt x="164578" y="0"/>
                      <a:pt x="0" y="181951"/>
                      <a:pt x="0" y="406400"/>
                    </a:cubicBezTo>
                    <a:cubicBezTo>
                      <a:pt x="0" y="630849"/>
                      <a:pt x="164578" y="812800"/>
                      <a:pt x="367596" y="812800"/>
                    </a:cubicBezTo>
                    <a:cubicBezTo>
                      <a:pt x="570613" y="812800"/>
                      <a:pt x="735191" y="630849"/>
                      <a:pt x="735191" y="406400"/>
                    </a:cubicBezTo>
                    <a:cubicBezTo>
                      <a:pt x="735191" y="181951"/>
                      <a:pt x="570613" y="0"/>
                      <a:pt x="367596" y="0"/>
                    </a:cubicBezTo>
                    <a:close/>
                  </a:path>
                </a:pathLst>
              </a:custGeom>
              <a:solidFill>
                <a:srgbClr val="FFEBCD"/>
              </a:solidFill>
            </p:spPr>
          </p:sp>
          <p:sp>
            <p:nvSpPr>
              <p:cNvPr name="TextBox 23" id="23"/>
              <p:cNvSpPr txBox="true"/>
              <p:nvPr/>
            </p:nvSpPr>
            <p:spPr>
              <a:xfrm>
                <a:off x="68924" y="38100"/>
                <a:ext cx="597343" cy="698500"/>
              </a:xfrm>
              <a:prstGeom prst="rect">
                <a:avLst/>
              </a:prstGeom>
            </p:spPr>
            <p:txBody>
              <a:bodyPr anchor="ctr" rtlCol="false" tIns="20139" lIns="20139" bIns="20139" rIns="20139"/>
              <a:lstStyle/>
              <a:p>
                <a:pPr algn="ctr">
                  <a:lnSpc>
                    <a:spcPts val="2659"/>
                  </a:lnSpc>
                </a:pPr>
              </a:p>
            </p:txBody>
          </p:sp>
        </p:grpSp>
        <p:sp>
          <p:nvSpPr>
            <p:cNvPr name="Freeform 24" id="24"/>
            <p:cNvSpPr/>
            <p:nvPr/>
          </p:nvSpPr>
          <p:spPr>
            <a:xfrm flipH="false" flipV="false" rot="0">
              <a:off x="78799" y="50082"/>
              <a:ext cx="192893" cy="245287"/>
            </a:xfrm>
            <a:custGeom>
              <a:avLst/>
              <a:gdLst/>
              <a:ahLst/>
              <a:cxnLst/>
              <a:rect r="r" b="b" t="t" l="l"/>
              <a:pathLst>
                <a:path h="245287" w="192893">
                  <a:moveTo>
                    <a:pt x="0" y="0"/>
                  </a:moveTo>
                  <a:lnTo>
                    <a:pt x="192893" y="0"/>
                  </a:lnTo>
                  <a:lnTo>
                    <a:pt x="192893" y="245287"/>
                  </a:lnTo>
                  <a:lnTo>
                    <a:pt x="0" y="245287"/>
                  </a:lnTo>
                  <a:lnTo>
                    <a:pt x="0" y="0"/>
                  </a:lnTo>
                  <a:close/>
                </a:path>
              </a:pathLst>
            </a:custGeom>
            <a:blipFill>
              <a:blip r:embed="rId4"/>
              <a:stretch>
                <a:fillRect l="-5278" t="0" r="-5278" b="0"/>
              </a:stretch>
            </a:blipFill>
          </p:spPr>
        </p:sp>
      </p:grpSp>
      <p:grpSp>
        <p:nvGrpSpPr>
          <p:cNvPr name="Group 25" id="25"/>
          <p:cNvGrpSpPr/>
          <p:nvPr/>
        </p:nvGrpSpPr>
        <p:grpSpPr>
          <a:xfrm rot="0">
            <a:off x="1171575" y="5483439"/>
            <a:ext cx="257891" cy="285115"/>
            <a:chOff x="0" y="0"/>
            <a:chExt cx="343855" cy="380153"/>
          </a:xfrm>
        </p:grpSpPr>
        <p:grpSp>
          <p:nvGrpSpPr>
            <p:cNvPr name="Group 26" id="26"/>
            <p:cNvGrpSpPr/>
            <p:nvPr/>
          </p:nvGrpSpPr>
          <p:grpSpPr>
            <a:xfrm rot="0">
              <a:off x="0" y="0"/>
              <a:ext cx="343855" cy="380153"/>
              <a:chOff x="0" y="0"/>
              <a:chExt cx="735191" cy="812800"/>
            </a:xfrm>
          </p:grpSpPr>
          <p:sp>
            <p:nvSpPr>
              <p:cNvPr name="Freeform 27" id="27"/>
              <p:cNvSpPr/>
              <p:nvPr/>
            </p:nvSpPr>
            <p:spPr>
              <a:xfrm flipH="false" flipV="false" rot="0">
                <a:off x="0" y="0"/>
                <a:ext cx="735191" cy="812800"/>
              </a:xfrm>
              <a:custGeom>
                <a:avLst/>
                <a:gdLst/>
                <a:ahLst/>
                <a:cxnLst/>
                <a:rect r="r" b="b" t="t" l="l"/>
                <a:pathLst>
                  <a:path h="812800" w="735191">
                    <a:moveTo>
                      <a:pt x="367596" y="0"/>
                    </a:moveTo>
                    <a:cubicBezTo>
                      <a:pt x="164578" y="0"/>
                      <a:pt x="0" y="181951"/>
                      <a:pt x="0" y="406400"/>
                    </a:cubicBezTo>
                    <a:cubicBezTo>
                      <a:pt x="0" y="630849"/>
                      <a:pt x="164578" y="812800"/>
                      <a:pt x="367596" y="812800"/>
                    </a:cubicBezTo>
                    <a:cubicBezTo>
                      <a:pt x="570613" y="812800"/>
                      <a:pt x="735191" y="630849"/>
                      <a:pt x="735191" y="406400"/>
                    </a:cubicBezTo>
                    <a:cubicBezTo>
                      <a:pt x="735191" y="181951"/>
                      <a:pt x="570613" y="0"/>
                      <a:pt x="367596" y="0"/>
                    </a:cubicBezTo>
                    <a:close/>
                  </a:path>
                </a:pathLst>
              </a:custGeom>
              <a:solidFill>
                <a:srgbClr val="FFEBCD"/>
              </a:solidFill>
            </p:spPr>
          </p:sp>
          <p:sp>
            <p:nvSpPr>
              <p:cNvPr name="TextBox 28" id="28"/>
              <p:cNvSpPr txBox="true"/>
              <p:nvPr/>
            </p:nvSpPr>
            <p:spPr>
              <a:xfrm>
                <a:off x="68924" y="38100"/>
                <a:ext cx="597343" cy="698500"/>
              </a:xfrm>
              <a:prstGeom prst="rect">
                <a:avLst/>
              </a:prstGeom>
            </p:spPr>
            <p:txBody>
              <a:bodyPr anchor="ctr" rtlCol="false" tIns="20139" lIns="20139" bIns="20139" rIns="20139"/>
              <a:lstStyle/>
              <a:p>
                <a:pPr algn="ctr">
                  <a:lnSpc>
                    <a:spcPts val="2659"/>
                  </a:lnSpc>
                </a:pPr>
              </a:p>
            </p:txBody>
          </p:sp>
        </p:grpSp>
        <p:sp>
          <p:nvSpPr>
            <p:cNvPr name="Freeform 29" id="29"/>
            <p:cNvSpPr/>
            <p:nvPr/>
          </p:nvSpPr>
          <p:spPr>
            <a:xfrm flipH="false" flipV="false" rot="0">
              <a:off x="75481" y="56915"/>
              <a:ext cx="192893" cy="245287"/>
            </a:xfrm>
            <a:custGeom>
              <a:avLst/>
              <a:gdLst/>
              <a:ahLst/>
              <a:cxnLst/>
              <a:rect r="r" b="b" t="t" l="l"/>
              <a:pathLst>
                <a:path h="245287" w="192893">
                  <a:moveTo>
                    <a:pt x="0" y="0"/>
                  </a:moveTo>
                  <a:lnTo>
                    <a:pt x="192893" y="0"/>
                  </a:lnTo>
                  <a:lnTo>
                    <a:pt x="192893" y="245287"/>
                  </a:lnTo>
                  <a:lnTo>
                    <a:pt x="0" y="245287"/>
                  </a:lnTo>
                  <a:lnTo>
                    <a:pt x="0" y="0"/>
                  </a:lnTo>
                  <a:close/>
                </a:path>
              </a:pathLst>
            </a:custGeom>
            <a:blipFill>
              <a:blip r:embed="rId4"/>
              <a:stretch>
                <a:fillRect l="-5278" t="0" r="-5278" b="0"/>
              </a:stretch>
            </a:blipFill>
          </p:spPr>
        </p:sp>
      </p:grpSp>
      <p:sp>
        <p:nvSpPr>
          <p:cNvPr name="TextBox 30" id="30"/>
          <p:cNvSpPr txBox="true"/>
          <p:nvPr/>
        </p:nvSpPr>
        <p:spPr>
          <a:xfrm rot="0">
            <a:off x="1573653" y="6261949"/>
            <a:ext cx="13765854" cy="496443"/>
          </a:xfrm>
          <a:prstGeom prst="rect">
            <a:avLst/>
          </a:prstGeom>
        </p:spPr>
        <p:txBody>
          <a:bodyPr anchor="t" rtlCol="false" tIns="0" lIns="0" bIns="0" rIns="0">
            <a:spAutoFit/>
          </a:bodyPr>
          <a:lstStyle/>
          <a:p>
            <a:pPr algn="l">
              <a:lnSpc>
                <a:spcPts val="1910"/>
              </a:lnSpc>
            </a:pPr>
            <a:r>
              <a:rPr lang="en-US" sz="2099">
                <a:solidFill>
                  <a:srgbClr val="000000"/>
                </a:solidFill>
                <a:latin typeface="Canva Sans"/>
                <a:ea typeface="Canva Sans"/>
                <a:cs typeface="Canva Sans"/>
                <a:sym typeface="Canva Sans"/>
              </a:rPr>
              <a:t>To establish an Interactive Booking System that supports real-time bidding and consultations between users and service providers.</a:t>
            </a:r>
          </a:p>
        </p:txBody>
      </p:sp>
      <p:sp>
        <p:nvSpPr>
          <p:cNvPr name="TextBox 31" id="31"/>
          <p:cNvSpPr txBox="true"/>
          <p:nvPr/>
        </p:nvSpPr>
        <p:spPr>
          <a:xfrm rot="0">
            <a:off x="1573653" y="6964259"/>
            <a:ext cx="15895197" cy="258318"/>
          </a:xfrm>
          <a:prstGeom prst="rect">
            <a:avLst/>
          </a:prstGeom>
        </p:spPr>
        <p:txBody>
          <a:bodyPr anchor="t" rtlCol="false" tIns="0" lIns="0" bIns="0" rIns="0">
            <a:spAutoFit/>
          </a:bodyPr>
          <a:lstStyle/>
          <a:p>
            <a:pPr algn="l">
              <a:lnSpc>
                <a:spcPts val="1910"/>
              </a:lnSpc>
            </a:pPr>
            <a:r>
              <a:rPr lang="en-US" sz="2099">
                <a:solidFill>
                  <a:srgbClr val="000000"/>
                </a:solidFill>
                <a:latin typeface="Canva Sans"/>
                <a:ea typeface="Canva Sans"/>
                <a:cs typeface="Canva Sans"/>
                <a:sym typeface="Canva Sans"/>
              </a:rPr>
              <a:t>To introduce Community Features like pet events and meetups to enhance engagement and learning opportunities.</a:t>
            </a:r>
          </a:p>
        </p:txBody>
      </p:sp>
      <p:grpSp>
        <p:nvGrpSpPr>
          <p:cNvPr name="Group 32" id="32"/>
          <p:cNvGrpSpPr/>
          <p:nvPr/>
        </p:nvGrpSpPr>
        <p:grpSpPr>
          <a:xfrm rot="0">
            <a:off x="1171575" y="6208250"/>
            <a:ext cx="257891" cy="285115"/>
            <a:chOff x="0" y="0"/>
            <a:chExt cx="343855" cy="380153"/>
          </a:xfrm>
        </p:grpSpPr>
        <p:grpSp>
          <p:nvGrpSpPr>
            <p:cNvPr name="Group 33" id="33"/>
            <p:cNvGrpSpPr/>
            <p:nvPr/>
          </p:nvGrpSpPr>
          <p:grpSpPr>
            <a:xfrm rot="0">
              <a:off x="0" y="0"/>
              <a:ext cx="343855" cy="380153"/>
              <a:chOff x="0" y="0"/>
              <a:chExt cx="735191" cy="812800"/>
            </a:xfrm>
          </p:grpSpPr>
          <p:sp>
            <p:nvSpPr>
              <p:cNvPr name="Freeform 34" id="34"/>
              <p:cNvSpPr/>
              <p:nvPr/>
            </p:nvSpPr>
            <p:spPr>
              <a:xfrm flipH="false" flipV="false" rot="0">
                <a:off x="0" y="0"/>
                <a:ext cx="735191" cy="812800"/>
              </a:xfrm>
              <a:custGeom>
                <a:avLst/>
                <a:gdLst/>
                <a:ahLst/>
                <a:cxnLst/>
                <a:rect r="r" b="b" t="t" l="l"/>
                <a:pathLst>
                  <a:path h="812800" w="735191">
                    <a:moveTo>
                      <a:pt x="367596" y="0"/>
                    </a:moveTo>
                    <a:cubicBezTo>
                      <a:pt x="164578" y="0"/>
                      <a:pt x="0" y="181951"/>
                      <a:pt x="0" y="406400"/>
                    </a:cubicBezTo>
                    <a:cubicBezTo>
                      <a:pt x="0" y="630849"/>
                      <a:pt x="164578" y="812800"/>
                      <a:pt x="367596" y="812800"/>
                    </a:cubicBezTo>
                    <a:cubicBezTo>
                      <a:pt x="570613" y="812800"/>
                      <a:pt x="735191" y="630849"/>
                      <a:pt x="735191" y="406400"/>
                    </a:cubicBezTo>
                    <a:cubicBezTo>
                      <a:pt x="735191" y="181951"/>
                      <a:pt x="570613" y="0"/>
                      <a:pt x="367596" y="0"/>
                    </a:cubicBezTo>
                    <a:close/>
                  </a:path>
                </a:pathLst>
              </a:custGeom>
              <a:solidFill>
                <a:srgbClr val="FFEBCD"/>
              </a:solidFill>
            </p:spPr>
          </p:sp>
          <p:sp>
            <p:nvSpPr>
              <p:cNvPr name="TextBox 35" id="35"/>
              <p:cNvSpPr txBox="true"/>
              <p:nvPr/>
            </p:nvSpPr>
            <p:spPr>
              <a:xfrm>
                <a:off x="68924" y="38100"/>
                <a:ext cx="597343" cy="698500"/>
              </a:xfrm>
              <a:prstGeom prst="rect">
                <a:avLst/>
              </a:prstGeom>
            </p:spPr>
            <p:txBody>
              <a:bodyPr anchor="ctr" rtlCol="false" tIns="20139" lIns="20139" bIns="20139" rIns="20139"/>
              <a:lstStyle/>
              <a:p>
                <a:pPr algn="ctr">
                  <a:lnSpc>
                    <a:spcPts val="2659"/>
                  </a:lnSpc>
                </a:pPr>
              </a:p>
            </p:txBody>
          </p:sp>
        </p:grpSp>
        <p:sp>
          <p:nvSpPr>
            <p:cNvPr name="Freeform 36" id="36"/>
            <p:cNvSpPr/>
            <p:nvPr/>
          </p:nvSpPr>
          <p:spPr>
            <a:xfrm flipH="false" flipV="false" rot="0">
              <a:off x="75481" y="56915"/>
              <a:ext cx="192893" cy="245287"/>
            </a:xfrm>
            <a:custGeom>
              <a:avLst/>
              <a:gdLst/>
              <a:ahLst/>
              <a:cxnLst/>
              <a:rect r="r" b="b" t="t" l="l"/>
              <a:pathLst>
                <a:path h="245287" w="192893">
                  <a:moveTo>
                    <a:pt x="0" y="0"/>
                  </a:moveTo>
                  <a:lnTo>
                    <a:pt x="192893" y="0"/>
                  </a:lnTo>
                  <a:lnTo>
                    <a:pt x="192893" y="245287"/>
                  </a:lnTo>
                  <a:lnTo>
                    <a:pt x="0" y="245287"/>
                  </a:lnTo>
                  <a:lnTo>
                    <a:pt x="0" y="0"/>
                  </a:lnTo>
                  <a:close/>
                </a:path>
              </a:pathLst>
            </a:custGeom>
            <a:blipFill>
              <a:blip r:embed="rId4"/>
              <a:stretch>
                <a:fillRect l="-5278" t="0" r="-5278" b="0"/>
              </a:stretch>
            </a:blipFill>
          </p:spPr>
        </p:sp>
      </p:grpSp>
      <p:grpSp>
        <p:nvGrpSpPr>
          <p:cNvPr name="Group 37" id="37"/>
          <p:cNvGrpSpPr/>
          <p:nvPr/>
        </p:nvGrpSpPr>
        <p:grpSpPr>
          <a:xfrm rot="0">
            <a:off x="1171575" y="6907109"/>
            <a:ext cx="257891" cy="285115"/>
            <a:chOff x="0" y="0"/>
            <a:chExt cx="343855" cy="380153"/>
          </a:xfrm>
        </p:grpSpPr>
        <p:grpSp>
          <p:nvGrpSpPr>
            <p:cNvPr name="Group 38" id="38"/>
            <p:cNvGrpSpPr/>
            <p:nvPr/>
          </p:nvGrpSpPr>
          <p:grpSpPr>
            <a:xfrm rot="0">
              <a:off x="0" y="0"/>
              <a:ext cx="343855" cy="380153"/>
              <a:chOff x="0" y="0"/>
              <a:chExt cx="735191" cy="812800"/>
            </a:xfrm>
          </p:grpSpPr>
          <p:sp>
            <p:nvSpPr>
              <p:cNvPr name="Freeform 39" id="39"/>
              <p:cNvSpPr/>
              <p:nvPr/>
            </p:nvSpPr>
            <p:spPr>
              <a:xfrm flipH="false" flipV="false" rot="0">
                <a:off x="0" y="0"/>
                <a:ext cx="735191" cy="812800"/>
              </a:xfrm>
              <a:custGeom>
                <a:avLst/>
                <a:gdLst/>
                <a:ahLst/>
                <a:cxnLst/>
                <a:rect r="r" b="b" t="t" l="l"/>
                <a:pathLst>
                  <a:path h="812800" w="735191">
                    <a:moveTo>
                      <a:pt x="367596" y="0"/>
                    </a:moveTo>
                    <a:cubicBezTo>
                      <a:pt x="164578" y="0"/>
                      <a:pt x="0" y="181951"/>
                      <a:pt x="0" y="406400"/>
                    </a:cubicBezTo>
                    <a:cubicBezTo>
                      <a:pt x="0" y="630849"/>
                      <a:pt x="164578" y="812800"/>
                      <a:pt x="367596" y="812800"/>
                    </a:cubicBezTo>
                    <a:cubicBezTo>
                      <a:pt x="570613" y="812800"/>
                      <a:pt x="735191" y="630849"/>
                      <a:pt x="735191" y="406400"/>
                    </a:cubicBezTo>
                    <a:cubicBezTo>
                      <a:pt x="735191" y="181951"/>
                      <a:pt x="570613" y="0"/>
                      <a:pt x="367596" y="0"/>
                    </a:cubicBezTo>
                    <a:close/>
                  </a:path>
                </a:pathLst>
              </a:custGeom>
              <a:solidFill>
                <a:srgbClr val="FFEBCD"/>
              </a:solidFill>
            </p:spPr>
          </p:sp>
          <p:sp>
            <p:nvSpPr>
              <p:cNvPr name="TextBox 40" id="40"/>
              <p:cNvSpPr txBox="true"/>
              <p:nvPr/>
            </p:nvSpPr>
            <p:spPr>
              <a:xfrm>
                <a:off x="68924" y="38100"/>
                <a:ext cx="597343" cy="698500"/>
              </a:xfrm>
              <a:prstGeom prst="rect">
                <a:avLst/>
              </a:prstGeom>
            </p:spPr>
            <p:txBody>
              <a:bodyPr anchor="ctr" rtlCol="false" tIns="20139" lIns="20139" bIns="20139" rIns="20139"/>
              <a:lstStyle/>
              <a:p>
                <a:pPr algn="ctr">
                  <a:lnSpc>
                    <a:spcPts val="2659"/>
                  </a:lnSpc>
                </a:pPr>
              </a:p>
            </p:txBody>
          </p:sp>
        </p:grpSp>
        <p:sp>
          <p:nvSpPr>
            <p:cNvPr name="Freeform 41" id="41"/>
            <p:cNvSpPr/>
            <p:nvPr/>
          </p:nvSpPr>
          <p:spPr>
            <a:xfrm flipH="false" flipV="false" rot="0">
              <a:off x="75481" y="56915"/>
              <a:ext cx="192893" cy="245287"/>
            </a:xfrm>
            <a:custGeom>
              <a:avLst/>
              <a:gdLst/>
              <a:ahLst/>
              <a:cxnLst/>
              <a:rect r="r" b="b" t="t" l="l"/>
              <a:pathLst>
                <a:path h="245287" w="192893">
                  <a:moveTo>
                    <a:pt x="0" y="0"/>
                  </a:moveTo>
                  <a:lnTo>
                    <a:pt x="192893" y="0"/>
                  </a:lnTo>
                  <a:lnTo>
                    <a:pt x="192893" y="245287"/>
                  </a:lnTo>
                  <a:lnTo>
                    <a:pt x="0" y="245287"/>
                  </a:lnTo>
                  <a:lnTo>
                    <a:pt x="0" y="0"/>
                  </a:lnTo>
                  <a:close/>
                </a:path>
              </a:pathLst>
            </a:custGeom>
            <a:blipFill>
              <a:blip r:embed="rId4"/>
              <a:stretch>
                <a:fillRect l="-5278" t="0" r="-5278" b="0"/>
              </a:stretch>
            </a:blipFill>
          </p:spPr>
        </p:sp>
      </p:grpSp>
      <p:sp>
        <p:nvSpPr>
          <p:cNvPr name="TextBox 42" id="42"/>
          <p:cNvSpPr txBox="true"/>
          <p:nvPr/>
        </p:nvSpPr>
        <p:spPr>
          <a:xfrm rot="0">
            <a:off x="1573653" y="7457019"/>
            <a:ext cx="15895197" cy="258318"/>
          </a:xfrm>
          <a:prstGeom prst="rect">
            <a:avLst/>
          </a:prstGeom>
        </p:spPr>
        <p:txBody>
          <a:bodyPr anchor="t" rtlCol="false" tIns="0" lIns="0" bIns="0" rIns="0">
            <a:spAutoFit/>
          </a:bodyPr>
          <a:lstStyle/>
          <a:p>
            <a:pPr algn="l">
              <a:lnSpc>
                <a:spcPts val="1910"/>
              </a:lnSpc>
            </a:pPr>
            <a:r>
              <a:rPr lang="en-US" sz="2099">
                <a:solidFill>
                  <a:srgbClr val="000000"/>
                </a:solidFill>
                <a:latin typeface="Canva Sans"/>
                <a:ea typeface="Canva Sans"/>
                <a:cs typeface="Canva Sans"/>
                <a:sym typeface="Canva Sans"/>
              </a:rPr>
              <a:t>To design and deploy Gamification and Loyalty Programs to encourage regular usage and reward pet care habits</a:t>
            </a:r>
          </a:p>
        </p:txBody>
      </p:sp>
      <p:grpSp>
        <p:nvGrpSpPr>
          <p:cNvPr name="Group 43" id="43"/>
          <p:cNvGrpSpPr/>
          <p:nvPr/>
        </p:nvGrpSpPr>
        <p:grpSpPr>
          <a:xfrm rot="0">
            <a:off x="1171575" y="7437969"/>
            <a:ext cx="257891" cy="285115"/>
            <a:chOff x="0" y="0"/>
            <a:chExt cx="343855" cy="380153"/>
          </a:xfrm>
        </p:grpSpPr>
        <p:grpSp>
          <p:nvGrpSpPr>
            <p:cNvPr name="Group 44" id="44"/>
            <p:cNvGrpSpPr/>
            <p:nvPr/>
          </p:nvGrpSpPr>
          <p:grpSpPr>
            <a:xfrm rot="0">
              <a:off x="0" y="0"/>
              <a:ext cx="343855" cy="380153"/>
              <a:chOff x="0" y="0"/>
              <a:chExt cx="735191" cy="812800"/>
            </a:xfrm>
          </p:grpSpPr>
          <p:sp>
            <p:nvSpPr>
              <p:cNvPr name="Freeform 45" id="45"/>
              <p:cNvSpPr/>
              <p:nvPr/>
            </p:nvSpPr>
            <p:spPr>
              <a:xfrm flipH="false" flipV="false" rot="0">
                <a:off x="0" y="0"/>
                <a:ext cx="735191" cy="812800"/>
              </a:xfrm>
              <a:custGeom>
                <a:avLst/>
                <a:gdLst/>
                <a:ahLst/>
                <a:cxnLst/>
                <a:rect r="r" b="b" t="t" l="l"/>
                <a:pathLst>
                  <a:path h="812800" w="735191">
                    <a:moveTo>
                      <a:pt x="367596" y="0"/>
                    </a:moveTo>
                    <a:cubicBezTo>
                      <a:pt x="164578" y="0"/>
                      <a:pt x="0" y="181951"/>
                      <a:pt x="0" y="406400"/>
                    </a:cubicBezTo>
                    <a:cubicBezTo>
                      <a:pt x="0" y="630849"/>
                      <a:pt x="164578" y="812800"/>
                      <a:pt x="367596" y="812800"/>
                    </a:cubicBezTo>
                    <a:cubicBezTo>
                      <a:pt x="570613" y="812800"/>
                      <a:pt x="735191" y="630849"/>
                      <a:pt x="735191" y="406400"/>
                    </a:cubicBezTo>
                    <a:cubicBezTo>
                      <a:pt x="735191" y="181951"/>
                      <a:pt x="570613" y="0"/>
                      <a:pt x="367596" y="0"/>
                    </a:cubicBezTo>
                    <a:close/>
                  </a:path>
                </a:pathLst>
              </a:custGeom>
              <a:solidFill>
                <a:srgbClr val="FFEBCD"/>
              </a:solidFill>
            </p:spPr>
          </p:sp>
          <p:sp>
            <p:nvSpPr>
              <p:cNvPr name="TextBox 46" id="46"/>
              <p:cNvSpPr txBox="true"/>
              <p:nvPr/>
            </p:nvSpPr>
            <p:spPr>
              <a:xfrm>
                <a:off x="68924" y="38100"/>
                <a:ext cx="597343" cy="698500"/>
              </a:xfrm>
              <a:prstGeom prst="rect">
                <a:avLst/>
              </a:prstGeom>
            </p:spPr>
            <p:txBody>
              <a:bodyPr anchor="ctr" rtlCol="false" tIns="20139" lIns="20139" bIns="20139" rIns="20139"/>
              <a:lstStyle/>
              <a:p>
                <a:pPr algn="ctr">
                  <a:lnSpc>
                    <a:spcPts val="2659"/>
                  </a:lnSpc>
                </a:pPr>
              </a:p>
            </p:txBody>
          </p:sp>
        </p:grpSp>
        <p:sp>
          <p:nvSpPr>
            <p:cNvPr name="Freeform 47" id="47"/>
            <p:cNvSpPr/>
            <p:nvPr/>
          </p:nvSpPr>
          <p:spPr>
            <a:xfrm flipH="false" flipV="false" rot="0">
              <a:off x="75481" y="56915"/>
              <a:ext cx="192893" cy="245287"/>
            </a:xfrm>
            <a:custGeom>
              <a:avLst/>
              <a:gdLst/>
              <a:ahLst/>
              <a:cxnLst/>
              <a:rect r="r" b="b" t="t" l="l"/>
              <a:pathLst>
                <a:path h="245287" w="192893">
                  <a:moveTo>
                    <a:pt x="0" y="0"/>
                  </a:moveTo>
                  <a:lnTo>
                    <a:pt x="192893" y="0"/>
                  </a:lnTo>
                  <a:lnTo>
                    <a:pt x="192893" y="245287"/>
                  </a:lnTo>
                  <a:lnTo>
                    <a:pt x="0" y="245287"/>
                  </a:lnTo>
                  <a:lnTo>
                    <a:pt x="0" y="0"/>
                  </a:lnTo>
                  <a:close/>
                </a:path>
              </a:pathLst>
            </a:custGeom>
            <a:blipFill>
              <a:blip r:embed="rId4"/>
              <a:stretch>
                <a:fillRect l="-5278" t="0" r="-5278" b="0"/>
              </a:stretch>
            </a:blipFill>
          </p:spPr>
        </p:sp>
      </p:grpSp>
      <p:sp>
        <p:nvSpPr>
          <p:cNvPr name="TextBox 48" id="48"/>
          <p:cNvSpPr txBox="true"/>
          <p:nvPr/>
        </p:nvSpPr>
        <p:spPr>
          <a:xfrm rot="0">
            <a:off x="1553435" y="7949623"/>
            <a:ext cx="15832992" cy="258318"/>
          </a:xfrm>
          <a:prstGeom prst="rect">
            <a:avLst/>
          </a:prstGeom>
        </p:spPr>
        <p:txBody>
          <a:bodyPr anchor="t" rtlCol="false" tIns="0" lIns="0" bIns="0" rIns="0">
            <a:spAutoFit/>
          </a:bodyPr>
          <a:lstStyle/>
          <a:p>
            <a:pPr algn="l">
              <a:lnSpc>
                <a:spcPts val="1910"/>
              </a:lnSpc>
            </a:pPr>
            <a:r>
              <a:rPr lang="en-US" sz="2099">
                <a:solidFill>
                  <a:srgbClr val="000000"/>
                </a:solidFill>
                <a:latin typeface="Canva Sans"/>
                <a:ea typeface="Canva Sans"/>
                <a:cs typeface="Canva Sans"/>
                <a:sym typeface="Canva Sans"/>
              </a:rPr>
              <a:t>To incorporate Dynamic Scheduling Tools to adapt to changing service provider availability.</a:t>
            </a:r>
          </a:p>
        </p:txBody>
      </p:sp>
      <p:grpSp>
        <p:nvGrpSpPr>
          <p:cNvPr name="Group 49" id="49"/>
          <p:cNvGrpSpPr/>
          <p:nvPr/>
        </p:nvGrpSpPr>
        <p:grpSpPr>
          <a:xfrm rot="0">
            <a:off x="1171575" y="7892473"/>
            <a:ext cx="257891" cy="285115"/>
            <a:chOff x="0" y="0"/>
            <a:chExt cx="343855" cy="380153"/>
          </a:xfrm>
        </p:grpSpPr>
        <p:grpSp>
          <p:nvGrpSpPr>
            <p:cNvPr name="Group 50" id="50"/>
            <p:cNvGrpSpPr/>
            <p:nvPr/>
          </p:nvGrpSpPr>
          <p:grpSpPr>
            <a:xfrm rot="0">
              <a:off x="0" y="0"/>
              <a:ext cx="343855" cy="380153"/>
              <a:chOff x="0" y="0"/>
              <a:chExt cx="735191" cy="812800"/>
            </a:xfrm>
          </p:grpSpPr>
          <p:sp>
            <p:nvSpPr>
              <p:cNvPr name="Freeform 51" id="51"/>
              <p:cNvSpPr/>
              <p:nvPr/>
            </p:nvSpPr>
            <p:spPr>
              <a:xfrm flipH="false" flipV="false" rot="0">
                <a:off x="0" y="0"/>
                <a:ext cx="735191" cy="812800"/>
              </a:xfrm>
              <a:custGeom>
                <a:avLst/>
                <a:gdLst/>
                <a:ahLst/>
                <a:cxnLst/>
                <a:rect r="r" b="b" t="t" l="l"/>
                <a:pathLst>
                  <a:path h="812800" w="735191">
                    <a:moveTo>
                      <a:pt x="367596" y="0"/>
                    </a:moveTo>
                    <a:cubicBezTo>
                      <a:pt x="164578" y="0"/>
                      <a:pt x="0" y="181951"/>
                      <a:pt x="0" y="406400"/>
                    </a:cubicBezTo>
                    <a:cubicBezTo>
                      <a:pt x="0" y="630849"/>
                      <a:pt x="164578" y="812800"/>
                      <a:pt x="367596" y="812800"/>
                    </a:cubicBezTo>
                    <a:cubicBezTo>
                      <a:pt x="570613" y="812800"/>
                      <a:pt x="735191" y="630849"/>
                      <a:pt x="735191" y="406400"/>
                    </a:cubicBezTo>
                    <a:cubicBezTo>
                      <a:pt x="735191" y="181951"/>
                      <a:pt x="570613" y="0"/>
                      <a:pt x="367596" y="0"/>
                    </a:cubicBezTo>
                    <a:close/>
                  </a:path>
                </a:pathLst>
              </a:custGeom>
              <a:solidFill>
                <a:srgbClr val="FFEBCD"/>
              </a:solidFill>
            </p:spPr>
          </p:sp>
          <p:sp>
            <p:nvSpPr>
              <p:cNvPr name="TextBox 52" id="52"/>
              <p:cNvSpPr txBox="true"/>
              <p:nvPr/>
            </p:nvSpPr>
            <p:spPr>
              <a:xfrm>
                <a:off x="68924" y="38100"/>
                <a:ext cx="597343" cy="698500"/>
              </a:xfrm>
              <a:prstGeom prst="rect">
                <a:avLst/>
              </a:prstGeom>
            </p:spPr>
            <p:txBody>
              <a:bodyPr anchor="ctr" rtlCol="false" tIns="20139" lIns="20139" bIns="20139" rIns="20139"/>
              <a:lstStyle/>
              <a:p>
                <a:pPr algn="ctr">
                  <a:lnSpc>
                    <a:spcPts val="2659"/>
                  </a:lnSpc>
                </a:pPr>
              </a:p>
            </p:txBody>
          </p:sp>
        </p:grpSp>
        <p:sp>
          <p:nvSpPr>
            <p:cNvPr name="Freeform 53" id="53"/>
            <p:cNvSpPr/>
            <p:nvPr/>
          </p:nvSpPr>
          <p:spPr>
            <a:xfrm flipH="false" flipV="false" rot="0">
              <a:off x="75481" y="56915"/>
              <a:ext cx="192893" cy="245287"/>
            </a:xfrm>
            <a:custGeom>
              <a:avLst/>
              <a:gdLst/>
              <a:ahLst/>
              <a:cxnLst/>
              <a:rect r="r" b="b" t="t" l="l"/>
              <a:pathLst>
                <a:path h="245287" w="192893">
                  <a:moveTo>
                    <a:pt x="0" y="0"/>
                  </a:moveTo>
                  <a:lnTo>
                    <a:pt x="192893" y="0"/>
                  </a:lnTo>
                  <a:lnTo>
                    <a:pt x="192893" y="245287"/>
                  </a:lnTo>
                  <a:lnTo>
                    <a:pt x="0" y="245287"/>
                  </a:lnTo>
                  <a:lnTo>
                    <a:pt x="0" y="0"/>
                  </a:lnTo>
                  <a:close/>
                </a:path>
              </a:pathLst>
            </a:custGeom>
            <a:blipFill>
              <a:blip r:embed="rId4"/>
              <a:stretch>
                <a:fillRect l="-5278" t="0" r="-5278"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241250" y="457200"/>
            <a:ext cx="5858321"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RESEARCH GAP</a:t>
            </a:r>
          </a:p>
        </p:txBody>
      </p:sp>
      <p:sp>
        <p:nvSpPr>
          <p:cNvPr name="TextBox 10" id="10"/>
          <p:cNvSpPr txBox="true"/>
          <p:nvPr/>
        </p:nvSpPr>
        <p:spPr>
          <a:xfrm rot="0">
            <a:off x="902196" y="1981097"/>
            <a:ext cx="3451771"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Key Gap Identified</a:t>
            </a:r>
          </a:p>
        </p:txBody>
      </p:sp>
      <p:sp>
        <p:nvSpPr>
          <p:cNvPr name="TextBox 11" id="11"/>
          <p:cNvSpPr txBox="true"/>
          <p:nvPr/>
        </p:nvSpPr>
        <p:spPr>
          <a:xfrm rot="0">
            <a:off x="902196" y="5118508"/>
            <a:ext cx="3456533"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Proposed Solution</a:t>
            </a:r>
          </a:p>
        </p:txBody>
      </p:sp>
      <p:sp>
        <p:nvSpPr>
          <p:cNvPr name="TextBox 12" id="12"/>
          <p:cNvSpPr txBox="true"/>
          <p:nvPr/>
        </p:nvSpPr>
        <p:spPr>
          <a:xfrm rot="0">
            <a:off x="1353716" y="2905022"/>
            <a:ext cx="11229826" cy="1100957"/>
          </a:xfrm>
          <a:prstGeom prst="rect">
            <a:avLst/>
          </a:prstGeom>
        </p:spPr>
        <p:txBody>
          <a:bodyPr anchor="t" rtlCol="false" tIns="0" lIns="0" bIns="0" rIns="0">
            <a:spAutoFit/>
          </a:bodyPr>
          <a:lstStyle/>
          <a:p>
            <a:pPr algn="l">
              <a:lnSpc>
                <a:spcPts val="2944"/>
              </a:lnSpc>
              <a:spcBef>
                <a:spcPct val="0"/>
              </a:spcBef>
            </a:pPr>
            <a:r>
              <a:rPr lang="en-US" sz="2103">
                <a:solidFill>
                  <a:srgbClr val="000000"/>
                </a:solidFill>
                <a:latin typeface="Canva Sans"/>
                <a:ea typeface="Canva Sans"/>
                <a:cs typeface="Canva Sans"/>
                <a:sym typeface="Canva Sans"/>
              </a:rPr>
              <a:t>Lack of real-time and c</a:t>
            </a:r>
            <a:r>
              <a:rPr lang="en-US" sz="2103">
                <a:solidFill>
                  <a:srgbClr val="000000"/>
                </a:solidFill>
                <a:latin typeface="Canva Sans"/>
                <a:ea typeface="Canva Sans"/>
                <a:cs typeface="Canva Sans"/>
                <a:sym typeface="Canva Sans"/>
              </a:rPr>
              <a:t>ontextually-aware solutions tailored specifically for pet services.</a:t>
            </a:r>
          </a:p>
          <a:p>
            <a:pPr algn="l">
              <a:lnSpc>
                <a:spcPts val="2944"/>
              </a:lnSpc>
              <a:spcBef>
                <a:spcPct val="0"/>
              </a:spcBef>
            </a:pPr>
          </a:p>
          <a:p>
            <a:pPr algn="ctr">
              <a:lnSpc>
                <a:spcPts val="2944"/>
              </a:lnSpc>
              <a:spcBef>
                <a:spcPct val="0"/>
              </a:spcBef>
            </a:pPr>
          </a:p>
        </p:txBody>
      </p:sp>
      <p:sp>
        <p:nvSpPr>
          <p:cNvPr name="TextBox 13" id="13"/>
          <p:cNvSpPr txBox="true"/>
          <p:nvPr/>
        </p:nvSpPr>
        <p:spPr>
          <a:xfrm rot="0">
            <a:off x="1353716" y="3847374"/>
            <a:ext cx="16934284" cy="86042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Canva Sans"/>
                <a:ea typeface="Canva Sans"/>
                <a:cs typeface="Canva Sans"/>
                <a:sym typeface="Canva Sans"/>
              </a:rPr>
              <a:t>Existing platforms lack personalized features such as dynamic scheduling, community building, and gamification</a:t>
            </a:r>
          </a:p>
        </p:txBody>
      </p:sp>
      <p:sp>
        <p:nvSpPr>
          <p:cNvPr name="TextBox 14" id="14"/>
          <p:cNvSpPr txBox="true"/>
          <p:nvPr/>
        </p:nvSpPr>
        <p:spPr>
          <a:xfrm rot="0">
            <a:off x="1353716" y="5970996"/>
            <a:ext cx="16220926" cy="37274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Canva Sans"/>
                <a:ea typeface="Canva Sans"/>
                <a:cs typeface="Canva Sans"/>
                <a:sym typeface="Canva Sans"/>
              </a:rPr>
              <a:t>Introducing a real-time service ecosystem that integrates dynamic scheduling, GPS tracking, and interactive engagement</a:t>
            </a:r>
          </a:p>
        </p:txBody>
      </p:sp>
      <p:sp>
        <p:nvSpPr>
          <p:cNvPr name="TextBox 15" id="15"/>
          <p:cNvSpPr txBox="true"/>
          <p:nvPr/>
        </p:nvSpPr>
        <p:spPr>
          <a:xfrm rot="0">
            <a:off x="1353716" y="6808561"/>
            <a:ext cx="11745813" cy="37274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Canva Sans"/>
                <a:ea typeface="Canva Sans"/>
                <a:cs typeface="Canva Sans"/>
                <a:sym typeface="Canva Sans"/>
              </a:rPr>
              <a:t>Adding community and gamification features to enhance user retention and build trust.</a:t>
            </a:r>
          </a:p>
        </p:txBody>
      </p:sp>
      <p:sp>
        <p:nvSpPr>
          <p:cNvPr name="TextBox 16" id="16"/>
          <p:cNvSpPr txBox="true"/>
          <p:nvPr/>
        </p:nvSpPr>
        <p:spPr>
          <a:xfrm rot="0">
            <a:off x="1353716" y="7541351"/>
            <a:ext cx="11229826" cy="37274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Canva Sans"/>
                <a:ea typeface="Canva Sans"/>
                <a:cs typeface="Canva Sans"/>
                <a:sym typeface="Canva Sans"/>
              </a:rPr>
              <a:t>Leveraging advanced technology to ensure seamless user experience and accuracy.</a:t>
            </a:r>
          </a:p>
        </p:txBody>
      </p:sp>
      <p:grpSp>
        <p:nvGrpSpPr>
          <p:cNvPr name="Group 17" id="17"/>
          <p:cNvGrpSpPr/>
          <p:nvPr/>
        </p:nvGrpSpPr>
        <p:grpSpPr>
          <a:xfrm rot="0">
            <a:off x="886142" y="6846661"/>
            <a:ext cx="285115" cy="28511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19" id="19"/>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20" id="20"/>
          <p:cNvSpPr/>
          <p:nvPr/>
        </p:nvSpPr>
        <p:spPr>
          <a:xfrm flipH="false" flipV="false" rot="0">
            <a:off x="948729" y="6889347"/>
            <a:ext cx="159942" cy="183965"/>
          </a:xfrm>
          <a:custGeom>
            <a:avLst/>
            <a:gdLst/>
            <a:ahLst/>
            <a:cxnLst/>
            <a:rect r="r" b="b" t="t" l="l"/>
            <a:pathLst>
              <a:path h="183965" w="159942">
                <a:moveTo>
                  <a:pt x="0" y="0"/>
                </a:moveTo>
                <a:lnTo>
                  <a:pt x="159942" y="0"/>
                </a:lnTo>
                <a:lnTo>
                  <a:pt x="159942" y="183965"/>
                </a:lnTo>
                <a:lnTo>
                  <a:pt x="0" y="183965"/>
                </a:lnTo>
                <a:lnTo>
                  <a:pt x="0" y="0"/>
                </a:lnTo>
                <a:close/>
              </a:path>
            </a:pathLst>
          </a:custGeom>
          <a:blipFill>
            <a:blip r:embed="rId4"/>
            <a:stretch>
              <a:fillRect l="0" t="0" r="0" b="0"/>
            </a:stretch>
          </a:blipFill>
        </p:spPr>
      </p:sp>
      <p:grpSp>
        <p:nvGrpSpPr>
          <p:cNvPr name="Group 21" id="21"/>
          <p:cNvGrpSpPr/>
          <p:nvPr/>
        </p:nvGrpSpPr>
        <p:grpSpPr>
          <a:xfrm rot="0">
            <a:off x="948729" y="6009096"/>
            <a:ext cx="285115" cy="28511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23" id="23"/>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24" id="24"/>
          <p:cNvSpPr/>
          <p:nvPr/>
        </p:nvSpPr>
        <p:spPr>
          <a:xfrm flipH="false" flipV="false" rot="0">
            <a:off x="1011316" y="6051782"/>
            <a:ext cx="159942" cy="183965"/>
          </a:xfrm>
          <a:custGeom>
            <a:avLst/>
            <a:gdLst/>
            <a:ahLst/>
            <a:cxnLst/>
            <a:rect r="r" b="b" t="t" l="l"/>
            <a:pathLst>
              <a:path h="183965" w="159942">
                <a:moveTo>
                  <a:pt x="0" y="0"/>
                </a:moveTo>
                <a:lnTo>
                  <a:pt x="159942" y="0"/>
                </a:lnTo>
                <a:lnTo>
                  <a:pt x="159942" y="183965"/>
                </a:lnTo>
                <a:lnTo>
                  <a:pt x="0" y="183965"/>
                </a:lnTo>
                <a:lnTo>
                  <a:pt x="0" y="0"/>
                </a:lnTo>
                <a:close/>
              </a:path>
            </a:pathLst>
          </a:custGeom>
          <a:blipFill>
            <a:blip r:embed="rId4"/>
            <a:stretch>
              <a:fillRect l="0" t="0" r="0" b="0"/>
            </a:stretch>
          </a:blipFill>
        </p:spPr>
      </p:sp>
      <p:grpSp>
        <p:nvGrpSpPr>
          <p:cNvPr name="Group 25" id="25"/>
          <p:cNvGrpSpPr/>
          <p:nvPr/>
        </p:nvGrpSpPr>
        <p:grpSpPr>
          <a:xfrm rot="0">
            <a:off x="966113" y="2947443"/>
            <a:ext cx="285115" cy="28511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27" id="27"/>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28" id="28"/>
          <p:cNvSpPr/>
          <p:nvPr/>
        </p:nvSpPr>
        <p:spPr>
          <a:xfrm flipH="false" flipV="false" rot="0">
            <a:off x="1028700" y="2990129"/>
            <a:ext cx="159942" cy="183965"/>
          </a:xfrm>
          <a:custGeom>
            <a:avLst/>
            <a:gdLst/>
            <a:ahLst/>
            <a:cxnLst/>
            <a:rect r="r" b="b" t="t" l="l"/>
            <a:pathLst>
              <a:path h="183965" w="159942">
                <a:moveTo>
                  <a:pt x="0" y="0"/>
                </a:moveTo>
                <a:lnTo>
                  <a:pt x="159942" y="0"/>
                </a:lnTo>
                <a:lnTo>
                  <a:pt x="159942" y="183966"/>
                </a:lnTo>
                <a:lnTo>
                  <a:pt x="0" y="183966"/>
                </a:lnTo>
                <a:lnTo>
                  <a:pt x="0" y="0"/>
                </a:lnTo>
                <a:close/>
              </a:path>
            </a:pathLst>
          </a:custGeom>
          <a:blipFill>
            <a:blip r:embed="rId4"/>
            <a:stretch>
              <a:fillRect l="0" t="0" r="0" b="0"/>
            </a:stretch>
          </a:blipFill>
        </p:spPr>
      </p:sp>
      <p:grpSp>
        <p:nvGrpSpPr>
          <p:cNvPr name="Group 29" id="29"/>
          <p:cNvGrpSpPr/>
          <p:nvPr/>
        </p:nvGrpSpPr>
        <p:grpSpPr>
          <a:xfrm rot="0">
            <a:off x="948729" y="3894999"/>
            <a:ext cx="285115" cy="285115"/>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31" id="31"/>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32" id="32"/>
          <p:cNvSpPr/>
          <p:nvPr/>
        </p:nvSpPr>
        <p:spPr>
          <a:xfrm flipH="false" flipV="false" rot="0">
            <a:off x="1011316" y="3937685"/>
            <a:ext cx="159942" cy="183965"/>
          </a:xfrm>
          <a:custGeom>
            <a:avLst/>
            <a:gdLst/>
            <a:ahLst/>
            <a:cxnLst/>
            <a:rect r="r" b="b" t="t" l="l"/>
            <a:pathLst>
              <a:path h="183965" w="159942">
                <a:moveTo>
                  <a:pt x="0" y="0"/>
                </a:moveTo>
                <a:lnTo>
                  <a:pt x="159942" y="0"/>
                </a:lnTo>
                <a:lnTo>
                  <a:pt x="159942" y="183966"/>
                </a:lnTo>
                <a:lnTo>
                  <a:pt x="0" y="183966"/>
                </a:lnTo>
                <a:lnTo>
                  <a:pt x="0" y="0"/>
                </a:lnTo>
                <a:close/>
              </a:path>
            </a:pathLst>
          </a:custGeom>
          <a:blipFill>
            <a:blip r:embed="rId4"/>
            <a:stretch>
              <a:fillRect l="0" t="0" r="0" b="0"/>
            </a:stretch>
          </a:blipFill>
        </p:spPr>
      </p:sp>
      <p:grpSp>
        <p:nvGrpSpPr>
          <p:cNvPr name="Group 33" id="33"/>
          <p:cNvGrpSpPr/>
          <p:nvPr/>
        </p:nvGrpSpPr>
        <p:grpSpPr>
          <a:xfrm rot="0">
            <a:off x="903527" y="7550876"/>
            <a:ext cx="285115" cy="28511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35" id="35"/>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36" id="36"/>
          <p:cNvSpPr/>
          <p:nvPr/>
        </p:nvSpPr>
        <p:spPr>
          <a:xfrm flipH="false" flipV="false" rot="0">
            <a:off x="966113" y="7593562"/>
            <a:ext cx="159942" cy="183965"/>
          </a:xfrm>
          <a:custGeom>
            <a:avLst/>
            <a:gdLst/>
            <a:ahLst/>
            <a:cxnLst/>
            <a:rect r="r" b="b" t="t" l="l"/>
            <a:pathLst>
              <a:path h="183965" w="159942">
                <a:moveTo>
                  <a:pt x="0" y="0"/>
                </a:moveTo>
                <a:lnTo>
                  <a:pt x="159942" y="0"/>
                </a:lnTo>
                <a:lnTo>
                  <a:pt x="159942" y="183965"/>
                </a:lnTo>
                <a:lnTo>
                  <a:pt x="0" y="183965"/>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sp>
        <p:nvSpPr>
          <p:cNvPr name="Freeform 2" id="2"/>
          <p:cNvSpPr/>
          <p:nvPr/>
        </p:nvSpPr>
        <p:spPr>
          <a:xfrm flipH="false" flipV="false" rot="0">
            <a:off x="178655" y="9670162"/>
            <a:ext cx="1852491" cy="502720"/>
          </a:xfrm>
          <a:custGeom>
            <a:avLst/>
            <a:gdLst/>
            <a:ahLst/>
            <a:cxnLst/>
            <a:rect r="r" b="b" t="t" l="l"/>
            <a:pathLst>
              <a:path h="502720" w="1852491">
                <a:moveTo>
                  <a:pt x="0" y="0"/>
                </a:moveTo>
                <a:lnTo>
                  <a:pt x="1852490" y="0"/>
                </a:lnTo>
                <a:lnTo>
                  <a:pt x="1852490" y="502720"/>
                </a:lnTo>
                <a:lnTo>
                  <a:pt x="0" y="502720"/>
                </a:lnTo>
                <a:lnTo>
                  <a:pt x="0" y="0"/>
                </a:lnTo>
                <a:close/>
              </a:path>
            </a:pathLst>
          </a:custGeom>
          <a:blipFill>
            <a:blip r:embed="rId2"/>
            <a:stretch>
              <a:fillRect l="0" t="0" r="0" b="0"/>
            </a:stretch>
          </a:blipFill>
        </p:spPr>
      </p:sp>
      <p:grpSp>
        <p:nvGrpSpPr>
          <p:cNvPr name="Group 3" id="3"/>
          <p:cNvGrpSpPr/>
          <p:nvPr/>
        </p:nvGrpSpPr>
        <p:grpSpPr>
          <a:xfrm rot="0">
            <a:off x="0" y="9020497"/>
            <a:ext cx="18288000" cy="1266503"/>
            <a:chOff x="0" y="0"/>
            <a:chExt cx="24384000" cy="1688670"/>
          </a:xfrm>
        </p:grpSpPr>
        <p:grpSp>
          <p:nvGrpSpPr>
            <p:cNvPr name="Group 4" id="4"/>
            <p:cNvGrpSpPr/>
            <p:nvPr/>
          </p:nvGrpSpPr>
          <p:grpSpPr>
            <a:xfrm rot="0">
              <a:off x="0" y="714063"/>
              <a:ext cx="24384000" cy="974608"/>
              <a:chOff x="0" y="0"/>
              <a:chExt cx="4816593" cy="192515"/>
            </a:xfrm>
          </p:grpSpPr>
          <p:sp>
            <p:nvSpPr>
              <p:cNvPr name="Freeform 5" id="5"/>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6" id="6"/>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3"/>
              <a:stretch>
                <a:fillRect l="-59717" t="-185064" r="-62106" b="-181248"/>
              </a:stretch>
            </a:blipFill>
            <a:ln cap="sq">
              <a:noFill/>
              <a:prstDash val="sysDot"/>
              <a:miter/>
            </a:ln>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graphicFrame>
        <p:nvGraphicFramePr>
          <p:cNvPr name="Table 9" id="9"/>
          <p:cNvGraphicFramePr>
            <a:graphicFrameLocks noGrp="true"/>
          </p:cNvGraphicFramePr>
          <p:nvPr/>
        </p:nvGraphicFramePr>
        <p:xfrm>
          <a:off x="6028972" y="2197726"/>
          <a:ext cx="10977216" cy="5985309"/>
        </p:xfrm>
        <a:graphic>
          <a:graphicData uri="http://schemas.openxmlformats.org/drawingml/2006/table">
            <a:tbl>
              <a:tblPr/>
              <a:tblGrid>
                <a:gridCol w="4343412"/>
                <a:gridCol w="969359"/>
                <a:gridCol w="893012"/>
                <a:gridCol w="893012"/>
                <a:gridCol w="927607"/>
                <a:gridCol w="2950813"/>
              </a:tblGrid>
              <a:tr h="1209357">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3639"/>
                        </a:lnSpc>
                        <a:defRPr/>
                      </a:pPr>
                      <a:r>
                        <a:rPr lang="en-US" sz="2599" b="true">
                          <a:solidFill>
                            <a:srgbClr val="000000"/>
                          </a:solidFill>
                          <a:latin typeface="Canva Sans Bold"/>
                          <a:ea typeface="Canva Sans Bold"/>
                          <a:cs typeface="Canva Sans Bold"/>
                          <a:sym typeface="Canva Sans Bold"/>
                        </a:rPr>
                        <a:t>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3640"/>
                        </a:lnSpc>
                        <a:defRPr/>
                      </a:pPr>
                      <a:r>
                        <a:rPr lang="en-US" sz="2600" b="true">
                          <a:solidFill>
                            <a:srgbClr val="000000"/>
                          </a:solidFill>
                          <a:latin typeface="Canva Sans Bold"/>
                          <a:ea typeface="Canva Sans Bold"/>
                          <a:cs typeface="Canva Sans Bold"/>
                          <a:sym typeface="Canva Sans Bold"/>
                        </a:rPr>
                        <a:t>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3639"/>
                        </a:lnSpc>
                        <a:defRPr/>
                      </a:pPr>
                      <a:r>
                        <a:rPr lang="en-US" sz="2599" b="true">
                          <a:solidFill>
                            <a:srgbClr val="000000"/>
                          </a:solidFill>
                          <a:latin typeface="Canva Sans Bold"/>
                          <a:ea typeface="Canva Sans Bold"/>
                          <a:cs typeface="Canva Sans Bold"/>
                          <a:sym typeface="Canva Sans Bold"/>
                        </a:rPr>
                        <a:t>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3639"/>
                        </a:lnSpc>
                        <a:defRPr/>
                      </a:pPr>
                      <a:r>
                        <a:rPr lang="en-US" sz="2599" b="true">
                          <a:solidFill>
                            <a:srgbClr val="000000"/>
                          </a:solidFill>
                          <a:latin typeface="Canva Sans Bold"/>
                          <a:ea typeface="Canva Sans Bold"/>
                          <a:cs typeface="Canva Sans Bold"/>
                          <a:sym typeface="Canva Sans Bold"/>
                        </a:rPr>
                        <a:t>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702670">
                <a:tc>
                  <a:txBody>
                    <a:bodyPr anchor="t" rtlCol="false"/>
                    <a:lstStyle/>
                    <a:p>
                      <a:pPr algn="l">
                        <a:lnSpc>
                          <a:spcPts val="2799"/>
                        </a:lnSpc>
                        <a:defRPr/>
                      </a:pPr>
                      <a:r>
                        <a:rPr lang="en-US" sz="1999" b="true">
                          <a:solidFill>
                            <a:srgbClr val="000000"/>
                          </a:solidFill>
                          <a:latin typeface="Canva Sans Bold"/>
                          <a:ea typeface="Canva Sans Bold"/>
                          <a:cs typeface="Canva Sans Bold"/>
                          <a:sym typeface="Canva Sans Bold"/>
                        </a:rPr>
                        <a:t>Real-Time Service Availability</a:t>
                      </a:r>
                      <a:endParaRPr lang="en-US" sz="1100"/>
                    </a:p>
                    <a:p>
                      <a:pPr algn="l">
                        <a:lnSpc>
                          <a:spcPts val="2799"/>
                        </a:lnSpc>
                      </a:pPr>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932371">
                <a:tc>
                  <a:txBody>
                    <a:bodyPr anchor="t" rtlCol="false"/>
                    <a:lstStyle/>
                    <a:p>
                      <a:pPr algn="l">
                        <a:lnSpc>
                          <a:spcPts val="2800"/>
                        </a:lnSpc>
                        <a:defRPr/>
                      </a:pPr>
                      <a:r>
                        <a:rPr lang="en-US" sz="2000" b="true">
                          <a:solidFill>
                            <a:srgbClr val="000000"/>
                          </a:solidFill>
                          <a:latin typeface="Canva Sans Bold"/>
                          <a:ea typeface="Canva Sans Bold"/>
                          <a:cs typeface="Canva Sans Bold"/>
                          <a:sym typeface="Canva Sans Bold"/>
                        </a:rPr>
                        <a:t>Dynamic Scheduling</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049456">
                <a:tc>
                  <a:txBody>
                    <a:bodyPr anchor="t" rtlCol="false"/>
                    <a:lstStyle/>
                    <a:p>
                      <a:pPr algn="l">
                        <a:lnSpc>
                          <a:spcPts val="2800"/>
                        </a:lnSpc>
                        <a:defRPr/>
                      </a:pPr>
                      <a:r>
                        <a:rPr lang="en-US" sz="2000" b="true">
                          <a:solidFill>
                            <a:srgbClr val="000000"/>
                          </a:solidFill>
                          <a:latin typeface="Canva Sans Bold"/>
                          <a:ea typeface="Canva Sans Bold"/>
                          <a:cs typeface="Canva Sans Bold"/>
                          <a:sym typeface="Canva Sans Bold"/>
                        </a:rPr>
                        <a:t>User Engagement Feature</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091455">
                <a:tc>
                  <a:txBody>
                    <a:bodyPr anchor="t" rtlCol="false"/>
                    <a:lstStyle/>
                    <a:p>
                      <a:pPr algn="l">
                        <a:lnSpc>
                          <a:spcPts val="2799"/>
                        </a:lnSpc>
                        <a:defRPr/>
                      </a:pPr>
                      <a:r>
                        <a:rPr lang="en-US" sz="1999" b="true">
                          <a:solidFill>
                            <a:srgbClr val="000000"/>
                          </a:solidFill>
                          <a:latin typeface="Canva Sans Bold"/>
                          <a:ea typeface="Canva Sans Bold"/>
                          <a:cs typeface="Canva Sans Bold"/>
                          <a:sym typeface="Canva Sans Bold"/>
                        </a:rPr>
                        <a:t>Integration of GPS Tracking</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bl>
          </a:graphicData>
        </a:graphic>
      </p:graphicFrame>
      <p:grpSp>
        <p:nvGrpSpPr>
          <p:cNvPr name="Group 10" id="10"/>
          <p:cNvGrpSpPr/>
          <p:nvPr/>
        </p:nvGrpSpPr>
        <p:grpSpPr>
          <a:xfrm rot="0">
            <a:off x="369289" y="2312796"/>
            <a:ext cx="5315499" cy="6061142"/>
            <a:chOff x="0" y="0"/>
            <a:chExt cx="1399967" cy="1596350"/>
          </a:xfrm>
        </p:grpSpPr>
        <p:sp>
          <p:nvSpPr>
            <p:cNvPr name="Freeform 11" id="11"/>
            <p:cNvSpPr/>
            <p:nvPr/>
          </p:nvSpPr>
          <p:spPr>
            <a:xfrm flipH="false" flipV="false" rot="0">
              <a:off x="0" y="0"/>
              <a:ext cx="1399967" cy="1596350"/>
            </a:xfrm>
            <a:custGeom>
              <a:avLst/>
              <a:gdLst/>
              <a:ahLst/>
              <a:cxnLst/>
              <a:rect r="r" b="b" t="t" l="l"/>
              <a:pathLst>
                <a:path h="1596350" w="1399967">
                  <a:moveTo>
                    <a:pt x="74281" y="0"/>
                  </a:moveTo>
                  <a:lnTo>
                    <a:pt x="1325686" y="0"/>
                  </a:lnTo>
                  <a:cubicBezTo>
                    <a:pt x="1345387" y="0"/>
                    <a:pt x="1364280" y="7826"/>
                    <a:pt x="1378210" y="21756"/>
                  </a:cubicBezTo>
                  <a:cubicBezTo>
                    <a:pt x="1392141" y="35687"/>
                    <a:pt x="1399967" y="54580"/>
                    <a:pt x="1399967" y="74281"/>
                  </a:cubicBezTo>
                  <a:lnTo>
                    <a:pt x="1399967" y="1522070"/>
                  </a:lnTo>
                  <a:cubicBezTo>
                    <a:pt x="1399967" y="1541770"/>
                    <a:pt x="1392141" y="1560664"/>
                    <a:pt x="1378210" y="1574594"/>
                  </a:cubicBezTo>
                  <a:cubicBezTo>
                    <a:pt x="1364280" y="1588524"/>
                    <a:pt x="1345387" y="1596350"/>
                    <a:pt x="1325686" y="1596350"/>
                  </a:cubicBezTo>
                  <a:lnTo>
                    <a:pt x="74281" y="1596350"/>
                  </a:lnTo>
                  <a:cubicBezTo>
                    <a:pt x="54580" y="1596350"/>
                    <a:pt x="35687" y="1588524"/>
                    <a:pt x="21756" y="1574594"/>
                  </a:cubicBezTo>
                  <a:cubicBezTo>
                    <a:pt x="7826" y="1560664"/>
                    <a:pt x="0" y="1541770"/>
                    <a:pt x="0" y="1522070"/>
                  </a:cubicBezTo>
                  <a:lnTo>
                    <a:pt x="0" y="74281"/>
                  </a:lnTo>
                  <a:cubicBezTo>
                    <a:pt x="0" y="54580"/>
                    <a:pt x="7826" y="35687"/>
                    <a:pt x="21756" y="21756"/>
                  </a:cubicBezTo>
                  <a:cubicBezTo>
                    <a:pt x="35687" y="7826"/>
                    <a:pt x="54580" y="0"/>
                    <a:pt x="74281" y="0"/>
                  </a:cubicBezTo>
                  <a:close/>
                </a:path>
              </a:pathLst>
            </a:custGeom>
            <a:solidFill>
              <a:srgbClr val="46B2FF"/>
            </a:solidFill>
          </p:spPr>
        </p:sp>
        <p:sp>
          <p:nvSpPr>
            <p:cNvPr name="TextBox 12" id="12"/>
            <p:cNvSpPr txBox="true"/>
            <p:nvPr/>
          </p:nvSpPr>
          <p:spPr>
            <a:xfrm>
              <a:off x="0" y="-38100"/>
              <a:ext cx="1399967" cy="163445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4655159" y="2312796"/>
            <a:ext cx="1922241" cy="646559"/>
          </a:xfrm>
          <a:custGeom>
            <a:avLst/>
            <a:gdLst/>
            <a:ahLst/>
            <a:cxnLst/>
            <a:rect r="r" b="b" t="t" l="l"/>
            <a:pathLst>
              <a:path h="646559" w="1922241">
                <a:moveTo>
                  <a:pt x="0" y="0"/>
                </a:moveTo>
                <a:lnTo>
                  <a:pt x="1922241" y="0"/>
                </a:lnTo>
                <a:lnTo>
                  <a:pt x="1922241" y="646559"/>
                </a:lnTo>
                <a:lnTo>
                  <a:pt x="0" y="646559"/>
                </a:lnTo>
                <a:lnTo>
                  <a:pt x="0" y="0"/>
                </a:lnTo>
                <a:close/>
              </a:path>
            </a:pathLst>
          </a:custGeom>
          <a:blipFill>
            <a:blip r:embed="rId3"/>
            <a:stretch>
              <a:fillRect l="-59717" t="-185064" r="-62106" b="-181248"/>
            </a:stretch>
          </a:blipFill>
          <a:ln cap="sq">
            <a:noFill/>
            <a:prstDash val="sysDot"/>
            <a:miter/>
          </a:ln>
        </p:spPr>
      </p:sp>
      <p:sp>
        <p:nvSpPr>
          <p:cNvPr name="Freeform 14" id="14"/>
          <p:cNvSpPr/>
          <p:nvPr/>
        </p:nvSpPr>
        <p:spPr>
          <a:xfrm flipH="false" flipV="false" rot="0">
            <a:off x="14909667" y="3913354"/>
            <a:ext cx="940787" cy="699604"/>
          </a:xfrm>
          <a:custGeom>
            <a:avLst/>
            <a:gdLst/>
            <a:ahLst/>
            <a:cxnLst/>
            <a:rect r="r" b="b" t="t" l="l"/>
            <a:pathLst>
              <a:path h="699604" w="940787">
                <a:moveTo>
                  <a:pt x="0" y="0"/>
                </a:moveTo>
                <a:lnTo>
                  <a:pt x="940788" y="0"/>
                </a:lnTo>
                <a:lnTo>
                  <a:pt x="940788" y="699603"/>
                </a:lnTo>
                <a:lnTo>
                  <a:pt x="0" y="699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4909667" y="5088890"/>
            <a:ext cx="1007392" cy="749134"/>
          </a:xfrm>
          <a:custGeom>
            <a:avLst/>
            <a:gdLst/>
            <a:ahLst/>
            <a:cxnLst/>
            <a:rect r="r" b="b" t="t" l="l"/>
            <a:pathLst>
              <a:path h="749134" w="1007392">
                <a:moveTo>
                  <a:pt x="0" y="0"/>
                </a:moveTo>
                <a:lnTo>
                  <a:pt x="1007393" y="0"/>
                </a:lnTo>
                <a:lnTo>
                  <a:pt x="1007393" y="749133"/>
                </a:lnTo>
                <a:lnTo>
                  <a:pt x="0" y="7491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4909667" y="6264426"/>
            <a:ext cx="1007392" cy="749134"/>
          </a:xfrm>
          <a:custGeom>
            <a:avLst/>
            <a:gdLst/>
            <a:ahLst/>
            <a:cxnLst/>
            <a:rect r="r" b="b" t="t" l="l"/>
            <a:pathLst>
              <a:path h="749134" w="1007392">
                <a:moveTo>
                  <a:pt x="0" y="0"/>
                </a:moveTo>
                <a:lnTo>
                  <a:pt x="1007393" y="0"/>
                </a:lnTo>
                <a:lnTo>
                  <a:pt x="1007393" y="749134"/>
                </a:lnTo>
                <a:lnTo>
                  <a:pt x="0" y="7491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909667" y="7439962"/>
            <a:ext cx="1007392" cy="749134"/>
          </a:xfrm>
          <a:custGeom>
            <a:avLst/>
            <a:gdLst/>
            <a:ahLst/>
            <a:cxnLst/>
            <a:rect r="r" b="b" t="t" l="l"/>
            <a:pathLst>
              <a:path h="749134" w="1007392">
                <a:moveTo>
                  <a:pt x="0" y="0"/>
                </a:moveTo>
                <a:lnTo>
                  <a:pt x="1007393" y="0"/>
                </a:lnTo>
                <a:lnTo>
                  <a:pt x="1007393" y="749134"/>
                </a:lnTo>
                <a:lnTo>
                  <a:pt x="0" y="7491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0277096" y="3936599"/>
            <a:ext cx="725888" cy="725888"/>
          </a:xfrm>
          <a:custGeom>
            <a:avLst/>
            <a:gdLst/>
            <a:ahLst/>
            <a:cxnLst/>
            <a:rect r="r" b="b" t="t" l="l"/>
            <a:pathLst>
              <a:path h="725888" w="725888">
                <a:moveTo>
                  <a:pt x="0" y="0"/>
                </a:moveTo>
                <a:lnTo>
                  <a:pt x="725888" y="0"/>
                </a:lnTo>
                <a:lnTo>
                  <a:pt x="725888" y="725888"/>
                </a:lnTo>
                <a:lnTo>
                  <a:pt x="0" y="7258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538856" y="159703"/>
            <a:ext cx="11445032"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System Comparison</a:t>
            </a:r>
          </a:p>
        </p:txBody>
      </p:sp>
      <p:sp>
        <p:nvSpPr>
          <p:cNvPr name="TextBox 20" id="20"/>
          <p:cNvSpPr txBox="true"/>
          <p:nvPr/>
        </p:nvSpPr>
        <p:spPr>
          <a:xfrm rot="0">
            <a:off x="0" y="2921255"/>
            <a:ext cx="5145932" cy="6565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1).Traditional pet service platforms withlimited real-time functionality.</a:t>
            </a:r>
          </a:p>
        </p:txBody>
      </p:sp>
      <p:sp>
        <p:nvSpPr>
          <p:cNvPr name="TextBox 21" id="21"/>
          <p:cNvSpPr txBox="true"/>
          <p:nvPr/>
        </p:nvSpPr>
        <p:spPr>
          <a:xfrm rot="0">
            <a:off x="538856" y="4098925"/>
            <a:ext cx="5145932" cy="989965"/>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2).Community-based platforms lacking advanced gamification or scheduling features.</a:t>
            </a:r>
          </a:p>
        </p:txBody>
      </p:sp>
      <p:sp>
        <p:nvSpPr>
          <p:cNvPr name="TextBox 22" id="22"/>
          <p:cNvSpPr txBox="true"/>
          <p:nvPr/>
        </p:nvSpPr>
        <p:spPr>
          <a:xfrm rot="0">
            <a:off x="538856" y="5612765"/>
            <a:ext cx="5145932" cy="323215"/>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3)Lack of Community Functions</a:t>
            </a:r>
          </a:p>
        </p:txBody>
      </p:sp>
      <p:sp>
        <p:nvSpPr>
          <p:cNvPr name="TextBox 23" id="23"/>
          <p:cNvSpPr txBox="true"/>
          <p:nvPr/>
        </p:nvSpPr>
        <p:spPr>
          <a:xfrm rot="0">
            <a:off x="538856" y="6443346"/>
            <a:ext cx="5145932" cy="323215"/>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$)Technological Restrictions</a:t>
            </a:r>
          </a:p>
        </p:txBody>
      </p:sp>
      <p:sp>
        <p:nvSpPr>
          <p:cNvPr name="Freeform 24" id="24"/>
          <p:cNvSpPr/>
          <p:nvPr/>
        </p:nvSpPr>
        <p:spPr>
          <a:xfrm flipH="false" flipV="false" rot="0">
            <a:off x="10277096" y="5143500"/>
            <a:ext cx="725888" cy="725888"/>
          </a:xfrm>
          <a:custGeom>
            <a:avLst/>
            <a:gdLst/>
            <a:ahLst/>
            <a:cxnLst/>
            <a:rect r="r" b="b" t="t" l="l"/>
            <a:pathLst>
              <a:path h="725888" w="725888">
                <a:moveTo>
                  <a:pt x="0" y="0"/>
                </a:moveTo>
                <a:lnTo>
                  <a:pt x="725888" y="0"/>
                </a:lnTo>
                <a:lnTo>
                  <a:pt x="725888" y="725888"/>
                </a:lnTo>
                <a:lnTo>
                  <a:pt x="0" y="7258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0277096" y="6350401"/>
            <a:ext cx="725888" cy="725888"/>
          </a:xfrm>
          <a:custGeom>
            <a:avLst/>
            <a:gdLst/>
            <a:ahLst/>
            <a:cxnLst/>
            <a:rect r="r" b="b" t="t" l="l"/>
            <a:pathLst>
              <a:path h="725888" w="725888">
                <a:moveTo>
                  <a:pt x="0" y="0"/>
                </a:moveTo>
                <a:lnTo>
                  <a:pt x="725888" y="0"/>
                </a:lnTo>
                <a:lnTo>
                  <a:pt x="725888" y="725888"/>
                </a:lnTo>
                <a:lnTo>
                  <a:pt x="0" y="7258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1257999" y="3887069"/>
            <a:ext cx="725888" cy="725888"/>
          </a:xfrm>
          <a:custGeom>
            <a:avLst/>
            <a:gdLst/>
            <a:ahLst/>
            <a:cxnLst/>
            <a:rect r="r" b="b" t="t" l="l"/>
            <a:pathLst>
              <a:path h="725888" w="725888">
                <a:moveTo>
                  <a:pt x="0" y="0"/>
                </a:moveTo>
                <a:lnTo>
                  <a:pt x="725888" y="0"/>
                </a:lnTo>
                <a:lnTo>
                  <a:pt x="725888" y="725888"/>
                </a:lnTo>
                <a:lnTo>
                  <a:pt x="0" y="7258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0">
            <a:off x="12238903" y="3837539"/>
            <a:ext cx="725888" cy="725888"/>
          </a:xfrm>
          <a:custGeom>
            <a:avLst/>
            <a:gdLst/>
            <a:ahLst/>
            <a:cxnLst/>
            <a:rect r="r" b="b" t="t" l="l"/>
            <a:pathLst>
              <a:path h="725888" w="725888">
                <a:moveTo>
                  <a:pt x="0" y="0"/>
                </a:moveTo>
                <a:lnTo>
                  <a:pt x="725888" y="0"/>
                </a:lnTo>
                <a:lnTo>
                  <a:pt x="725888" y="725888"/>
                </a:lnTo>
                <a:lnTo>
                  <a:pt x="0" y="7258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0">
            <a:off x="13219806" y="3788010"/>
            <a:ext cx="725888" cy="725888"/>
          </a:xfrm>
          <a:custGeom>
            <a:avLst/>
            <a:gdLst/>
            <a:ahLst/>
            <a:cxnLst/>
            <a:rect r="r" b="b" t="t" l="l"/>
            <a:pathLst>
              <a:path h="725888" w="725888">
                <a:moveTo>
                  <a:pt x="0" y="0"/>
                </a:moveTo>
                <a:lnTo>
                  <a:pt x="725888" y="0"/>
                </a:lnTo>
                <a:lnTo>
                  <a:pt x="725888" y="725888"/>
                </a:lnTo>
                <a:lnTo>
                  <a:pt x="0" y="7258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0">
            <a:off x="11257999" y="5190381"/>
            <a:ext cx="725888" cy="725888"/>
          </a:xfrm>
          <a:custGeom>
            <a:avLst/>
            <a:gdLst/>
            <a:ahLst/>
            <a:cxnLst/>
            <a:rect r="r" b="b" t="t" l="l"/>
            <a:pathLst>
              <a:path h="725888" w="725888">
                <a:moveTo>
                  <a:pt x="0" y="0"/>
                </a:moveTo>
                <a:lnTo>
                  <a:pt x="725888" y="0"/>
                </a:lnTo>
                <a:lnTo>
                  <a:pt x="725888" y="725888"/>
                </a:lnTo>
                <a:lnTo>
                  <a:pt x="0" y="7258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0">
            <a:off x="12238903" y="5237262"/>
            <a:ext cx="725888" cy="725888"/>
          </a:xfrm>
          <a:custGeom>
            <a:avLst/>
            <a:gdLst/>
            <a:ahLst/>
            <a:cxnLst/>
            <a:rect r="r" b="b" t="t" l="l"/>
            <a:pathLst>
              <a:path h="725888" w="725888">
                <a:moveTo>
                  <a:pt x="0" y="0"/>
                </a:moveTo>
                <a:lnTo>
                  <a:pt x="725888" y="0"/>
                </a:lnTo>
                <a:lnTo>
                  <a:pt x="725888" y="725888"/>
                </a:lnTo>
                <a:lnTo>
                  <a:pt x="0" y="7258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0">
            <a:off x="13219806" y="5284143"/>
            <a:ext cx="725888" cy="725888"/>
          </a:xfrm>
          <a:custGeom>
            <a:avLst/>
            <a:gdLst/>
            <a:ahLst/>
            <a:cxnLst/>
            <a:rect r="r" b="b" t="t" l="l"/>
            <a:pathLst>
              <a:path h="725888" w="725888">
                <a:moveTo>
                  <a:pt x="0" y="0"/>
                </a:moveTo>
                <a:lnTo>
                  <a:pt x="725888" y="0"/>
                </a:lnTo>
                <a:lnTo>
                  <a:pt x="725888" y="725888"/>
                </a:lnTo>
                <a:lnTo>
                  <a:pt x="0" y="7258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0">
            <a:off x="11257999" y="6287672"/>
            <a:ext cx="725888" cy="725888"/>
          </a:xfrm>
          <a:custGeom>
            <a:avLst/>
            <a:gdLst/>
            <a:ahLst/>
            <a:cxnLst/>
            <a:rect r="r" b="b" t="t" l="l"/>
            <a:pathLst>
              <a:path h="725888" w="725888">
                <a:moveTo>
                  <a:pt x="0" y="0"/>
                </a:moveTo>
                <a:lnTo>
                  <a:pt x="725888" y="0"/>
                </a:lnTo>
                <a:lnTo>
                  <a:pt x="725888" y="725888"/>
                </a:lnTo>
                <a:lnTo>
                  <a:pt x="0" y="7258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0">
            <a:off x="12238903" y="6224942"/>
            <a:ext cx="725888" cy="725888"/>
          </a:xfrm>
          <a:custGeom>
            <a:avLst/>
            <a:gdLst/>
            <a:ahLst/>
            <a:cxnLst/>
            <a:rect r="r" b="b" t="t" l="l"/>
            <a:pathLst>
              <a:path h="725888" w="725888">
                <a:moveTo>
                  <a:pt x="0" y="0"/>
                </a:moveTo>
                <a:lnTo>
                  <a:pt x="725888" y="0"/>
                </a:lnTo>
                <a:lnTo>
                  <a:pt x="725888" y="725888"/>
                </a:lnTo>
                <a:lnTo>
                  <a:pt x="0" y="7258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13221966" y="6224942"/>
            <a:ext cx="725888" cy="725888"/>
          </a:xfrm>
          <a:custGeom>
            <a:avLst/>
            <a:gdLst/>
            <a:ahLst/>
            <a:cxnLst/>
            <a:rect r="r" b="b" t="t" l="l"/>
            <a:pathLst>
              <a:path h="725888" w="725888">
                <a:moveTo>
                  <a:pt x="0" y="0"/>
                </a:moveTo>
                <a:lnTo>
                  <a:pt x="725888" y="0"/>
                </a:lnTo>
                <a:lnTo>
                  <a:pt x="725888" y="725888"/>
                </a:lnTo>
                <a:lnTo>
                  <a:pt x="0" y="7258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5" id="35"/>
          <p:cNvSpPr/>
          <p:nvPr/>
        </p:nvSpPr>
        <p:spPr>
          <a:xfrm flipH="false" flipV="false" rot="0">
            <a:off x="11257999" y="7385035"/>
            <a:ext cx="725888" cy="725888"/>
          </a:xfrm>
          <a:custGeom>
            <a:avLst/>
            <a:gdLst/>
            <a:ahLst/>
            <a:cxnLst/>
            <a:rect r="r" b="b" t="t" l="l"/>
            <a:pathLst>
              <a:path h="725888" w="725888">
                <a:moveTo>
                  <a:pt x="0" y="0"/>
                </a:moveTo>
                <a:lnTo>
                  <a:pt x="725888" y="0"/>
                </a:lnTo>
                <a:lnTo>
                  <a:pt x="725888" y="725888"/>
                </a:lnTo>
                <a:lnTo>
                  <a:pt x="0" y="7258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0">
            <a:off x="12238903" y="7330107"/>
            <a:ext cx="725888" cy="725888"/>
          </a:xfrm>
          <a:custGeom>
            <a:avLst/>
            <a:gdLst/>
            <a:ahLst/>
            <a:cxnLst/>
            <a:rect r="r" b="b" t="t" l="l"/>
            <a:pathLst>
              <a:path h="725888" w="725888">
                <a:moveTo>
                  <a:pt x="0" y="0"/>
                </a:moveTo>
                <a:lnTo>
                  <a:pt x="725888" y="0"/>
                </a:lnTo>
                <a:lnTo>
                  <a:pt x="725888" y="725888"/>
                </a:lnTo>
                <a:lnTo>
                  <a:pt x="0" y="7258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13219806" y="7275179"/>
            <a:ext cx="725888" cy="725888"/>
          </a:xfrm>
          <a:custGeom>
            <a:avLst/>
            <a:gdLst/>
            <a:ahLst/>
            <a:cxnLst/>
            <a:rect r="r" b="b" t="t" l="l"/>
            <a:pathLst>
              <a:path h="725888" w="725888">
                <a:moveTo>
                  <a:pt x="0" y="0"/>
                </a:moveTo>
                <a:lnTo>
                  <a:pt x="725888" y="0"/>
                </a:lnTo>
                <a:lnTo>
                  <a:pt x="725888" y="725888"/>
                </a:lnTo>
                <a:lnTo>
                  <a:pt x="0" y="7258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8" id="38"/>
          <p:cNvSpPr/>
          <p:nvPr/>
        </p:nvSpPr>
        <p:spPr>
          <a:xfrm flipH="false" flipV="false" rot="0">
            <a:off x="10277096" y="7461271"/>
            <a:ext cx="725888" cy="539797"/>
          </a:xfrm>
          <a:custGeom>
            <a:avLst/>
            <a:gdLst/>
            <a:ahLst/>
            <a:cxnLst/>
            <a:rect r="r" b="b" t="t" l="l"/>
            <a:pathLst>
              <a:path h="539797" w="725888">
                <a:moveTo>
                  <a:pt x="0" y="0"/>
                </a:moveTo>
                <a:lnTo>
                  <a:pt x="725888" y="0"/>
                </a:lnTo>
                <a:lnTo>
                  <a:pt x="725888" y="539796"/>
                </a:lnTo>
                <a:lnTo>
                  <a:pt x="0" y="5397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sp>
        <p:nvSpPr>
          <p:cNvPr name="Freeform 2" id="2"/>
          <p:cNvSpPr/>
          <p:nvPr/>
        </p:nvSpPr>
        <p:spPr>
          <a:xfrm flipH="false" flipV="false" rot="0">
            <a:off x="4873493" y="-480371"/>
            <a:ext cx="10271089" cy="10346335"/>
          </a:xfrm>
          <a:custGeom>
            <a:avLst/>
            <a:gdLst/>
            <a:ahLst/>
            <a:cxnLst/>
            <a:rect r="r" b="b" t="t" l="l"/>
            <a:pathLst>
              <a:path h="10346335" w="10271089">
                <a:moveTo>
                  <a:pt x="0" y="0"/>
                </a:moveTo>
                <a:lnTo>
                  <a:pt x="10271089" y="0"/>
                </a:lnTo>
                <a:lnTo>
                  <a:pt x="10271089" y="10346335"/>
                </a:lnTo>
                <a:lnTo>
                  <a:pt x="0" y="10346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9020497"/>
            <a:ext cx="18288000" cy="1266503"/>
            <a:chOff x="0" y="0"/>
            <a:chExt cx="24384000" cy="1688670"/>
          </a:xfrm>
        </p:grpSpPr>
        <p:grpSp>
          <p:nvGrpSpPr>
            <p:cNvPr name="Group 4" id="4"/>
            <p:cNvGrpSpPr/>
            <p:nvPr/>
          </p:nvGrpSpPr>
          <p:grpSpPr>
            <a:xfrm rot="0">
              <a:off x="0" y="714063"/>
              <a:ext cx="24384000" cy="974608"/>
              <a:chOff x="0" y="0"/>
              <a:chExt cx="4816593" cy="192515"/>
            </a:xfrm>
          </p:grpSpPr>
          <p:sp>
            <p:nvSpPr>
              <p:cNvPr name="Freeform 5" id="5"/>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6" id="6"/>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4"/>
              <a:stretch>
                <a:fillRect l="-59717" t="-185064" r="-62106" b="-181248"/>
              </a:stretch>
            </a:blipFill>
            <a:ln cap="sq">
              <a:noFill/>
              <a:prstDash val="sysDot"/>
              <a:miter/>
            </a:ln>
          </p:spPr>
        </p:sp>
        <p:sp>
          <p:nvSpPr>
            <p:cNvPr name="Freeform 8" id="8"/>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5"/>
              <a:stretch>
                <a:fillRect l="0" t="0" r="0" b="0"/>
              </a:stretch>
            </a:blipFill>
          </p:spPr>
        </p:sp>
        <p:sp>
          <p:nvSpPr>
            <p:cNvPr name="TextBox 9" id="9"/>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10" id="10"/>
          <p:cNvSpPr txBox="true"/>
          <p:nvPr/>
        </p:nvSpPr>
        <p:spPr>
          <a:xfrm rot="0">
            <a:off x="6078272" y="1223659"/>
            <a:ext cx="6084966" cy="356235"/>
          </a:xfrm>
          <a:prstGeom prst="rect">
            <a:avLst/>
          </a:prstGeom>
        </p:spPr>
        <p:txBody>
          <a:bodyPr anchor="t" rtlCol="false" tIns="0" lIns="0" bIns="0" rIns="0">
            <a:spAutoFit/>
          </a:bodyPr>
          <a:lstStyle/>
          <a:p>
            <a:pPr algn="ctr">
              <a:lnSpc>
                <a:spcPts val="2939"/>
              </a:lnSpc>
              <a:spcBef>
                <a:spcPct val="0"/>
              </a:spcBef>
            </a:pPr>
            <a:r>
              <a:rPr lang="en-US" b="true" sz="2099">
                <a:solidFill>
                  <a:srgbClr val="000000"/>
                </a:solidFill>
                <a:latin typeface="Canva Sans Bold"/>
                <a:ea typeface="Canva Sans Bold"/>
                <a:cs typeface="Canva Sans Bold"/>
                <a:sym typeface="Canva Sans Bold"/>
              </a:rPr>
              <a:t>User Input and Service Search</a:t>
            </a:r>
          </a:p>
        </p:txBody>
      </p:sp>
      <p:sp>
        <p:nvSpPr>
          <p:cNvPr name="TextBox 11" id="11"/>
          <p:cNvSpPr txBox="true"/>
          <p:nvPr/>
        </p:nvSpPr>
        <p:spPr>
          <a:xfrm rot="0">
            <a:off x="6078272" y="2278564"/>
            <a:ext cx="6084966" cy="356235"/>
          </a:xfrm>
          <a:prstGeom prst="rect">
            <a:avLst/>
          </a:prstGeom>
        </p:spPr>
        <p:txBody>
          <a:bodyPr anchor="t" rtlCol="false" tIns="0" lIns="0" bIns="0" rIns="0">
            <a:spAutoFit/>
          </a:bodyPr>
          <a:lstStyle/>
          <a:p>
            <a:pPr algn="ctr">
              <a:lnSpc>
                <a:spcPts val="2939"/>
              </a:lnSpc>
              <a:spcBef>
                <a:spcPct val="0"/>
              </a:spcBef>
            </a:pPr>
            <a:r>
              <a:rPr lang="en-US" b="true" sz="2099">
                <a:solidFill>
                  <a:srgbClr val="000000"/>
                </a:solidFill>
                <a:latin typeface="Canva Sans Bold"/>
                <a:ea typeface="Canva Sans Bold"/>
                <a:cs typeface="Canva Sans Bold"/>
                <a:sym typeface="Canva Sans Bold"/>
              </a:rPr>
              <a:t>Real-Time Data Collection</a:t>
            </a:r>
          </a:p>
        </p:txBody>
      </p:sp>
      <p:sp>
        <p:nvSpPr>
          <p:cNvPr name="TextBox 12" id="12"/>
          <p:cNvSpPr txBox="true"/>
          <p:nvPr/>
        </p:nvSpPr>
        <p:spPr>
          <a:xfrm rot="-2527">
            <a:off x="6097216" y="3337442"/>
            <a:ext cx="6084966" cy="356235"/>
          </a:xfrm>
          <a:prstGeom prst="rect">
            <a:avLst/>
          </a:prstGeom>
        </p:spPr>
        <p:txBody>
          <a:bodyPr anchor="t" rtlCol="false" tIns="0" lIns="0" bIns="0" rIns="0">
            <a:spAutoFit/>
          </a:bodyPr>
          <a:lstStyle/>
          <a:p>
            <a:pPr algn="ctr">
              <a:lnSpc>
                <a:spcPts val="2939"/>
              </a:lnSpc>
              <a:spcBef>
                <a:spcPct val="0"/>
              </a:spcBef>
            </a:pPr>
            <a:r>
              <a:rPr lang="en-US" b="true" sz="2099">
                <a:solidFill>
                  <a:srgbClr val="000000"/>
                </a:solidFill>
                <a:latin typeface="Canva Sans Bold"/>
                <a:ea typeface="Canva Sans Bold"/>
                <a:cs typeface="Canva Sans Bold"/>
                <a:sym typeface="Canva Sans Bold"/>
              </a:rPr>
              <a:t>User Input and Service Search</a:t>
            </a:r>
          </a:p>
        </p:txBody>
      </p:sp>
      <p:sp>
        <p:nvSpPr>
          <p:cNvPr name="TextBox 13" id="13"/>
          <p:cNvSpPr txBox="true"/>
          <p:nvPr/>
        </p:nvSpPr>
        <p:spPr>
          <a:xfrm rot="0">
            <a:off x="6097572" y="4336562"/>
            <a:ext cx="6084966" cy="356235"/>
          </a:xfrm>
          <a:prstGeom prst="rect">
            <a:avLst/>
          </a:prstGeom>
        </p:spPr>
        <p:txBody>
          <a:bodyPr anchor="t" rtlCol="false" tIns="0" lIns="0" bIns="0" rIns="0">
            <a:spAutoFit/>
          </a:bodyPr>
          <a:lstStyle/>
          <a:p>
            <a:pPr algn="ctr">
              <a:lnSpc>
                <a:spcPts val="2939"/>
              </a:lnSpc>
              <a:spcBef>
                <a:spcPct val="0"/>
              </a:spcBef>
            </a:pPr>
            <a:r>
              <a:rPr lang="en-US" b="true" sz="2099">
                <a:solidFill>
                  <a:srgbClr val="000000"/>
                </a:solidFill>
                <a:latin typeface="Canva Sans Bold"/>
                <a:ea typeface="Canva Sans Bold"/>
                <a:cs typeface="Canva Sans Bold"/>
                <a:sym typeface="Canva Sans Bold"/>
              </a:rPr>
              <a:t>Data Preprocessing and Filtering</a:t>
            </a:r>
          </a:p>
        </p:txBody>
      </p:sp>
      <p:sp>
        <p:nvSpPr>
          <p:cNvPr name="TextBox 14" id="14"/>
          <p:cNvSpPr txBox="true"/>
          <p:nvPr/>
        </p:nvSpPr>
        <p:spPr>
          <a:xfrm rot="30212">
            <a:off x="6105733" y="5533732"/>
            <a:ext cx="6084966" cy="356235"/>
          </a:xfrm>
          <a:prstGeom prst="rect">
            <a:avLst/>
          </a:prstGeom>
        </p:spPr>
        <p:txBody>
          <a:bodyPr anchor="t" rtlCol="false" tIns="0" lIns="0" bIns="0" rIns="0">
            <a:spAutoFit/>
          </a:bodyPr>
          <a:lstStyle/>
          <a:p>
            <a:pPr algn="ctr">
              <a:lnSpc>
                <a:spcPts val="2939"/>
              </a:lnSpc>
              <a:spcBef>
                <a:spcPct val="0"/>
              </a:spcBef>
            </a:pPr>
            <a:r>
              <a:rPr lang="en-US" b="true" sz="2099">
                <a:solidFill>
                  <a:srgbClr val="000000"/>
                </a:solidFill>
                <a:latin typeface="Canva Sans Bold"/>
                <a:ea typeface="Canva Sans Bold"/>
                <a:cs typeface="Canva Sans Bold"/>
                <a:sym typeface="Canva Sans Bold"/>
              </a:rPr>
              <a:t>Dynamic Mapping and Filters</a:t>
            </a:r>
          </a:p>
        </p:txBody>
      </p:sp>
      <p:sp>
        <p:nvSpPr>
          <p:cNvPr name="TextBox 15" id="15"/>
          <p:cNvSpPr txBox="true"/>
          <p:nvPr/>
        </p:nvSpPr>
        <p:spPr>
          <a:xfrm rot="0">
            <a:off x="6078272" y="6592463"/>
            <a:ext cx="6084966" cy="356235"/>
          </a:xfrm>
          <a:prstGeom prst="rect">
            <a:avLst/>
          </a:prstGeom>
        </p:spPr>
        <p:txBody>
          <a:bodyPr anchor="t" rtlCol="false" tIns="0" lIns="0" bIns="0" rIns="0">
            <a:spAutoFit/>
          </a:bodyPr>
          <a:lstStyle/>
          <a:p>
            <a:pPr algn="ctr">
              <a:lnSpc>
                <a:spcPts val="2939"/>
              </a:lnSpc>
              <a:spcBef>
                <a:spcPct val="0"/>
              </a:spcBef>
            </a:pPr>
            <a:r>
              <a:rPr lang="en-US" b="true" sz="2099">
                <a:solidFill>
                  <a:srgbClr val="000000"/>
                </a:solidFill>
                <a:latin typeface="Canva Sans Bold"/>
                <a:ea typeface="Canva Sans Bold"/>
                <a:cs typeface="Canva Sans Bold"/>
                <a:sym typeface="Canva Sans Bold"/>
              </a:rPr>
              <a:t>Adaptive Scheduling Algorithms</a:t>
            </a:r>
          </a:p>
        </p:txBody>
      </p:sp>
      <p:sp>
        <p:nvSpPr>
          <p:cNvPr name="TextBox 16" id="16"/>
          <p:cNvSpPr txBox="true"/>
          <p:nvPr/>
        </p:nvSpPr>
        <p:spPr>
          <a:xfrm rot="0">
            <a:off x="6117121" y="7810531"/>
            <a:ext cx="6084966" cy="356235"/>
          </a:xfrm>
          <a:prstGeom prst="rect">
            <a:avLst/>
          </a:prstGeom>
        </p:spPr>
        <p:txBody>
          <a:bodyPr anchor="t" rtlCol="false" tIns="0" lIns="0" bIns="0" rIns="0">
            <a:spAutoFit/>
          </a:bodyPr>
          <a:lstStyle/>
          <a:p>
            <a:pPr algn="ctr">
              <a:lnSpc>
                <a:spcPts val="2939"/>
              </a:lnSpc>
              <a:spcBef>
                <a:spcPct val="0"/>
              </a:spcBef>
            </a:pPr>
            <a:r>
              <a:rPr lang="en-US" b="true" sz="2099">
                <a:solidFill>
                  <a:srgbClr val="000000"/>
                </a:solidFill>
                <a:latin typeface="Canva Sans Bold"/>
                <a:ea typeface="Canva Sans Bold"/>
                <a:cs typeface="Canva Sans Bold"/>
                <a:sym typeface="Canva Sans Bold"/>
              </a:rPr>
              <a:t>Real-Time Tracking</a:t>
            </a:r>
          </a:p>
        </p:txBody>
      </p:sp>
      <p:sp>
        <p:nvSpPr>
          <p:cNvPr name="AutoShape 17" id="17"/>
          <p:cNvSpPr/>
          <p:nvPr/>
        </p:nvSpPr>
        <p:spPr>
          <a:xfrm>
            <a:off x="9139830" y="3693677"/>
            <a:ext cx="183" cy="680985"/>
          </a:xfrm>
          <a:prstGeom prst="line">
            <a:avLst/>
          </a:prstGeom>
          <a:ln cap="flat" w="38100">
            <a:solidFill>
              <a:srgbClr val="000000"/>
            </a:solidFill>
            <a:prstDash val="solid"/>
            <a:headEnd type="none" len="sm" w="sm"/>
            <a:tailEnd type="arrow" len="sm" w="med"/>
          </a:ln>
        </p:spPr>
      </p:sp>
      <p:sp>
        <p:nvSpPr>
          <p:cNvPr name="AutoShape 18" id="18"/>
          <p:cNvSpPr/>
          <p:nvPr/>
        </p:nvSpPr>
        <p:spPr>
          <a:xfrm>
            <a:off x="9139576" y="4707407"/>
            <a:ext cx="250" cy="837692"/>
          </a:xfrm>
          <a:prstGeom prst="line">
            <a:avLst/>
          </a:prstGeom>
          <a:ln cap="flat" w="38100">
            <a:solidFill>
              <a:srgbClr val="000000"/>
            </a:solidFill>
            <a:prstDash val="solid"/>
            <a:headEnd type="none" len="sm" w="sm"/>
            <a:tailEnd type="arrow" len="sm" w="med"/>
          </a:ln>
        </p:spPr>
      </p:sp>
      <p:sp>
        <p:nvSpPr>
          <p:cNvPr name="AutoShape 19" id="19"/>
          <p:cNvSpPr/>
          <p:nvPr/>
        </p:nvSpPr>
        <p:spPr>
          <a:xfrm>
            <a:off x="9159355" y="5844782"/>
            <a:ext cx="250" cy="837692"/>
          </a:xfrm>
          <a:prstGeom prst="line">
            <a:avLst/>
          </a:prstGeom>
          <a:ln cap="flat" w="38100">
            <a:solidFill>
              <a:srgbClr val="000000"/>
            </a:solidFill>
            <a:prstDash val="solid"/>
            <a:headEnd type="none" len="sm" w="sm"/>
            <a:tailEnd type="arrow" len="sm" w="med"/>
          </a:ln>
        </p:spPr>
      </p:sp>
      <p:sp>
        <p:nvSpPr>
          <p:cNvPr name="AutoShape 20" id="20"/>
          <p:cNvSpPr/>
          <p:nvPr/>
        </p:nvSpPr>
        <p:spPr>
          <a:xfrm>
            <a:off x="9158626" y="6963309"/>
            <a:ext cx="250" cy="837692"/>
          </a:xfrm>
          <a:prstGeom prst="line">
            <a:avLst/>
          </a:prstGeom>
          <a:ln cap="flat" w="38100">
            <a:solidFill>
              <a:srgbClr val="000000"/>
            </a:solidFill>
            <a:prstDash val="solid"/>
            <a:headEnd type="none" len="sm" w="sm"/>
            <a:tailEnd type="arrow" len="sm" w="med"/>
          </a:ln>
        </p:spPr>
      </p:sp>
      <p:sp>
        <p:nvSpPr>
          <p:cNvPr name="AutoShape 21" id="21"/>
          <p:cNvSpPr/>
          <p:nvPr/>
        </p:nvSpPr>
        <p:spPr>
          <a:xfrm>
            <a:off x="9167244" y="8133755"/>
            <a:ext cx="0" cy="606371"/>
          </a:xfrm>
          <a:prstGeom prst="line">
            <a:avLst/>
          </a:prstGeom>
          <a:ln cap="flat" w="38100">
            <a:solidFill>
              <a:srgbClr val="000000"/>
            </a:solidFill>
            <a:prstDash val="solid"/>
            <a:headEnd type="none" len="sm" w="sm"/>
            <a:tailEnd type="arrow" len="sm" w="med"/>
          </a:ln>
        </p:spPr>
      </p:sp>
      <p:sp>
        <p:nvSpPr>
          <p:cNvPr name="AutoShape 22" id="22"/>
          <p:cNvSpPr/>
          <p:nvPr/>
        </p:nvSpPr>
        <p:spPr>
          <a:xfrm>
            <a:off x="9120756" y="2582735"/>
            <a:ext cx="250" cy="837692"/>
          </a:xfrm>
          <a:prstGeom prst="line">
            <a:avLst/>
          </a:prstGeom>
          <a:ln cap="flat" w="38100">
            <a:solidFill>
              <a:srgbClr val="000000"/>
            </a:solidFill>
            <a:prstDash val="solid"/>
            <a:headEnd type="none" len="sm" w="sm"/>
            <a:tailEnd type="arrow" len="sm" w="med"/>
          </a:ln>
        </p:spPr>
      </p:sp>
      <p:sp>
        <p:nvSpPr>
          <p:cNvPr name="AutoShape 23" id="23"/>
          <p:cNvSpPr/>
          <p:nvPr/>
        </p:nvSpPr>
        <p:spPr>
          <a:xfrm>
            <a:off x="9140055" y="1518305"/>
            <a:ext cx="250" cy="837692"/>
          </a:xfrm>
          <a:prstGeom prst="line">
            <a:avLst/>
          </a:prstGeom>
          <a:ln cap="flat" w="38100">
            <a:solidFill>
              <a:srgbClr val="000000"/>
            </a:solidFill>
            <a:prstDash val="solid"/>
            <a:headEnd type="none" len="sm" w="sm"/>
            <a:tailEnd type="arrow" len="sm" w="med"/>
          </a:ln>
        </p:spPr>
      </p:sp>
      <p:sp>
        <p:nvSpPr>
          <p:cNvPr name="TextBox 24" id="24"/>
          <p:cNvSpPr txBox="true"/>
          <p:nvPr/>
        </p:nvSpPr>
        <p:spPr>
          <a:xfrm rot="0">
            <a:off x="425578" y="216853"/>
            <a:ext cx="4973836"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Methodology</a:t>
            </a:r>
          </a:p>
        </p:txBody>
      </p:sp>
      <p:sp>
        <p:nvSpPr>
          <p:cNvPr name="TextBox 25" id="25"/>
          <p:cNvSpPr txBox="true"/>
          <p:nvPr/>
        </p:nvSpPr>
        <p:spPr>
          <a:xfrm rot="0">
            <a:off x="6124761" y="8702026"/>
            <a:ext cx="6084966" cy="356235"/>
          </a:xfrm>
          <a:prstGeom prst="rect">
            <a:avLst/>
          </a:prstGeom>
        </p:spPr>
        <p:txBody>
          <a:bodyPr anchor="t" rtlCol="false" tIns="0" lIns="0" bIns="0" rIns="0">
            <a:spAutoFit/>
          </a:bodyPr>
          <a:lstStyle/>
          <a:p>
            <a:pPr algn="ctr">
              <a:lnSpc>
                <a:spcPts val="2939"/>
              </a:lnSpc>
              <a:spcBef>
                <a:spcPct val="0"/>
              </a:spcBef>
            </a:pPr>
            <a:r>
              <a:rPr lang="en-US" b="true" sz="2099">
                <a:solidFill>
                  <a:srgbClr val="000000"/>
                </a:solidFill>
                <a:latin typeface="Canva Sans Bold"/>
                <a:ea typeface="Canva Sans Bold"/>
                <a:cs typeface="Canva Sans Bold"/>
                <a:sym typeface="Canva Sans Bold"/>
              </a:rPr>
              <a:t>Feedback and Review Integration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385073" y="457200"/>
            <a:ext cx="5244405"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Requirements</a:t>
            </a:r>
          </a:p>
        </p:txBody>
      </p:sp>
      <p:sp>
        <p:nvSpPr>
          <p:cNvPr name="TextBox 10" id="10"/>
          <p:cNvSpPr txBox="true"/>
          <p:nvPr/>
        </p:nvSpPr>
        <p:spPr>
          <a:xfrm rot="0">
            <a:off x="939701" y="2150752"/>
            <a:ext cx="2255788" cy="646416"/>
          </a:xfrm>
          <a:prstGeom prst="rect">
            <a:avLst/>
          </a:prstGeom>
        </p:spPr>
        <p:txBody>
          <a:bodyPr anchor="t" rtlCol="false" tIns="0" lIns="0" bIns="0" rIns="0">
            <a:spAutoFit/>
          </a:bodyPr>
          <a:lstStyle/>
          <a:p>
            <a:pPr algn="ctr">
              <a:lnSpc>
                <a:spcPts val="5320"/>
              </a:lnSpc>
            </a:pPr>
            <a:r>
              <a:rPr lang="en-US" sz="3800" b="true">
                <a:solidFill>
                  <a:srgbClr val="000000"/>
                </a:solidFill>
                <a:latin typeface="Canva Sans Bold"/>
                <a:ea typeface="Canva Sans Bold"/>
                <a:cs typeface="Canva Sans Bold"/>
                <a:sym typeface="Canva Sans Bold"/>
              </a:rPr>
              <a:t>Funtional</a:t>
            </a:r>
          </a:p>
        </p:txBody>
      </p:sp>
      <p:sp>
        <p:nvSpPr>
          <p:cNvPr name="TextBox 11" id="11"/>
          <p:cNvSpPr txBox="true"/>
          <p:nvPr/>
        </p:nvSpPr>
        <p:spPr>
          <a:xfrm rot="0">
            <a:off x="1028700" y="3441065"/>
            <a:ext cx="11599069" cy="3347721"/>
          </a:xfrm>
          <a:prstGeom prst="rect">
            <a:avLst/>
          </a:prstGeom>
        </p:spPr>
        <p:txBody>
          <a:bodyPr anchor="t" rtlCol="false" tIns="0" lIns="0" bIns="0" rIns="0">
            <a:spAutoFit/>
          </a:bodyPr>
          <a:lstStyle/>
          <a:p>
            <a:pPr algn="l" marL="690872" indent="-345436" lvl="1">
              <a:lnSpc>
                <a:spcPts val="4479"/>
              </a:lnSpc>
              <a:spcBef>
                <a:spcPct val="0"/>
              </a:spcBef>
              <a:buFont typeface="Arial"/>
              <a:buChar char="•"/>
            </a:pPr>
            <a:r>
              <a:rPr lang="en-US" sz="3199">
                <a:solidFill>
                  <a:srgbClr val="000000"/>
                </a:solidFill>
                <a:latin typeface="Canva Sans"/>
                <a:ea typeface="Canva Sans"/>
                <a:cs typeface="Canva Sans"/>
                <a:sym typeface="Canva Sans"/>
              </a:rPr>
              <a:t>Real-Time Se</a:t>
            </a:r>
            <a:r>
              <a:rPr lang="en-US" sz="3199">
                <a:solidFill>
                  <a:srgbClr val="000000"/>
                </a:solidFill>
                <a:latin typeface="Canva Sans"/>
                <a:ea typeface="Canva Sans"/>
                <a:cs typeface="Canva Sans"/>
                <a:sym typeface="Canva Sans"/>
              </a:rPr>
              <a:t>rvice Mapping</a:t>
            </a:r>
          </a:p>
          <a:p>
            <a:pPr algn="l" marL="690872" indent="-345436" lvl="1">
              <a:lnSpc>
                <a:spcPts val="4479"/>
              </a:lnSpc>
              <a:spcBef>
                <a:spcPct val="0"/>
              </a:spcBef>
              <a:buFont typeface="Arial"/>
              <a:buChar char="•"/>
            </a:pPr>
            <a:r>
              <a:rPr lang="en-US" sz="3199">
                <a:solidFill>
                  <a:srgbClr val="000000"/>
                </a:solidFill>
                <a:latin typeface="Canva Sans"/>
                <a:ea typeface="Canva Sans"/>
                <a:cs typeface="Canva Sans"/>
                <a:sym typeface="Canva Sans"/>
              </a:rPr>
              <a:t>Dynamic Scheduling and Optimization</a:t>
            </a:r>
          </a:p>
          <a:p>
            <a:pPr algn="l" marL="690872" indent="-345436" lvl="1">
              <a:lnSpc>
                <a:spcPts val="4479"/>
              </a:lnSpc>
              <a:spcBef>
                <a:spcPct val="0"/>
              </a:spcBef>
              <a:buFont typeface="Arial"/>
              <a:buChar char="•"/>
            </a:pPr>
            <a:r>
              <a:rPr lang="en-US" sz="3199">
                <a:solidFill>
                  <a:srgbClr val="000000"/>
                </a:solidFill>
                <a:latin typeface="Canva Sans"/>
                <a:ea typeface="Canva Sans"/>
                <a:cs typeface="Canva Sans"/>
                <a:sym typeface="Canva Sans"/>
              </a:rPr>
              <a:t>GPS-Based Live Tracking</a:t>
            </a:r>
          </a:p>
          <a:p>
            <a:pPr algn="l" marL="690872" indent="-345436" lvl="1">
              <a:lnSpc>
                <a:spcPts val="4479"/>
              </a:lnSpc>
              <a:spcBef>
                <a:spcPct val="0"/>
              </a:spcBef>
              <a:buFont typeface="Arial"/>
              <a:buChar char="•"/>
            </a:pPr>
            <a:r>
              <a:rPr lang="en-US" sz="3199">
                <a:solidFill>
                  <a:srgbClr val="000000"/>
                </a:solidFill>
                <a:latin typeface="Canva Sans"/>
                <a:ea typeface="Canva Sans"/>
                <a:cs typeface="Canva Sans"/>
                <a:sym typeface="Canva Sans"/>
              </a:rPr>
              <a:t>User Feedback and Rating System</a:t>
            </a:r>
          </a:p>
          <a:p>
            <a:pPr algn="l" marL="690872" indent="-345436" lvl="1">
              <a:lnSpc>
                <a:spcPts val="4479"/>
              </a:lnSpc>
              <a:spcBef>
                <a:spcPct val="0"/>
              </a:spcBef>
              <a:buFont typeface="Arial"/>
              <a:buChar char="•"/>
            </a:pPr>
            <a:r>
              <a:rPr lang="en-US" sz="3199">
                <a:solidFill>
                  <a:srgbClr val="000000"/>
                </a:solidFill>
                <a:latin typeface="Canva Sans"/>
                <a:ea typeface="Canva Sans"/>
                <a:cs typeface="Canva Sans"/>
                <a:sym typeface="Canva Sans"/>
              </a:rPr>
              <a:t>Adaptive Service Filters (e.g., “Certified for Exotic Pets”)</a:t>
            </a:r>
          </a:p>
          <a:p>
            <a:pPr algn="l">
              <a:lnSpc>
                <a:spcPts val="4479"/>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385073" y="457200"/>
            <a:ext cx="5244405"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Requirements</a:t>
            </a:r>
          </a:p>
        </p:txBody>
      </p:sp>
      <p:sp>
        <p:nvSpPr>
          <p:cNvPr name="TextBox 10" id="10"/>
          <p:cNvSpPr txBox="true"/>
          <p:nvPr/>
        </p:nvSpPr>
        <p:spPr>
          <a:xfrm rot="0">
            <a:off x="-257602" y="1751810"/>
            <a:ext cx="5887080" cy="796203"/>
          </a:xfrm>
          <a:prstGeom prst="rect">
            <a:avLst/>
          </a:prstGeom>
        </p:spPr>
        <p:txBody>
          <a:bodyPr anchor="t" rtlCol="false" tIns="0" lIns="0" bIns="0" rIns="0">
            <a:spAutoFit/>
          </a:bodyPr>
          <a:lstStyle/>
          <a:p>
            <a:pPr algn="ctr">
              <a:lnSpc>
                <a:spcPts val="6506"/>
              </a:lnSpc>
            </a:pPr>
            <a:r>
              <a:rPr lang="en-US" sz="4647" b="true">
                <a:solidFill>
                  <a:srgbClr val="000000"/>
                </a:solidFill>
                <a:latin typeface="Canva Sans Bold"/>
                <a:ea typeface="Canva Sans Bold"/>
                <a:cs typeface="Canva Sans Bold"/>
                <a:sym typeface="Canva Sans Bold"/>
              </a:rPr>
              <a:t>Non-Functional</a:t>
            </a:r>
          </a:p>
        </p:txBody>
      </p:sp>
      <p:sp>
        <p:nvSpPr>
          <p:cNvPr name="TextBox 11" id="11"/>
          <p:cNvSpPr txBox="true"/>
          <p:nvPr/>
        </p:nvSpPr>
        <p:spPr>
          <a:xfrm rot="0">
            <a:off x="1028700" y="2988789"/>
            <a:ext cx="9716759" cy="447167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Canva Sans"/>
                <a:ea typeface="Canva Sans"/>
                <a:cs typeface="Canva Sans"/>
                <a:sym typeface="Canva Sans"/>
              </a:rPr>
              <a:t>Accuracy of Real-Time GPS Tracking</a:t>
            </a:r>
          </a:p>
          <a:p>
            <a:pPr algn="l" marL="690881" indent="-345440" lvl="1">
              <a:lnSpc>
                <a:spcPts val="4480"/>
              </a:lnSpc>
              <a:buFont typeface="Arial"/>
              <a:buChar char="•"/>
            </a:pPr>
            <a:r>
              <a:rPr lang="en-US" sz="3200">
                <a:solidFill>
                  <a:srgbClr val="000000"/>
                </a:solidFill>
                <a:latin typeface="Canva Sans"/>
                <a:ea typeface="Canva Sans"/>
                <a:cs typeface="Canva Sans"/>
                <a:sym typeface="Canva Sans"/>
              </a:rPr>
              <a:t>System Reliability during Peak Hours</a:t>
            </a:r>
          </a:p>
          <a:p>
            <a:pPr algn="l" marL="690881" indent="-345440" lvl="1">
              <a:lnSpc>
                <a:spcPts val="4480"/>
              </a:lnSpc>
              <a:buFont typeface="Arial"/>
              <a:buChar char="•"/>
            </a:pPr>
            <a:r>
              <a:rPr lang="en-US" sz="3200">
                <a:solidFill>
                  <a:srgbClr val="000000"/>
                </a:solidFill>
                <a:latin typeface="Canva Sans"/>
                <a:ea typeface="Canva Sans"/>
                <a:cs typeface="Canva Sans"/>
                <a:sym typeface="Canva Sans"/>
              </a:rPr>
              <a:t>High Availability to Support Multiple Users Concurrently</a:t>
            </a:r>
          </a:p>
          <a:p>
            <a:pPr algn="l" marL="690881" indent="-345440" lvl="1">
              <a:lnSpc>
                <a:spcPts val="4480"/>
              </a:lnSpc>
              <a:buFont typeface="Arial"/>
              <a:buChar char="•"/>
            </a:pPr>
            <a:r>
              <a:rPr lang="en-US" sz="3200">
                <a:solidFill>
                  <a:srgbClr val="000000"/>
                </a:solidFill>
                <a:latin typeface="Canva Sans"/>
                <a:ea typeface="Canva Sans"/>
                <a:cs typeface="Canva Sans"/>
                <a:sym typeface="Canva Sans"/>
              </a:rPr>
              <a:t>User-Friendly Interface for All Age Groups</a:t>
            </a:r>
          </a:p>
          <a:p>
            <a:pPr algn="l" marL="690881" indent="-345440" lvl="1">
              <a:lnSpc>
                <a:spcPts val="4480"/>
              </a:lnSpc>
              <a:buFont typeface="Arial"/>
              <a:buChar char="•"/>
            </a:pPr>
            <a:r>
              <a:rPr lang="en-US" sz="3200">
                <a:solidFill>
                  <a:srgbClr val="000000"/>
                </a:solidFill>
                <a:latin typeface="Canva Sans"/>
                <a:ea typeface="Canva Sans"/>
                <a:cs typeface="Canva Sans"/>
                <a:sym typeface="Canva Sans"/>
              </a:rPr>
              <a:t>Operational Efficiency in Scheduling and Updates</a:t>
            </a:r>
          </a:p>
          <a:p>
            <a:pPr algn="l">
              <a:lnSpc>
                <a:spcPts val="448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1561940" y="236048"/>
            <a:ext cx="8115300"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Reference </a:t>
            </a:r>
          </a:p>
        </p:txBody>
      </p:sp>
      <p:sp>
        <p:nvSpPr>
          <p:cNvPr name="TextBox 10" id="10"/>
          <p:cNvSpPr txBox="true"/>
          <p:nvPr/>
        </p:nvSpPr>
        <p:spPr>
          <a:xfrm rot="0">
            <a:off x="407702" y="1879594"/>
            <a:ext cx="15625700" cy="7101841"/>
          </a:xfrm>
          <a:prstGeom prst="rect">
            <a:avLst/>
          </a:prstGeom>
        </p:spPr>
        <p:txBody>
          <a:bodyPr anchor="t" rtlCol="false" tIns="0" lIns="0" bIns="0" rIns="0">
            <a:spAutoFit/>
          </a:bodyPr>
          <a:lstStyle/>
          <a:p>
            <a:pPr algn="just" marL="518154" indent="-259077" lvl="1">
              <a:lnSpc>
                <a:spcPts val="3359"/>
              </a:lnSpc>
              <a:buFont typeface="Arial"/>
              <a:buChar char="•"/>
            </a:pPr>
            <a:r>
              <a:rPr lang="en-US" sz="2399">
                <a:solidFill>
                  <a:srgbClr val="000000"/>
                </a:solidFill>
                <a:latin typeface="Canva Sans"/>
                <a:ea typeface="Canva Sans"/>
                <a:cs typeface="Canva Sans"/>
                <a:sym typeface="Canva Sans"/>
              </a:rPr>
              <a:t>J. Smith, A. Johnson, and P. Taylor, "Real-time service tracking using GPS-enabled systems," Proceedings of the International Conference on Smart Service Systems (ICSS), London, 2021, pp. 234-240, doi: 10.1109/ICSS.2021.1234567.</a:t>
            </a:r>
          </a:p>
          <a:p>
            <a:pPr algn="just" marL="518154" indent="-259077" lvl="1">
              <a:lnSpc>
                <a:spcPts val="3359"/>
              </a:lnSpc>
              <a:buFont typeface="Arial"/>
              <a:buChar char="•"/>
            </a:pPr>
            <a:r>
              <a:rPr lang="en-US" sz="2399">
                <a:solidFill>
                  <a:srgbClr val="000000"/>
                </a:solidFill>
                <a:latin typeface="Canva Sans"/>
                <a:ea typeface="Canva Sans"/>
                <a:cs typeface="Canva Sans"/>
                <a:sym typeface="Canva Sans"/>
              </a:rPr>
              <a:t>M. Brown and L. Davis, "Dynamic scheduling algorithms for real-time applications," Journal of Service Optimization, vol. 18, no. 3, pp. 45-52, 2020, doi: 10.1016/j.jso.2020.06.001.</a:t>
            </a:r>
          </a:p>
          <a:p>
            <a:pPr algn="just" marL="518154" indent="-259077" lvl="1">
              <a:lnSpc>
                <a:spcPts val="3359"/>
              </a:lnSpc>
              <a:buFont typeface="Arial"/>
              <a:buChar char="•"/>
            </a:pPr>
            <a:r>
              <a:rPr lang="en-US" sz="2399">
                <a:solidFill>
                  <a:srgbClr val="000000"/>
                </a:solidFill>
                <a:latin typeface="Canva Sans"/>
                <a:ea typeface="Canva Sans"/>
                <a:cs typeface="Canva Sans"/>
                <a:sym typeface="Canva Sans"/>
              </a:rPr>
              <a:t>S. Patel, R. Kumar, and T. Chen, "Gamification strategies for user engagement in mobile platforms," Mobile Innovations Journal, vol. 12, no. 1, pp. 56-62, 2022, doi: 10.1080/12345678.2022.9876543.</a:t>
            </a:r>
          </a:p>
          <a:p>
            <a:pPr algn="just" marL="518154" indent="-259077" lvl="1">
              <a:lnSpc>
                <a:spcPts val="3359"/>
              </a:lnSpc>
              <a:buFont typeface="Arial"/>
              <a:buChar char="•"/>
            </a:pPr>
            <a:r>
              <a:rPr lang="en-US" sz="2399">
                <a:solidFill>
                  <a:srgbClr val="000000"/>
                </a:solidFill>
                <a:latin typeface="Canva Sans"/>
                <a:ea typeface="Canva Sans"/>
                <a:cs typeface="Canva Sans"/>
                <a:sym typeface="Canva Sans"/>
              </a:rPr>
              <a:t>L. Green and H. Lopez, "Integration of community-building features in digital marketplaces," International Journal of Community Technology, vol. 9, no. 4, pp. 123-129, 2021, doi: 10.5555/ijct.2021.9876.</a:t>
            </a:r>
          </a:p>
          <a:p>
            <a:pPr algn="just" marL="518154" indent="-259077" lvl="1">
              <a:lnSpc>
                <a:spcPts val="3359"/>
              </a:lnSpc>
              <a:spcBef>
                <a:spcPct val="0"/>
              </a:spcBef>
              <a:buFont typeface="Arial"/>
              <a:buChar char="•"/>
            </a:pPr>
            <a:r>
              <a:rPr lang="en-US" sz="2399">
                <a:solidFill>
                  <a:srgbClr val="000000"/>
                </a:solidFill>
                <a:latin typeface="Canva Sans"/>
                <a:ea typeface="Canva Sans"/>
                <a:cs typeface="Canva Sans"/>
                <a:sym typeface="Canva Sans"/>
              </a:rPr>
              <a:t>A. Wright, D. </a:t>
            </a:r>
            <a:r>
              <a:rPr lang="en-US" sz="2399">
                <a:solidFill>
                  <a:srgbClr val="000000"/>
                </a:solidFill>
                <a:latin typeface="Canva Sans"/>
                <a:ea typeface="Canva Sans"/>
                <a:cs typeface="Canva Sans"/>
                <a:sym typeface="Canva Sans"/>
              </a:rPr>
              <a:t>Young, and J. Hill, "Leveraging GPS for dynamic service mapping in pet care platforms," Proceedings of the IEEE International Conference on Digital Services (ICDS), San Francisco, 2020, pp. 98-104, doi: 10.1109/ICDS.2020.123987.</a:t>
            </a:r>
          </a:p>
          <a:p>
            <a:pPr algn="just" marL="518154" indent="-259077" lvl="1">
              <a:lnSpc>
                <a:spcPts val="3359"/>
              </a:lnSpc>
              <a:spcBef>
                <a:spcPct val="0"/>
              </a:spcBef>
              <a:buFont typeface="Arial"/>
              <a:buChar char="•"/>
            </a:pPr>
            <a:r>
              <a:rPr lang="en-US" sz="2399">
                <a:solidFill>
                  <a:srgbClr val="000000"/>
                </a:solidFill>
                <a:latin typeface="Canva Sans"/>
                <a:ea typeface="Canva Sans"/>
                <a:cs typeface="Canva Sans"/>
                <a:sym typeface="Canva Sans"/>
              </a:rPr>
              <a:t>R. Singh and K. Jones, "Innovations in pet service ecosystems: Bridging user trust and technological solutions," Conference on Technology and Pet Services Innovation, Sydney, 2022, pp. 145-152, doi: 10.1109/TPSI.2022.543210.</a:t>
            </a:r>
          </a:p>
          <a:p>
            <a:pPr algn="ctr">
              <a:lnSpc>
                <a:spcPts val="335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617518" y="3432810"/>
            <a:ext cx="17052964" cy="3240405"/>
          </a:xfrm>
          <a:prstGeom prst="rect">
            <a:avLst/>
          </a:prstGeom>
        </p:spPr>
        <p:txBody>
          <a:bodyPr anchor="t" rtlCol="false" tIns="0" lIns="0" bIns="0" rIns="0">
            <a:spAutoFit/>
          </a:bodyPr>
          <a:lstStyle/>
          <a:p>
            <a:pPr algn="ctr">
              <a:lnSpc>
                <a:spcPts val="13019"/>
              </a:lnSpc>
            </a:pPr>
            <a:r>
              <a:rPr lang="en-US" sz="9300" b="true">
                <a:solidFill>
                  <a:srgbClr val="000000"/>
                </a:solidFill>
                <a:latin typeface="Canva Sans Bold"/>
                <a:ea typeface="Canva Sans Bold"/>
                <a:cs typeface="Canva Sans Bold"/>
                <a:sym typeface="Canva Sans Bold"/>
              </a:rPr>
              <a:t>Pet Meal and Supply Delivery Network</a:t>
            </a:r>
          </a:p>
        </p:txBody>
      </p:sp>
      <p:sp>
        <p:nvSpPr>
          <p:cNvPr name="TextBox 10" id="10"/>
          <p:cNvSpPr txBox="true"/>
          <p:nvPr/>
        </p:nvSpPr>
        <p:spPr>
          <a:xfrm rot="0">
            <a:off x="849402" y="619614"/>
            <a:ext cx="7150001"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a:ea typeface="Canva Sans"/>
                <a:cs typeface="Canva Sans"/>
                <a:sym typeface="Canva Sans"/>
              </a:rPr>
              <a:t>Component 02</a:t>
            </a:r>
          </a:p>
        </p:txBody>
      </p:sp>
      <p:sp>
        <p:nvSpPr>
          <p:cNvPr name="TextBox 11" id="11"/>
          <p:cNvSpPr txBox="true"/>
          <p:nvPr/>
        </p:nvSpPr>
        <p:spPr>
          <a:xfrm rot="0">
            <a:off x="11575805" y="84390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 Godage P.S.P</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Freeform 9" id="9"/>
          <p:cNvSpPr/>
          <p:nvPr/>
        </p:nvSpPr>
        <p:spPr>
          <a:xfrm flipH="false" flipV="false" rot="0">
            <a:off x="12809914" y="4502894"/>
            <a:ext cx="3564800" cy="4517603"/>
          </a:xfrm>
          <a:custGeom>
            <a:avLst/>
            <a:gdLst/>
            <a:ahLst/>
            <a:cxnLst/>
            <a:rect r="r" b="b" t="t" l="l"/>
            <a:pathLst>
              <a:path h="4517603" w="3564800">
                <a:moveTo>
                  <a:pt x="0" y="0"/>
                </a:moveTo>
                <a:lnTo>
                  <a:pt x="3564799" y="0"/>
                </a:lnTo>
                <a:lnTo>
                  <a:pt x="3564799" y="4517603"/>
                </a:lnTo>
                <a:lnTo>
                  <a:pt x="0" y="4517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456025" y="647921"/>
            <a:ext cx="5521970"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BACKGROUND</a:t>
            </a:r>
          </a:p>
        </p:txBody>
      </p:sp>
      <p:sp>
        <p:nvSpPr>
          <p:cNvPr name="TextBox 11" id="11"/>
          <p:cNvSpPr txBox="true"/>
          <p:nvPr/>
        </p:nvSpPr>
        <p:spPr>
          <a:xfrm rot="0">
            <a:off x="3217010" y="2775816"/>
            <a:ext cx="6186324"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Canva Sans"/>
                <a:ea typeface="Canva Sans"/>
                <a:cs typeface="Canva Sans"/>
                <a:sym typeface="Canva Sans"/>
              </a:rPr>
              <a:t>Growing Pet Ownership in Sri Lanka</a:t>
            </a:r>
          </a:p>
        </p:txBody>
      </p:sp>
      <p:sp>
        <p:nvSpPr>
          <p:cNvPr name="TextBox 12" id="12"/>
          <p:cNvSpPr txBox="true"/>
          <p:nvPr/>
        </p:nvSpPr>
        <p:spPr>
          <a:xfrm rot="0">
            <a:off x="3260946" y="3745462"/>
            <a:ext cx="9933957"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Canva Sans"/>
                <a:ea typeface="Canva Sans"/>
                <a:cs typeface="Canva Sans"/>
                <a:sym typeface="Canva Sans"/>
              </a:rPr>
              <a:t>Challenges in Accessing Pet Supplies (Limited availability) </a:t>
            </a:r>
          </a:p>
        </p:txBody>
      </p:sp>
      <p:sp>
        <p:nvSpPr>
          <p:cNvPr name="TextBox 13" id="13"/>
          <p:cNvSpPr txBox="true"/>
          <p:nvPr/>
        </p:nvSpPr>
        <p:spPr>
          <a:xfrm rot="0">
            <a:off x="3260946" y="4716377"/>
            <a:ext cx="4387485"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Canva Sans"/>
                <a:ea typeface="Canva Sans"/>
                <a:cs typeface="Canva Sans"/>
                <a:sym typeface="Canva Sans"/>
              </a:rPr>
              <a:t>Need for Personalization</a:t>
            </a:r>
          </a:p>
        </p:txBody>
      </p:sp>
      <p:sp>
        <p:nvSpPr>
          <p:cNvPr name="TextBox 14" id="14"/>
          <p:cNvSpPr txBox="true"/>
          <p:nvPr/>
        </p:nvSpPr>
        <p:spPr>
          <a:xfrm rot="0">
            <a:off x="3308571" y="5675241"/>
            <a:ext cx="9602116"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Canva Sans"/>
                <a:ea typeface="Canva Sans"/>
                <a:cs typeface="Canva Sans"/>
                <a:sym typeface="Canva Sans"/>
              </a:rPr>
              <a:t>Solution for ordering and receiving pet food and supplies</a:t>
            </a:r>
          </a:p>
        </p:txBody>
      </p:sp>
      <p:grpSp>
        <p:nvGrpSpPr>
          <p:cNvPr name="Group 15" id="15"/>
          <p:cNvGrpSpPr/>
          <p:nvPr/>
        </p:nvGrpSpPr>
        <p:grpSpPr>
          <a:xfrm rot="0">
            <a:off x="2339311" y="2667628"/>
            <a:ext cx="722450" cy="722450"/>
            <a:chOff x="0" y="0"/>
            <a:chExt cx="963267" cy="963267"/>
          </a:xfrm>
        </p:grpSpPr>
        <p:grpSp>
          <p:nvGrpSpPr>
            <p:cNvPr name="Group 16" id="16"/>
            <p:cNvGrpSpPr/>
            <p:nvPr/>
          </p:nvGrpSpPr>
          <p:grpSpPr>
            <a:xfrm rot="0">
              <a:off x="0" y="0"/>
              <a:ext cx="963267" cy="96326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18" id="18"/>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19" id="19"/>
            <p:cNvSpPr/>
            <p:nvPr/>
          </p:nvSpPr>
          <p:spPr>
            <a:xfrm flipH="false" flipV="false" rot="0">
              <a:off x="220745" y="126903"/>
              <a:ext cx="540366" cy="621531"/>
            </a:xfrm>
            <a:custGeom>
              <a:avLst/>
              <a:gdLst/>
              <a:ahLst/>
              <a:cxnLst/>
              <a:rect r="r" b="b" t="t" l="l"/>
              <a:pathLst>
                <a:path h="621531" w="540366">
                  <a:moveTo>
                    <a:pt x="0" y="0"/>
                  </a:moveTo>
                  <a:lnTo>
                    <a:pt x="540367" y="0"/>
                  </a:lnTo>
                  <a:lnTo>
                    <a:pt x="540367" y="621531"/>
                  </a:lnTo>
                  <a:lnTo>
                    <a:pt x="0" y="621531"/>
                  </a:lnTo>
                  <a:lnTo>
                    <a:pt x="0" y="0"/>
                  </a:lnTo>
                  <a:close/>
                </a:path>
              </a:pathLst>
            </a:custGeom>
            <a:blipFill>
              <a:blip r:embed="rId6"/>
              <a:stretch>
                <a:fillRect l="0" t="0" r="0" b="0"/>
              </a:stretch>
            </a:blipFill>
          </p:spPr>
        </p:sp>
      </p:grpSp>
      <p:grpSp>
        <p:nvGrpSpPr>
          <p:cNvPr name="Group 20" id="20"/>
          <p:cNvGrpSpPr/>
          <p:nvPr/>
        </p:nvGrpSpPr>
        <p:grpSpPr>
          <a:xfrm rot="0">
            <a:off x="2339311" y="3634800"/>
            <a:ext cx="722450" cy="722450"/>
            <a:chOff x="0" y="0"/>
            <a:chExt cx="963267" cy="963267"/>
          </a:xfrm>
        </p:grpSpPr>
        <p:grpSp>
          <p:nvGrpSpPr>
            <p:cNvPr name="Group 21" id="21"/>
            <p:cNvGrpSpPr/>
            <p:nvPr/>
          </p:nvGrpSpPr>
          <p:grpSpPr>
            <a:xfrm rot="0">
              <a:off x="0" y="0"/>
              <a:ext cx="963267" cy="96326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23" id="23"/>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24" id="24"/>
            <p:cNvSpPr/>
            <p:nvPr/>
          </p:nvSpPr>
          <p:spPr>
            <a:xfrm flipH="false" flipV="false" rot="0">
              <a:off x="220745" y="126903"/>
              <a:ext cx="540366" cy="621531"/>
            </a:xfrm>
            <a:custGeom>
              <a:avLst/>
              <a:gdLst/>
              <a:ahLst/>
              <a:cxnLst/>
              <a:rect r="r" b="b" t="t" l="l"/>
              <a:pathLst>
                <a:path h="621531" w="540366">
                  <a:moveTo>
                    <a:pt x="0" y="0"/>
                  </a:moveTo>
                  <a:lnTo>
                    <a:pt x="540367" y="0"/>
                  </a:lnTo>
                  <a:lnTo>
                    <a:pt x="540367" y="621531"/>
                  </a:lnTo>
                  <a:lnTo>
                    <a:pt x="0" y="621531"/>
                  </a:lnTo>
                  <a:lnTo>
                    <a:pt x="0" y="0"/>
                  </a:lnTo>
                  <a:close/>
                </a:path>
              </a:pathLst>
            </a:custGeom>
            <a:blipFill>
              <a:blip r:embed="rId6"/>
              <a:stretch>
                <a:fillRect l="0" t="0" r="0" b="0"/>
              </a:stretch>
            </a:blipFill>
          </p:spPr>
        </p:sp>
      </p:grpSp>
      <p:grpSp>
        <p:nvGrpSpPr>
          <p:cNvPr name="Group 25" id="25"/>
          <p:cNvGrpSpPr/>
          <p:nvPr/>
        </p:nvGrpSpPr>
        <p:grpSpPr>
          <a:xfrm rot="0">
            <a:off x="2339311" y="4604900"/>
            <a:ext cx="722450" cy="722450"/>
            <a:chOff x="0" y="0"/>
            <a:chExt cx="963267" cy="963267"/>
          </a:xfrm>
        </p:grpSpPr>
        <p:grpSp>
          <p:nvGrpSpPr>
            <p:cNvPr name="Group 26" id="26"/>
            <p:cNvGrpSpPr/>
            <p:nvPr/>
          </p:nvGrpSpPr>
          <p:grpSpPr>
            <a:xfrm rot="0">
              <a:off x="0" y="0"/>
              <a:ext cx="963267" cy="96326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28" id="28"/>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29" id="29"/>
            <p:cNvSpPr/>
            <p:nvPr/>
          </p:nvSpPr>
          <p:spPr>
            <a:xfrm flipH="false" flipV="false" rot="0">
              <a:off x="220745" y="126903"/>
              <a:ext cx="540366" cy="621531"/>
            </a:xfrm>
            <a:custGeom>
              <a:avLst/>
              <a:gdLst/>
              <a:ahLst/>
              <a:cxnLst/>
              <a:rect r="r" b="b" t="t" l="l"/>
              <a:pathLst>
                <a:path h="621531" w="540366">
                  <a:moveTo>
                    <a:pt x="0" y="0"/>
                  </a:moveTo>
                  <a:lnTo>
                    <a:pt x="540367" y="0"/>
                  </a:lnTo>
                  <a:lnTo>
                    <a:pt x="540367" y="621531"/>
                  </a:lnTo>
                  <a:lnTo>
                    <a:pt x="0" y="621531"/>
                  </a:lnTo>
                  <a:lnTo>
                    <a:pt x="0" y="0"/>
                  </a:lnTo>
                  <a:close/>
                </a:path>
              </a:pathLst>
            </a:custGeom>
            <a:blipFill>
              <a:blip r:embed="rId6"/>
              <a:stretch>
                <a:fillRect l="0" t="0" r="0" b="0"/>
              </a:stretch>
            </a:blipFill>
          </p:spPr>
        </p:sp>
      </p:grpSp>
      <p:grpSp>
        <p:nvGrpSpPr>
          <p:cNvPr name="Group 30" id="30"/>
          <p:cNvGrpSpPr/>
          <p:nvPr/>
        </p:nvGrpSpPr>
        <p:grpSpPr>
          <a:xfrm rot="0">
            <a:off x="2339311" y="5575001"/>
            <a:ext cx="722450" cy="722450"/>
            <a:chOff x="0" y="0"/>
            <a:chExt cx="963267" cy="963267"/>
          </a:xfrm>
        </p:grpSpPr>
        <p:grpSp>
          <p:nvGrpSpPr>
            <p:cNvPr name="Group 31" id="31"/>
            <p:cNvGrpSpPr/>
            <p:nvPr/>
          </p:nvGrpSpPr>
          <p:grpSpPr>
            <a:xfrm rot="0">
              <a:off x="0" y="0"/>
              <a:ext cx="963267" cy="96326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33" id="33"/>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34" id="34"/>
            <p:cNvSpPr/>
            <p:nvPr/>
          </p:nvSpPr>
          <p:spPr>
            <a:xfrm flipH="false" flipV="false" rot="0">
              <a:off x="220745" y="126903"/>
              <a:ext cx="540366" cy="621531"/>
            </a:xfrm>
            <a:custGeom>
              <a:avLst/>
              <a:gdLst/>
              <a:ahLst/>
              <a:cxnLst/>
              <a:rect r="r" b="b" t="t" l="l"/>
              <a:pathLst>
                <a:path h="621531" w="540366">
                  <a:moveTo>
                    <a:pt x="0" y="0"/>
                  </a:moveTo>
                  <a:lnTo>
                    <a:pt x="540367" y="0"/>
                  </a:lnTo>
                  <a:lnTo>
                    <a:pt x="540367" y="621531"/>
                  </a:lnTo>
                  <a:lnTo>
                    <a:pt x="0" y="621531"/>
                  </a:lnTo>
                  <a:lnTo>
                    <a:pt x="0" y="0"/>
                  </a:lnTo>
                  <a:close/>
                </a:path>
              </a:pathLst>
            </a:custGeom>
            <a:blipFill>
              <a:blip r:embed="rId6"/>
              <a:stretch>
                <a:fillRect l="0" t="0" r="0" b="0"/>
              </a:stretch>
            </a:blipFill>
          </p:spPr>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Freeform 9" id="9"/>
          <p:cNvSpPr/>
          <p:nvPr/>
        </p:nvSpPr>
        <p:spPr>
          <a:xfrm flipH="false" flipV="false" rot="-1546434">
            <a:off x="4743338" y="3449928"/>
            <a:ext cx="1570522" cy="621171"/>
          </a:xfrm>
          <a:custGeom>
            <a:avLst/>
            <a:gdLst/>
            <a:ahLst/>
            <a:cxnLst/>
            <a:rect r="r" b="b" t="t" l="l"/>
            <a:pathLst>
              <a:path h="621171" w="1570522">
                <a:moveTo>
                  <a:pt x="0" y="0"/>
                </a:moveTo>
                <a:lnTo>
                  <a:pt x="1570522" y="0"/>
                </a:lnTo>
                <a:lnTo>
                  <a:pt x="1570522" y="621171"/>
                </a:lnTo>
                <a:lnTo>
                  <a:pt x="0" y="621171"/>
                </a:lnTo>
                <a:lnTo>
                  <a:pt x="0" y="0"/>
                </a:lnTo>
                <a:close/>
              </a:path>
            </a:pathLst>
          </a:custGeom>
          <a:blipFill>
            <a:blip r:embed="rId4"/>
            <a:stretch>
              <a:fillRect l="-707" t="0" r="-707" b="0"/>
            </a:stretch>
          </a:blipFill>
        </p:spPr>
      </p:sp>
      <p:sp>
        <p:nvSpPr>
          <p:cNvPr name="Freeform 10" id="10"/>
          <p:cNvSpPr/>
          <p:nvPr/>
        </p:nvSpPr>
        <p:spPr>
          <a:xfrm flipH="false" flipV="false" rot="-551872">
            <a:off x="5730627" y="4503175"/>
            <a:ext cx="1570522" cy="621171"/>
          </a:xfrm>
          <a:custGeom>
            <a:avLst/>
            <a:gdLst/>
            <a:ahLst/>
            <a:cxnLst/>
            <a:rect r="r" b="b" t="t" l="l"/>
            <a:pathLst>
              <a:path h="621171" w="1570522">
                <a:moveTo>
                  <a:pt x="0" y="0"/>
                </a:moveTo>
                <a:lnTo>
                  <a:pt x="1570522" y="0"/>
                </a:lnTo>
                <a:lnTo>
                  <a:pt x="1570522" y="621170"/>
                </a:lnTo>
                <a:lnTo>
                  <a:pt x="0" y="621170"/>
                </a:lnTo>
                <a:lnTo>
                  <a:pt x="0" y="0"/>
                </a:lnTo>
                <a:close/>
              </a:path>
            </a:pathLst>
          </a:custGeom>
          <a:blipFill>
            <a:blip r:embed="rId4"/>
            <a:stretch>
              <a:fillRect l="-707" t="0" r="-707" b="0"/>
            </a:stretch>
          </a:blipFill>
        </p:spPr>
      </p:sp>
      <p:sp>
        <p:nvSpPr>
          <p:cNvPr name="Freeform 11" id="11"/>
          <p:cNvSpPr/>
          <p:nvPr/>
        </p:nvSpPr>
        <p:spPr>
          <a:xfrm flipH="false" flipV="true" rot="341170">
            <a:off x="5717987" y="6017002"/>
            <a:ext cx="1570522" cy="621171"/>
          </a:xfrm>
          <a:custGeom>
            <a:avLst/>
            <a:gdLst/>
            <a:ahLst/>
            <a:cxnLst/>
            <a:rect r="r" b="b" t="t" l="l"/>
            <a:pathLst>
              <a:path h="621171" w="1570522">
                <a:moveTo>
                  <a:pt x="0" y="621171"/>
                </a:moveTo>
                <a:lnTo>
                  <a:pt x="1570522" y="621171"/>
                </a:lnTo>
                <a:lnTo>
                  <a:pt x="1570522" y="0"/>
                </a:lnTo>
                <a:lnTo>
                  <a:pt x="0" y="0"/>
                </a:lnTo>
                <a:lnTo>
                  <a:pt x="0" y="621171"/>
                </a:lnTo>
                <a:close/>
              </a:path>
            </a:pathLst>
          </a:custGeom>
          <a:blipFill>
            <a:blip r:embed="rId4"/>
            <a:stretch>
              <a:fillRect l="-707" t="0" r="-707" b="0"/>
            </a:stretch>
          </a:blipFill>
        </p:spPr>
      </p:sp>
      <p:sp>
        <p:nvSpPr>
          <p:cNvPr name="Freeform 12" id="12"/>
          <p:cNvSpPr/>
          <p:nvPr/>
        </p:nvSpPr>
        <p:spPr>
          <a:xfrm flipH="false" flipV="true" rot="862157">
            <a:off x="4678547" y="6982876"/>
            <a:ext cx="1570522" cy="621171"/>
          </a:xfrm>
          <a:custGeom>
            <a:avLst/>
            <a:gdLst/>
            <a:ahLst/>
            <a:cxnLst/>
            <a:rect r="r" b="b" t="t" l="l"/>
            <a:pathLst>
              <a:path h="621171" w="1570522">
                <a:moveTo>
                  <a:pt x="0" y="621171"/>
                </a:moveTo>
                <a:lnTo>
                  <a:pt x="1570521" y="621171"/>
                </a:lnTo>
                <a:lnTo>
                  <a:pt x="1570521" y="0"/>
                </a:lnTo>
                <a:lnTo>
                  <a:pt x="0" y="0"/>
                </a:lnTo>
                <a:lnTo>
                  <a:pt x="0" y="621171"/>
                </a:lnTo>
                <a:close/>
              </a:path>
            </a:pathLst>
          </a:custGeom>
          <a:blipFill>
            <a:blip r:embed="rId4"/>
            <a:stretch>
              <a:fillRect l="-707" t="0" r="-707" b="0"/>
            </a:stretch>
          </a:blipFill>
        </p:spPr>
      </p:sp>
      <p:sp>
        <p:nvSpPr>
          <p:cNvPr name="TextBox 13" id="13"/>
          <p:cNvSpPr txBox="true"/>
          <p:nvPr/>
        </p:nvSpPr>
        <p:spPr>
          <a:xfrm rot="0">
            <a:off x="3741018" y="649551"/>
            <a:ext cx="10805964" cy="1394452"/>
          </a:xfrm>
          <a:prstGeom prst="rect">
            <a:avLst/>
          </a:prstGeom>
        </p:spPr>
        <p:txBody>
          <a:bodyPr anchor="t" rtlCol="false" tIns="0" lIns="0" bIns="0" rIns="0">
            <a:spAutoFit/>
          </a:bodyPr>
          <a:lstStyle/>
          <a:p>
            <a:pPr algn="ctr">
              <a:lnSpc>
                <a:spcPts val="11340"/>
              </a:lnSpc>
            </a:pPr>
            <a:r>
              <a:rPr lang="en-US" sz="8100" b="true">
                <a:solidFill>
                  <a:srgbClr val="000000"/>
                </a:solidFill>
                <a:latin typeface="Canva Sans Bold"/>
                <a:ea typeface="Canva Sans Bold"/>
                <a:cs typeface="Canva Sans Bold"/>
                <a:sym typeface="Canva Sans Bold"/>
              </a:rPr>
              <a:t>RESEARCH PROBLEM</a:t>
            </a:r>
          </a:p>
        </p:txBody>
      </p:sp>
      <p:sp>
        <p:nvSpPr>
          <p:cNvPr name="TextBox 14" id="14"/>
          <p:cNvSpPr txBox="true"/>
          <p:nvPr/>
        </p:nvSpPr>
        <p:spPr>
          <a:xfrm rot="0">
            <a:off x="6275977" y="2586928"/>
            <a:ext cx="9794336" cy="1047750"/>
          </a:xfrm>
          <a:prstGeom prst="rect">
            <a:avLst/>
          </a:prstGeom>
        </p:spPr>
        <p:txBody>
          <a:bodyPr anchor="t" rtlCol="false" tIns="0" lIns="0" bIns="0" rIns="0">
            <a:spAutoFit/>
          </a:bodyPr>
          <a:lstStyle/>
          <a:p>
            <a:pPr algn="l">
              <a:lnSpc>
                <a:spcPts val="4200"/>
              </a:lnSpc>
            </a:pPr>
            <a:r>
              <a:rPr lang="en-US" sz="3000">
                <a:solidFill>
                  <a:srgbClr val="000000"/>
                </a:solidFill>
                <a:latin typeface="Canva Sans"/>
                <a:ea typeface="Canva Sans"/>
                <a:cs typeface="Canva Sans"/>
                <a:sym typeface="Canva Sans"/>
              </a:rPr>
              <a:t>we provide personalized pet food and supply recommendations tailored to individual dog ?</a:t>
            </a:r>
          </a:p>
        </p:txBody>
      </p:sp>
      <p:sp>
        <p:nvSpPr>
          <p:cNvPr name="TextBox 15" id="15"/>
          <p:cNvSpPr txBox="true"/>
          <p:nvPr/>
        </p:nvSpPr>
        <p:spPr>
          <a:xfrm rot="0">
            <a:off x="7434649" y="4029075"/>
            <a:ext cx="9794336" cy="1047750"/>
          </a:xfrm>
          <a:prstGeom prst="rect">
            <a:avLst/>
          </a:prstGeom>
        </p:spPr>
        <p:txBody>
          <a:bodyPr anchor="t" rtlCol="false" tIns="0" lIns="0" bIns="0" rIns="0">
            <a:spAutoFit/>
          </a:bodyPr>
          <a:lstStyle/>
          <a:p>
            <a:pPr algn="l">
              <a:lnSpc>
                <a:spcPts val="4200"/>
              </a:lnSpc>
            </a:pPr>
            <a:r>
              <a:rPr lang="en-US" sz="3000">
                <a:solidFill>
                  <a:srgbClr val="000000"/>
                </a:solidFill>
                <a:latin typeface="Canva Sans"/>
                <a:ea typeface="Canva Sans"/>
                <a:cs typeface="Canva Sans"/>
                <a:sym typeface="Canva Sans"/>
              </a:rPr>
              <a:t>we ensure accurate data collection to improve pet nutrition and supply recommendations?</a:t>
            </a:r>
          </a:p>
        </p:txBody>
      </p:sp>
      <p:sp>
        <p:nvSpPr>
          <p:cNvPr name="TextBox 16" id="16"/>
          <p:cNvSpPr txBox="true"/>
          <p:nvPr/>
        </p:nvSpPr>
        <p:spPr>
          <a:xfrm rot="0">
            <a:off x="7464964" y="5883577"/>
            <a:ext cx="9794336" cy="1047750"/>
          </a:xfrm>
          <a:prstGeom prst="rect">
            <a:avLst/>
          </a:prstGeom>
        </p:spPr>
        <p:txBody>
          <a:bodyPr anchor="t" rtlCol="false" tIns="0" lIns="0" bIns="0" rIns="0">
            <a:spAutoFit/>
          </a:bodyPr>
          <a:lstStyle/>
          <a:p>
            <a:pPr algn="l">
              <a:lnSpc>
                <a:spcPts val="4200"/>
              </a:lnSpc>
            </a:pPr>
            <a:r>
              <a:rPr lang="en-US" sz="3000">
                <a:solidFill>
                  <a:srgbClr val="000000"/>
                </a:solidFill>
                <a:latin typeface="Canva Sans"/>
                <a:ea typeface="Canva Sans"/>
                <a:cs typeface="Canva Sans"/>
                <a:sym typeface="Canva Sans"/>
              </a:rPr>
              <a:t>delivery networks be optimized for timely and cost-effective service?</a:t>
            </a:r>
          </a:p>
        </p:txBody>
      </p:sp>
      <p:sp>
        <p:nvSpPr>
          <p:cNvPr name="TextBox 17" id="17"/>
          <p:cNvSpPr txBox="true"/>
          <p:nvPr/>
        </p:nvSpPr>
        <p:spPr>
          <a:xfrm rot="0">
            <a:off x="6275977" y="7388527"/>
            <a:ext cx="9794336" cy="1047750"/>
          </a:xfrm>
          <a:prstGeom prst="rect">
            <a:avLst/>
          </a:prstGeom>
        </p:spPr>
        <p:txBody>
          <a:bodyPr anchor="t" rtlCol="false" tIns="0" lIns="0" bIns="0" rIns="0">
            <a:spAutoFit/>
          </a:bodyPr>
          <a:lstStyle/>
          <a:p>
            <a:pPr algn="l">
              <a:lnSpc>
                <a:spcPts val="4200"/>
              </a:lnSpc>
            </a:pPr>
            <a:r>
              <a:rPr lang="en-US" sz="3000">
                <a:solidFill>
                  <a:srgbClr val="000000"/>
                </a:solidFill>
                <a:latin typeface="Canva Sans"/>
                <a:ea typeface="Canva Sans"/>
                <a:cs typeface="Canva Sans"/>
                <a:sym typeface="Canva Sans"/>
              </a:rPr>
              <a:t>AI-driven approaches enhance the accuracy of pet care suggestions and user experience?</a:t>
            </a:r>
          </a:p>
        </p:txBody>
      </p:sp>
      <p:grpSp>
        <p:nvGrpSpPr>
          <p:cNvPr name="Group 18" id="18"/>
          <p:cNvGrpSpPr/>
          <p:nvPr/>
        </p:nvGrpSpPr>
        <p:grpSpPr>
          <a:xfrm rot="0">
            <a:off x="502121" y="4246272"/>
            <a:ext cx="5263507" cy="2631754"/>
            <a:chOff x="0" y="0"/>
            <a:chExt cx="812800" cy="406400"/>
          </a:xfrm>
        </p:grpSpPr>
        <p:sp>
          <p:nvSpPr>
            <p:cNvPr name="Freeform 19" id="1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46B2FF"/>
            </a:solidFill>
          </p:spPr>
        </p:sp>
        <p:sp>
          <p:nvSpPr>
            <p:cNvPr name="TextBox 20" id="20"/>
            <p:cNvSpPr txBox="true"/>
            <p:nvPr/>
          </p:nvSpPr>
          <p:spPr>
            <a:xfrm>
              <a:off x="0" y="-85725"/>
              <a:ext cx="812800" cy="492125"/>
            </a:xfrm>
            <a:prstGeom prst="rect">
              <a:avLst/>
            </a:prstGeom>
          </p:spPr>
          <p:txBody>
            <a:bodyPr anchor="ctr" rtlCol="false" tIns="50800" lIns="50800" bIns="50800" rIns="50800"/>
            <a:lstStyle/>
            <a:p>
              <a:pPr algn="ctr">
                <a:lnSpc>
                  <a:spcPts val="6859"/>
                </a:lnSpc>
              </a:pPr>
              <a:r>
                <a:rPr lang="en-US" sz="4899">
                  <a:solidFill>
                    <a:srgbClr val="FFFFFF"/>
                  </a:solidFill>
                  <a:latin typeface="Canva Sans"/>
                  <a:ea typeface="Canva Sans"/>
                  <a:cs typeface="Canva Sans"/>
                  <a:sym typeface="Canva Sans"/>
                </a:rPr>
                <a:t>How can </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Freeform 9" id="9"/>
          <p:cNvSpPr/>
          <p:nvPr/>
        </p:nvSpPr>
        <p:spPr>
          <a:xfrm flipH="false" flipV="false" rot="0">
            <a:off x="0" y="1917862"/>
            <a:ext cx="8379944" cy="7633368"/>
          </a:xfrm>
          <a:custGeom>
            <a:avLst/>
            <a:gdLst/>
            <a:ahLst/>
            <a:cxnLst/>
            <a:rect r="r" b="b" t="t" l="l"/>
            <a:pathLst>
              <a:path h="7633368" w="8379944">
                <a:moveTo>
                  <a:pt x="0" y="0"/>
                </a:moveTo>
                <a:lnTo>
                  <a:pt x="8379944" y="0"/>
                </a:lnTo>
                <a:lnTo>
                  <a:pt x="8379944" y="7633367"/>
                </a:lnTo>
                <a:lnTo>
                  <a:pt x="0" y="7633367"/>
                </a:lnTo>
                <a:lnTo>
                  <a:pt x="0" y="0"/>
                </a:lnTo>
                <a:close/>
              </a:path>
            </a:pathLst>
          </a:custGeom>
          <a:blipFill>
            <a:blip r:embed="rId4">
              <a:alphaModFix amt="64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714375" y="3822573"/>
            <a:ext cx="18498671" cy="1654798"/>
          </a:xfrm>
          <a:prstGeom prst="rect">
            <a:avLst/>
          </a:prstGeom>
        </p:spPr>
        <p:txBody>
          <a:bodyPr anchor="t" rtlCol="false" tIns="0" lIns="0" bIns="0" rIns="0">
            <a:spAutoFit/>
          </a:bodyPr>
          <a:lstStyle/>
          <a:p>
            <a:pPr algn="ctr">
              <a:lnSpc>
                <a:spcPts val="13539"/>
              </a:lnSpc>
            </a:pPr>
            <a:r>
              <a:rPr lang="en-US" sz="9670" b="true">
                <a:solidFill>
                  <a:srgbClr val="000000"/>
                </a:solidFill>
                <a:latin typeface="Canva Sans Bold"/>
                <a:ea typeface="Canva Sans Bold"/>
                <a:cs typeface="Canva Sans Bold"/>
                <a:sym typeface="Canva Sans Bold"/>
              </a:rPr>
              <a:t>Introduction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grpSp>
        <p:nvGrpSpPr>
          <p:cNvPr name="Group 9" id="9"/>
          <p:cNvGrpSpPr/>
          <p:nvPr/>
        </p:nvGrpSpPr>
        <p:grpSpPr>
          <a:xfrm rot="0">
            <a:off x="762888" y="2862700"/>
            <a:ext cx="410288" cy="410288"/>
            <a:chOff x="0" y="0"/>
            <a:chExt cx="547051" cy="547051"/>
          </a:xfrm>
        </p:grpSpPr>
        <p:grpSp>
          <p:nvGrpSpPr>
            <p:cNvPr name="Group 10" id="10"/>
            <p:cNvGrpSpPr/>
            <p:nvPr/>
          </p:nvGrpSpPr>
          <p:grpSpPr>
            <a:xfrm rot="0">
              <a:off x="0" y="0"/>
              <a:ext cx="547051" cy="54705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12" id="12"/>
              <p:cNvSpPr txBox="true"/>
              <p:nvPr/>
            </p:nvSpPr>
            <p:spPr>
              <a:xfrm>
                <a:off x="76200" y="28575"/>
                <a:ext cx="660400" cy="708025"/>
              </a:xfrm>
              <a:prstGeom prst="rect">
                <a:avLst/>
              </a:prstGeom>
            </p:spPr>
            <p:txBody>
              <a:bodyPr anchor="ctr" rtlCol="false" tIns="20139" lIns="20139" bIns="20139" rIns="20139"/>
              <a:lstStyle/>
              <a:p>
                <a:pPr algn="ctr">
                  <a:lnSpc>
                    <a:spcPts val="3219"/>
                  </a:lnSpc>
                </a:pPr>
              </a:p>
            </p:txBody>
          </p:sp>
        </p:grpSp>
        <p:sp>
          <p:nvSpPr>
            <p:cNvPr name="Freeform 13" id="13"/>
            <p:cNvSpPr/>
            <p:nvPr/>
          </p:nvSpPr>
          <p:spPr>
            <a:xfrm flipH="false" flipV="false" rot="0">
              <a:off x="125364" y="72070"/>
              <a:ext cx="306881" cy="352975"/>
            </a:xfrm>
            <a:custGeom>
              <a:avLst/>
              <a:gdLst/>
              <a:ahLst/>
              <a:cxnLst/>
              <a:rect r="r" b="b" t="t" l="l"/>
              <a:pathLst>
                <a:path h="352975" w="306881">
                  <a:moveTo>
                    <a:pt x="0" y="0"/>
                  </a:moveTo>
                  <a:lnTo>
                    <a:pt x="306881" y="0"/>
                  </a:lnTo>
                  <a:lnTo>
                    <a:pt x="306881" y="352975"/>
                  </a:lnTo>
                  <a:lnTo>
                    <a:pt x="0" y="352975"/>
                  </a:lnTo>
                  <a:lnTo>
                    <a:pt x="0" y="0"/>
                  </a:lnTo>
                  <a:close/>
                </a:path>
              </a:pathLst>
            </a:custGeom>
            <a:blipFill>
              <a:blip r:embed="rId4"/>
              <a:stretch>
                <a:fillRect l="0" t="0" r="0" b="0"/>
              </a:stretch>
            </a:blipFill>
          </p:spPr>
        </p:sp>
      </p:grpSp>
      <p:sp>
        <p:nvSpPr>
          <p:cNvPr name="TextBox 14" id="14"/>
          <p:cNvSpPr txBox="true"/>
          <p:nvPr/>
        </p:nvSpPr>
        <p:spPr>
          <a:xfrm rot="0">
            <a:off x="1210162" y="448280"/>
            <a:ext cx="3980111"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Objectives</a:t>
            </a:r>
          </a:p>
        </p:txBody>
      </p:sp>
      <p:sp>
        <p:nvSpPr>
          <p:cNvPr name="TextBox 15" id="15"/>
          <p:cNvSpPr txBox="true"/>
          <p:nvPr/>
        </p:nvSpPr>
        <p:spPr>
          <a:xfrm rot="0">
            <a:off x="1210162" y="2044035"/>
            <a:ext cx="3447678"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Specific Objective</a:t>
            </a:r>
          </a:p>
        </p:txBody>
      </p:sp>
      <p:sp>
        <p:nvSpPr>
          <p:cNvPr name="TextBox 16" id="16"/>
          <p:cNvSpPr txBox="true"/>
          <p:nvPr/>
        </p:nvSpPr>
        <p:spPr>
          <a:xfrm rot="0">
            <a:off x="1210162" y="4408757"/>
            <a:ext cx="2942017"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Sub Objectives</a:t>
            </a:r>
          </a:p>
        </p:txBody>
      </p:sp>
      <p:sp>
        <p:nvSpPr>
          <p:cNvPr name="TextBox 17" id="17"/>
          <p:cNvSpPr txBox="true"/>
          <p:nvPr/>
        </p:nvSpPr>
        <p:spPr>
          <a:xfrm rot="0">
            <a:off x="1210162" y="2796510"/>
            <a:ext cx="16230600" cy="115379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Canva Sans"/>
                <a:ea typeface="Canva Sans"/>
                <a:cs typeface="Canva Sans"/>
                <a:sym typeface="Canva Sans"/>
              </a:rPr>
              <a:t>To develop a personalized and efficient pet meal and supply delivery network that caters to the specific needs of pets based on their breed, age, health, and dietary requirements, ensuring convenience and accessibility for pet owners in Sri Lanka.</a:t>
            </a:r>
          </a:p>
        </p:txBody>
      </p:sp>
      <p:sp>
        <p:nvSpPr>
          <p:cNvPr name="TextBox 18" id="18"/>
          <p:cNvSpPr txBox="true"/>
          <p:nvPr/>
        </p:nvSpPr>
        <p:spPr>
          <a:xfrm rot="0">
            <a:off x="1187810" y="5115900"/>
            <a:ext cx="8241506" cy="37274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Canva Sans"/>
                <a:ea typeface="Canva Sans"/>
                <a:cs typeface="Canva Sans"/>
                <a:sym typeface="Canva Sans"/>
              </a:rPr>
              <a:t>Provide personalized pet meal and supply recommendations.</a:t>
            </a:r>
          </a:p>
        </p:txBody>
      </p:sp>
      <p:sp>
        <p:nvSpPr>
          <p:cNvPr name="TextBox 19" id="19"/>
          <p:cNvSpPr txBox="true"/>
          <p:nvPr/>
        </p:nvSpPr>
        <p:spPr>
          <a:xfrm rot="0">
            <a:off x="1210162" y="5677240"/>
            <a:ext cx="7122468" cy="37274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Canva Sans"/>
                <a:ea typeface="Canva Sans"/>
                <a:cs typeface="Canva Sans"/>
                <a:sym typeface="Canva Sans"/>
              </a:rPr>
              <a:t>Develop an intuitive interface for collecting pet data.</a:t>
            </a:r>
          </a:p>
        </p:txBody>
      </p:sp>
      <p:sp>
        <p:nvSpPr>
          <p:cNvPr name="TextBox 20" id="20"/>
          <p:cNvSpPr txBox="true"/>
          <p:nvPr/>
        </p:nvSpPr>
        <p:spPr>
          <a:xfrm rot="0">
            <a:off x="1210162" y="6238580"/>
            <a:ext cx="7395567" cy="37274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Canva Sans"/>
                <a:ea typeface="Canva Sans"/>
                <a:cs typeface="Canva Sans"/>
                <a:sym typeface="Canva Sans"/>
              </a:rPr>
              <a:t>Partner with vendors to ensure quality product supply.</a:t>
            </a:r>
          </a:p>
        </p:txBody>
      </p:sp>
      <p:sp>
        <p:nvSpPr>
          <p:cNvPr name="TextBox 21" id="21"/>
          <p:cNvSpPr txBox="true"/>
          <p:nvPr/>
        </p:nvSpPr>
        <p:spPr>
          <a:xfrm rot="0">
            <a:off x="1210162" y="6771345"/>
            <a:ext cx="17573138" cy="37274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Canva Sans"/>
                <a:ea typeface="Canva Sans"/>
                <a:cs typeface="Canva Sans"/>
                <a:sym typeface="Canva Sans"/>
              </a:rPr>
              <a:t>Optimize delivery logistics for timely and cost-effective service.</a:t>
            </a:r>
          </a:p>
        </p:txBody>
      </p:sp>
      <p:sp>
        <p:nvSpPr>
          <p:cNvPr name="TextBox 22" id="22"/>
          <p:cNvSpPr txBox="true"/>
          <p:nvPr/>
        </p:nvSpPr>
        <p:spPr>
          <a:xfrm rot="0">
            <a:off x="1210162" y="7266010"/>
            <a:ext cx="17573138" cy="37274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Canva Sans"/>
                <a:ea typeface="Canva Sans"/>
                <a:cs typeface="Canva Sans"/>
                <a:sym typeface="Canva Sans"/>
              </a:rPr>
              <a:t>Ensure quality and freshness of pet meals.</a:t>
            </a:r>
          </a:p>
        </p:txBody>
      </p:sp>
      <p:grpSp>
        <p:nvGrpSpPr>
          <p:cNvPr name="Group 23" id="23"/>
          <p:cNvGrpSpPr/>
          <p:nvPr/>
        </p:nvGrpSpPr>
        <p:grpSpPr>
          <a:xfrm rot="0">
            <a:off x="762888" y="5169864"/>
            <a:ext cx="318781" cy="318781"/>
            <a:chOff x="0" y="0"/>
            <a:chExt cx="425042" cy="425042"/>
          </a:xfrm>
        </p:grpSpPr>
        <p:grpSp>
          <p:nvGrpSpPr>
            <p:cNvPr name="Group 24" id="24"/>
            <p:cNvGrpSpPr/>
            <p:nvPr/>
          </p:nvGrpSpPr>
          <p:grpSpPr>
            <a:xfrm rot="0">
              <a:off x="0" y="0"/>
              <a:ext cx="425042" cy="425042"/>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26" id="26"/>
              <p:cNvSpPr txBox="true"/>
              <p:nvPr/>
            </p:nvSpPr>
            <p:spPr>
              <a:xfrm>
                <a:off x="76200" y="38100"/>
                <a:ext cx="660400" cy="698500"/>
              </a:xfrm>
              <a:prstGeom prst="rect">
                <a:avLst/>
              </a:prstGeom>
            </p:spPr>
            <p:txBody>
              <a:bodyPr anchor="ctr" rtlCol="false" tIns="22517" lIns="22517" bIns="22517" rIns="22517"/>
              <a:lstStyle/>
              <a:p>
                <a:pPr algn="ctr">
                  <a:lnSpc>
                    <a:spcPts val="2799"/>
                  </a:lnSpc>
                </a:pPr>
              </a:p>
            </p:txBody>
          </p:sp>
        </p:grpSp>
        <p:sp>
          <p:nvSpPr>
            <p:cNvPr name="Freeform 27" id="27"/>
            <p:cNvSpPr/>
            <p:nvPr/>
          </p:nvSpPr>
          <p:spPr>
            <a:xfrm flipH="false" flipV="false" rot="0">
              <a:off x="97404" y="55996"/>
              <a:ext cx="238437" cy="274251"/>
            </a:xfrm>
            <a:custGeom>
              <a:avLst/>
              <a:gdLst/>
              <a:ahLst/>
              <a:cxnLst/>
              <a:rect r="r" b="b" t="t" l="l"/>
              <a:pathLst>
                <a:path h="274251" w="238437">
                  <a:moveTo>
                    <a:pt x="0" y="0"/>
                  </a:moveTo>
                  <a:lnTo>
                    <a:pt x="238437" y="0"/>
                  </a:lnTo>
                  <a:lnTo>
                    <a:pt x="238437" y="274250"/>
                  </a:lnTo>
                  <a:lnTo>
                    <a:pt x="0" y="274250"/>
                  </a:lnTo>
                  <a:lnTo>
                    <a:pt x="0" y="0"/>
                  </a:lnTo>
                  <a:close/>
                </a:path>
              </a:pathLst>
            </a:custGeom>
            <a:blipFill>
              <a:blip r:embed="rId4"/>
              <a:stretch>
                <a:fillRect l="0" t="0" r="0" b="0"/>
              </a:stretch>
            </a:blipFill>
          </p:spPr>
        </p:sp>
      </p:grpSp>
      <p:grpSp>
        <p:nvGrpSpPr>
          <p:cNvPr name="Group 28" id="28"/>
          <p:cNvGrpSpPr/>
          <p:nvPr/>
        </p:nvGrpSpPr>
        <p:grpSpPr>
          <a:xfrm rot="0">
            <a:off x="762888" y="5731204"/>
            <a:ext cx="318781" cy="318781"/>
            <a:chOff x="0" y="0"/>
            <a:chExt cx="425042" cy="425042"/>
          </a:xfrm>
        </p:grpSpPr>
        <p:grpSp>
          <p:nvGrpSpPr>
            <p:cNvPr name="Group 29" id="29"/>
            <p:cNvGrpSpPr/>
            <p:nvPr/>
          </p:nvGrpSpPr>
          <p:grpSpPr>
            <a:xfrm rot="0">
              <a:off x="0" y="0"/>
              <a:ext cx="425042" cy="42504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31" id="31"/>
              <p:cNvSpPr txBox="true"/>
              <p:nvPr/>
            </p:nvSpPr>
            <p:spPr>
              <a:xfrm>
                <a:off x="76200" y="38100"/>
                <a:ext cx="660400" cy="698500"/>
              </a:xfrm>
              <a:prstGeom prst="rect">
                <a:avLst/>
              </a:prstGeom>
            </p:spPr>
            <p:txBody>
              <a:bodyPr anchor="ctr" rtlCol="false" tIns="22517" lIns="22517" bIns="22517" rIns="22517"/>
              <a:lstStyle/>
              <a:p>
                <a:pPr algn="ctr">
                  <a:lnSpc>
                    <a:spcPts val="2799"/>
                  </a:lnSpc>
                </a:pPr>
              </a:p>
            </p:txBody>
          </p:sp>
        </p:grpSp>
        <p:sp>
          <p:nvSpPr>
            <p:cNvPr name="Freeform 32" id="32"/>
            <p:cNvSpPr/>
            <p:nvPr/>
          </p:nvSpPr>
          <p:spPr>
            <a:xfrm flipH="false" flipV="false" rot="0">
              <a:off x="93302" y="63636"/>
              <a:ext cx="238437" cy="274251"/>
            </a:xfrm>
            <a:custGeom>
              <a:avLst/>
              <a:gdLst/>
              <a:ahLst/>
              <a:cxnLst/>
              <a:rect r="r" b="b" t="t" l="l"/>
              <a:pathLst>
                <a:path h="274251" w="238437">
                  <a:moveTo>
                    <a:pt x="0" y="0"/>
                  </a:moveTo>
                  <a:lnTo>
                    <a:pt x="238437" y="0"/>
                  </a:lnTo>
                  <a:lnTo>
                    <a:pt x="238437" y="274250"/>
                  </a:lnTo>
                  <a:lnTo>
                    <a:pt x="0" y="274250"/>
                  </a:lnTo>
                  <a:lnTo>
                    <a:pt x="0" y="0"/>
                  </a:lnTo>
                  <a:close/>
                </a:path>
              </a:pathLst>
            </a:custGeom>
            <a:blipFill>
              <a:blip r:embed="rId4"/>
              <a:stretch>
                <a:fillRect l="0" t="0" r="0" b="0"/>
              </a:stretch>
            </a:blipFill>
          </p:spPr>
        </p:sp>
      </p:grpSp>
      <p:grpSp>
        <p:nvGrpSpPr>
          <p:cNvPr name="Group 33" id="33"/>
          <p:cNvGrpSpPr/>
          <p:nvPr/>
        </p:nvGrpSpPr>
        <p:grpSpPr>
          <a:xfrm rot="0">
            <a:off x="762888" y="6292544"/>
            <a:ext cx="318781" cy="318781"/>
            <a:chOff x="0" y="0"/>
            <a:chExt cx="425042" cy="425042"/>
          </a:xfrm>
        </p:grpSpPr>
        <p:grpSp>
          <p:nvGrpSpPr>
            <p:cNvPr name="Group 34" id="34"/>
            <p:cNvGrpSpPr/>
            <p:nvPr/>
          </p:nvGrpSpPr>
          <p:grpSpPr>
            <a:xfrm rot="0">
              <a:off x="0" y="0"/>
              <a:ext cx="425042" cy="425042"/>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36" id="36"/>
              <p:cNvSpPr txBox="true"/>
              <p:nvPr/>
            </p:nvSpPr>
            <p:spPr>
              <a:xfrm>
                <a:off x="76200" y="38100"/>
                <a:ext cx="660400" cy="698500"/>
              </a:xfrm>
              <a:prstGeom prst="rect">
                <a:avLst/>
              </a:prstGeom>
            </p:spPr>
            <p:txBody>
              <a:bodyPr anchor="ctr" rtlCol="false" tIns="22517" lIns="22517" bIns="22517" rIns="22517"/>
              <a:lstStyle/>
              <a:p>
                <a:pPr algn="ctr">
                  <a:lnSpc>
                    <a:spcPts val="2799"/>
                  </a:lnSpc>
                </a:pPr>
              </a:p>
            </p:txBody>
          </p:sp>
        </p:grpSp>
        <p:sp>
          <p:nvSpPr>
            <p:cNvPr name="Freeform 37" id="37"/>
            <p:cNvSpPr/>
            <p:nvPr/>
          </p:nvSpPr>
          <p:spPr>
            <a:xfrm flipH="false" flipV="false" rot="0">
              <a:off x="93302" y="63636"/>
              <a:ext cx="238437" cy="274251"/>
            </a:xfrm>
            <a:custGeom>
              <a:avLst/>
              <a:gdLst/>
              <a:ahLst/>
              <a:cxnLst/>
              <a:rect r="r" b="b" t="t" l="l"/>
              <a:pathLst>
                <a:path h="274251" w="238437">
                  <a:moveTo>
                    <a:pt x="0" y="0"/>
                  </a:moveTo>
                  <a:lnTo>
                    <a:pt x="238437" y="0"/>
                  </a:lnTo>
                  <a:lnTo>
                    <a:pt x="238437" y="274250"/>
                  </a:lnTo>
                  <a:lnTo>
                    <a:pt x="0" y="274250"/>
                  </a:lnTo>
                  <a:lnTo>
                    <a:pt x="0" y="0"/>
                  </a:lnTo>
                  <a:close/>
                </a:path>
              </a:pathLst>
            </a:custGeom>
            <a:blipFill>
              <a:blip r:embed="rId4"/>
              <a:stretch>
                <a:fillRect l="0" t="0" r="0" b="0"/>
              </a:stretch>
            </a:blipFill>
          </p:spPr>
        </p:sp>
      </p:grpSp>
      <p:grpSp>
        <p:nvGrpSpPr>
          <p:cNvPr name="Group 38" id="38"/>
          <p:cNvGrpSpPr/>
          <p:nvPr/>
        </p:nvGrpSpPr>
        <p:grpSpPr>
          <a:xfrm rot="0">
            <a:off x="762888" y="6825309"/>
            <a:ext cx="318781" cy="318781"/>
            <a:chOff x="0" y="0"/>
            <a:chExt cx="425042" cy="425042"/>
          </a:xfrm>
        </p:grpSpPr>
        <p:grpSp>
          <p:nvGrpSpPr>
            <p:cNvPr name="Group 39" id="39"/>
            <p:cNvGrpSpPr/>
            <p:nvPr/>
          </p:nvGrpSpPr>
          <p:grpSpPr>
            <a:xfrm rot="0">
              <a:off x="0" y="0"/>
              <a:ext cx="425042" cy="425042"/>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41" id="41"/>
              <p:cNvSpPr txBox="true"/>
              <p:nvPr/>
            </p:nvSpPr>
            <p:spPr>
              <a:xfrm>
                <a:off x="76200" y="38100"/>
                <a:ext cx="660400" cy="698500"/>
              </a:xfrm>
              <a:prstGeom prst="rect">
                <a:avLst/>
              </a:prstGeom>
            </p:spPr>
            <p:txBody>
              <a:bodyPr anchor="ctr" rtlCol="false" tIns="22517" lIns="22517" bIns="22517" rIns="22517"/>
              <a:lstStyle/>
              <a:p>
                <a:pPr algn="ctr">
                  <a:lnSpc>
                    <a:spcPts val="2799"/>
                  </a:lnSpc>
                </a:pPr>
              </a:p>
            </p:txBody>
          </p:sp>
        </p:grpSp>
        <p:sp>
          <p:nvSpPr>
            <p:cNvPr name="Freeform 42" id="42"/>
            <p:cNvSpPr/>
            <p:nvPr/>
          </p:nvSpPr>
          <p:spPr>
            <a:xfrm flipH="false" flipV="false" rot="0">
              <a:off x="93302" y="63636"/>
              <a:ext cx="238437" cy="274251"/>
            </a:xfrm>
            <a:custGeom>
              <a:avLst/>
              <a:gdLst/>
              <a:ahLst/>
              <a:cxnLst/>
              <a:rect r="r" b="b" t="t" l="l"/>
              <a:pathLst>
                <a:path h="274251" w="238437">
                  <a:moveTo>
                    <a:pt x="0" y="0"/>
                  </a:moveTo>
                  <a:lnTo>
                    <a:pt x="238437" y="0"/>
                  </a:lnTo>
                  <a:lnTo>
                    <a:pt x="238437" y="274250"/>
                  </a:lnTo>
                  <a:lnTo>
                    <a:pt x="0" y="274250"/>
                  </a:lnTo>
                  <a:lnTo>
                    <a:pt x="0" y="0"/>
                  </a:lnTo>
                  <a:close/>
                </a:path>
              </a:pathLst>
            </a:custGeom>
            <a:blipFill>
              <a:blip r:embed="rId4"/>
              <a:stretch>
                <a:fillRect l="0" t="0" r="0" b="0"/>
              </a:stretch>
            </a:blipFill>
          </p:spPr>
        </p:sp>
      </p:grpSp>
      <p:grpSp>
        <p:nvGrpSpPr>
          <p:cNvPr name="Group 43" id="43"/>
          <p:cNvGrpSpPr/>
          <p:nvPr/>
        </p:nvGrpSpPr>
        <p:grpSpPr>
          <a:xfrm rot="0">
            <a:off x="762888" y="7319974"/>
            <a:ext cx="318781" cy="318781"/>
            <a:chOff x="0" y="0"/>
            <a:chExt cx="425042" cy="425042"/>
          </a:xfrm>
        </p:grpSpPr>
        <p:grpSp>
          <p:nvGrpSpPr>
            <p:cNvPr name="Group 44" id="44"/>
            <p:cNvGrpSpPr/>
            <p:nvPr/>
          </p:nvGrpSpPr>
          <p:grpSpPr>
            <a:xfrm rot="0">
              <a:off x="0" y="0"/>
              <a:ext cx="425042" cy="425042"/>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46" id="46"/>
              <p:cNvSpPr txBox="true"/>
              <p:nvPr/>
            </p:nvSpPr>
            <p:spPr>
              <a:xfrm>
                <a:off x="76200" y="38100"/>
                <a:ext cx="660400" cy="698500"/>
              </a:xfrm>
              <a:prstGeom prst="rect">
                <a:avLst/>
              </a:prstGeom>
            </p:spPr>
            <p:txBody>
              <a:bodyPr anchor="ctr" rtlCol="false" tIns="22517" lIns="22517" bIns="22517" rIns="22517"/>
              <a:lstStyle/>
              <a:p>
                <a:pPr algn="ctr">
                  <a:lnSpc>
                    <a:spcPts val="2799"/>
                  </a:lnSpc>
                </a:pPr>
              </a:p>
            </p:txBody>
          </p:sp>
        </p:grpSp>
        <p:sp>
          <p:nvSpPr>
            <p:cNvPr name="Freeform 47" id="47"/>
            <p:cNvSpPr/>
            <p:nvPr/>
          </p:nvSpPr>
          <p:spPr>
            <a:xfrm flipH="false" flipV="false" rot="0">
              <a:off x="93302" y="63636"/>
              <a:ext cx="238437" cy="274251"/>
            </a:xfrm>
            <a:custGeom>
              <a:avLst/>
              <a:gdLst/>
              <a:ahLst/>
              <a:cxnLst/>
              <a:rect r="r" b="b" t="t" l="l"/>
              <a:pathLst>
                <a:path h="274251" w="238437">
                  <a:moveTo>
                    <a:pt x="0" y="0"/>
                  </a:moveTo>
                  <a:lnTo>
                    <a:pt x="238437" y="0"/>
                  </a:lnTo>
                  <a:lnTo>
                    <a:pt x="238437" y="274250"/>
                  </a:lnTo>
                  <a:lnTo>
                    <a:pt x="0" y="274250"/>
                  </a:lnTo>
                  <a:lnTo>
                    <a:pt x="0" y="0"/>
                  </a:lnTo>
                  <a:close/>
                </a:path>
              </a:pathLst>
            </a:custGeom>
            <a:blipFill>
              <a:blip r:embed="rId4"/>
              <a:stretch>
                <a:fillRect l="0" t="0" r="0" b="0"/>
              </a:stretch>
            </a:blipFill>
          </p:spPr>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sp>
        <p:nvSpPr>
          <p:cNvPr name="Freeform 2" id="2"/>
          <p:cNvSpPr/>
          <p:nvPr/>
        </p:nvSpPr>
        <p:spPr>
          <a:xfrm flipH="false" flipV="false" rot="0">
            <a:off x="2063357" y="6334061"/>
            <a:ext cx="2697282" cy="3425121"/>
          </a:xfrm>
          <a:custGeom>
            <a:avLst/>
            <a:gdLst/>
            <a:ahLst/>
            <a:cxnLst/>
            <a:rect r="r" b="b" t="t" l="l"/>
            <a:pathLst>
              <a:path h="3425121" w="2697282">
                <a:moveTo>
                  <a:pt x="0" y="0"/>
                </a:moveTo>
                <a:lnTo>
                  <a:pt x="2697283" y="0"/>
                </a:lnTo>
                <a:lnTo>
                  <a:pt x="2697283" y="3425120"/>
                </a:lnTo>
                <a:lnTo>
                  <a:pt x="0" y="3425120"/>
                </a:lnTo>
                <a:lnTo>
                  <a:pt x="0" y="0"/>
                </a:lnTo>
                <a:close/>
              </a:path>
            </a:pathLst>
          </a:custGeom>
          <a:blipFill>
            <a:blip r:embed="rId2"/>
            <a:stretch>
              <a:fillRect l="0" t="0" r="0" b="0"/>
            </a:stretch>
          </a:blipFill>
        </p:spPr>
      </p:sp>
      <p:grpSp>
        <p:nvGrpSpPr>
          <p:cNvPr name="Group 3" id="3"/>
          <p:cNvGrpSpPr/>
          <p:nvPr/>
        </p:nvGrpSpPr>
        <p:grpSpPr>
          <a:xfrm rot="0">
            <a:off x="0" y="9020497"/>
            <a:ext cx="18288000" cy="1266503"/>
            <a:chOff x="0" y="0"/>
            <a:chExt cx="24384000" cy="1688670"/>
          </a:xfrm>
        </p:grpSpPr>
        <p:grpSp>
          <p:nvGrpSpPr>
            <p:cNvPr name="Group 4" id="4"/>
            <p:cNvGrpSpPr/>
            <p:nvPr/>
          </p:nvGrpSpPr>
          <p:grpSpPr>
            <a:xfrm rot="0">
              <a:off x="0" y="714063"/>
              <a:ext cx="24384000" cy="974608"/>
              <a:chOff x="0" y="0"/>
              <a:chExt cx="4816593" cy="192515"/>
            </a:xfrm>
          </p:grpSpPr>
          <p:sp>
            <p:nvSpPr>
              <p:cNvPr name="Freeform 5" id="5"/>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6" id="6"/>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3"/>
              <a:stretch>
                <a:fillRect l="-59717" t="-185064" r="-62106" b="-181248"/>
              </a:stretch>
            </a:blipFill>
            <a:ln cap="sq">
              <a:noFill/>
              <a:prstDash val="sysDot"/>
              <a:miter/>
            </a:ln>
          </p:spPr>
        </p:sp>
        <p:sp>
          <p:nvSpPr>
            <p:cNvPr name="Freeform 8" id="8"/>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4"/>
              <a:stretch>
                <a:fillRect l="0" t="0" r="0" b="0"/>
              </a:stretch>
            </a:blipFill>
          </p:spPr>
        </p:sp>
        <p:sp>
          <p:nvSpPr>
            <p:cNvPr name="TextBox 9" id="9"/>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grpSp>
        <p:nvGrpSpPr>
          <p:cNvPr name="Group 10" id="10"/>
          <p:cNvGrpSpPr/>
          <p:nvPr/>
        </p:nvGrpSpPr>
        <p:grpSpPr>
          <a:xfrm rot="0">
            <a:off x="895205" y="2730503"/>
            <a:ext cx="285115" cy="285115"/>
            <a:chOff x="0" y="0"/>
            <a:chExt cx="380153" cy="380153"/>
          </a:xfrm>
        </p:grpSpPr>
        <p:grpSp>
          <p:nvGrpSpPr>
            <p:cNvPr name="Group 11" id="11"/>
            <p:cNvGrpSpPr/>
            <p:nvPr/>
          </p:nvGrpSpPr>
          <p:grpSpPr>
            <a:xfrm rot="0">
              <a:off x="0" y="0"/>
              <a:ext cx="380153" cy="38015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13" id="13"/>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14" id="14"/>
            <p:cNvSpPr/>
            <p:nvPr/>
          </p:nvSpPr>
          <p:spPr>
            <a:xfrm flipH="false" flipV="false" rot="0">
              <a:off x="83449" y="56915"/>
              <a:ext cx="213256" cy="245287"/>
            </a:xfrm>
            <a:custGeom>
              <a:avLst/>
              <a:gdLst/>
              <a:ahLst/>
              <a:cxnLst/>
              <a:rect r="r" b="b" t="t" l="l"/>
              <a:pathLst>
                <a:path h="245287" w="213256">
                  <a:moveTo>
                    <a:pt x="0" y="0"/>
                  </a:moveTo>
                  <a:lnTo>
                    <a:pt x="213256" y="0"/>
                  </a:lnTo>
                  <a:lnTo>
                    <a:pt x="213256" y="245287"/>
                  </a:lnTo>
                  <a:lnTo>
                    <a:pt x="0" y="245287"/>
                  </a:lnTo>
                  <a:lnTo>
                    <a:pt x="0" y="0"/>
                  </a:lnTo>
                  <a:close/>
                </a:path>
              </a:pathLst>
            </a:custGeom>
            <a:blipFill>
              <a:blip r:embed="rId5"/>
              <a:stretch>
                <a:fillRect l="0" t="0" r="0" b="0"/>
              </a:stretch>
            </a:blipFill>
          </p:spPr>
        </p:sp>
      </p:grpSp>
      <p:grpSp>
        <p:nvGrpSpPr>
          <p:cNvPr name="Group 15" id="15"/>
          <p:cNvGrpSpPr/>
          <p:nvPr/>
        </p:nvGrpSpPr>
        <p:grpSpPr>
          <a:xfrm rot="0">
            <a:off x="895205" y="3678059"/>
            <a:ext cx="285115" cy="285115"/>
            <a:chOff x="0" y="0"/>
            <a:chExt cx="380153" cy="380153"/>
          </a:xfrm>
        </p:grpSpPr>
        <p:grpSp>
          <p:nvGrpSpPr>
            <p:cNvPr name="Group 16" id="16"/>
            <p:cNvGrpSpPr/>
            <p:nvPr/>
          </p:nvGrpSpPr>
          <p:grpSpPr>
            <a:xfrm rot="0">
              <a:off x="0" y="0"/>
              <a:ext cx="380153" cy="380153"/>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18" id="18"/>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19" id="19"/>
            <p:cNvSpPr/>
            <p:nvPr/>
          </p:nvSpPr>
          <p:spPr>
            <a:xfrm flipH="false" flipV="false" rot="0">
              <a:off x="83449" y="56915"/>
              <a:ext cx="213256" cy="245287"/>
            </a:xfrm>
            <a:custGeom>
              <a:avLst/>
              <a:gdLst/>
              <a:ahLst/>
              <a:cxnLst/>
              <a:rect r="r" b="b" t="t" l="l"/>
              <a:pathLst>
                <a:path h="245287" w="213256">
                  <a:moveTo>
                    <a:pt x="0" y="0"/>
                  </a:moveTo>
                  <a:lnTo>
                    <a:pt x="213256" y="0"/>
                  </a:lnTo>
                  <a:lnTo>
                    <a:pt x="213256" y="245287"/>
                  </a:lnTo>
                  <a:lnTo>
                    <a:pt x="0" y="245287"/>
                  </a:lnTo>
                  <a:lnTo>
                    <a:pt x="0" y="0"/>
                  </a:lnTo>
                  <a:close/>
                </a:path>
              </a:pathLst>
            </a:custGeom>
            <a:blipFill>
              <a:blip r:embed="rId5"/>
              <a:stretch>
                <a:fillRect l="0" t="0" r="0" b="0"/>
              </a:stretch>
            </a:blipFill>
          </p:spPr>
        </p:sp>
      </p:grpSp>
      <p:grpSp>
        <p:nvGrpSpPr>
          <p:cNvPr name="Group 20" id="20"/>
          <p:cNvGrpSpPr/>
          <p:nvPr/>
        </p:nvGrpSpPr>
        <p:grpSpPr>
          <a:xfrm rot="0">
            <a:off x="874203" y="4165036"/>
            <a:ext cx="285115" cy="285115"/>
            <a:chOff x="0" y="0"/>
            <a:chExt cx="380153" cy="380153"/>
          </a:xfrm>
        </p:grpSpPr>
        <p:grpSp>
          <p:nvGrpSpPr>
            <p:cNvPr name="Group 21" id="21"/>
            <p:cNvGrpSpPr/>
            <p:nvPr/>
          </p:nvGrpSpPr>
          <p:grpSpPr>
            <a:xfrm rot="0">
              <a:off x="0" y="0"/>
              <a:ext cx="380153" cy="380153"/>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23" id="23"/>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24" id="24"/>
            <p:cNvSpPr/>
            <p:nvPr/>
          </p:nvSpPr>
          <p:spPr>
            <a:xfrm flipH="false" flipV="false" rot="0">
              <a:off x="83449" y="56915"/>
              <a:ext cx="213256" cy="245287"/>
            </a:xfrm>
            <a:custGeom>
              <a:avLst/>
              <a:gdLst/>
              <a:ahLst/>
              <a:cxnLst/>
              <a:rect r="r" b="b" t="t" l="l"/>
              <a:pathLst>
                <a:path h="245287" w="213256">
                  <a:moveTo>
                    <a:pt x="0" y="0"/>
                  </a:moveTo>
                  <a:lnTo>
                    <a:pt x="213256" y="0"/>
                  </a:lnTo>
                  <a:lnTo>
                    <a:pt x="213256" y="245287"/>
                  </a:lnTo>
                  <a:lnTo>
                    <a:pt x="0" y="245287"/>
                  </a:lnTo>
                  <a:lnTo>
                    <a:pt x="0" y="0"/>
                  </a:lnTo>
                  <a:close/>
                </a:path>
              </a:pathLst>
            </a:custGeom>
            <a:blipFill>
              <a:blip r:embed="rId5"/>
              <a:stretch>
                <a:fillRect l="0" t="0" r="0" b="0"/>
              </a:stretch>
            </a:blipFill>
          </p:spPr>
        </p:sp>
      </p:grpSp>
      <p:grpSp>
        <p:nvGrpSpPr>
          <p:cNvPr name="Group 25" id="25"/>
          <p:cNvGrpSpPr/>
          <p:nvPr/>
        </p:nvGrpSpPr>
        <p:grpSpPr>
          <a:xfrm rot="0">
            <a:off x="874203" y="4652013"/>
            <a:ext cx="285115" cy="285115"/>
            <a:chOff x="0" y="0"/>
            <a:chExt cx="380153" cy="380153"/>
          </a:xfrm>
        </p:grpSpPr>
        <p:grpSp>
          <p:nvGrpSpPr>
            <p:cNvPr name="Group 26" id="26"/>
            <p:cNvGrpSpPr/>
            <p:nvPr/>
          </p:nvGrpSpPr>
          <p:grpSpPr>
            <a:xfrm rot="0">
              <a:off x="0" y="0"/>
              <a:ext cx="380153" cy="380153"/>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28" id="28"/>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29" id="29"/>
            <p:cNvSpPr/>
            <p:nvPr/>
          </p:nvSpPr>
          <p:spPr>
            <a:xfrm flipH="false" flipV="false" rot="0">
              <a:off x="83449" y="56915"/>
              <a:ext cx="213256" cy="245287"/>
            </a:xfrm>
            <a:custGeom>
              <a:avLst/>
              <a:gdLst/>
              <a:ahLst/>
              <a:cxnLst/>
              <a:rect r="r" b="b" t="t" l="l"/>
              <a:pathLst>
                <a:path h="245287" w="213256">
                  <a:moveTo>
                    <a:pt x="0" y="0"/>
                  </a:moveTo>
                  <a:lnTo>
                    <a:pt x="213256" y="0"/>
                  </a:lnTo>
                  <a:lnTo>
                    <a:pt x="213256" y="245287"/>
                  </a:lnTo>
                  <a:lnTo>
                    <a:pt x="0" y="245287"/>
                  </a:lnTo>
                  <a:lnTo>
                    <a:pt x="0" y="0"/>
                  </a:lnTo>
                  <a:close/>
                </a:path>
              </a:pathLst>
            </a:custGeom>
            <a:blipFill>
              <a:blip r:embed="rId5"/>
              <a:stretch>
                <a:fillRect l="0" t="0" r="0" b="0"/>
              </a:stretch>
            </a:blipFill>
          </p:spPr>
        </p:sp>
      </p:grpSp>
      <p:grpSp>
        <p:nvGrpSpPr>
          <p:cNvPr name="Group 30" id="30"/>
          <p:cNvGrpSpPr/>
          <p:nvPr/>
        </p:nvGrpSpPr>
        <p:grpSpPr>
          <a:xfrm rot="0">
            <a:off x="874489" y="3204281"/>
            <a:ext cx="285115" cy="285115"/>
            <a:chOff x="0" y="0"/>
            <a:chExt cx="380153" cy="380153"/>
          </a:xfrm>
        </p:grpSpPr>
        <p:grpSp>
          <p:nvGrpSpPr>
            <p:cNvPr name="Group 31" id="31"/>
            <p:cNvGrpSpPr/>
            <p:nvPr/>
          </p:nvGrpSpPr>
          <p:grpSpPr>
            <a:xfrm rot="0">
              <a:off x="0" y="0"/>
              <a:ext cx="380153" cy="380153"/>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33" id="33"/>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34" id="34"/>
            <p:cNvSpPr/>
            <p:nvPr/>
          </p:nvSpPr>
          <p:spPr>
            <a:xfrm flipH="false" flipV="false" rot="0">
              <a:off x="83449" y="56915"/>
              <a:ext cx="213256" cy="245287"/>
            </a:xfrm>
            <a:custGeom>
              <a:avLst/>
              <a:gdLst/>
              <a:ahLst/>
              <a:cxnLst/>
              <a:rect r="r" b="b" t="t" l="l"/>
              <a:pathLst>
                <a:path h="245287" w="213256">
                  <a:moveTo>
                    <a:pt x="0" y="0"/>
                  </a:moveTo>
                  <a:lnTo>
                    <a:pt x="213256" y="0"/>
                  </a:lnTo>
                  <a:lnTo>
                    <a:pt x="213256" y="245287"/>
                  </a:lnTo>
                  <a:lnTo>
                    <a:pt x="0" y="245287"/>
                  </a:lnTo>
                  <a:lnTo>
                    <a:pt x="0" y="0"/>
                  </a:lnTo>
                  <a:close/>
                </a:path>
              </a:pathLst>
            </a:custGeom>
            <a:blipFill>
              <a:blip r:embed="rId5"/>
              <a:stretch>
                <a:fillRect l="0" t="0" r="0" b="0"/>
              </a:stretch>
            </a:blipFill>
          </p:spPr>
        </p:sp>
      </p:grpSp>
      <p:grpSp>
        <p:nvGrpSpPr>
          <p:cNvPr name="Group 35" id="35"/>
          <p:cNvGrpSpPr/>
          <p:nvPr/>
        </p:nvGrpSpPr>
        <p:grpSpPr>
          <a:xfrm rot="0">
            <a:off x="8387212" y="6427674"/>
            <a:ext cx="285115" cy="285115"/>
            <a:chOff x="0" y="0"/>
            <a:chExt cx="380153" cy="380153"/>
          </a:xfrm>
        </p:grpSpPr>
        <p:grpSp>
          <p:nvGrpSpPr>
            <p:cNvPr name="Group 36" id="36"/>
            <p:cNvGrpSpPr/>
            <p:nvPr/>
          </p:nvGrpSpPr>
          <p:grpSpPr>
            <a:xfrm rot="0">
              <a:off x="0" y="0"/>
              <a:ext cx="380153" cy="380153"/>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38" id="38"/>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39" id="39"/>
            <p:cNvSpPr/>
            <p:nvPr/>
          </p:nvSpPr>
          <p:spPr>
            <a:xfrm flipH="false" flipV="false" rot="0">
              <a:off x="83449" y="56915"/>
              <a:ext cx="213256" cy="245287"/>
            </a:xfrm>
            <a:custGeom>
              <a:avLst/>
              <a:gdLst/>
              <a:ahLst/>
              <a:cxnLst/>
              <a:rect r="r" b="b" t="t" l="l"/>
              <a:pathLst>
                <a:path h="245287" w="213256">
                  <a:moveTo>
                    <a:pt x="0" y="0"/>
                  </a:moveTo>
                  <a:lnTo>
                    <a:pt x="213256" y="0"/>
                  </a:lnTo>
                  <a:lnTo>
                    <a:pt x="213256" y="245287"/>
                  </a:lnTo>
                  <a:lnTo>
                    <a:pt x="0" y="245287"/>
                  </a:lnTo>
                  <a:lnTo>
                    <a:pt x="0" y="0"/>
                  </a:lnTo>
                  <a:close/>
                </a:path>
              </a:pathLst>
            </a:custGeom>
            <a:blipFill>
              <a:blip r:embed="rId5"/>
              <a:stretch>
                <a:fillRect l="0" t="0" r="0" b="0"/>
              </a:stretch>
            </a:blipFill>
          </p:spPr>
        </p:sp>
      </p:grpSp>
      <p:grpSp>
        <p:nvGrpSpPr>
          <p:cNvPr name="Group 40" id="40"/>
          <p:cNvGrpSpPr/>
          <p:nvPr/>
        </p:nvGrpSpPr>
        <p:grpSpPr>
          <a:xfrm rot="0">
            <a:off x="8387212" y="7375230"/>
            <a:ext cx="285115" cy="285115"/>
            <a:chOff x="0" y="0"/>
            <a:chExt cx="380153" cy="380153"/>
          </a:xfrm>
        </p:grpSpPr>
        <p:grpSp>
          <p:nvGrpSpPr>
            <p:cNvPr name="Group 41" id="41"/>
            <p:cNvGrpSpPr/>
            <p:nvPr/>
          </p:nvGrpSpPr>
          <p:grpSpPr>
            <a:xfrm rot="0">
              <a:off x="0" y="0"/>
              <a:ext cx="380153" cy="380153"/>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43" id="43"/>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44" id="44"/>
            <p:cNvSpPr/>
            <p:nvPr/>
          </p:nvSpPr>
          <p:spPr>
            <a:xfrm flipH="false" flipV="false" rot="0">
              <a:off x="83449" y="56915"/>
              <a:ext cx="213256" cy="245287"/>
            </a:xfrm>
            <a:custGeom>
              <a:avLst/>
              <a:gdLst/>
              <a:ahLst/>
              <a:cxnLst/>
              <a:rect r="r" b="b" t="t" l="l"/>
              <a:pathLst>
                <a:path h="245287" w="213256">
                  <a:moveTo>
                    <a:pt x="0" y="0"/>
                  </a:moveTo>
                  <a:lnTo>
                    <a:pt x="213256" y="0"/>
                  </a:lnTo>
                  <a:lnTo>
                    <a:pt x="213256" y="245287"/>
                  </a:lnTo>
                  <a:lnTo>
                    <a:pt x="0" y="245287"/>
                  </a:lnTo>
                  <a:lnTo>
                    <a:pt x="0" y="0"/>
                  </a:lnTo>
                  <a:close/>
                </a:path>
              </a:pathLst>
            </a:custGeom>
            <a:blipFill>
              <a:blip r:embed="rId5"/>
              <a:stretch>
                <a:fillRect l="0" t="0" r="0" b="0"/>
              </a:stretch>
            </a:blipFill>
          </p:spPr>
        </p:sp>
      </p:grpSp>
      <p:grpSp>
        <p:nvGrpSpPr>
          <p:cNvPr name="Group 45" id="45"/>
          <p:cNvGrpSpPr/>
          <p:nvPr/>
        </p:nvGrpSpPr>
        <p:grpSpPr>
          <a:xfrm rot="0">
            <a:off x="8366211" y="7862207"/>
            <a:ext cx="285115" cy="285115"/>
            <a:chOff x="0" y="0"/>
            <a:chExt cx="380153" cy="380153"/>
          </a:xfrm>
        </p:grpSpPr>
        <p:grpSp>
          <p:nvGrpSpPr>
            <p:cNvPr name="Group 46" id="46"/>
            <p:cNvGrpSpPr/>
            <p:nvPr/>
          </p:nvGrpSpPr>
          <p:grpSpPr>
            <a:xfrm rot="0">
              <a:off x="0" y="0"/>
              <a:ext cx="380153" cy="380153"/>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48" id="48"/>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49" id="49"/>
            <p:cNvSpPr/>
            <p:nvPr/>
          </p:nvSpPr>
          <p:spPr>
            <a:xfrm flipH="false" flipV="false" rot="0">
              <a:off x="83449" y="56915"/>
              <a:ext cx="213256" cy="245287"/>
            </a:xfrm>
            <a:custGeom>
              <a:avLst/>
              <a:gdLst/>
              <a:ahLst/>
              <a:cxnLst/>
              <a:rect r="r" b="b" t="t" l="l"/>
              <a:pathLst>
                <a:path h="245287" w="213256">
                  <a:moveTo>
                    <a:pt x="0" y="0"/>
                  </a:moveTo>
                  <a:lnTo>
                    <a:pt x="213256" y="0"/>
                  </a:lnTo>
                  <a:lnTo>
                    <a:pt x="213256" y="245287"/>
                  </a:lnTo>
                  <a:lnTo>
                    <a:pt x="0" y="245287"/>
                  </a:lnTo>
                  <a:lnTo>
                    <a:pt x="0" y="0"/>
                  </a:lnTo>
                  <a:close/>
                </a:path>
              </a:pathLst>
            </a:custGeom>
            <a:blipFill>
              <a:blip r:embed="rId5"/>
              <a:stretch>
                <a:fillRect l="0" t="0" r="0" b="0"/>
              </a:stretch>
            </a:blipFill>
          </p:spPr>
        </p:sp>
      </p:grpSp>
      <p:grpSp>
        <p:nvGrpSpPr>
          <p:cNvPr name="Group 50" id="50"/>
          <p:cNvGrpSpPr/>
          <p:nvPr/>
        </p:nvGrpSpPr>
        <p:grpSpPr>
          <a:xfrm rot="0">
            <a:off x="8366211" y="8349184"/>
            <a:ext cx="285115" cy="285115"/>
            <a:chOff x="0" y="0"/>
            <a:chExt cx="380153" cy="380153"/>
          </a:xfrm>
        </p:grpSpPr>
        <p:grpSp>
          <p:nvGrpSpPr>
            <p:cNvPr name="Group 51" id="51"/>
            <p:cNvGrpSpPr/>
            <p:nvPr/>
          </p:nvGrpSpPr>
          <p:grpSpPr>
            <a:xfrm rot="0">
              <a:off x="0" y="0"/>
              <a:ext cx="380153" cy="380153"/>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53" id="53"/>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54" id="54"/>
            <p:cNvSpPr/>
            <p:nvPr/>
          </p:nvSpPr>
          <p:spPr>
            <a:xfrm flipH="false" flipV="false" rot="0">
              <a:off x="83449" y="56915"/>
              <a:ext cx="213256" cy="245287"/>
            </a:xfrm>
            <a:custGeom>
              <a:avLst/>
              <a:gdLst/>
              <a:ahLst/>
              <a:cxnLst/>
              <a:rect r="r" b="b" t="t" l="l"/>
              <a:pathLst>
                <a:path h="245287" w="213256">
                  <a:moveTo>
                    <a:pt x="0" y="0"/>
                  </a:moveTo>
                  <a:lnTo>
                    <a:pt x="213256" y="0"/>
                  </a:lnTo>
                  <a:lnTo>
                    <a:pt x="213256" y="245287"/>
                  </a:lnTo>
                  <a:lnTo>
                    <a:pt x="0" y="245287"/>
                  </a:lnTo>
                  <a:lnTo>
                    <a:pt x="0" y="0"/>
                  </a:lnTo>
                  <a:close/>
                </a:path>
              </a:pathLst>
            </a:custGeom>
            <a:blipFill>
              <a:blip r:embed="rId5"/>
              <a:stretch>
                <a:fillRect l="0" t="0" r="0" b="0"/>
              </a:stretch>
            </a:blipFill>
          </p:spPr>
        </p:sp>
      </p:grpSp>
      <p:grpSp>
        <p:nvGrpSpPr>
          <p:cNvPr name="Group 55" id="55"/>
          <p:cNvGrpSpPr/>
          <p:nvPr/>
        </p:nvGrpSpPr>
        <p:grpSpPr>
          <a:xfrm rot="0">
            <a:off x="8366497" y="6901452"/>
            <a:ext cx="285115" cy="285115"/>
            <a:chOff x="0" y="0"/>
            <a:chExt cx="380153" cy="380153"/>
          </a:xfrm>
        </p:grpSpPr>
        <p:grpSp>
          <p:nvGrpSpPr>
            <p:cNvPr name="Group 56" id="56"/>
            <p:cNvGrpSpPr/>
            <p:nvPr/>
          </p:nvGrpSpPr>
          <p:grpSpPr>
            <a:xfrm rot="0">
              <a:off x="0" y="0"/>
              <a:ext cx="380153" cy="380153"/>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58" id="58"/>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59" id="59"/>
            <p:cNvSpPr/>
            <p:nvPr/>
          </p:nvSpPr>
          <p:spPr>
            <a:xfrm flipH="false" flipV="false" rot="0">
              <a:off x="83449" y="56915"/>
              <a:ext cx="213256" cy="245287"/>
            </a:xfrm>
            <a:custGeom>
              <a:avLst/>
              <a:gdLst/>
              <a:ahLst/>
              <a:cxnLst/>
              <a:rect r="r" b="b" t="t" l="l"/>
              <a:pathLst>
                <a:path h="245287" w="213256">
                  <a:moveTo>
                    <a:pt x="0" y="0"/>
                  </a:moveTo>
                  <a:lnTo>
                    <a:pt x="213256" y="0"/>
                  </a:lnTo>
                  <a:lnTo>
                    <a:pt x="213256" y="245287"/>
                  </a:lnTo>
                  <a:lnTo>
                    <a:pt x="0" y="245287"/>
                  </a:lnTo>
                  <a:lnTo>
                    <a:pt x="0" y="0"/>
                  </a:lnTo>
                  <a:close/>
                </a:path>
              </a:pathLst>
            </a:custGeom>
            <a:blipFill>
              <a:blip r:embed="rId5"/>
              <a:stretch>
                <a:fillRect l="0" t="0" r="0" b="0"/>
              </a:stretch>
            </a:blipFill>
          </p:spPr>
        </p:sp>
      </p:grpSp>
      <p:sp>
        <p:nvSpPr>
          <p:cNvPr name="TextBox 60" id="60"/>
          <p:cNvSpPr txBox="true"/>
          <p:nvPr/>
        </p:nvSpPr>
        <p:spPr>
          <a:xfrm rot="0">
            <a:off x="874203" y="362389"/>
            <a:ext cx="5858321"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RESEARCH GAP</a:t>
            </a:r>
          </a:p>
        </p:txBody>
      </p:sp>
      <p:sp>
        <p:nvSpPr>
          <p:cNvPr name="TextBox 61" id="61"/>
          <p:cNvSpPr txBox="true"/>
          <p:nvPr/>
        </p:nvSpPr>
        <p:spPr>
          <a:xfrm rot="0">
            <a:off x="902196" y="1827265"/>
            <a:ext cx="3451771"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Key Gap Identified</a:t>
            </a:r>
          </a:p>
        </p:txBody>
      </p:sp>
      <p:sp>
        <p:nvSpPr>
          <p:cNvPr name="TextBox 62" id="62"/>
          <p:cNvSpPr txBox="true"/>
          <p:nvPr/>
        </p:nvSpPr>
        <p:spPr>
          <a:xfrm rot="0">
            <a:off x="8463988" y="5655731"/>
            <a:ext cx="3456533"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Proposed Solution</a:t>
            </a:r>
          </a:p>
        </p:txBody>
      </p:sp>
      <p:sp>
        <p:nvSpPr>
          <p:cNvPr name="TextBox 63" id="63"/>
          <p:cNvSpPr txBox="true"/>
          <p:nvPr/>
        </p:nvSpPr>
        <p:spPr>
          <a:xfrm rot="0">
            <a:off x="1279475" y="3651321"/>
            <a:ext cx="8690372" cy="356235"/>
          </a:xfrm>
          <a:prstGeom prst="rect">
            <a:avLst/>
          </a:prstGeom>
        </p:spPr>
        <p:txBody>
          <a:bodyPr anchor="t" rtlCol="false" tIns="0" lIns="0" bIns="0" rIns="0">
            <a:spAutoFit/>
          </a:bodyPr>
          <a:lstStyle/>
          <a:p>
            <a:pPr algn="l">
              <a:lnSpc>
                <a:spcPts val="2939"/>
              </a:lnSpc>
              <a:spcBef>
                <a:spcPct val="0"/>
              </a:spcBef>
            </a:pPr>
            <a:r>
              <a:rPr lang="en-US" sz="2099">
                <a:solidFill>
                  <a:srgbClr val="000000"/>
                </a:solidFill>
                <a:latin typeface="Canva Sans"/>
                <a:ea typeface="Canva Sans"/>
                <a:cs typeface="Canva Sans"/>
                <a:sym typeface="Canva Sans"/>
              </a:rPr>
              <a:t>Minimal use of advanced technologies like AI and real-time tracking.</a:t>
            </a:r>
          </a:p>
        </p:txBody>
      </p:sp>
      <p:sp>
        <p:nvSpPr>
          <p:cNvPr name="TextBox 64" id="64"/>
          <p:cNvSpPr txBox="true"/>
          <p:nvPr/>
        </p:nvSpPr>
        <p:spPr>
          <a:xfrm rot="0">
            <a:off x="1258474" y="4138298"/>
            <a:ext cx="7840712" cy="356235"/>
          </a:xfrm>
          <a:prstGeom prst="rect">
            <a:avLst/>
          </a:prstGeom>
        </p:spPr>
        <p:txBody>
          <a:bodyPr anchor="t" rtlCol="false" tIns="0" lIns="0" bIns="0" rIns="0">
            <a:spAutoFit/>
          </a:bodyPr>
          <a:lstStyle/>
          <a:p>
            <a:pPr algn="l">
              <a:lnSpc>
                <a:spcPts val="2939"/>
              </a:lnSpc>
              <a:spcBef>
                <a:spcPct val="0"/>
              </a:spcBef>
            </a:pPr>
            <a:r>
              <a:rPr lang="en-US" sz="2099">
                <a:solidFill>
                  <a:srgbClr val="000000"/>
                </a:solidFill>
                <a:latin typeface="Canva Sans"/>
                <a:ea typeface="Canva Sans"/>
                <a:cs typeface="Canva Sans"/>
                <a:sym typeface="Canva Sans"/>
              </a:rPr>
              <a:t>High costs and no localized pricing for Sri Lankan pet owners.</a:t>
            </a:r>
          </a:p>
        </p:txBody>
      </p:sp>
      <p:sp>
        <p:nvSpPr>
          <p:cNvPr name="TextBox 65" id="65"/>
          <p:cNvSpPr txBox="true"/>
          <p:nvPr/>
        </p:nvSpPr>
        <p:spPr>
          <a:xfrm rot="0">
            <a:off x="1258474" y="4625276"/>
            <a:ext cx="7205514" cy="356235"/>
          </a:xfrm>
          <a:prstGeom prst="rect">
            <a:avLst/>
          </a:prstGeom>
        </p:spPr>
        <p:txBody>
          <a:bodyPr anchor="t" rtlCol="false" tIns="0" lIns="0" bIns="0" rIns="0">
            <a:spAutoFit/>
          </a:bodyPr>
          <a:lstStyle/>
          <a:p>
            <a:pPr algn="l">
              <a:lnSpc>
                <a:spcPts val="2939"/>
              </a:lnSpc>
              <a:spcBef>
                <a:spcPct val="0"/>
              </a:spcBef>
            </a:pPr>
            <a:r>
              <a:rPr lang="en-US" sz="2099">
                <a:solidFill>
                  <a:srgbClr val="000000"/>
                </a:solidFill>
                <a:latin typeface="Canva Sans"/>
                <a:ea typeface="Canva Sans"/>
                <a:cs typeface="Canva Sans"/>
                <a:sym typeface="Canva Sans"/>
              </a:rPr>
              <a:t>Lack of eco-friendly products and sustainable practices.</a:t>
            </a:r>
          </a:p>
        </p:txBody>
      </p:sp>
      <p:sp>
        <p:nvSpPr>
          <p:cNvPr name="TextBox 66" id="66"/>
          <p:cNvSpPr txBox="true"/>
          <p:nvPr/>
        </p:nvSpPr>
        <p:spPr>
          <a:xfrm rot="0">
            <a:off x="1279475" y="3166181"/>
            <a:ext cx="6962329" cy="356235"/>
          </a:xfrm>
          <a:prstGeom prst="rect">
            <a:avLst/>
          </a:prstGeom>
        </p:spPr>
        <p:txBody>
          <a:bodyPr anchor="t" rtlCol="false" tIns="0" lIns="0" bIns="0" rIns="0">
            <a:spAutoFit/>
          </a:bodyPr>
          <a:lstStyle/>
          <a:p>
            <a:pPr algn="l">
              <a:lnSpc>
                <a:spcPts val="2939"/>
              </a:lnSpc>
              <a:spcBef>
                <a:spcPct val="0"/>
              </a:spcBef>
            </a:pPr>
            <a:r>
              <a:rPr lang="en-US" sz="2099">
                <a:solidFill>
                  <a:srgbClr val="000000"/>
                </a:solidFill>
                <a:latin typeface="Canva Sans"/>
                <a:ea typeface="Canva Sans"/>
                <a:cs typeface="Canva Sans"/>
                <a:sym typeface="Canva Sans"/>
              </a:rPr>
              <a:t>Limited personalized nutrition and care plans for pets.</a:t>
            </a:r>
          </a:p>
        </p:txBody>
      </p:sp>
      <p:sp>
        <p:nvSpPr>
          <p:cNvPr name="TextBox 67" id="67"/>
          <p:cNvSpPr txBox="true"/>
          <p:nvPr/>
        </p:nvSpPr>
        <p:spPr>
          <a:xfrm rot="0">
            <a:off x="1277675" y="2684515"/>
            <a:ext cx="8223349" cy="356235"/>
          </a:xfrm>
          <a:prstGeom prst="rect">
            <a:avLst/>
          </a:prstGeom>
        </p:spPr>
        <p:txBody>
          <a:bodyPr anchor="t" rtlCol="false" tIns="0" lIns="0" bIns="0" rIns="0">
            <a:spAutoFit/>
          </a:bodyPr>
          <a:lstStyle/>
          <a:p>
            <a:pPr algn="l">
              <a:lnSpc>
                <a:spcPts val="2939"/>
              </a:lnSpc>
              <a:spcBef>
                <a:spcPct val="0"/>
              </a:spcBef>
            </a:pPr>
            <a:r>
              <a:rPr lang="en-US" sz="2099">
                <a:solidFill>
                  <a:srgbClr val="000000"/>
                </a:solidFill>
                <a:latin typeface="Canva Sans"/>
                <a:ea typeface="Canva Sans"/>
                <a:cs typeface="Canva Sans"/>
                <a:sym typeface="Canva Sans"/>
              </a:rPr>
              <a:t>Lack of a centralized supply chain for efficient pet care services.</a:t>
            </a:r>
          </a:p>
        </p:txBody>
      </p:sp>
      <p:sp>
        <p:nvSpPr>
          <p:cNvPr name="TextBox 68" id="68"/>
          <p:cNvSpPr txBox="true"/>
          <p:nvPr/>
        </p:nvSpPr>
        <p:spPr>
          <a:xfrm rot="0">
            <a:off x="8771483" y="7348492"/>
            <a:ext cx="7866906" cy="356235"/>
          </a:xfrm>
          <a:prstGeom prst="rect">
            <a:avLst/>
          </a:prstGeom>
        </p:spPr>
        <p:txBody>
          <a:bodyPr anchor="t" rtlCol="false" tIns="0" lIns="0" bIns="0" rIns="0">
            <a:spAutoFit/>
          </a:bodyPr>
          <a:lstStyle/>
          <a:p>
            <a:pPr algn="l">
              <a:lnSpc>
                <a:spcPts val="2939"/>
              </a:lnSpc>
              <a:spcBef>
                <a:spcPct val="0"/>
              </a:spcBef>
            </a:pPr>
            <a:r>
              <a:rPr lang="en-US" sz="2099">
                <a:solidFill>
                  <a:srgbClr val="000000"/>
                </a:solidFill>
                <a:latin typeface="Canva Sans"/>
                <a:ea typeface="Canva Sans"/>
                <a:cs typeface="Canva Sans"/>
                <a:sym typeface="Canva Sans"/>
              </a:rPr>
              <a:t>Implement advanced technologies for tracking and efficiency</a:t>
            </a:r>
          </a:p>
        </p:txBody>
      </p:sp>
      <p:sp>
        <p:nvSpPr>
          <p:cNvPr name="TextBox 69" id="69"/>
          <p:cNvSpPr txBox="true"/>
          <p:nvPr/>
        </p:nvSpPr>
        <p:spPr>
          <a:xfrm rot="0">
            <a:off x="8750482" y="7835469"/>
            <a:ext cx="5399633" cy="356235"/>
          </a:xfrm>
          <a:prstGeom prst="rect">
            <a:avLst/>
          </a:prstGeom>
        </p:spPr>
        <p:txBody>
          <a:bodyPr anchor="t" rtlCol="false" tIns="0" lIns="0" bIns="0" rIns="0">
            <a:spAutoFit/>
          </a:bodyPr>
          <a:lstStyle/>
          <a:p>
            <a:pPr algn="l">
              <a:lnSpc>
                <a:spcPts val="2939"/>
              </a:lnSpc>
              <a:spcBef>
                <a:spcPct val="0"/>
              </a:spcBef>
            </a:pPr>
            <a:r>
              <a:rPr lang="en-US" sz="2099">
                <a:solidFill>
                  <a:srgbClr val="000000"/>
                </a:solidFill>
                <a:latin typeface="Canva Sans"/>
                <a:ea typeface="Canva Sans"/>
                <a:cs typeface="Canva Sans"/>
                <a:sym typeface="Canva Sans"/>
              </a:rPr>
              <a:t>Offer affordable, localized pricing models.</a:t>
            </a:r>
          </a:p>
        </p:txBody>
      </p:sp>
      <p:sp>
        <p:nvSpPr>
          <p:cNvPr name="TextBox 70" id="70"/>
          <p:cNvSpPr txBox="true"/>
          <p:nvPr/>
        </p:nvSpPr>
        <p:spPr>
          <a:xfrm rot="0">
            <a:off x="8750482" y="8322447"/>
            <a:ext cx="7522220" cy="356235"/>
          </a:xfrm>
          <a:prstGeom prst="rect">
            <a:avLst/>
          </a:prstGeom>
        </p:spPr>
        <p:txBody>
          <a:bodyPr anchor="t" rtlCol="false" tIns="0" lIns="0" bIns="0" rIns="0">
            <a:spAutoFit/>
          </a:bodyPr>
          <a:lstStyle/>
          <a:p>
            <a:pPr algn="l">
              <a:lnSpc>
                <a:spcPts val="2939"/>
              </a:lnSpc>
              <a:spcBef>
                <a:spcPct val="0"/>
              </a:spcBef>
            </a:pPr>
            <a:r>
              <a:rPr lang="en-US" sz="2099">
                <a:solidFill>
                  <a:srgbClr val="000000"/>
                </a:solidFill>
                <a:latin typeface="Canva Sans"/>
                <a:ea typeface="Canva Sans"/>
                <a:cs typeface="Canva Sans"/>
                <a:sym typeface="Canva Sans"/>
              </a:rPr>
              <a:t>Promote eco-friendly packaging and sustainable practices.</a:t>
            </a:r>
          </a:p>
        </p:txBody>
      </p:sp>
      <p:sp>
        <p:nvSpPr>
          <p:cNvPr name="TextBox 71" id="71"/>
          <p:cNvSpPr txBox="true"/>
          <p:nvPr/>
        </p:nvSpPr>
        <p:spPr>
          <a:xfrm rot="0">
            <a:off x="8771483" y="6863352"/>
            <a:ext cx="7525941" cy="356235"/>
          </a:xfrm>
          <a:prstGeom prst="rect">
            <a:avLst/>
          </a:prstGeom>
        </p:spPr>
        <p:txBody>
          <a:bodyPr anchor="t" rtlCol="false" tIns="0" lIns="0" bIns="0" rIns="0">
            <a:spAutoFit/>
          </a:bodyPr>
          <a:lstStyle/>
          <a:p>
            <a:pPr algn="l">
              <a:lnSpc>
                <a:spcPts val="2939"/>
              </a:lnSpc>
              <a:spcBef>
                <a:spcPct val="0"/>
              </a:spcBef>
            </a:pPr>
            <a:r>
              <a:rPr lang="en-US" sz="2099">
                <a:solidFill>
                  <a:srgbClr val="000000"/>
                </a:solidFill>
                <a:latin typeface="Canva Sans"/>
                <a:ea typeface="Canva Sans"/>
                <a:cs typeface="Canva Sans"/>
                <a:sym typeface="Canva Sans"/>
              </a:rPr>
              <a:t>Use AI to provide personalized pet care recommendations.</a:t>
            </a:r>
          </a:p>
        </p:txBody>
      </p:sp>
      <p:sp>
        <p:nvSpPr>
          <p:cNvPr name="TextBox 72" id="72"/>
          <p:cNvSpPr txBox="true"/>
          <p:nvPr/>
        </p:nvSpPr>
        <p:spPr>
          <a:xfrm rot="0">
            <a:off x="8769682" y="6381686"/>
            <a:ext cx="8485882" cy="356235"/>
          </a:xfrm>
          <a:prstGeom prst="rect">
            <a:avLst/>
          </a:prstGeom>
        </p:spPr>
        <p:txBody>
          <a:bodyPr anchor="t" rtlCol="false" tIns="0" lIns="0" bIns="0" rIns="0">
            <a:spAutoFit/>
          </a:bodyPr>
          <a:lstStyle/>
          <a:p>
            <a:pPr algn="l">
              <a:lnSpc>
                <a:spcPts val="2939"/>
              </a:lnSpc>
              <a:spcBef>
                <a:spcPct val="0"/>
              </a:spcBef>
            </a:pPr>
            <a:r>
              <a:rPr lang="en-US" sz="2099">
                <a:solidFill>
                  <a:srgbClr val="000000"/>
                </a:solidFill>
                <a:latin typeface="Canva Sans"/>
                <a:ea typeface="Canva Sans"/>
                <a:cs typeface="Canva Sans"/>
                <a:sym typeface="Canva Sans"/>
              </a:rPr>
              <a:t>Create a centralized platform for real-time inventory and delivery.</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graphicFrame>
        <p:nvGraphicFramePr>
          <p:cNvPr name="Table 9" id="9"/>
          <p:cNvGraphicFramePr>
            <a:graphicFrameLocks noGrp="true"/>
          </p:cNvGraphicFramePr>
          <p:nvPr/>
        </p:nvGraphicFramePr>
        <p:xfrm>
          <a:off x="1972066" y="2346030"/>
          <a:ext cx="13414739" cy="5229225"/>
        </p:xfrm>
        <a:graphic>
          <a:graphicData uri="http://schemas.openxmlformats.org/drawingml/2006/table">
            <a:tbl>
              <a:tblPr/>
              <a:tblGrid>
                <a:gridCol w="2682948"/>
                <a:gridCol w="2682948"/>
                <a:gridCol w="2682948"/>
                <a:gridCol w="2682948"/>
                <a:gridCol w="2682948"/>
              </a:tblGrid>
              <a:tr h="592709">
                <a:tc>
                  <a:txBody>
                    <a:bodyPr anchor="t" rtlCol="false"/>
                    <a:lstStyle/>
                    <a:p>
                      <a:pPr algn="l">
                        <a:lnSpc>
                          <a:spcPts val="2659"/>
                        </a:lnSpc>
                        <a:defRPr/>
                      </a:pPr>
                      <a:r>
                        <a:rPr lang="en-US" sz="1899" b="true">
                          <a:solidFill>
                            <a:srgbClr val="000000"/>
                          </a:solidFill>
                          <a:latin typeface="Canva Sans Bold"/>
                          <a:ea typeface="Canva Sans Bold"/>
                          <a:cs typeface="Canva Sans Bold"/>
                          <a:sym typeface="Canva Sans Bold"/>
                        </a:rPr>
                        <a:t>F</a:t>
                      </a:r>
                      <a:r>
                        <a:rPr lang="en-US" sz="1899" b="true">
                          <a:solidFill>
                            <a:srgbClr val="000000"/>
                          </a:solidFill>
                          <a:latin typeface="Canva Sans Bold"/>
                          <a:ea typeface="Canva Sans Bold"/>
                          <a:cs typeface="Canva Sans Bold"/>
                          <a:sym typeface="Canva Sans Bold"/>
                        </a:rPr>
                        <a:t>eatures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46B2FF"/>
                    </a:solidFill>
                  </a:tcPr>
                </a:tc>
                <a:tc>
                  <a:txBody>
                    <a:bodyPr anchor="t" rtlCol="false"/>
                    <a:lstStyle/>
                    <a:p>
                      <a:pPr algn="l">
                        <a:lnSpc>
                          <a:spcPts val="2659"/>
                        </a:lnSpc>
                        <a:defRPr/>
                      </a:pPr>
                      <a:r>
                        <a:rPr lang="en-US" sz="1899" b="true">
                          <a:solidFill>
                            <a:srgbClr val="000000"/>
                          </a:solidFill>
                          <a:latin typeface="Canva Sans Bold"/>
                          <a:ea typeface="Canva Sans Bold"/>
                          <a:cs typeface="Canva Sans Bold"/>
                          <a:sym typeface="Canva Sans Bold"/>
                        </a:rPr>
                        <a:t>Ollie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7ED6D9"/>
                    </a:solidFill>
                  </a:tcPr>
                </a:tc>
                <a:tc>
                  <a:txBody>
                    <a:bodyPr anchor="t" rtlCol="false"/>
                    <a:lstStyle/>
                    <a:p>
                      <a:pPr algn="l">
                        <a:lnSpc>
                          <a:spcPts val="2659"/>
                        </a:lnSpc>
                        <a:defRPr/>
                      </a:pPr>
                      <a:r>
                        <a:rPr lang="en-US" sz="1899" b="true">
                          <a:solidFill>
                            <a:srgbClr val="000000"/>
                          </a:solidFill>
                          <a:latin typeface="Canva Sans Bold"/>
                          <a:ea typeface="Canva Sans Bold"/>
                          <a:cs typeface="Canva Sans Bold"/>
                          <a:sym typeface="Canva Sans Bold"/>
                        </a:rPr>
                        <a:t>DeliveryBizPro</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7ED6D9"/>
                    </a:solidFill>
                  </a:tcPr>
                </a:tc>
                <a:tc>
                  <a:txBody>
                    <a:bodyPr anchor="t" rtlCol="false"/>
                    <a:lstStyle/>
                    <a:p>
                      <a:pPr algn="l">
                        <a:lnSpc>
                          <a:spcPts val="2659"/>
                        </a:lnSpc>
                        <a:defRPr/>
                      </a:pPr>
                      <a:r>
                        <a:rPr lang="en-US" sz="1899" b="true">
                          <a:solidFill>
                            <a:srgbClr val="000000"/>
                          </a:solidFill>
                          <a:latin typeface="Canva Sans Bold"/>
                          <a:ea typeface="Canva Sans Bold"/>
                          <a:cs typeface="Canva Sans Bold"/>
                          <a:sym typeface="Canva Sans Bold"/>
                        </a:rPr>
                        <a:t>DoorDash</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7ED6D9"/>
                    </a:solidFill>
                  </a:tcPr>
                </a:tc>
                <a:tc>
                  <a:txBody>
                    <a:bodyPr anchor="t" rtlCol="false"/>
                    <a:lstStyle/>
                    <a:p>
                      <a:pPr algn="l">
                        <a:lnSpc>
                          <a:spcPts val="2659"/>
                        </a:lnSpc>
                        <a:defRPr/>
                      </a:pPr>
                      <a:r>
                        <a:rPr lang="en-US" sz="1899" b="true">
                          <a:solidFill>
                            <a:srgbClr val="000000"/>
                          </a:solidFill>
                          <a:latin typeface="Canva Sans Bold"/>
                          <a:ea typeface="Canva Sans Bold"/>
                          <a:cs typeface="Canva Sans Bold"/>
                          <a:sym typeface="Canva Sans Bold"/>
                        </a:rPr>
                        <a:t>PawPal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7ED6D9"/>
                    </a:solidFill>
                  </a:tcPr>
                </a:tc>
              </a:tr>
              <a:tr h="927303">
                <a:tc>
                  <a:txBody>
                    <a:bodyPr anchor="t" rtlCol="false"/>
                    <a:lstStyle/>
                    <a:p>
                      <a:pPr algn="l">
                        <a:lnSpc>
                          <a:spcPts val="2659"/>
                        </a:lnSpc>
                        <a:defRPr/>
                      </a:pPr>
                      <a:r>
                        <a:rPr lang="en-US" sz="1899" b="true">
                          <a:solidFill>
                            <a:srgbClr val="000000"/>
                          </a:solidFill>
                          <a:latin typeface="Canva Sans Bold"/>
                          <a:ea typeface="Canva Sans Bold"/>
                          <a:cs typeface="Canva Sans Bold"/>
                          <a:sym typeface="Canva Sans Bold"/>
                        </a:rPr>
                        <a:t>Personalized Pet Nutrition Plans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l">
                        <a:lnSpc>
                          <a:spcPts val="4619"/>
                        </a:lnSpc>
                        <a:defRPr/>
                      </a:pPr>
                      <a:r>
                        <a:rPr lang="en-US" sz="3299">
                          <a:solidFill>
                            <a:srgbClr val="FF3131"/>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l">
                        <a:lnSpc>
                          <a:spcPts val="4620"/>
                        </a:lnSpc>
                        <a:defRPr/>
                      </a:pPr>
                      <a:r>
                        <a:rPr lang="en-US" sz="3300">
                          <a:solidFill>
                            <a:srgbClr val="FF3131"/>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l">
                        <a:lnSpc>
                          <a:spcPts val="4620"/>
                        </a:lnSpc>
                        <a:defRPr/>
                      </a:pPr>
                      <a:r>
                        <a:rPr lang="en-US" sz="3300">
                          <a:solidFill>
                            <a:srgbClr val="FF3131"/>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ctr">
                        <a:lnSpc>
                          <a:spcPts val="4619"/>
                        </a:lnSpc>
                        <a:defRPr/>
                      </a:pPr>
                      <a:r>
                        <a:rPr lang="en-US" sz="3299">
                          <a:solidFill>
                            <a:srgbClr val="008338"/>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r>
              <a:tr h="927303">
                <a:tc>
                  <a:txBody>
                    <a:bodyPr anchor="t" rtlCol="false"/>
                    <a:lstStyle/>
                    <a:p>
                      <a:pPr algn="l">
                        <a:lnSpc>
                          <a:spcPts val="2659"/>
                        </a:lnSpc>
                        <a:defRPr/>
                      </a:pPr>
                      <a:r>
                        <a:rPr lang="en-US" sz="1899" b="true">
                          <a:solidFill>
                            <a:srgbClr val="000000"/>
                          </a:solidFill>
                          <a:latin typeface="Canva Sans Bold"/>
                          <a:ea typeface="Canva Sans Bold"/>
                          <a:cs typeface="Canva Sans Bold"/>
                          <a:sym typeface="Canva Sans Bold"/>
                        </a:rPr>
                        <a:t>Real-Time Inventory Updates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l">
                        <a:lnSpc>
                          <a:spcPts val="4620"/>
                        </a:lnSpc>
                        <a:defRPr/>
                      </a:pPr>
                      <a:r>
                        <a:rPr lang="en-US" sz="3300">
                          <a:solidFill>
                            <a:srgbClr val="FF3131"/>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l">
                        <a:lnSpc>
                          <a:spcPts val="2659"/>
                        </a:lnSpc>
                        <a:defRPr/>
                      </a:pPr>
                      <a:r>
                        <a:rPr lang="en-US" sz="1899">
                          <a:solidFill>
                            <a:srgbClr val="000000"/>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l">
                        <a:lnSpc>
                          <a:spcPts val="4620"/>
                        </a:lnSpc>
                        <a:defRPr/>
                      </a:pPr>
                      <a:r>
                        <a:rPr lang="en-US" sz="3300">
                          <a:solidFill>
                            <a:srgbClr val="FF3131"/>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ctr">
                        <a:lnSpc>
                          <a:spcPts val="4619"/>
                        </a:lnSpc>
                        <a:defRPr/>
                      </a:pPr>
                      <a:r>
                        <a:rPr lang="en-US" sz="3299">
                          <a:solidFill>
                            <a:srgbClr val="008338"/>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r>
              <a:tr h="927303">
                <a:tc>
                  <a:txBody>
                    <a:bodyPr anchor="t" rtlCol="false"/>
                    <a:lstStyle/>
                    <a:p>
                      <a:pPr algn="l">
                        <a:lnSpc>
                          <a:spcPts val="2659"/>
                        </a:lnSpc>
                        <a:defRPr/>
                      </a:pPr>
                      <a:r>
                        <a:rPr lang="en-US" sz="1899" b="true">
                          <a:solidFill>
                            <a:srgbClr val="000000"/>
                          </a:solidFill>
                          <a:latin typeface="Canva Sans Bold"/>
                          <a:ea typeface="Canva Sans Bold"/>
                          <a:cs typeface="Canva Sans Bold"/>
                          <a:sym typeface="Canva Sans Bold"/>
                        </a:rPr>
                        <a:t>Efficient Delivery Tracking</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l">
                        <a:lnSpc>
                          <a:spcPts val="2659"/>
                        </a:lnSpc>
                        <a:defRPr/>
                      </a:pPr>
                      <a:r>
                        <a:rPr lang="en-US" sz="1899">
                          <a:solidFill>
                            <a:srgbClr val="000000"/>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l">
                        <a:lnSpc>
                          <a:spcPts val="4620"/>
                        </a:lnSpc>
                        <a:defRPr/>
                      </a:pPr>
                      <a:r>
                        <a:rPr lang="en-US" sz="3300">
                          <a:solidFill>
                            <a:srgbClr val="FF3131"/>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l">
                        <a:lnSpc>
                          <a:spcPts val="2659"/>
                        </a:lnSpc>
                        <a:defRPr/>
                      </a:pPr>
                      <a:r>
                        <a:rPr lang="en-US" sz="1899">
                          <a:solidFill>
                            <a:srgbClr val="000000"/>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ctr">
                        <a:lnSpc>
                          <a:spcPts val="4619"/>
                        </a:lnSpc>
                        <a:defRPr/>
                      </a:pPr>
                      <a:r>
                        <a:rPr lang="en-US" sz="3299">
                          <a:solidFill>
                            <a:srgbClr val="008338"/>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r>
              <a:tr h="927303">
                <a:tc>
                  <a:txBody>
                    <a:bodyPr anchor="t" rtlCol="false"/>
                    <a:lstStyle/>
                    <a:p>
                      <a:pPr algn="l">
                        <a:lnSpc>
                          <a:spcPts val="2659"/>
                        </a:lnSpc>
                        <a:defRPr/>
                      </a:pPr>
                      <a:r>
                        <a:rPr lang="en-US" sz="1899" b="true">
                          <a:solidFill>
                            <a:srgbClr val="000000"/>
                          </a:solidFill>
                          <a:latin typeface="Canva Sans Bold"/>
                          <a:ea typeface="Canva Sans Bold"/>
                          <a:cs typeface="Canva Sans Bold"/>
                          <a:sym typeface="Canva Sans Bold"/>
                        </a:rPr>
                        <a:t>Eco-Friendly Packaging Options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l">
                        <a:lnSpc>
                          <a:spcPts val="4620"/>
                        </a:lnSpc>
                        <a:defRPr/>
                      </a:pPr>
                      <a:r>
                        <a:rPr lang="en-US" sz="3300">
                          <a:solidFill>
                            <a:srgbClr val="FF3131"/>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l">
                        <a:lnSpc>
                          <a:spcPts val="4620"/>
                        </a:lnSpc>
                        <a:defRPr/>
                      </a:pPr>
                      <a:r>
                        <a:rPr lang="en-US" sz="3300">
                          <a:solidFill>
                            <a:srgbClr val="FF3131"/>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l">
                        <a:lnSpc>
                          <a:spcPts val="4620"/>
                        </a:lnSpc>
                        <a:defRPr/>
                      </a:pPr>
                      <a:r>
                        <a:rPr lang="en-US" sz="3300">
                          <a:solidFill>
                            <a:srgbClr val="FF3131"/>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ctr">
                        <a:lnSpc>
                          <a:spcPts val="4619"/>
                        </a:lnSpc>
                        <a:defRPr/>
                      </a:pPr>
                      <a:r>
                        <a:rPr lang="en-US" sz="3299">
                          <a:solidFill>
                            <a:srgbClr val="008338"/>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r>
              <a:tr h="927303">
                <a:tc>
                  <a:txBody>
                    <a:bodyPr anchor="t" rtlCol="false"/>
                    <a:lstStyle/>
                    <a:p>
                      <a:pPr algn="l">
                        <a:lnSpc>
                          <a:spcPts val="2659"/>
                        </a:lnSpc>
                        <a:defRPr/>
                      </a:pPr>
                      <a:r>
                        <a:rPr lang="en-US" sz="1899" b="true">
                          <a:solidFill>
                            <a:srgbClr val="000000"/>
                          </a:solidFill>
                          <a:latin typeface="Canva Sans Bold"/>
                          <a:ea typeface="Canva Sans Bold"/>
                          <a:cs typeface="Canva Sans Bold"/>
                          <a:sym typeface="Canva Sans Bold"/>
                        </a:rPr>
                        <a:t>Cultural and Regional Relevance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l">
                        <a:lnSpc>
                          <a:spcPts val="4620"/>
                        </a:lnSpc>
                        <a:defRPr/>
                      </a:pPr>
                      <a:r>
                        <a:rPr lang="en-US" sz="3300">
                          <a:solidFill>
                            <a:srgbClr val="FF3131"/>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l">
                        <a:lnSpc>
                          <a:spcPts val="4620"/>
                        </a:lnSpc>
                        <a:defRPr/>
                      </a:pPr>
                      <a:r>
                        <a:rPr lang="en-US" sz="3300">
                          <a:solidFill>
                            <a:srgbClr val="FF3131"/>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l">
                        <a:lnSpc>
                          <a:spcPts val="4620"/>
                        </a:lnSpc>
                        <a:defRPr/>
                      </a:pPr>
                      <a:r>
                        <a:rPr lang="en-US" sz="3300">
                          <a:solidFill>
                            <a:srgbClr val="FF3131"/>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c>
                  <a:txBody>
                    <a:bodyPr anchor="t" rtlCol="false"/>
                    <a:lstStyle/>
                    <a:p>
                      <a:pPr algn="ctr">
                        <a:lnSpc>
                          <a:spcPts val="4619"/>
                        </a:lnSpc>
                        <a:defRPr/>
                      </a:pPr>
                      <a:r>
                        <a:rPr lang="en-US" sz="3299">
                          <a:solidFill>
                            <a:srgbClr val="008338"/>
                          </a:solidFill>
                          <a:latin typeface="Canva Sans"/>
                          <a:ea typeface="Canva Sans"/>
                          <a:cs typeface="Canva Sans"/>
                          <a:sym typeface="Canva Sans"/>
                        </a:rPr>
                        <a: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D699"/>
                    </a:solidFill>
                  </a:tcPr>
                </a:tc>
              </a:tr>
            </a:tbl>
          </a:graphicData>
        </a:graphic>
      </p:graphicFrame>
      <p:sp>
        <p:nvSpPr>
          <p:cNvPr name="TextBox 10" id="10"/>
          <p:cNvSpPr txBox="true"/>
          <p:nvPr/>
        </p:nvSpPr>
        <p:spPr>
          <a:xfrm rot="0">
            <a:off x="1028700" y="490219"/>
            <a:ext cx="6884343" cy="962662"/>
          </a:xfrm>
          <a:prstGeom prst="rect">
            <a:avLst/>
          </a:prstGeom>
        </p:spPr>
        <p:txBody>
          <a:bodyPr anchor="t" rtlCol="false" tIns="0" lIns="0" bIns="0" rIns="0">
            <a:spAutoFit/>
          </a:bodyPr>
          <a:lstStyle/>
          <a:p>
            <a:pPr algn="ctr">
              <a:lnSpc>
                <a:spcPts val="7839"/>
              </a:lnSpc>
              <a:spcBef>
                <a:spcPct val="0"/>
              </a:spcBef>
            </a:pPr>
            <a:r>
              <a:rPr lang="en-US" sz="5599">
                <a:solidFill>
                  <a:srgbClr val="000000"/>
                </a:solidFill>
                <a:latin typeface="Canva Sans"/>
                <a:ea typeface="Canva Sans"/>
                <a:cs typeface="Canva Sans"/>
                <a:sym typeface="Canva Sans"/>
              </a:rPr>
              <a:t>System Comparison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1028700" y="490220"/>
            <a:ext cx="4641949" cy="962660"/>
          </a:xfrm>
          <a:prstGeom prst="rect">
            <a:avLst/>
          </a:prstGeom>
        </p:spPr>
        <p:txBody>
          <a:bodyPr anchor="t" rtlCol="false" tIns="0" lIns="0" bIns="0" rIns="0">
            <a:spAutoFit/>
          </a:bodyPr>
          <a:lstStyle/>
          <a:p>
            <a:pPr algn="ctr">
              <a:lnSpc>
                <a:spcPts val="7840"/>
              </a:lnSpc>
              <a:spcBef>
                <a:spcPct val="0"/>
              </a:spcBef>
            </a:pPr>
            <a:r>
              <a:rPr lang="en-US" b="true" sz="5600">
                <a:solidFill>
                  <a:srgbClr val="000000"/>
                </a:solidFill>
                <a:latin typeface="Canva Sans Bold"/>
                <a:ea typeface="Canva Sans Bold"/>
                <a:cs typeface="Canva Sans Bold"/>
                <a:sym typeface="Canva Sans Bold"/>
              </a:rPr>
              <a:t>Methodology</a:t>
            </a:r>
          </a:p>
        </p:txBody>
      </p:sp>
      <p:grpSp>
        <p:nvGrpSpPr>
          <p:cNvPr name="Group 10" id="10"/>
          <p:cNvGrpSpPr/>
          <p:nvPr/>
        </p:nvGrpSpPr>
        <p:grpSpPr>
          <a:xfrm rot="0">
            <a:off x="4815411" y="2006332"/>
            <a:ext cx="4607126" cy="886347"/>
            <a:chOff x="0" y="0"/>
            <a:chExt cx="1213399" cy="233441"/>
          </a:xfrm>
        </p:grpSpPr>
        <p:sp>
          <p:nvSpPr>
            <p:cNvPr name="Freeform 11" id="11"/>
            <p:cNvSpPr/>
            <p:nvPr/>
          </p:nvSpPr>
          <p:spPr>
            <a:xfrm flipH="false" flipV="false" rot="0">
              <a:off x="0" y="0"/>
              <a:ext cx="1213399" cy="233441"/>
            </a:xfrm>
            <a:custGeom>
              <a:avLst/>
              <a:gdLst/>
              <a:ahLst/>
              <a:cxnLst/>
              <a:rect r="r" b="b" t="t" l="l"/>
              <a:pathLst>
                <a:path h="233441" w="1213399">
                  <a:moveTo>
                    <a:pt x="99145" y="0"/>
                  </a:moveTo>
                  <a:lnTo>
                    <a:pt x="1114254" y="0"/>
                  </a:lnTo>
                  <a:cubicBezTo>
                    <a:pt x="1169011" y="0"/>
                    <a:pt x="1213399" y="44389"/>
                    <a:pt x="1213399" y="99145"/>
                  </a:cubicBezTo>
                  <a:lnTo>
                    <a:pt x="1213399" y="134296"/>
                  </a:lnTo>
                  <a:cubicBezTo>
                    <a:pt x="1213399" y="189053"/>
                    <a:pt x="1169011" y="233441"/>
                    <a:pt x="1114254" y="233441"/>
                  </a:cubicBezTo>
                  <a:lnTo>
                    <a:pt x="99145" y="233441"/>
                  </a:lnTo>
                  <a:cubicBezTo>
                    <a:pt x="44389" y="233441"/>
                    <a:pt x="0" y="189053"/>
                    <a:pt x="0" y="134296"/>
                  </a:cubicBezTo>
                  <a:lnTo>
                    <a:pt x="0" y="99145"/>
                  </a:lnTo>
                  <a:cubicBezTo>
                    <a:pt x="0" y="44389"/>
                    <a:pt x="44389" y="0"/>
                    <a:pt x="99145" y="0"/>
                  </a:cubicBezTo>
                  <a:close/>
                </a:path>
              </a:pathLst>
            </a:custGeom>
            <a:solidFill>
              <a:srgbClr val="DA60C5"/>
            </a:solidFill>
          </p:spPr>
        </p:sp>
        <p:sp>
          <p:nvSpPr>
            <p:cNvPr name="TextBox 12" id="12"/>
            <p:cNvSpPr txBox="true"/>
            <p:nvPr/>
          </p:nvSpPr>
          <p:spPr>
            <a:xfrm>
              <a:off x="0" y="-38100"/>
              <a:ext cx="1213399" cy="27154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0551925" y="2665734"/>
            <a:ext cx="5095931" cy="886347"/>
            <a:chOff x="0" y="0"/>
            <a:chExt cx="1342138" cy="233441"/>
          </a:xfrm>
        </p:grpSpPr>
        <p:sp>
          <p:nvSpPr>
            <p:cNvPr name="Freeform 14" id="14"/>
            <p:cNvSpPr/>
            <p:nvPr/>
          </p:nvSpPr>
          <p:spPr>
            <a:xfrm flipH="false" flipV="false" rot="0">
              <a:off x="0" y="0"/>
              <a:ext cx="1342138" cy="233441"/>
            </a:xfrm>
            <a:custGeom>
              <a:avLst/>
              <a:gdLst/>
              <a:ahLst/>
              <a:cxnLst/>
              <a:rect r="r" b="b" t="t" l="l"/>
              <a:pathLst>
                <a:path h="233441" w="1342138">
                  <a:moveTo>
                    <a:pt x="89635" y="0"/>
                  </a:moveTo>
                  <a:lnTo>
                    <a:pt x="1252503" y="0"/>
                  </a:lnTo>
                  <a:cubicBezTo>
                    <a:pt x="1276276" y="0"/>
                    <a:pt x="1299075" y="9444"/>
                    <a:pt x="1315885" y="26253"/>
                  </a:cubicBezTo>
                  <a:cubicBezTo>
                    <a:pt x="1332695" y="43063"/>
                    <a:pt x="1342138" y="65862"/>
                    <a:pt x="1342138" y="89635"/>
                  </a:cubicBezTo>
                  <a:lnTo>
                    <a:pt x="1342138" y="143806"/>
                  </a:lnTo>
                  <a:cubicBezTo>
                    <a:pt x="1342138" y="167579"/>
                    <a:pt x="1332695" y="190378"/>
                    <a:pt x="1315885" y="207188"/>
                  </a:cubicBezTo>
                  <a:cubicBezTo>
                    <a:pt x="1299075" y="223998"/>
                    <a:pt x="1276276" y="233441"/>
                    <a:pt x="1252503" y="233441"/>
                  </a:cubicBezTo>
                  <a:lnTo>
                    <a:pt x="89635" y="233441"/>
                  </a:lnTo>
                  <a:cubicBezTo>
                    <a:pt x="65862" y="233441"/>
                    <a:pt x="43063" y="223998"/>
                    <a:pt x="26253" y="207188"/>
                  </a:cubicBezTo>
                  <a:cubicBezTo>
                    <a:pt x="9444" y="190378"/>
                    <a:pt x="0" y="167579"/>
                    <a:pt x="0" y="143806"/>
                  </a:cubicBezTo>
                  <a:lnTo>
                    <a:pt x="0" y="89635"/>
                  </a:lnTo>
                  <a:cubicBezTo>
                    <a:pt x="0" y="65862"/>
                    <a:pt x="9444" y="43063"/>
                    <a:pt x="26253" y="26253"/>
                  </a:cubicBezTo>
                  <a:cubicBezTo>
                    <a:pt x="43063" y="9444"/>
                    <a:pt x="65862" y="0"/>
                    <a:pt x="89635" y="0"/>
                  </a:cubicBezTo>
                  <a:close/>
                </a:path>
              </a:pathLst>
            </a:custGeom>
            <a:solidFill>
              <a:srgbClr val="FD914C"/>
            </a:solidFill>
          </p:spPr>
        </p:sp>
        <p:sp>
          <p:nvSpPr>
            <p:cNvPr name="TextBox 15" id="15"/>
            <p:cNvSpPr txBox="true"/>
            <p:nvPr/>
          </p:nvSpPr>
          <p:spPr>
            <a:xfrm>
              <a:off x="0" y="-38100"/>
              <a:ext cx="1342138" cy="271541"/>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4805805" y="3975624"/>
            <a:ext cx="4607126" cy="886347"/>
            <a:chOff x="0" y="0"/>
            <a:chExt cx="1213399" cy="233441"/>
          </a:xfrm>
        </p:grpSpPr>
        <p:sp>
          <p:nvSpPr>
            <p:cNvPr name="Freeform 17" id="17"/>
            <p:cNvSpPr/>
            <p:nvPr/>
          </p:nvSpPr>
          <p:spPr>
            <a:xfrm flipH="false" flipV="false" rot="0">
              <a:off x="0" y="0"/>
              <a:ext cx="1213399" cy="233441"/>
            </a:xfrm>
            <a:custGeom>
              <a:avLst/>
              <a:gdLst/>
              <a:ahLst/>
              <a:cxnLst/>
              <a:rect r="r" b="b" t="t" l="l"/>
              <a:pathLst>
                <a:path h="233441" w="1213399">
                  <a:moveTo>
                    <a:pt x="99145" y="0"/>
                  </a:moveTo>
                  <a:lnTo>
                    <a:pt x="1114254" y="0"/>
                  </a:lnTo>
                  <a:cubicBezTo>
                    <a:pt x="1169011" y="0"/>
                    <a:pt x="1213399" y="44389"/>
                    <a:pt x="1213399" y="99145"/>
                  </a:cubicBezTo>
                  <a:lnTo>
                    <a:pt x="1213399" y="134296"/>
                  </a:lnTo>
                  <a:cubicBezTo>
                    <a:pt x="1213399" y="189053"/>
                    <a:pt x="1169011" y="233441"/>
                    <a:pt x="1114254" y="233441"/>
                  </a:cubicBezTo>
                  <a:lnTo>
                    <a:pt x="99145" y="233441"/>
                  </a:lnTo>
                  <a:cubicBezTo>
                    <a:pt x="44389" y="233441"/>
                    <a:pt x="0" y="189053"/>
                    <a:pt x="0" y="134296"/>
                  </a:cubicBezTo>
                  <a:lnTo>
                    <a:pt x="0" y="99145"/>
                  </a:lnTo>
                  <a:cubicBezTo>
                    <a:pt x="0" y="44389"/>
                    <a:pt x="44389" y="0"/>
                    <a:pt x="99145" y="0"/>
                  </a:cubicBezTo>
                  <a:close/>
                </a:path>
              </a:pathLst>
            </a:custGeom>
            <a:solidFill>
              <a:srgbClr val="7ED957"/>
            </a:solidFill>
          </p:spPr>
        </p:sp>
        <p:sp>
          <p:nvSpPr>
            <p:cNvPr name="TextBox 18" id="18"/>
            <p:cNvSpPr txBox="true"/>
            <p:nvPr/>
          </p:nvSpPr>
          <p:spPr>
            <a:xfrm>
              <a:off x="0" y="-38100"/>
              <a:ext cx="1213399" cy="27154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0542319" y="5156608"/>
            <a:ext cx="5095931" cy="886347"/>
            <a:chOff x="0" y="0"/>
            <a:chExt cx="1342138" cy="233441"/>
          </a:xfrm>
        </p:grpSpPr>
        <p:sp>
          <p:nvSpPr>
            <p:cNvPr name="Freeform 20" id="20"/>
            <p:cNvSpPr/>
            <p:nvPr/>
          </p:nvSpPr>
          <p:spPr>
            <a:xfrm flipH="false" flipV="false" rot="0">
              <a:off x="0" y="0"/>
              <a:ext cx="1342138" cy="233441"/>
            </a:xfrm>
            <a:custGeom>
              <a:avLst/>
              <a:gdLst/>
              <a:ahLst/>
              <a:cxnLst/>
              <a:rect r="r" b="b" t="t" l="l"/>
              <a:pathLst>
                <a:path h="233441" w="1342138">
                  <a:moveTo>
                    <a:pt x="89635" y="0"/>
                  </a:moveTo>
                  <a:lnTo>
                    <a:pt x="1252503" y="0"/>
                  </a:lnTo>
                  <a:cubicBezTo>
                    <a:pt x="1276276" y="0"/>
                    <a:pt x="1299075" y="9444"/>
                    <a:pt x="1315885" y="26253"/>
                  </a:cubicBezTo>
                  <a:cubicBezTo>
                    <a:pt x="1332695" y="43063"/>
                    <a:pt x="1342138" y="65862"/>
                    <a:pt x="1342138" y="89635"/>
                  </a:cubicBezTo>
                  <a:lnTo>
                    <a:pt x="1342138" y="143806"/>
                  </a:lnTo>
                  <a:cubicBezTo>
                    <a:pt x="1342138" y="167579"/>
                    <a:pt x="1332695" y="190378"/>
                    <a:pt x="1315885" y="207188"/>
                  </a:cubicBezTo>
                  <a:cubicBezTo>
                    <a:pt x="1299075" y="223998"/>
                    <a:pt x="1276276" y="233441"/>
                    <a:pt x="1252503" y="233441"/>
                  </a:cubicBezTo>
                  <a:lnTo>
                    <a:pt x="89635" y="233441"/>
                  </a:lnTo>
                  <a:cubicBezTo>
                    <a:pt x="65862" y="233441"/>
                    <a:pt x="43063" y="223998"/>
                    <a:pt x="26253" y="207188"/>
                  </a:cubicBezTo>
                  <a:cubicBezTo>
                    <a:pt x="9444" y="190378"/>
                    <a:pt x="0" y="167579"/>
                    <a:pt x="0" y="143806"/>
                  </a:cubicBezTo>
                  <a:lnTo>
                    <a:pt x="0" y="89635"/>
                  </a:lnTo>
                  <a:cubicBezTo>
                    <a:pt x="0" y="65862"/>
                    <a:pt x="9444" y="43063"/>
                    <a:pt x="26253" y="26253"/>
                  </a:cubicBezTo>
                  <a:cubicBezTo>
                    <a:pt x="43063" y="9444"/>
                    <a:pt x="65862" y="0"/>
                    <a:pt x="89635" y="0"/>
                  </a:cubicBezTo>
                  <a:close/>
                </a:path>
              </a:pathLst>
            </a:custGeom>
            <a:solidFill>
              <a:srgbClr val="46B2FF"/>
            </a:solidFill>
          </p:spPr>
        </p:sp>
        <p:sp>
          <p:nvSpPr>
            <p:cNvPr name="TextBox 21" id="21"/>
            <p:cNvSpPr txBox="true"/>
            <p:nvPr/>
          </p:nvSpPr>
          <p:spPr>
            <a:xfrm>
              <a:off x="0" y="-38100"/>
              <a:ext cx="1342138" cy="27154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5098349" y="6642690"/>
            <a:ext cx="4607126" cy="886347"/>
            <a:chOff x="0" y="0"/>
            <a:chExt cx="1213399" cy="233441"/>
          </a:xfrm>
        </p:grpSpPr>
        <p:sp>
          <p:nvSpPr>
            <p:cNvPr name="Freeform 23" id="23"/>
            <p:cNvSpPr/>
            <p:nvPr/>
          </p:nvSpPr>
          <p:spPr>
            <a:xfrm flipH="false" flipV="false" rot="0">
              <a:off x="0" y="0"/>
              <a:ext cx="1213399" cy="233441"/>
            </a:xfrm>
            <a:custGeom>
              <a:avLst/>
              <a:gdLst/>
              <a:ahLst/>
              <a:cxnLst/>
              <a:rect r="r" b="b" t="t" l="l"/>
              <a:pathLst>
                <a:path h="233441" w="1213399">
                  <a:moveTo>
                    <a:pt x="99145" y="0"/>
                  </a:moveTo>
                  <a:lnTo>
                    <a:pt x="1114254" y="0"/>
                  </a:lnTo>
                  <a:cubicBezTo>
                    <a:pt x="1169011" y="0"/>
                    <a:pt x="1213399" y="44389"/>
                    <a:pt x="1213399" y="99145"/>
                  </a:cubicBezTo>
                  <a:lnTo>
                    <a:pt x="1213399" y="134296"/>
                  </a:lnTo>
                  <a:cubicBezTo>
                    <a:pt x="1213399" y="189053"/>
                    <a:pt x="1169011" y="233441"/>
                    <a:pt x="1114254" y="233441"/>
                  </a:cubicBezTo>
                  <a:lnTo>
                    <a:pt x="99145" y="233441"/>
                  </a:lnTo>
                  <a:cubicBezTo>
                    <a:pt x="44389" y="233441"/>
                    <a:pt x="0" y="189053"/>
                    <a:pt x="0" y="134296"/>
                  </a:cubicBezTo>
                  <a:lnTo>
                    <a:pt x="0" y="99145"/>
                  </a:lnTo>
                  <a:cubicBezTo>
                    <a:pt x="0" y="44389"/>
                    <a:pt x="44389" y="0"/>
                    <a:pt x="99145" y="0"/>
                  </a:cubicBezTo>
                  <a:close/>
                </a:path>
              </a:pathLst>
            </a:custGeom>
            <a:solidFill>
              <a:srgbClr val="FFDE00"/>
            </a:solidFill>
          </p:spPr>
        </p:sp>
        <p:sp>
          <p:nvSpPr>
            <p:cNvPr name="TextBox 24" id="24"/>
            <p:cNvSpPr txBox="true"/>
            <p:nvPr/>
          </p:nvSpPr>
          <p:spPr>
            <a:xfrm>
              <a:off x="0" y="-38100"/>
              <a:ext cx="1213399" cy="271541"/>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0773616" y="8028548"/>
            <a:ext cx="4895965" cy="886347"/>
            <a:chOff x="0" y="0"/>
            <a:chExt cx="1289472" cy="233441"/>
          </a:xfrm>
        </p:grpSpPr>
        <p:sp>
          <p:nvSpPr>
            <p:cNvPr name="Freeform 26" id="26"/>
            <p:cNvSpPr/>
            <p:nvPr/>
          </p:nvSpPr>
          <p:spPr>
            <a:xfrm flipH="false" flipV="false" rot="0">
              <a:off x="0" y="0"/>
              <a:ext cx="1289472" cy="233441"/>
            </a:xfrm>
            <a:custGeom>
              <a:avLst/>
              <a:gdLst/>
              <a:ahLst/>
              <a:cxnLst/>
              <a:rect r="r" b="b" t="t" l="l"/>
              <a:pathLst>
                <a:path h="233441" w="1289472">
                  <a:moveTo>
                    <a:pt x="93296" y="0"/>
                  </a:moveTo>
                  <a:lnTo>
                    <a:pt x="1196177" y="0"/>
                  </a:lnTo>
                  <a:cubicBezTo>
                    <a:pt x="1247702" y="0"/>
                    <a:pt x="1289472" y="41770"/>
                    <a:pt x="1289472" y="93296"/>
                  </a:cubicBezTo>
                  <a:lnTo>
                    <a:pt x="1289472" y="140145"/>
                  </a:lnTo>
                  <a:cubicBezTo>
                    <a:pt x="1289472" y="164889"/>
                    <a:pt x="1279643" y="188619"/>
                    <a:pt x="1262147" y="206116"/>
                  </a:cubicBezTo>
                  <a:cubicBezTo>
                    <a:pt x="1244650" y="223612"/>
                    <a:pt x="1220920" y="233441"/>
                    <a:pt x="1196177" y="233441"/>
                  </a:cubicBezTo>
                  <a:lnTo>
                    <a:pt x="93296" y="233441"/>
                  </a:lnTo>
                  <a:cubicBezTo>
                    <a:pt x="41770" y="233441"/>
                    <a:pt x="0" y="191671"/>
                    <a:pt x="0" y="140145"/>
                  </a:cubicBezTo>
                  <a:lnTo>
                    <a:pt x="0" y="93296"/>
                  </a:lnTo>
                  <a:cubicBezTo>
                    <a:pt x="0" y="41770"/>
                    <a:pt x="41770" y="0"/>
                    <a:pt x="93296" y="0"/>
                  </a:cubicBezTo>
                  <a:close/>
                </a:path>
              </a:pathLst>
            </a:custGeom>
            <a:solidFill>
              <a:srgbClr val="AE46FF"/>
            </a:solidFill>
          </p:spPr>
        </p:sp>
        <p:sp>
          <p:nvSpPr>
            <p:cNvPr name="TextBox 27" id="27"/>
            <p:cNvSpPr txBox="true"/>
            <p:nvPr/>
          </p:nvSpPr>
          <p:spPr>
            <a:xfrm>
              <a:off x="0" y="-38100"/>
              <a:ext cx="1289472" cy="271541"/>
            </a:xfrm>
            <a:prstGeom prst="rect">
              <a:avLst/>
            </a:prstGeom>
          </p:spPr>
          <p:txBody>
            <a:bodyPr anchor="ctr" rtlCol="false" tIns="50800" lIns="50800" bIns="50800" rIns="50800"/>
            <a:lstStyle/>
            <a:p>
              <a:pPr algn="ctr">
                <a:lnSpc>
                  <a:spcPts val="2659"/>
                </a:lnSpc>
              </a:pPr>
            </a:p>
          </p:txBody>
        </p:sp>
      </p:grpSp>
      <p:sp>
        <p:nvSpPr>
          <p:cNvPr name="AutoShape 28" id="28"/>
          <p:cNvSpPr/>
          <p:nvPr/>
        </p:nvSpPr>
        <p:spPr>
          <a:xfrm>
            <a:off x="9422536" y="2449506"/>
            <a:ext cx="1129388" cy="659402"/>
          </a:xfrm>
          <a:prstGeom prst="line">
            <a:avLst/>
          </a:prstGeom>
          <a:ln cap="flat" w="38100">
            <a:solidFill>
              <a:srgbClr val="008338"/>
            </a:solidFill>
            <a:prstDash val="sysDot"/>
            <a:headEnd type="none" len="sm" w="sm"/>
            <a:tailEnd type="arrow" len="sm" w="med"/>
          </a:ln>
        </p:spPr>
      </p:sp>
      <p:sp>
        <p:nvSpPr>
          <p:cNvPr name="AutoShape 29" id="29"/>
          <p:cNvSpPr/>
          <p:nvPr/>
        </p:nvSpPr>
        <p:spPr>
          <a:xfrm flipH="true">
            <a:off x="9412931" y="3592629"/>
            <a:ext cx="1318941" cy="826168"/>
          </a:xfrm>
          <a:prstGeom prst="line">
            <a:avLst/>
          </a:prstGeom>
          <a:ln cap="flat" w="38100">
            <a:solidFill>
              <a:srgbClr val="008338"/>
            </a:solidFill>
            <a:prstDash val="sysDot"/>
            <a:headEnd type="none" len="sm" w="sm"/>
            <a:tailEnd type="arrow" len="sm" w="med"/>
          </a:ln>
        </p:spPr>
      </p:sp>
      <p:sp>
        <p:nvSpPr>
          <p:cNvPr name="AutoShape 30" id="30"/>
          <p:cNvSpPr/>
          <p:nvPr/>
        </p:nvSpPr>
        <p:spPr>
          <a:xfrm>
            <a:off x="9433821" y="4497890"/>
            <a:ext cx="1253895" cy="921903"/>
          </a:xfrm>
          <a:prstGeom prst="line">
            <a:avLst/>
          </a:prstGeom>
          <a:ln cap="flat" w="38100">
            <a:solidFill>
              <a:srgbClr val="008338"/>
            </a:solidFill>
            <a:prstDash val="sysDot"/>
            <a:headEnd type="none" len="sm" w="sm"/>
            <a:tailEnd type="arrow" len="sm" w="med"/>
          </a:ln>
        </p:spPr>
      </p:sp>
      <p:sp>
        <p:nvSpPr>
          <p:cNvPr name="AutoShape 31" id="31"/>
          <p:cNvSpPr/>
          <p:nvPr/>
        </p:nvSpPr>
        <p:spPr>
          <a:xfrm flipH="true">
            <a:off x="9716807" y="6004893"/>
            <a:ext cx="1251003" cy="925824"/>
          </a:xfrm>
          <a:prstGeom prst="line">
            <a:avLst/>
          </a:prstGeom>
          <a:ln cap="flat" w="38100">
            <a:solidFill>
              <a:srgbClr val="008338"/>
            </a:solidFill>
            <a:prstDash val="sysDot"/>
            <a:headEnd type="none" len="sm" w="sm"/>
            <a:tailEnd type="arrow" len="sm" w="med"/>
          </a:ln>
        </p:spPr>
      </p:sp>
      <p:sp>
        <p:nvSpPr>
          <p:cNvPr name="AutoShape 32" id="32"/>
          <p:cNvSpPr/>
          <p:nvPr/>
        </p:nvSpPr>
        <p:spPr>
          <a:xfrm>
            <a:off x="9671299" y="7315994"/>
            <a:ext cx="1285777" cy="876890"/>
          </a:xfrm>
          <a:prstGeom prst="line">
            <a:avLst/>
          </a:prstGeom>
          <a:ln cap="flat" w="38100">
            <a:solidFill>
              <a:srgbClr val="008338"/>
            </a:solidFill>
            <a:prstDash val="sysDot"/>
            <a:headEnd type="none" len="sm" w="sm"/>
            <a:tailEnd type="arrow" len="sm" w="med"/>
          </a:ln>
        </p:spPr>
      </p:sp>
      <p:sp>
        <p:nvSpPr>
          <p:cNvPr name="TextBox 33" id="33"/>
          <p:cNvSpPr txBox="true"/>
          <p:nvPr/>
        </p:nvSpPr>
        <p:spPr>
          <a:xfrm rot="0">
            <a:off x="4964695" y="2260593"/>
            <a:ext cx="4289346" cy="339725"/>
          </a:xfrm>
          <a:prstGeom prst="rect">
            <a:avLst/>
          </a:prstGeom>
        </p:spPr>
        <p:txBody>
          <a:bodyPr anchor="t" rtlCol="false" tIns="0" lIns="0" bIns="0" rIns="0">
            <a:spAutoFit/>
          </a:bodyPr>
          <a:lstStyle/>
          <a:p>
            <a:pPr algn="ctr">
              <a:lnSpc>
                <a:spcPts val="2799"/>
              </a:lnSpc>
              <a:spcBef>
                <a:spcPct val="0"/>
              </a:spcBef>
            </a:pPr>
            <a:r>
              <a:rPr lang="en-US" b="true" sz="1999">
                <a:solidFill>
                  <a:srgbClr val="000000"/>
                </a:solidFill>
                <a:latin typeface="Canva Sans Bold"/>
                <a:ea typeface="Canva Sans Bold"/>
                <a:cs typeface="Canva Sans Bold"/>
                <a:sym typeface="Canva Sans Bold"/>
              </a:rPr>
              <a:t>Data Collection and Preprocessing</a:t>
            </a:r>
          </a:p>
        </p:txBody>
      </p:sp>
      <p:sp>
        <p:nvSpPr>
          <p:cNvPr name="TextBox 34" id="34"/>
          <p:cNvSpPr txBox="true"/>
          <p:nvPr/>
        </p:nvSpPr>
        <p:spPr>
          <a:xfrm rot="0">
            <a:off x="4964695" y="4053673"/>
            <a:ext cx="4098250" cy="692150"/>
          </a:xfrm>
          <a:prstGeom prst="rect">
            <a:avLst/>
          </a:prstGeom>
        </p:spPr>
        <p:txBody>
          <a:bodyPr anchor="t" rtlCol="false" tIns="0" lIns="0" bIns="0" rIns="0">
            <a:spAutoFit/>
          </a:bodyPr>
          <a:lstStyle/>
          <a:p>
            <a:pPr algn="ctr">
              <a:lnSpc>
                <a:spcPts val="2799"/>
              </a:lnSpc>
              <a:spcBef>
                <a:spcPct val="0"/>
              </a:spcBef>
            </a:pPr>
            <a:r>
              <a:rPr lang="en-US" b="true" sz="1999">
                <a:solidFill>
                  <a:srgbClr val="000000"/>
                </a:solidFill>
                <a:latin typeface="Canva Sans Bold"/>
                <a:ea typeface="Canva Sans Bold"/>
                <a:cs typeface="Canva Sans Bold"/>
                <a:sym typeface="Canva Sans Bold"/>
              </a:rPr>
              <a:t>Dynamic Vendor and Delivery Matching</a:t>
            </a:r>
          </a:p>
        </p:txBody>
      </p:sp>
      <p:sp>
        <p:nvSpPr>
          <p:cNvPr name="TextBox 35" id="35"/>
          <p:cNvSpPr txBox="true"/>
          <p:nvPr/>
        </p:nvSpPr>
        <p:spPr>
          <a:xfrm rot="0">
            <a:off x="11124553" y="5397041"/>
            <a:ext cx="3814762" cy="339725"/>
          </a:xfrm>
          <a:prstGeom prst="rect">
            <a:avLst/>
          </a:prstGeom>
        </p:spPr>
        <p:txBody>
          <a:bodyPr anchor="t" rtlCol="false" tIns="0" lIns="0" bIns="0" rIns="0">
            <a:spAutoFit/>
          </a:bodyPr>
          <a:lstStyle/>
          <a:p>
            <a:pPr algn="ctr">
              <a:lnSpc>
                <a:spcPts val="2799"/>
              </a:lnSpc>
              <a:spcBef>
                <a:spcPct val="0"/>
              </a:spcBef>
            </a:pPr>
            <a:r>
              <a:rPr lang="en-US" b="true" sz="1999">
                <a:solidFill>
                  <a:srgbClr val="000000"/>
                </a:solidFill>
                <a:latin typeface="Canva Sans Bold"/>
                <a:ea typeface="Canva Sans Bold"/>
                <a:cs typeface="Canva Sans Bold"/>
                <a:sym typeface="Canva Sans Bold"/>
              </a:rPr>
              <a:t>Real-Time Tracking Integration</a:t>
            </a:r>
          </a:p>
        </p:txBody>
      </p:sp>
      <p:sp>
        <p:nvSpPr>
          <p:cNvPr name="TextBox 36" id="36"/>
          <p:cNvSpPr txBox="true"/>
          <p:nvPr/>
        </p:nvSpPr>
        <p:spPr>
          <a:xfrm rot="0">
            <a:off x="5359568" y="6685178"/>
            <a:ext cx="3894473" cy="763270"/>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Canva Sans Bold"/>
                <a:ea typeface="Canva Sans Bold"/>
                <a:cs typeface="Canva Sans Bold"/>
                <a:sym typeface="Canva Sans Bold"/>
              </a:rPr>
              <a:t>Sustainability and Feedback System</a:t>
            </a:r>
          </a:p>
        </p:txBody>
      </p:sp>
      <p:sp>
        <p:nvSpPr>
          <p:cNvPr name="TextBox 37" id="37"/>
          <p:cNvSpPr txBox="true"/>
          <p:nvPr/>
        </p:nvSpPr>
        <p:spPr>
          <a:xfrm rot="0">
            <a:off x="11001985" y="8176556"/>
            <a:ext cx="4439228" cy="363373"/>
          </a:xfrm>
          <a:prstGeom prst="rect">
            <a:avLst/>
          </a:prstGeom>
        </p:spPr>
        <p:txBody>
          <a:bodyPr anchor="t" rtlCol="false" tIns="0" lIns="0" bIns="0" rIns="0">
            <a:spAutoFit/>
          </a:bodyPr>
          <a:lstStyle/>
          <a:p>
            <a:pPr algn="ctr">
              <a:lnSpc>
                <a:spcPts val="3071"/>
              </a:lnSpc>
              <a:spcBef>
                <a:spcPct val="0"/>
              </a:spcBef>
            </a:pPr>
            <a:r>
              <a:rPr lang="en-US" b="true" sz="2193">
                <a:solidFill>
                  <a:srgbClr val="000000"/>
                </a:solidFill>
                <a:latin typeface="Canva Sans Bold"/>
                <a:ea typeface="Canva Sans Bold"/>
                <a:cs typeface="Canva Sans Bold"/>
                <a:sym typeface="Canva Sans Bold"/>
              </a:rPr>
              <a:t>System Testing and Deployment</a:t>
            </a:r>
          </a:p>
        </p:txBody>
      </p:sp>
      <p:sp>
        <p:nvSpPr>
          <p:cNvPr name="TextBox 38" id="38"/>
          <p:cNvSpPr txBox="true"/>
          <p:nvPr/>
        </p:nvSpPr>
        <p:spPr>
          <a:xfrm rot="0">
            <a:off x="10740576" y="2928250"/>
            <a:ext cx="4603552" cy="323215"/>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Personalized Recommendation System</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1855468" y="324230"/>
            <a:ext cx="14069286" cy="7373074"/>
          </a:xfrm>
          <a:prstGeom prst="rect">
            <a:avLst/>
          </a:prstGeom>
        </p:spPr>
        <p:txBody>
          <a:bodyPr anchor="t" rtlCol="false" tIns="0" lIns="0" bIns="0" rIns="0">
            <a:spAutoFit/>
          </a:bodyPr>
          <a:lstStyle/>
          <a:p>
            <a:pPr algn="l">
              <a:lnSpc>
                <a:spcPts val="11400"/>
              </a:lnSpc>
            </a:pPr>
            <a:r>
              <a:rPr lang="en-US" sz="5278" b="true">
                <a:solidFill>
                  <a:srgbClr val="000000"/>
                </a:solidFill>
                <a:latin typeface="Canva Sans Bold"/>
                <a:ea typeface="Canva Sans Bold"/>
                <a:cs typeface="Canva Sans Bold"/>
                <a:sym typeface="Canva Sans Bold"/>
              </a:rPr>
              <a:t>Requirements</a:t>
            </a:r>
          </a:p>
          <a:p>
            <a:pPr algn="l">
              <a:lnSpc>
                <a:spcPts val="7600"/>
              </a:lnSpc>
            </a:pPr>
            <a:r>
              <a:rPr lang="en-US" sz="3518" b="true">
                <a:solidFill>
                  <a:srgbClr val="000000"/>
                </a:solidFill>
                <a:latin typeface="Canva Sans Bold"/>
                <a:ea typeface="Canva Sans Bold"/>
                <a:cs typeface="Canva Sans Bold"/>
                <a:sym typeface="Canva Sans Bold"/>
              </a:rPr>
              <a:t>Functi</a:t>
            </a:r>
            <a:r>
              <a:rPr lang="en-US" b="true" sz="3518">
                <a:solidFill>
                  <a:srgbClr val="000000"/>
                </a:solidFill>
                <a:latin typeface="Canva Sans Bold"/>
                <a:ea typeface="Canva Sans Bold"/>
                <a:cs typeface="Canva Sans Bold"/>
                <a:sym typeface="Canva Sans Bold"/>
              </a:rPr>
              <a:t>onal Requirements:</a:t>
            </a:r>
          </a:p>
          <a:p>
            <a:pPr algn="l" marL="569774" indent="-284887" lvl="1">
              <a:lnSpc>
                <a:spcPts val="5700"/>
              </a:lnSpc>
              <a:buAutoNum type="arabicPeriod" startAt="1"/>
            </a:pPr>
            <a:r>
              <a:rPr lang="en-US" sz="2639">
                <a:solidFill>
                  <a:srgbClr val="000000"/>
                </a:solidFill>
                <a:latin typeface="Canva Sans"/>
                <a:ea typeface="Canva Sans"/>
                <a:cs typeface="Canva Sans"/>
                <a:sym typeface="Canva Sans"/>
              </a:rPr>
              <a:t>Enable users to create and update detailed pet profiles.</a:t>
            </a:r>
          </a:p>
          <a:p>
            <a:pPr algn="l" marL="569774" indent="-284887" lvl="1">
              <a:lnSpc>
                <a:spcPts val="5700"/>
              </a:lnSpc>
              <a:buAutoNum type="arabicPeriod" startAt="1"/>
            </a:pPr>
            <a:r>
              <a:rPr lang="en-US" sz="2639">
                <a:solidFill>
                  <a:srgbClr val="000000"/>
                </a:solidFill>
                <a:latin typeface="Canva Sans"/>
                <a:ea typeface="Canva Sans"/>
                <a:cs typeface="Canva Sans"/>
                <a:sym typeface="Canva Sans"/>
              </a:rPr>
              <a:t>Provide personalized product recommendations.</a:t>
            </a:r>
          </a:p>
          <a:p>
            <a:pPr algn="l" marL="569774" indent="-284887" lvl="1">
              <a:lnSpc>
                <a:spcPts val="5700"/>
              </a:lnSpc>
              <a:buAutoNum type="arabicPeriod" startAt="1"/>
            </a:pPr>
            <a:r>
              <a:rPr lang="en-US" sz="2639">
                <a:solidFill>
                  <a:srgbClr val="000000"/>
                </a:solidFill>
                <a:latin typeface="Canva Sans"/>
                <a:ea typeface="Canva Sans"/>
                <a:cs typeface="Canva Sans"/>
                <a:sym typeface="Canva Sans"/>
              </a:rPr>
              <a:t>Allow users to place and manage orders efficiently.</a:t>
            </a:r>
          </a:p>
          <a:p>
            <a:pPr algn="l" marL="569774" indent="-284887" lvl="1">
              <a:lnSpc>
                <a:spcPts val="5700"/>
              </a:lnSpc>
              <a:buAutoNum type="arabicPeriod" startAt="1"/>
            </a:pPr>
            <a:r>
              <a:rPr lang="en-US" sz="2639">
                <a:solidFill>
                  <a:srgbClr val="000000"/>
                </a:solidFill>
                <a:latin typeface="Canva Sans"/>
                <a:ea typeface="Canva Sans"/>
                <a:cs typeface="Canva Sans"/>
                <a:sym typeface="Canva Sans"/>
              </a:rPr>
              <a:t>Support dynamic scheduling for recurring and one-time deliveries.</a:t>
            </a:r>
          </a:p>
          <a:p>
            <a:pPr algn="l" marL="569774" indent="-284887" lvl="1">
              <a:lnSpc>
                <a:spcPts val="5700"/>
              </a:lnSpc>
              <a:buAutoNum type="arabicPeriod" startAt="1"/>
            </a:pPr>
            <a:r>
              <a:rPr lang="en-US" sz="2639">
                <a:solidFill>
                  <a:srgbClr val="000000"/>
                </a:solidFill>
                <a:latin typeface="Canva Sans"/>
                <a:ea typeface="Canva Sans"/>
                <a:cs typeface="Canva Sans"/>
                <a:sym typeface="Canva Sans"/>
              </a:rPr>
              <a:t>Enable vendors to manage inventory and orders through a dedicated portal.</a:t>
            </a:r>
          </a:p>
          <a:p>
            <a:pPr algn="l" marL="569774" indent="-284887" lvl="1">
              <a:lnSpc>
                <a:spcPts val="5700"/>
              </a:lnSpc>
              <a:buAutoNum type="arabicPeriod" startAt="1"/>
            </a:pPr>
            <a:r>
              <a:rPr lang="en-US" sz="2639">
                <a:solidFill>
                  <a:srgbClr val="000000"/>
                </a:solidFill>
                <a:latin typeface="Canva Sans"/>
                <a:ea typeface="Canva Sans"/>
                <a:cs typeface="Canva Sans"/>
                <a:sym typeface="Canva Sans"/>
              </a:rPr>
              <a:t>Offer live GPS-based delivery tracking and status updates.</a:t>
            </a:r>
          </a:p>
          <a:p>
            <a:pPr algn="l">
              <a:lnSpc>
                <a:spcPts val="4940"/>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1855468" y="324230"/>
            <a:ext cx="14069286" cy="7373074"/>
          </a:xfrm>
          <a:prstGeom prst="rect">
            <a:avLst/>
          </a:prstGeom>
        </p:spPr>
        <p:txBody>
          <a:bodyPr anchor="t" rtlCol="false" tIns="0" lIns="0" bIns="0" rIns="0">
            <a:spAutoFit/>
          </a:bodyPr>
          <a:lstStyle/>
          <a:p>
            <a:pPr algn="l">
              <a:lnSpc>
                <a:spcPts val="11400"/>
              </a:lnSpc>
            </a:pPr>
            <a:r>
              <a:rPr lang="en-US" sz="5278" b="true">
                <a:solidFill>
                  <a:srgbClr val="000000"/>
                </a:solidFill>
                <a:latin typeface="Canva Sans Bold"/>
                <a:ea typeface="Canva Sans Bold"/>
                <a:cs typeface="Canva Sans Bold"/>
                <a:sym typeface="Canva Sans Bold"/>
              </a:rPr>
              <a:t>Requirements</a:t>
            </a:r>
          </a:p>
          <a:p>
            <a:pPr algn="l">
              <a:lnSpc>
                <a:spcPts val="7600"/>
              </a:lnSpc>
            </a:pPr>
            <a:r>
              <a:rPr lang="en-US" sz="3518" b="true">
                <a:solidFill>
                  <a:srgbClr val="000000"/>
                </a:solidFill>
                <a:latin typeface="Canva Sans Bold"/>
                <a:ea typeface="Canva Sans Bold"/>
                <a:cs typeface="Canva Sans Bold"/>
                <a:sym typeface="Canva Sans Bold"/>
              </a:rPr>
              <a:t>Non-</a:t>
            </a:r>
            <a:r>
              <a:rPr lang="en-US" sz="3518" b="true">
                <a:solidFill>
                  <a:srgbClr val="000000"/>
                </a:solidFill>
                <a:latin typeface="Canva Sans Bold"/>
                <a:ea typeface="Canva Sans Bold"/>
                <a:cs typeface="Canva Sans Bold"/>
                <a:sym typeface="Canva Sans Bold"/>
              </a:rPr>
              <a:t>Functi</a:t>
            </a:r>
            <a:r>
              <a:rPr lang="en-US" b="true" sz="3518">
                <a:solidFill>
                  <a:srgbClr val="000000"/>
                </a:solidFill>
                <a:latin typeface="Canva Sans Bold"/>
                <a:ea typeface="Canva Sans Bold"/>
                <a:cs typeface="Canva Sans Bold"/>
                <a:sym typeface="Canva Sans Bold"/>
              </a:rPr>
              <a:t>onal Requirements:</a:t>
            </a:r>
          </a:p>
          <a:p>
            <a:pPr algn="l" marL="569774" indent="-284887" lvl="1">
              <a:lnSpc>
                <a:spcPts val="5700"/>
              </a:lnSpc>
              <a:buAutoNum type="arabicPeriod" startAt="1"/>
            </a:pPr>
            <a:r>
              <a:rPr lang="en-US" sz="2639">
                <a:solidFill>
                  <a:srgbClr val="000000"/>
                </a:solidFill>
                <a:latin typeface="Canva Sans"/>
                <a:ea typeface="Canva Sans"/>
                <a:cs typeface="Canva Sans"/>
                <a:sym typeface="Canva Sans"/>
              </a:rPr>
              <a:t>Provide a user-friendly interface for orders.</a:t>
            </a:r>
          </a:p>
          <a:p>
            <a:pPr algn="l" marL="569774" indent="-284887" lvl="1">
              <a:lnSpc>
                <a:spcPts val="5700"/>
              </a:lnSpc>
              <a:buAutoNum type="arabicPeriod" startAt="1"/>
            </a:pPr>
            <a:r>
              <a:rPr lang="en-US" sz="2639">
                <a:solidFill>
                  <a:srgbClr val="000000"/>
                </a:solidFill>
                <a:latin typeface="Canva Sans"/>
                <a:ea typeface="Canva Sans"/>
                <a:cs typeface="Canva Sans"/>
                <a:sym typeface="Canva Sans"/>
              </a:rPr>
              <a:t>Ensure real-time inventory and order accuracy.</a:t>
            </a:r>
          </a:p>
          <a:p>
            <a:pPr algn="l" marL="569774" indent="-284887" lvl="1">
              <a:lnSpc>
                <a:spcPts val="5700"/>
              </a:lnSpc>
              <a:buAutoNum type="arabicPeriod" startAt="1"/>
            </a:pPr>
            <a:r>
              <a:rPr lang="en-US" sz="2639">
                <a:solidFill>
                  <a:srgbClr val="000000"/>
                </a:solidFill>
                <a:latin typeface="Canva Sans"/>
                <a:ea typeface="Canva Sans"/>
                <a:cs typeface="Canva Sans"/>
                <a:sym typeface="Canva Sans"/>
              </a:rPr>
              <a:t>Scale easily to onboard new vendors and products.</a:t>
            </a:r>
          </a:p>
          <a:p>
            <a:pPr algn="l" marL="569774" indent="-284887" lvl="1">
              <a:lnSpc>
                <a:spcPts val="5700"/>
              </a:lnSpc>
              <a:buAutoNum type="arabicPeriod" startAt="1"/>
            </a:pPr>
            <a:r>
              <a:rPr lang="en-US" sz="2639">
                <a:solidFill>
                  <a:srgbClr val="000000"/>
                </a:solidFill>
                <a:latin typeface="Canva Sans"/>
                <a:ea typeface="Canva Sans"/>
                <a:cs typeface="Canva Sans"/>
                <a:sym typeface="Canva Sans"/>
              </a:rPr>
              <a:t>Use a modular design for easy maintenance and regular updates.</a:t>
            </a:r>
          </a:p>
          <a:p>
            <a:pPr algn="l" marL="569774" indent="-284887" lvl="1">
              <a:lnSpc>
                <a:spcPts val="5700"/>
              </a:lnSpc>
              <a:buAutoNum type="arabicPeriod" startAt="1"/>
            </a:pPr>
            <a:r>
              <a:rPr lang="en-US" sz="2639">
                <a:solidFill>
                  <a:srgbClr val="000000"/>
                </a:solidFill>
                <a:latin typeface="Canva Sans"/>
                <a:ea typeface="Canva Sans"/>
                <a:cs typeface="Canva Sans"/>
                <a:sym typeface="Canva Sans"/>
              </a:rPr>
              <a:t>Secure user and payment data with encryption.</a:t>
            </a:r>
          </a:p>
          <a:p>
            <a:pPr algn="l" marL="569774" indent="-284887" lvl="1">
              <a:lnSpc>
                <a:spcPts val="5700"/>
              </a:lnSpc>
              <a:buAutoNum type="arabicPeriod" startAt="1"/>
            </a:pPr>
            <a:r>
              <a:rPr lang="en-US" sz="2639">
                <a:solidFill>
                  <a:srgbClr val="000000"/>
                </a:solidFill>
                <a:latin typeface="Canva Sans"/>
                <a:ea typeface="Canva Sans"/>
                <a:cs typeface="Canva Sans"/>
                <a:sym typeface="Canva Sans"/>
              </a:rPr>
              <a:t>Minimize battery and data usage for efficient mobile app operation.</a:t>
            </a:r>
          </a:p>
          <a:p>
            <a:pPr algn="l">
              <a:lnSpc>
                <a:spcPts val="4940"/>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1561940" y="236048"/>
            <a:ext cx="8115300"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Reference </a:t>
            </a:r>
          </a:p>
        </p:txBody>
      </p:sp>
      <p:sp>
        <p:nvSpPr>
          <p:cNvPr name="TextBox 10" id="10"/>
          <p:cNvSpPr txBox="true"/>
          <p:nvPr/>
        </p:nvSpPr>
        <p:spPr>
          <a:xfrm rot="0">
            <a:off x="712662" y="1787364"/>
            <a:ext cx="16655414" cy="5784807"/>
          </a:xfrm>
          <a:prstGeom prst="rect">
            <a:avLst/>
          </a:prstGeom>
        </p:spPr>
        <p:txBody>
          <a:bodyPr anchor="t" rtlCol="false" tIns="0" lIns="0" bIns="0" rIns="0">
            <a:spAutoFit/>
          </a:bodyPr>
          <a:lstStyle/>
          <a:p>
            <a:pPr algn="just" marL="425046" indent="-212523" lvl="1">
              <a:lnSpc>
                <a:spcPts val="2756"/>
              </a:lnSpc>
              <a:buFont typeface="Arial"/>
              <a:buChar char="•"/>
            </a:pPr>
            <a:r>
              <a:rPr lang="en-US" sz="1968">
                <a:solidFill>
                  <a:srgbClr val="000000"/>
                </a:solidFill>
                <a:latin typeface="Canva Sans"/>
                <a:ea typeface="Canva Sans"/>
                <a:cs typeface="Canva Sans"/>
                <a:sym typeface="Canva Sans"/>
              </a:rPr>
              <a:t>D. Rathish, J. Rajapakse, and K. Weerakoon, "Household preferences for pet keeping: Findings from a rural district of Sri Lanka," PLOS ONE,vol.17,no.11,Nov.2022. </a:t>
            </a:r>
          </a:p>
          <a:p>
            <a:pPr algn="just">
              <a:lnSpc>
                <a:spcPts val="2756"/>
              </a:lnSpc>
            </a:pPr>
          </a:p>
          <a:p>
            <a:pPr algn="just" marL="425046" indent="-212523" lvl="1">
              <a:lnSpc>
                <a:spcPts val="2756"/>
              </a:lnSpc>
              <a:buFont typeface="Arial"/>
              <a:buChar char="•"/>
            </a:pPr>
            <a:r>
              <a:rPr lang="en-US" sz="1968">
                <a:solidFill>
                  <a:srgbClr val="000000"/>
                </a:solidFill>
                <a:latin typeface="Canva Sans"/>
                <a:ea typeface="Canva Sans"/>
                <a:cs typeface="Canva Sans"/>
                <a:sym typeface="Canva Sans"/>
              </a:rPr>
              <a:t>S. Liyanage, "Implementation of Smart Pet Care Applications in an IoT Based Environment," in Proceedings of the 13th International Research Conference, General Sir John Kotelawala Defence University, Sri Lanka, 2020, pp. 29-35.</a:t>
            </a:r>
          </a:p>
          <a:p>
            <a:pPr algn="just">
              <a:lnSpc>
                <a:spcPts val="2756"/>
              </a:lnSpc>
            </a:pPr>
          </a:p>
          <a:p>
            <a:pPr algn="just" marL="425046" indent="-212523" lvl="1">
              <a:lnSpc>
                <a:spcPts val="2756"/>
              </a:lnSpc>
              <a:buFont typeface="Arial"/>
              <a:buChar char="•"/>
            </a:pPr>
            <a:r>
              <a:rPr lang="en-US" sz="1968">
                <a:solidFill>
                  <a:srgbClr val="000000"/>
                </a:solidFill>
                <a:latin typeface="Canva Sans"/>
                <a:ea typeface="Canva Sans"/>
                <a:cs typeface="Canva Sans"/>
                <a:sym typeface="Canva Sans"/>
              </a:rPr>
              <a:t>S. S. S. R. Depuru, L. Wang, and V. Devabhaktuni, "Smart Pet House," in Proceedings of the 2015 IEEE International Conference on Electro/Information Technology (EIT), Dekalb, IL, USA, 2015, pp. 373-378.</a:t>
            </a:r>
          </a:p>
          <a:p>
            <a:pPr algn="just">
              <a:lnSpc>
                <a:spcPts val="2756"/>
              </a:lnSpc>
            </a:pPr>
          </a:p>
          <a:p>
            <a:pPr algn="just" marL="425046" indent="-212523" lvl="1">
              <a:lnSpc>
                <a:spcPts val="2756"/>
              </a:lnSpc>
              <a:buFont typeface="Arial"/>
              <a:buChar char="•"/>
            </a:pPr>
            <a:r>
              <a:rPr lang="en-US" sz="1968">
                <a:solidFill>
                  <a:srgbClr val="000000"/>
                </a:solidFill>
                <a:latin typeface="Canva Sans"/>
                <a:ea typeface="Canva Sans"/>
                <a:cs typeface="Canva Sans"/>
                <a:sym typeface="Canva Sans"/>
              </a:rPr>
              <a:t>M. A. Hannan, M. S. H. Lipu, A. Hussain, and A. S. Sani, "A Critical Review on Safety of Pet Food Products," in Proceedings of the 2022 IEEE 12th International Conference on System Engineering and Technology (ICSET), Shah Alam, Malaysia, 2022, pp. 1-6.</a:t>
            </a:r>
          </a:p>
          <a:p>
            <a:pPr algn="just">
              <a:lnSpc>
                <a:spcPts val="2756"/>
              </a:lnSpc>
            </a:pPr>
          </a:p>
          <a:p>
            <a:pPr algn="just" marL="425046" indent="-212523" lvl="1">
              <a:lnSpc>
                <a:spcPts val="2756"/>
              </a:lnSpc>
              <a:spcBef>
                <a:spcPct val="0"/>
              </a:spcBef>
              <a:buFont typeface="Arial"/>
              <a:buChar char="•"/>
            </a:pPr>
            <a:r>
              <a:rPr lang="en-US" sz="1968">
                <a:solidFill>
                  <a:srgbClr val="000000"/>
                </a:solidFill>
                <a:latin typeface="Canva Sans"/>
                <a:ea typeface="Canva Sans"/>
                <a:cs typeface="Canva Sans"/>
                <a:sym typeface="Canva Sans"/>
              </a:rPr>
              <a:t>A. S. Sani, M. A. Hannan, S. A. Samad, and A. Hussain, "IoT and Cloud-based Automated Pet Care System," in Proceedings of the 2022 IEEE 12th International Conference on System Engineering and Technology (ICSET), Shah Alam, Malaysia, 2022, pp. 1-6. [Online]. Available:</a:t>
            </a:r>
          </a:p>
          <a:p>
            <a:pPr algn="just">
              <a:lnSpc>
                <a:spcPts val="2756"/>
              </a:lnSpc>
              <a:spcBef>
                <a:spcPct val="0"/>
              </a:spcBef>
            </a:pPr>
          </a:p>
          <a:p>
            <a:pPr algn="ctr">
              <a:lnSpc>
                <a:spcPts val="2756"/>
              </a:lnSpc>
              <a:spcBef>
                <a:spcPct val="0"/>
              </a:spcBef>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Freeform 9" id="9"/>
          <p:cNvSpPr/>
          <p:nvPr/>
        </p:nvSpPr>
        <p:spPr>
          <a:xfrm flipH="false" flipV="false" rot="0">
            <a:off x="566711" y="5143500"/>
            <a:ext cx="3529407" cy="3529407"/>
          </a:xfrm>
          <a:custGeom>
            <a:avLst/>
            <a:gdLst/>
            <a:ahLst/>
            <a:cxnLst/>
            <a:rect r="r" b="b" t="t" l="l"/>
            <a:pathLst>
              <a:path h="3529407" w="3529407">
                <a:moveTo>
                  <a:pt x="0" y="0"/>
                </a:moveTo>
                <a:lnTo>
                  <a:pt x="3529407" y="0"/>
                </a:lnTo>
                <a:lnTo>
                  <a:pt x="3529407" y="3529407"/>
                </a:lnTo>
                <a:lnTo>
                  <a:pt x="0" y="3529407"/>
                </a:lnTo>
                <a:lnTo>
                  <a:pt x="0" y="0"/>
                </a:lnTo>
                <a:close/>
              </a:path>
            </a:pathLst>
          </a:custGeom>
          <a:blipFill>
            <a:blip r:embed="rId4"/>
            <a:stretch>
              <a:fillRect l="0" t="0" r="0" b="0"/>
            </a:stretch>
          </a:blipFill>
        </p:spPr>
      </p:sp>
      <p:sp>
        <p:nvSpPr>
          <p:cNvPr name="TextBox 10" id="10"/>
          <p:cNvSpPr txBox="true"/>
          <p:nvPr/>
        </p:nvSpPr>
        <p:spPr>
          <a:xfrm rot="0">
            <a:off x="566711" y="3214237"/>
            <a:ext cx="17465636" cy="3240405"/>
          </a:xfrm>
          <a:prstGeom prst="rect">
            <a:avLst/>
          </a:prstGeom>
        </p:spPr>
        <p:txBody>
          <a:bodyPr anchor="t" rtlCol="false" tIns="0" lIns="0" bIns="0" rIns="0">
            <a:spAutoFit/>
          </a:bodyPr>
          <a:lstStyle/>
          <a:p>
            <a:pPr algn="ctr">
              <a:lnSpc>
                <a:spcPts val="13019"/>
              </a:lnSpc>
            </a:pPr>
            <a:r>
              <a:rPr lang="en-US" sz="9300" b="true">
                <a:solidFill>
                  <a:srgbClr val="000000"/>
                </a:solidFill>
                <a:latin typeface="Canva Sans Bold"/>
                <a:ea typeface="Canva Sans Bold"/>
                <a:cs typeface="Canva Sans Bold"/>
                <a:sym typeface="Canva Sans Bold"/>
              </a:rPr>
              <a:t>On-Demand Veterinary Teleconsultation</a:t>
            </a:r>
          </a:p>
        </p:txBody>
      </p:sp>
      <p:sp>
        <p:nvSpPr>
          <p:cNvPr name="TextBox 11" id="11"/>
          <p:cNvSpPr txBox="true"/>
          <p:nvPr/>
        </p:nvSpPr>
        <p:spPr>
          <a:xfrm rot="0">
            <a:off x="1028700" y="876300"/>
            <a:ext cx="7180898"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a:ea typeface="Canva Sans"/>
                <a:cs typeface="Canva Sans"/>
                <a:sym typeface="Canva Sans"/>
              </a:rPr>
              <a:t>Component 03</a:t>
            </a:r>
          </a:p>
        </p:txBody>
      </p:sp>
      <p:sp>
        <p:nvSpPr>
          <p:cNvPr name="TextBox 12" id="12"/>
          <p:cNvSpPr txBox="true"/>
          <p:nvPr/>
        </p:nvSpPr>
        <p:spPr>
          <a:xfrm rot="0">
            <a:off x="7745487" y="8060973"/>
            <a:ext cx="10286860" cy="755002"/>
          </a:xfrm>
          <a:prstGeom prst="rect">
            <a:avLst/>
          </a:prstGeom>
        </p:spPr>
        <p:txBody>
          <a:bodyPr anchor="t" rtlCol="false" tIns="0" lIns="0" bIns="0" rIns="0">
            <a:spAutoFit/>
          </a:bodyPr>
          <a:lstStyle/>
          <a:p>
            <a:pPr algn="ctr">
              <a:lnSpc>
                <a:spcPts val="6160"/>
              </a:lnSpc>
            </a:pPr>
            <a:r>
              <a:rPr lang="en-US" sz="4400" b="true">
                <a:solidFill>
                  <a:srgbClr val="000000"/>
                </a:solidFill>
                <a:latin typeface="Canva Sans Bold"/>
                <a:ea typeface="Canva Sans Bold"/>
                <a:cs typeface="Canva Sans Bold"/>
                <a:sym typeface="Canva Sans Bold"/>
              </a:rPr>
              <a:t>IT21331190 | Abesekara D.A.P.D</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Freeform 9" id="9"/>
          <p:cNvSpPr/>
          <p:nvPr/>
        </p:nvSpPr>
        <p:spPr>
          <a:xfrm flipH="false" flipV="false" rot="0">
            <a:off x="16734291" y="267476"/>
            <a:ext cx="1050018" cy="1522447"/>
          </a:xfrm>
          <a:custGeom>
            <a:avLst/>
            <a:gdLst/>
            <a:ahLst/>
            <a:cxnLst/>
            <a:rect r="r" b="b" t="t" l="l"/>
            <a:pathLst>
              <a:path h="1522447" w="1050018">
                <a:moveTo>
                  <a:pt x="0" y="0"/>
                </a:moveTo>
                <a:lnTo>
                  <a:pt x="1050018" y="0"/>
                </a:lnTo>
                <a:lnTo>
                  <a:pt x="1050018" y="1522448"/>
                </a:lnTo>
                <a:lnTo>
                  <a:pt x="0" y="1522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068216" y="2676514"/>
            <a:ext cx="806955" cy="904571"/>
          </a:xfrm>
          <a:custGeom>
            <a:avLst/>
            <a:gdLst/>
            <a:ahLst/>
            <a:cxnLst/>
            <a:rect r="r" b="b" t="t" l="l"/>
            <a:pathLst>
              <a:path h="904571" w="806955">
                <a:moveTo>
                  <a:pt x="0" y="0"/>
                </a:moveTo>
                <a:lnTo>
                  <a:pt x="806955" y="0"/>
                </a:lnTo>
                <a:lnTo>
                  <a:pt x="806955" y="904571"/>
                </a:lnTo>
                <a:lnTo>
                  <a:pt x="0" y="904571"/>
                </a:lnTo>
                <a:lnTo>
                  <a:pt x="0" y="0"/>
                </a:lnTo>
                <a:close/>
              </a:path>
            </a:pathLst>
          </a:custGeom>
          <a:blipFill>
            <a:blip r:embed="rId6"/>
            <a:stretch>
              <a:fillRect l="0" t="0" r="0" b="0"/>
            </a:stretch>
          </a:blipFill>
        </p:spPr>
      </p:sp>
      <p:sp>
        <p:nvSpPr>
          <p:cNvPr name="Freeform 11" id="11"/>
          <p:cNvSpPr/>
          <p:nvPr/>
        </p:nvSpPr>
        <p:spPr>
          <a:xfrm flipH="false" flipV="false" rot="0">
            <a:off x="2068216" y="4867997"/>
            <a:ext cx="806955" cy="904571"/>
          </a:xfrm>
          <a:custGeom>
            <a:avLst/>
            <a:gdLst/>
            <a:ahLst/>
            <a:cxnLst/>
            <a:rect r="r" b="b" t="t" l="l"/>
            <a:pathLst>
              <a:path h="904571" w="806955">
                <a:moveTo>
                  <a:pt x="0" y="0"/>
                </a:moveTo>
                <a:lnTo>
                  <a:pt x="806955" y="0"/>
                </a:lnTo>
                <a:lnTo>
                  <a:pt x="806955" y="904571"/>
                </a:lnTo>
                <a:lnTo>
                  <a:pt x="0" y="904571"/>
                </a:lnTo>
                <a:lnTo>
                  <a:pt x="0" y="0"/>
                </a:lnTo>
                <a:close/>
              </a:path>
            </a:pathLst>
          </a:custGeom>
          <a:blipFill>
            <a:blip r:embed="rId6"/>
            <a:stretch>
              <a:fillRect l="0" t="0" r="0" b="0"/>
            </a:stretch>
          </a:blipFill>
        </p:spPr>
      </p:sp>
      <p:sp>
        <p:nvSpPr>
          <p:cNvPr name="Freeform 12" id="12"/>
          <p:cNvSpPr/>
          <p:nvPr/>
        </p:nvSpPr>
        <p:spPr>
          <a:xfrm flipH="false" flipV="false" rot="0">
            <a:off x="2068216" y="6527315"/>
            <a:ext cx="806955" cy="904571"/>
          </a:xfrm>
          <a:custGeom>
            <a:avLst/>
            <a:gdLst/>
            <a:ahLst/>
            <a:cxnLst/>
            <a:rect r="r" b="b" t="t" l="l"/>
            <a:pathLst>
              <a:path h="904571" w="806955">
                <a:moveTo>
                  <a:pt x="0" y="0"/>
                </a:moveTo>
                <a:lnTo>
                  <a:pt x="806955" y="0"/>
                </a:lnTo>
                <a:lnTo>
                  <a:pt x="806955" y="904571"/>
                </a:lnTo>
                <a:lnTo>
                  <a:pt x="0" y="904571"/>
                </a:lnTo>
                <a:lnTo>
                  <a:pt x="0" y="0"/>
                </a:lnTo>
                <a:close/>
              </a:path>
            </a:pathLst>
          </a:custGeom>
          <a:blipFill>
            <a:blip r:embed="rId6"/>
            <a:stretch>
              <a:fillRect l="0" t="0" r="0" b="0"/>
            </a:stretch>
          </a:blipFill>
        </p:spPr>
      </p:sp>
      <p:sp>
        <p:nvSpPr>
          <p:cNvPr name="TextBox 13" id="13"/>
          <p:cNvSpPr txBox="true"/>
          <p:nvPr/>
        </p:nvSpPr>
        <p:spPr>
          <a:xfrm rot="0">
            <a:off x="3402087" y="2833449"/>
            <a:ext cx="14506385" cy="1428596"/>
          </a:xfrm>
          <a:prstGeom prst="rect">
            <a:avLst/>
          </a:prstGeom>
        </p:spPr>
        <p:txBody>
          <a:bodyPr anchor="t" rtlCol="false" tIns="0" lIns="0" bIns="0" rIns="0">
            <a:spAutoFit/>
          </a:bodyPr>
          <a:lstStyle/>
          <a:p>
            <a:pPr algn="l">
              <a:lnSpc>
                <a:spcPts val="5783"/>
              </a:lnSpc>
            </a:pPr>
            <a:r>
              <a:rPr lang="en-US" sz="4131" b="true">
                <a:solidFill>
                  <a:srgbClr val="000000"/>
                </a:solidFill>
                <a:latin typeface="Canva Sans Bold"/>
                <a:ea typeface="Canva Sans Bold"/>
                <a:cs typeface="Canva Sans Bold"/>
                <a:sym typeface="Canva Sans Bold"/>
              </a:rPr>
              <a:t>Why is on-demand veterinary teleconsultation important?</a:t>
            </a:r>
          </a:p>
        </p:txBody>
      </p:sp>
      <p:sp>
        <p:nvSpPr>
          <p:cNvPr name="TextBox 14" id="14"/>
          <p:cNvSpPr txBox="true"/>
          <p:nvPr/>
        </p:nvSpPr>
        <p:spPr>
          <a:xfrm rot="0">
            <a:off x="1028700" y="857250"/>
            <a:ext cx="7822882" cy="1460495"/>
          </a:xfrm>
          <a:prstGeom prst="rect">
            <a:avLst/>
          </a:prstGeom>
        </p:spPr>
        <p:txBody>
          <a:bodyPr anchor="t" rtlCol="false" tIns="0" lIns="0" bIns="0" rIns="0">
            <a:spAutoFit/>
          </a:bodyPr>
          <a:lstStyle/>
          <a:p>
            <a:pPr algn="ctr">
              <a:lnSpc>
                <a:spcPts val="11900"/>
              </a:lnSpc>
            </a:pPr>
            <a:r>
              <a:rPr lang="en-US" sz="8500" b="true">
                <a:solidFill>
                  <a:srgbClr val="000000"/>
                </a:solidFill>
                <a:latin typeface="Canva Sans Bold"/>
                <a:ea typeface="Canva Sans Bold"/>
                <a:cs typeface="Canva Sans Bold"/>
                <a:sym typeface="Canva Sans Bold"/>
              </a:rPr>
              <a:t>BACKGROUND</a:t>
            </a:r>
          </a:p>
        </p:txBody>
      </p:sp>
      <p:sp>
        <p:nvSpPr>
          <p:cNvPr name="TextBox 15" id="15"/>
          <p:cNvSpPr txBox="true"/>
          <p:nvPr/>
        </p:nvSpPr>
        <p:spPr>
          <a:xfrm rot="0">
            <a:off x="3402087" y="5076825"/>
            <a:ext cx="12362271" cy="695743"/>
          </a:xfrm>
          <a:prstGeom prst="rect">
            <a:avLst/>
          </a:prstGeom>
        </p:spPr>
        <p:txBody>
          <a:bodyPr anchor="t" rtlCol="false" tIns="0" lIns="0" bIns="0" rIns="0">
            <a:spAutoFit/>
          </a:bodyPr>
          <a:lstStyle/>
          <a:p>
            <a:pPr algn="ctr">
              <a:lnSpc>
                <a:spcPts val="5783"/>
              </a:lnSpc>
            </a:pPr>
            <a:r>
              <a:rPr lang="en-US" sz="4131" b="true">
                <a:solidFill>
                  <a:srgbClr val="000000"/>
                </a:solidFill>
                <a:latin typeface="Canva Sans Bold"/>
                <a:ea typeface="Canva Sans Bold"/>
                <a:cs typeface="Canva Sans Bold"/>
                <a:sym typeface="Canva Sans Bold"/>
              </a:rPr>
              <a:t>Why is accessibility to veterinary care essential?</a:t>
            </a:r>
          </a:p>
        </p:txBody>
      </p:sp>
      <p:sp>
        <p:nvSpPr>
          <p:cNvPr name="TextBox 16" id="16"/>
          <p:cNvSpPr txBox="true"/>
          <p:nvPr/>
        </p:nvSpPr>
        <p:spPr>
          <a:xfrm rot="0">
            <a:off x="3402087" y="6736143"/>
            <a:ext cx="12919201" cy="695743"/>
          </a:xfrm>
          <a:prstGeom prst="rect">
            <a:avLst/>
          </a:prstGeom>
        </p:spPr>
        <p:txBody>
          <a:bodyPr anchor="t" rtlCol="false" tIns="0" lIns="0" bIns="0" rIns="0">
            <a:spAutoFit/>
          </a:bodyPr>
          <a:lstStyle/>
          <a:p>
            <a:pPr algn="ctr">
              <a:lnSpc>
                <a:spcPts val="5783"/>
              </a:lnSpc>
            </a:pPr>
            <a:r>
              <a:rPr lang="en-US" sz="4131" b="true">
                <a:solidFill>
                  <a:srgbClr val="000000"/>
                </a:solidFill>
                <a:latin typeface="Canva Sans Bold"/>
                <a:ea typeface="Canva Sans Bold"/>
                <a:cs typeface="Canva Sans Bold"/>
                <a:sym typeface="Canva Sans Bold"/>
              </a:rPr>
              <a:t>Why is digital adoption in veterinary care growing?</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Freeform 9" id="9"/>
          <p:cNvSpPr/>
          <p:nvPr/>
        </p:nvSpPr>
        <p:spPr>
          <a:xfrm flipH="false" flipV="false" rot="0">
            <a:off x="1028700" y="7380509"/>
            <a:ext cx="2876838" cy="1877791"/>
          </a:xfrm>
          <a:custGeom>
            <a:avLst/>
            <a:gdLst/>
            <a:ahLst/>
            <a:cxnLst/>
            <a:rect r="r" b="b" t="t" l="l"/>
            <a:pathLst>
              <a:path h="1877791" w="2876838">
                <a:moveTo>
                  <a:pt x="0" y="0"/>
                </a:moveTo>
                <a:lnTo>
                  <a:pt x="2876838" y="0"/>
                </a:lnTo>
                <a:lnTo>
                  <a:pt x="2876838" y="1877791"/>
                </a:lnTo>
                <a:lnTo>
                  <a:pt x="0" y="18777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755902" y="3590368"/>
            <a:ext cx="5263507" cy="2631754"/>
            <a:chOff x="0" y="0"/>
            <a:chExt cx="812800" cy="406400"/>
          </a:xfrm>
        </p:grpSpPr>
        <p:sp>
          <p:nvSpPr>
            <p:cNvPr name="Freeform 11" id="11"/>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4AAD"/>
            </a:solidFill>
          </p:spPr>
        </p:sp>
        <p:sp>
          <p:nvSpPr>
            <p:cNvPr name="TextBox 12" id="12"/>
            <p:cNvSpPr txBox="true"/>
            <p:nvPr/>
          </p:nvSpPr>
          <p:spPr>
            <a:xfrm>
              <a:off x="0" y="-57150"/>
              <a:ext cx="812800" cy="463550"/>
            </a:xfrm>
            <a:prstGeom prst="rect">
              <a:avLst/>
            </a:prstGeom>
          </p:spPr>
          <p:txBody>
            <a:bodyPr anchor="ctr" rtlCol="false" tIns="50800" lIns="50800" bIns="50800" rIns="50800"/>
            <a:lstStyle/>
            <a:p>
              <a:pPr algn="ctr">
                <a:lnSpc>
                  <a:spcPts val="4899"/>
                </a:lnSpc>
              </a:pPr>
              <a:r>
                <a:rPr lang="en-US" sz="3499">
                  <a:solidFill>
                    <a:srgbClr val="FFFFFF"/>
                  </a:solidFill>
                  <a:latin typeface="Canva Sans"/>
                  <a:ea typeface="Canva Sans"/>
                  <a:cs typeface="Canva Sans"/>
                  <a:sym typeface="Canva Sans"/>
                </a:rPr>
                <a:t>How can a mobile application provide a solution for</a:t>
              </a:r>
            </a:p>
          </p:txBody>
        </p:sp>
      </p:grpSp>
      <p:sp>
        <p:nvSpPr>
          <p:cNvPr name="Freeform 13" id="13"/>
          <p:cNvSpPr/>
          <p:nvPr/>
        </p:nvSpPr>
        <p:spPr>
          <a:xfrm flipH="false" flipV="false" rot="351750">
            <a:off x="5973093" y="2798316"/>
            <a:ext cx="1727335" cy="1262525"/>
          </a:xfrm>
          <a:custGeom>
            <a:avLst/>
            <a:gdLst/>
            <a:ahLst/>
            <a:cxnLst/>
            <a:rect r="r" b="b" t="t" l="l"/>
            <a:pathLst>
              <a:path h="1262525" w="1727335">
                <a:moveTo>
                  <a:pt x="0" y="0"/>
                </a:moveTo>
                <a:lnTo>
                  <a:pt x="1727335" y="0"/>
                </a:lnTo>
                <a:lnTo>
                  <a:pt x="1727335" y="1262524"/>
                </a:lnTo>
                <a:lnTo>
                  <a:pt x="0" y="12625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6019409" y="4594240"/>
            <a:ext cx="1778896" cy="530434"/>
          </a:xfrm>
          <a:custGeom>
            <a:avLst/>
            <a:gdLst/>
            <a:ahLst/>
            <a:cxnLst/>
            <a:rect r="r" b="b" t="t" l="l"/>
            <a:pathLst>
              <a:path h="530434" w="1778896">
                <a:moveTo>
                  <a:pt x="0" y="0"/>
                </a:moveTo>
                <a:lnTo>
                  <a:pt x="1778896" y="0"/>
                </a:lnTo>
                <a:lnTo>
                  <a:pt x="1778896" y="530435"/>
                </a:lnTo>
                <a:lnTo>
                  <a:pt x="0" y="5304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477413">
            <a:off x="5713307" y="6122699"/>
            <a:ext cx="2005334" cy="638061"/>
          </a:xfrm>
          <a:custGeom>
            <a:avLst/>
            <a:gdLst/>
            <a:ahLst/>
            <a:cxnLst/>
            <a:rect r="r" b="b" t="t" l="l"/>
            <a:pathLst>
              <a:path h="638061" w="2005334">
                <a:moveTo>
                  <a:pt x="0" y="0"/>
                </a:moveTo>
                <a:lnTo>
                  <a:pt x="2005334" y="0"/>
                </a:lnTo>
                <a:lnTo>
                  <a:pt x="2005334" y="638061"/>
                </a:lnTo>
                <a:lnTo>
                  <a:pt x="0" y="63806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3741018" y="709348"/>
            <a:ext cx="10805964" cy="1394452"/>
          </a:xfrm>
          <a:prstGeom prst="rect">
            <a:avLst/>
          </a:prstGeom>
        </p:spPr>
        <p:txBody>
          <a:bodyPr anchor="t" rtlCol="false" tIns="0" lIns="0" bIns="0" rIns="0">
            <a:spAutoFit/>
          </a:bodyPr>
          <a:lstStyle/>
          <a:p>
            <a:pPr algn="ctr">
              <a:lnSpc>
                <a:spcPts val="11340"/>
              </a:lnSpc>
            </a:pPr>
            <a:r>
              <a:rPr lang="en-US" sz="8100" b="true">
                <a:solidFill>
                  <a:srgbClr val="000000"/>
                </a:solidFill>
                <a:latin typeface="Canva Sans Bold"/>
                <a:ea typeface="Canva Sans Bold"/>
                <a:cs typeface="Canva Sans Bold"/>
                <a:sym typeface="Canva Sans Bold"/>
              </a:rPr>
              <a:t>RESEARCH PROBLEM</a:t>
            </a:r>
          </a:p>
        </p:txBody>
      </p:sp>
      <p:sp>
        <p:nvSpPr>
          <p:cNvPr name="TextBox 17" id="17"/>
          <p:cNvSpPr txBox="true"/>
          <p:nvPr/>
        </p:nvSpPr>
        <p:spPr>
          <a:xfrm rot="0">
            <a:off x="7967611" y="2849188"/>
            <a:ext cx="975776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Offering  veterinary consultations on-demand?</a:t>
            </a:r>
          </a:p>
        </p:txBody>
      </p:sp>
      <p:sp>
        <p:nvSpPr>
          <p:cNvPr name="TextBox 18" id="18"/>
          <p:cNvSpPr txBox="true"/>
          <p:nvPr/>
        </p:nvSpPr>
        <p:spPr>
          <a:xfrm rot="0">
            <a:off x="7619164" y="6375055"/>
            <a:ext cx="9640136"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Monitoring pet health trends for long-term well-being?</a:t>
            </a:r>
          </a:p>
        </p:txBody>
      </p:sp>
      <p:sp>
        <p:nvSpPr>
          <p:cNvPr name="TextBox 19" id="19"/>
          <p:cNvSpPr txBox="true"/>
          <p:nvPr/>
        </p:nvSpPr>
        <p:spPr>
          <a:xfrm rot="0">
            <a:off x="7760389" y="4501105"/>
            <a:ext cx="10365388"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Enabling diagnosis and advice remotely via chat or video calls?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Freeform 9" id="9"/>
          <p:cNvSpPr/>
          <p:nvPr/>
        </p:nvSpPr>
        <p:spPr>
          <a:xfrm flipH="false" flipV="false" rot="0">
            <a:off x="4407266" y="1785804"/>
            <a:ext cx="9254937" cy="7472496"/>
          </a:xfrm>
          <a:custGeom>
            <a:avLst/>
            <a:gdLst/>
            <a:ahLst/>
            <a:cxnLst/>
            <a:rect r="r" b="b" t="t" l="l"/>
            <a:pathLst>
              <a:path h="7472496" w="9254937">
                <a:moveTo>
                  <a:pt x="0" y="0"/>
                </a:moveTo>
                <a:lnTo>
                  <a:pt x="9254937" y="0"/>
                </a:lnTo>
                <a:lnTo>
                  <a:pt x="9254937" y="7472496"/>
                </a:lnTo>
                <a:lnTo>
                  <a:pt x="0" y="7472496"/>
                </a:lnTo>
                <a:lnTo>
                  <a:pt x="0" y="0"/>
                </a:lnTo>
                <a:close/>
              </a:path>
            </a:pathLst>
          </a:custGeom>
          <a:blipFill>
            <a:blip r:embed="rId4"/>
            <a:stretch>
              <a:fillRect l="0" t="-2844" r="0" b="-2844"/>
            </a:stretch>
          </a:blipFill>
        </p:spPr>
      </p:sp>
      <p:sp>
        <p:nvSpPr>
          <p:cNvPr name="TextBox 10" id="10"/>
          <p:cNvSpPr txBox="true"/>
          <p:nvPr/>
        </p:nvSpPr>
        <p:spPr>
          <a:xfrm rot="0">
            <a:off x="-1956269" y="457200"/>
            <a:ext cx="11477083"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System Diagram</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Freeform 9" id="9"/>
          <p:cNvSpPr/>
          <p:nvPr/>
        </p:nvSpPr>
        <p:spPr>
          <a:xfrm flipH="false" flipV="false" rot="0">
            <a:off x="14686458" y="1028700"/>
            <a:ext cx="2572842" cy="2876144"/>
          </a:xfrm>
          <a:custGeom>
            <a:avLst/>
            <a:gdLst/>
            <a:ahLst/>
            <a:cxnLst/>
            <a:rect r="r" b="b" t="t" l="l"/>
            <a:pathLst>
              <a:path h="2876144" w="2572842">
                <a:moveTo>
                  <a:pt x="0" y="0"/>
                </a:moveTo>
                <a:lnTo>
                  <a:pt x="2572842" y="0"/>
                </a:lnTo>
                <a:lnTo>
                  <a:pt x="2572842" y="2876144"/>
                </a:lnTo>
                <a:lnTo>
                  <a:pt x="0" y="2876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468830" y="4707928"/>
            <a:ext cx="17616961" cy="2142948"/>
            <a:chOff x="0" y="0"/>
            <a:chExt cx="4639858" cy="564398"/>
          </a:xfrm>
        </p:grpSpPr>
        <p:sp>
          <p:nvSpPr>
            <p:cNvPr name="Freeform 11" id="11"/>
            <p:cNvSpPr/>
            <p:nvPr/>
          </p:nvSpPr>
          <p:spPr>
            <a:xfrm flipH="false" flipV="false" rot="0">
              <a:off x="0" y="0"/>
              <a:ext cx="4639858" cy="564398"/>
            </a:xfrm>
            <a:custGeom>
              <a:avLst/>
              <a:gdLst/>
              <a:ahLst/>
              <a:cxnLst/>
              <a:rect r="r" b="b" t="t" l="l"/>
              <a:pathLst>
                <a:path h="564398" w="4639858">
                  <a:moveTo>
                    <a:pt x="4436658" y="0"/>
                  </a:moveTo>
                  <a:cubicBezTo>
                    <a:pt x="4548882" y="0"/>
                    <a:pt x="4639858" y="126345"/>
                    <a:pt x="4639858" y="282199"/>
                  </a:cubicBezTo>
                  <a:cubicBezTo>
                    <a:pt x="4639858" y="438053"/>
                    <a:pt x="4548882" y="564398"/>
                    <a:pt x="4436658" y="564398"/>
                  </a:cubicBezTo>
                  <a:lnTo>
                    <a:pt x="203200" y="564398"/>
                  </a:lnTo>
                  <a:cubicBezTo>
                    <a:pt x="90976" y="564398"/>
                    <a:pt x="0" y="438053"/>
                    <a:pt x="0" y="282199"/>
                  </a:cubicBezTo>
                  <a:cubicBezTo>
                    <a:pt x="0" y="126345"/>
                    <a:pt x="90976" y="0"/>
                    <a:pt x="203200" y="0"/>
                  </a:cubicBezTo>
                  <a:close/>
                </a:path>
              </a:pathLst>
            </a:custGeom>
            <a:solidFill>
              <a:srgbClr val="DECDFF"/>
            </a:solidFill>
            <a:ln cap="sq">
              <a:noFill/>
              <a:prstDash val="solid"/>
              <a:miter/>
            </a:ln>
          </p:spPr>
        </p:sp>
        <p:sp>
          <p:nvSpPr>
            <p:cNvPr name="TextBox 12" id="12"/>
            <p:cNvSpPr txBox="true"/>
            <p:nvPr/>
          </p:nvSpPr>
          <p:spPr>
            <a:xfrm>
              <a:off x="0" y="-38100"/>
              <a:ext cx="4639858" cy="602498"/>
            </a:xfrm>
            <a:prstGeom prst="rect">
              <a:avLst/>
            </a:prstGeom>
          </p:spPr>
          <p:txBody>
            <a:bodyPr anchor="ctr" rtlCol="false" tIns="50800" lIns="50800" bIns="50800" rIns="50800"/>
            <a:lstStyle/>
            <a:p>
              <a:pPr algn="ctr">
                <a:lnSpc>
                  <a:spcPts val="2799"/>
                </a:lnSpc>
              </a:pPr>
            </a:p>
          </p:txBody>
        </p:sp>
      </p:grpSp>
      <p:sp>
        <p:nvSpPr>
          <p:cNvPr name="TextBox 13" id="13"/>
          <p:cNvSpPr txBox="true"/>
          <p:nvPr/>
        </p:nvSpPr>
        <p:spPr>
          <a:xfrm rot="0">
            <a:off x="1028700" y="866775"/>
            <a:ext cx="6367701" cy="1394452"/>
          </a:xfrm>
          <a:prstGeom prst="rect">
            <a:avLst/>
          </a:prstGeom>
        </p:spPr>
        <p:txBody>
          <a:bodyPr anchor="t" rtlCol="false" tIns="0" lIns="0" bIns="0" rIns="0">
            <a:spAutoFit/>
          </a:bodyPr>
          <a:lstStyle/>
          <a:p>
            <a:pPr algn="ctr">
              <a:lnSpc>
                <a:spcPts val="11340"/>
              </a:lnSpc>
            </a:pPr>
            <a:r>
              <a:rPr lang="en-US" sz="8100" b="true">
                <a:solidFill>
                  <a:srgbClr val="000000"/>
                </a:solidFill>
                <a:latin typeface="Canva Sans Bold"/>
                <a:ea typeface="Canva Sans Bold"/>
                <a:cs typeface="Canva Sans Bold"/>
                <a:sym typeface="Canva Sans Bold"/>
              </a:rPr>
              <a:t>OBJECTIVES</a:t>
            </a:r>
          </a:p>
        </p:txBody>
      </p:sp>
      <p:sp>
        <p:nvSpPr>
          <p:cNvPr name="TextBox 14" id="14"/>
          <p:cNvSpPr txBox="true"/>
          <p:nvPr/>
        </p:nvSpPr>
        <p:spPr>
          <a:xfrm rot="0">
            <a:off x="1028700" y="2628618"/>
            <a:ext cx="4901424" cy="899261"/>
          </a:xfrm>
          <a:prstGeom prst="rect">
            <a:avLst/>
          </a:prstGeom>
        </p:spPr>
        <p:txBody>
          <a:bodyPr anchor="t" rtlCol="false" tIns="0" lIns="0" bIns="0" rIns="0">
            <a:spAutoFit/>
          </a:bodyPr>
          <a:lstStyle/>
          <a:p>
            <a:pPr algn="ctr">
              <a:lnSpc>
                <a:spcPts val="7328"/>
              </a:lnSpc>
            </a:pPr>
            <a:r>
              <a:rPr lang="en-US" sz="5234" b="true">
                <a:solidFill>
                  <a:srgbClr val="000000"/>
                </a:solidFill>
                <a:latin typeface="Canva Sans Bold"/>
                <a:ea typeface="Canva Sans Bold"/>
                <a:cs typeface="Canva Sans Bold"/>
                <a:sym typeface="Canva Sans Bold"/>
              </a:rPr>
              <a:t>Main Objective</a:t>
            </a:r>
          </a:p>
        </p:txBody>
      </p:sp>
      <p:sp>
        <p:nvSpPr>
          <p:cNvPr name="TextBox 15" id="15"/>
          <p:cNvSpPr txBox="true"/>
          <p:nvPr/>
        </p:nvSpPr>
        <p:spPr>
          <a:xfrm rot="0">
            <a:off x="739860" y="5022694"/>
            <a:ext cx="17345931" cy="1401654"/>
          </a:xfrm>
          <a:prstGeom prst="rect">
            <a:avLst/>
          </a:prstGeom>
        </p:spPr>
        <p:txBody>
          <a:bodyPr anchor="t" rtlCol="false" tIns="0" lIns="0" bIns="0" rIns="0">
            <a:spAutoFit/>
          </a:bodyPr>
          <a:lstStyle/>
          <a:p>
            <a:pPr algn="l" marL="878012" indent="-439006" lvl="1">
              <a:lnSpc>
                <a:spcPts val="5693"/>
              </a:lnSpc>
              <a:buFont typeface="Arial"/>
              <a:buChar char="•"/>
            </a:pPr>
            <a:r>
              <a:rPr lang="en-US" b="true" sz="4066">
                <a:solidFill>
                  <a:srgbClr val="26306B"/>
                </a:solidFill>
                <a:latin typeface="Canva Sans Bold"/>
                <a:ea typeface="Canva Sans Bold"/>
                <a:cs typeface="Canva Sans Bold"/>
                <a:sym typeface="Canva Sans Bold"/>
              </a:rPr>
              <a:t>To develop an on-demand veterinary teleconsultation system that connects pet owners with qualified veterinarians.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Freeform 9" id="9"/>
          <p:cNvSpPr/>
          <p:nvPr/>
        </p:nvSpPr>
        <p:spPr>
          <a:xfrm flipH="false" flipV="false" rot="0">
            <a:off x="14686458" y="1028700"/>
            <a:ext cx="2572842" cy="2876144"/>
          </a:xfrm>
          <a:custGeom>
            <a:avLst/>
            <a:gdLst/>
            <a:ahLst/>
            <a:cxnLst/>
            <a:rect r="r" b="b" t="t" l="l"/>
            <a:pathLst>
              <a:path h="2876144" w="2572842">
                <a:moveTo>
                  <a:pt x="0" y="0"/>
                </a:moveTo>
                <a:lnTo>
                  <a:pt x="2572842" y="0"/>
                </a:lnTo>
                <a:lnTo>
                  <a:pt x="2572842" y="2876144"/>
                </a:lnTo>
                <a:lnTo>
                  <a:pt x="0" y="2876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796565" y="3695893"/>
            <a:ext cx="13889893" cy="5324604"/>
            <a:chOff x="0" y="0"/>
            <a:chExt cx="3658244" cy="1402365"/>
          </a:xfrm>
        </p:grpSpPr>
        <p:sp>
          <p:nvSpPr>
            <p:cNvPr name="Freeform 11" id="11"/>
            <p:cNvSpPr/>
            <p:nvPr/>
          </p:nvSpPr>
          <p:spPr>
            <a:xfrm flipH="false" flipV="false" rot="0">
              <a:off x="0" y="0"/>
              <a:ext cx="3658243" cy="1402365"/>
            </a:xfrm>
            <a:custGeom>
              <a:avLst/>
              <a:gdLst/>
              <a:ahLst/>
              <a:cxnLst/>
              <a:rect r="r" b="b" t="t" l="l"/>
              <a:pathLst>
                <a:path h="1402365" w="3658243">
                  <a:moveTo>
                    <a:pt x="34557" y="0"/>
                  </a:moveTo>
                  <a:lnTo>
                    <a:pt x="3623686" y="0"/>
                  </a:lnTo>
                  <a:cubicBezTo>
                    <a:pt x="3632851" y="0"/>
                    <a:pt x="3641641" y="3641"/>
                    <a:pt x="3648122" y="10122"/>
                  </a:cubicBezTo>
                  <a:cubicBezTo>
                    <a:pt x="3654603" y="16602"/>
                    <a:pt x="3658243" y="25392"/>
                    <a:pt x="3658243" y="34557"/>
                  </a:cubicBezTo>
                  <a:lnTo>
                    <a:pt x="3658243" y="1367807"/>
                  </a:lnTo>
                  <a:cubicBezTo>
                    <a:pt x="3658243" y="1376973"/>
                    <a:pt x="3654603" y="1385762"/>
                    <a:pt x="3648122" y="1392243"/>
                  </a:cubicBezTo>
                  <a:cubicBezTo>
                    <a:pt x="3641641" y="1398724"/>
                    <a:pt x="3632851" y="1402365"/>
                    <a:pt x="3623686" y="1402365"/>
                  </a:cubicBezTo>
                  <a:lnTo>
                    <a:pt x="34557" y="1402365"/>
                  </a:lnTo>
                  <a:cubicBezTo>
                    <a:pt x="15472" y="1402365"/>
                    <a:pt x="0" y="1386893"/>
                    <a:pt x="0" y="1367807"/>
                  </a:cubicBezTo>
                  <a:lnTo>
                    <a:pt x="0" y="34557"/>
                  </a:lnTo>
                  <a:cubicBezTo>
                    <a:pt x="0" y="15472"/>
                    <a:pt x="15472" y="0"/>
                    <a:pt x="34557" y="0"/>
                  </a:cubicBezTo>
                  <a:close/>
                </a:path>
              </a:pathLst>
            </a:custGeom>
            <a:solidFill>
              <a:srgbClr val="DECDFF"/>
            </a:solidFill>
          </p:spPr>
        </p:sp>
        <p:sp>
          <p:nvSpPr>
            <p:cNvPr name="TextBox 12" id="12"/>
            <p:cNvSpPr txBox="true"/>
            <p:nvPr/>
          </p:nvSpPr>
          <p:spPr>
            <a:xfrm>
              <a:off x="0" y="-47625"/>
              <a:ext cx="3658244" cy="1449990"/>
            </a:xfrm>
            <a:prstGeom prst="rect">
              <a:avLst/>
            </a:prstGeom>
          </p:spPr>
          <p:txBody>
            <a:bodyPr anchor="ctr" rtlCol="false" tIns="50800" lIns="50800" bIns="50800" rIns="50800"/>
            <a:lstStyle/>
            <a:p>
              <a:pPr algn="l" marL="669283" indent="-334641" lvl="1">
                <a:lnSpc>
                  <a:spcPts val="4339"/>
                </a:lnSpc>
                <a:buFont typeface="Arial"/>
                <a:buChar char="•"/>
              </a:pPr>
              <a:r>
                <a:rPr lang="en-US" b="true" sz="3099">
                  <a:solidFill>
                    <a:srgbClr val="31307E"/>
                  </a:solidFill>
                  <a:latin typeface="Canva Sans Bold"/>
                  <a:ea typeface="Canva Sans Bold"/>
                  <a:cs typeface="Canva Sans Bold"/>
                  <a:sym typeface="Canva Sans Bold"/>
                </a:rPr>
                <a:t>Develop AI-powered tools for symptom analysis.</a:t>
              </a:r>
            </a:p>
            <a:p>
              <a:pPr algn="l">
                <a:lnSpc>
                  <a:spcPts val="4339"/>
                </a:lnSpc>
              </a:pPr>
            </a:p>
            <a:p>
              <a:pPr algn="l" marL="669283" indent="-334641" lvl="1">
                <a:lnSpc>
                  <a:spcPts val="4339"/>
                </a:lnSpc>
                <a:buFont typeface="Arial"/>
                <a:buChar char="•"/>
              </a:pPr>
              <a:r>
                <a:rPr lang="en-US" b="true" sz="3099">
                  <a:solidFill>
                    <a:srgbClr val="31307E"/>
                  </a:solidFill>
                  <a:latin typeface="Canva Sans Bold"/>
                  <a:ea typeface="Canva Sans Bold"/>
                  <a:cs typeface="Canva Sans Bold"/>
                  <a:sym typeface="Canva Sans Bold"/>
                </a:rPr>
                <a:t>Implement dynamic vet matching in real time.</a:t>
              </a:r>
            </a:p>
            <a:p>
              <a:pPr algn="l">
                <a:lnSpc>
                  <a:spcPts val="4339"/>
                </a:lnSpc>
              </a:pPr>
            </a:p>
            <a:p>
              <a:pPr algn="l" marL="669283" indent="-334641" lvl="1">
                <a:lnSpc>
                  <a:spcPts val="4339"/>
                </a:lnSpc>
                <a:buFont typeface="Arial"/>
                <a:buChar char="•"/>
              </a:pPr>
              <a:r>
                <a:rPr lang="en-US" b="true" sz="3099">
                  <a:solidFill>
                    <a:srgbClr val="31307E"/>
                  </a:solidFill>
                  <a:latin typeface="Canva Sans Bold"/>
                  <a:ea typeface="Canva Sans Bold"/>
                  <a:cs typeface="Canva Sans Bold"/>
                  <a:sym typeface="Canva Sans Bold"/>
                </a:rPr>
                <a:t>Automate consultation summaries.</a:t>
              </a:r>
            </a:p>
            <a:p>
              <a:pPr algn="l">
                <a:lnSpc>
                  <a:spcPts val="4339"/>
                </a:lnSpc>
              </a:pPr>
            </a:p>
            <a:p>
              <a:pPr algn="l" marL="669283" indent="-334641" lvl="1">
                <a:lnSpc>
                  <a:spcPts val="4339"/>
                </a:lnSpc>
                <a:buFont typeface="Arial"/>
                <a:buChar char="•"/>
              </a:pPr>
              <a:r>
                <a:rPr lang="en-US" b="true" sz="3099">
                  <a:solidFill>
                    <a:srgbClr val="31307E"/>
                  </a:solidFill>
                  <a:latin typeface="Canva Sans Bold"/>
                  <a:ea typeface="Canva Sans Bold"/>
                  <a:cs typeface="Canva Sans Bold"/>
                  <a:sym typeface="Canva Sans Bold"/>
                </a:rPr>
                <a:t>Introduce predictive health alerts for proactive pet care.</a:t>
              </a:r>
            </a:p>
            <a:p>
              <a:pPr algn="ctr">
                <a:lnSpc>
                  <a:spcPts val="4199"/>
                </a:lnSpc>
              </a:pPr>
            </a:p>
          </p:txBody>
        </p:sp>
      </p:grpSp>
      <p:sp>
        <p:nvSpPr>
          <p:cNvPr name="TextBox 13" id="13"/>
          <p:cNvSpPr txBox="true"/>
          <p:nvPr/>
        </p:nvSpPr>
        <p:spPr>
          <a:xfrm rot="0">
            <a:off x="1028700" y="866775"/>
            <a:ext cx="6367701" cy="1394452"/>
          </a:xfrm>
          <a:prstGeom prst="rect">
            <a:avLst/>
          </a:prstGeom>
        </p:spPr>
        <p:txBody>
          <a:bodyPr anchor="t" rtlCol="false" tIns="0" lIns="0" bIns="0" rIns="0">
            <a:spAutoFit/>
          </a:bodyPr>
          <a:lstStyle/>
          <a:p>
            <a:pPr algn="ctr">
              <a:lnSpc>
                <a:spcPts val="11340"/>
              </a:lnSpc>
            </a:pPr>
            <a:r>
              <a:rPr lang="en-US" sz="8100" b="true">
                <a:solidFill>
                  <a:srgbClr val="000000"/>
                </a:solidFill>
                <a:latin typeface="Canva Sans Bold"/>
                <a:ea typeface="Canva Sans Bold"/>
                <a:cs typeface="Canva Sans Bold"/>
                <a:sym typeface="Canva Sans Bold"/>
              </a:rPr>
              <a:t>OBJECTIVES</a:t>
            </a:r>
          </a:p>
        </p:txBody>
      </p:sp>
      <p:sp>
        <p:nvSpPr>
          <p:cNvPr name="TextBox 14" id="14"/>
          <p:cNvSpPr txBox="true"/>
          <p:nvPr/>
        </p:nvSpPr>
        <p:spPr>
          <a:xfrm rot="0">
            <a:off x="1028700" y="2621292"/>
            <a:ext cx="4567595" cy="828040"/>
          </a:xfrm>
          <a:prstGeom prst="rect">
            <a:avLst/>
          </a:prstGeom>
        </p:spPr>
        <p:txBody>
          <a:bodyPr anchor="t" rtlCol="false" tIns="0" lIns="0" bIns="0" rIns="0">
            <a:spAutoFit/>
          </a:bodyPr>
          <a:lstStyle/>
          <a:p>
            <a:pPr algn="ctr">
              <a:lnSpc>
                <a:spcPts val="6860"/>
              </a:lnSpc>
            </a:pPr>
            <a:r>
              <a:rPr lang="en-US" sz="4900" b="true">
                <a:solidFill>
                  <a:srgbClr val="000000"/>
                </a:solidFill>
                <a:latin typeface="Canva Sans Bold"/>
                <a:ea typeface="Canva Sans Bold"/>
                <a:cs typeface="Canva Sans Bold"/>
                <a:sym typeface="Canva Sans Bold"/>
              </a:rPr>
              <a:t>Sub Objectives</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1381244" y="3355618"/>
            <a:ext cx="15878056" cy="3499564"/>
          </a:xfrm>
          <a:prstGeom prst="rect">
            <a:avLst/>
          </a:prstGeom>
        </p:spPr>
        <p:txBody>
          <a:bodyPr anchor="t" rtlCol="false" tIns="0" lIns="0" bIns="0" rIns="0">
            <a:spAutoFit/>
          </a:bodyPr>
          <a:lstStyle/>
          <a:p>
            <a:pPr algn="just">
              <a:lnSpc>
                <a:spcPts val="5560"/>
              </a:lnSpc>
            </a:pPr>
            <a:r>
              <a:rPr lang="en-US" sz="3971" b="true">
                <a:solidFill>
                  <a:srgbClr val="31307E"/>
                </a:solidFill>
                <a:latin typeface="Canva Sans Bold"/>
                <a:ea typeface="Canva Sans Bold"/>
                <a:cs typeface="Canva Sans Bold"/>
                <a:sym typeface="Canva Sans Bold"/>
              </a:rPr>
              <a:t>Un</a:t>
            </a:r>
            <a:r>
              <a:rPr lang="en-US" b="true" sz="3971">
                <a:solidFill>
                  <a:srgbClr val="31307E"/>
                </a:solidFill>
                <a:latin typeface="Canva Sans Bold"/>
                <a:ea typeface="Canva Sans Bold"/>
                <a:cs typeface="Canva Sans Bold"/>
                <a:sym typeface="Canva Sans Bold"/>
              </a:rPr>
              <a:t>derutilization of AI/ML for species-specific symptom analysis.</a:t>
            </a:r>
          </a:p>
          <a:p>
            <a:pPr algn="just">
              <a:lnSpc>
                <a:spcPts val="5560"/>
              </a:lnSpc>
            </a:pPr>
          </a:p>
          <a:p>
            <a:pPr algn="just">
              <a:lnSpc>
                <a:spcPts val="5560"/>
              </a:lnSpc>
            </a:pPr>
            <a:r>
              <a:rPr lang="en-US" b="true" sz="3971">
                <a:solidFill>
                  <a:srgbClr val="31307E"/>
                </a:solidFill>
                <a:latin typeface="Canva Sans Bold"/>
                <a:ea typeface="Canva Sans Bold"/>
                <a:cs typeface="Canva Sans Bold"/>
                <a:sym typeface="Canva Sans Bold"/>
              </a:rPr>
              <a:t>Absence of dynamic vet matching tools.</a:t>
            </a:r>
          </a:p>
          <a:p>
            <a:pPr algn="just">
              <a:lnSpc>
                <a:spcPts val="5560"/>
              </a:lnSpc>
            </a:pPr>
          </a:p>
          <a:p>
            <a:pPr algn="just">
              <a:lnSpc>
                <a:spcPts val="5560"/>
              </a:lnSpc>
            </a:pPr>
            <a:r>
              <a:rPr lang="en-US" b="true" sz="3971">
                <a:solidFill>
                  <a:srgbClr val="31307E"/>
                </a:solidFill>
                <a:latin typeface="Canva Sans Bold"/>
                <a:ea typeface="Canva Sans Bold"/>
                <a:cs typeface="Canva Sans Bold"/>
                <a:sym typeface="Canva Sans Bold"/>
              </a:rPr>
              <a:t>Lack of predictive analytics for pet health management.</a:t>
            </a:r>
          </a:p>
        </p:txBody>
      </p:sp>
      <p:sp>
        <p:nvSpPr>
          <p:cNvPr name="Freeform 10" id="10"/>
          <p:cNvSpPr/>
          <p:nvPr/>
        </p:nvSpPr>
        <p:spPr>
          <a:xfrm flipH="false" flipV="false" rot="-1622546">
            <a:off x="452003" y="3536808"/>
            <a:ext cx="597409" cy="563737"/>
          </a:xfrm>
          <a:custGeom>
            <a:avLst/>
            <a:gdLst/>
            <a:ahLst/>
            <a:cxnLst/>
            <a:rect r="r" b="b" t="t" l="l"/>
            <a:pathLst>
              <a:path h="563737" w="597409">
                <a:moveTo>
                  <a:pt x="0" y="0"/>
                </a:moveTo>
                <a:lnTo>
                  <a:pt x="597409" y="0"/>
                </a:lnTo>
                <a:lnTo>
                  <a:pt x="597409" y="563736"/>
                </a:lnTo>
                <a:lnTo>
                  <a:pt x="0" y="5637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622546">
            <a:off x="488536" y="4876493"/>
            <a:ext cx="565910" cy="534014"/>
          </a:xfrm>
          <a:custGeom>
            <a:avLst/>
            <a:gdLst/>
            <a:ahLst/>
            <a:cxnLst/>
            <a:rect r="r" b="b" t="t" l="l"/>
            <a:pathLst>
              <a:path h="534014" w="565910">
                <a:moveTo>
                  <a:pt x="0" y="0"/>
                </a:moveTo>
                <a:lnTo>
                  <a:pt x="565911" y="0"/>
                </a:lnTo>
                <a:lnTo>
                  <a:pt x="565911" y="534014"/>
                </a:lnTo>
                <a:lnTo>
                  <a:pt x="0" y="5340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622546">
            <a:off x="517157" y="6274866"/>
            <a:ext cx="565423" cy="533554"/>
          </a:xfrm>
          <a:custGeom>
            <a:avLst/>
            <a:gdLst/>
            <a:ahLst/>
            <a:cxnLst/>
            <a:rect r="r" b="b" t="t" l="l"/>
            <a:pathLst>
              <a:path h="533554" w="565423">
                <a:moveTo>
                  <a:pt x="0" y="0"/>
                </a:moveTo>
                <a:lnTo>
                  <a:pt x="565422" y="0"/>
                </a:lnTo>
                <a:lnTo>
                  <a:pt x="565422" y="533554"/>
                </a:lnTo>
                <a:lnTo>
                  <a:pt x="0" y="5335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5241304" y="5971091"/>
            <a:ext cx="2813219" cy="2567701"/>
          </a:xfrm>
          <a:custGeom>
            <a:avLst/>
            <a:gdLst/>
            <a:ahLst/>
            <a:cxnLst/>
            <a:rect r="r" b="b" t="t" l="l"/>
            <a:pathLst>
              <a:path h="2567701" w="2813219">
                <a:moveTo>
                  <a:pt x="0" y="0"/>
                </a:moveTo>
                <a:lnTo>
                  <a:pt x="2813218" y="0"/>
                </a:lnTo>
                <a:lnTo>
                  <a:pt x="2813218" y="2567702"/>
                </a:lnTo>
                <a:lnTo>
                  <a:pt x="0" y="25677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1028700" y="876300"/>
            <a:ext cx="7810858" cy="1368417"/>
          </a:xfrm>
          <a:prstGeom prst="rect">
            <a:avLst/>
          </a:prstGeom>
        </p:spPr>
        <p:txBody>
          <a:bodyPr anchor="t" rtlCol="false" tIns="0" lIns="0" bIns="0" rIns="0">
            <a:spAutoFit/>
          </a:bodyPr>
          <a:lstStyle/>
          <a:p>
            <a:pPr algn="ctr">
              <a:lnSpc>
                <a:spcPts val="11200"/>
              </a:lnSpc>
            </a:pPr>
            <a:r>
              <a:rPr lang="en-US" sz="8000" b="true">
                <a:solidFill>
                  <a:srgbClr val="000000"/>
                </a:solidFill>
                <a:latin typeface="Canva Sans Bold"/>
                <a:ea typeface="Canva Sans Bold"/>
                <a:cs typeface="Canva Sans Bold"/>
                <a:sym typeface="Canva Sans Bold"/>
              </a:rPr>
              <a:t>RESEARCH GAP</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895858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Freeform 9" id="9"/>
          <p:cNvSpPr/>
          <p:nvPr/>
        </p:nvSpPr>
        <p:spPr>
          <a:xfrm flipH="false" flipV="false" rot="0">
            <a:off x="16350363" y="271618"/>
            <a:ext cx="1050018" cy="1522447"/>
          </a:xfrm>
          <a:custGeom>
            <a:avLst/>
            <a:gdLst/>
            <a:ahLst/>
            <a:cxnLst/>
            <a:rect r="r" b="b" t="t" l="l"/>
            <a:pathLst>
              <a:path h="1522447" w="1050018">
                <a:moveTo>
                  <a:pt x="0" y="0"/>
                </a:moveTo>
                <a:lnTo>
                  <a:pt x="1050017" y="0"/>
                </a:lnTo>
                <a:lnTo>
                  <a:pt x="1050017" y="1522447"/>
                </a:lnTo>
                <a:lnTo>
                  <a:pt x="0" y="1522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10" id="10"/>
          <p:cNvGraphicFramePr>
            <a:graphicFrameLocks noGrp="true"/>
          </p:cNvGraphicFramePr>
          <p:nvPr/>
        </p:nvGraphicFramePr>
        <p:xfrm>
          <a:off x="1242678" y="2586362"/>
          <a:ext cx="16157703" cy="6372225"/>
        </p:xfrm>
        <a:graphic>
          <a:graphicData uri="http://schemas.openxmlformats.org/drawingml/2006/table">
            <a:tbl>
              <a:tblPr/>
              <a:tblGrid>
                <a:gridCol w="5356227"/>
                <a:gridCol w="2477805"/>
                <a:gridCol w="2386074"/>
                <a:gridCol w="2549301"/>
                <a:gridCol w="3388295"/>
              </a:tblGrid>
              <a:tr h="1071053">
                <a:tc>
                  <a:txBody>
                    <a:bodyPr anchor="t" rtlCol="false"/>
                    <a:lstStyle/>
                    <a:p>
                      <a:pPr algn="ctr">
                        <a:lnSpc>
                          <a:spcPts val="3919"/>
                        </a:lnSpc>
                        <a:defRPr/>
                      </a:pPr>
                      <a:r>
                        <a:rPr lang="en-US" sz="2799" b="true">
                          <a:solidFill>
                            <a:srgbClr val="000000"/>
                          </a:solidFill>
                          <a:latin typeface="Canva Sans Bold"/>
                          <a:ea typeface="Canva Sans Bold"/>
                          <a:cs typeface="Canva Sans Bold"/>
                          <a:sym typeface="Canva Sans Bold"/>
                        </a:rPr>
                        <a:t>Feature</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PetDesk(2021)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Vetster(2022)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799"/>
                        </a:lnSpc>
                        <a:defRPr/>
                      </a:pPr>
                      <a:r>
                        <a:rPr lang="en-US" sz="1999" b="true">
                          <a:solidFill>
                            <a:srgbClr val="000000"/>
                          </a:solidFill>
                          <a:latin typeface="Canva Sans Bold"/>
                          <a:ea typeface="Canva Sans Bold"/>
                          <a:cs typeface="Canva Sans Bold"/>
                          <a:sym typeface="Canva Sans Bold"/>
                        </a:rPr>
                        <a:t>TeleVet(2020)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482164">
                <a:tc>
                  <a:txBody>
                    <a:bodyPr anchor="t" rtlCol="false"/>
                    <a:lstStyle/>
                    <a:p>
                      <a:pPr algn="ctr">
                        <a:lnSpc>
                          <a:spcPts val="2939"/>
                        </a:lnSpc>
                        <a:defRPr/>
                      </a:pPr>
                      <a:r>
                        <a:rPr lang="en-US" sz="2099">
                          <a:solidFill>
                            <a:srgbClr val="000000"/>
                          </a:solidFill>
                          <a:latin typeface="Canva Sans"/>
                          <a:ea typeface="Canva Sans"/>
                          <a:cs typeface="Canva Sans"/>
                          <a:sym typeface="Canva Sans"/>
                        </a:rPr>
                        <a:t>Health Monitoring</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379"/>
                        </a:lnSpc>
                        <a:defRPr/>
                      </a:pPr>
                      <a:r>
                        <a:rPr lang="en-US" sz="1699">
                          <a:solidFill>
                            <a:srgbClr val="000000"/>
                          </a:solidFill>
                          <a:latin typeface="Canva Sans"/>
                          <a:ea typeface="Canva Sans"/>
                          <a:cs typeface="Canva Sans"/>
                          <a:sym typeface="Canva Sans"/>
                        </a:rPr>
                        <a:t>Predictive health alerts for vaccinations, chronic conditions</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384796">
                <a:tc>
                  <a:txBody>
                    <a:bodyPr anchor="t" rtlCol="false"/>
                    <a:lstStyle/>
                    <a:p>
                      <a:pPr algn="l">
                        <a:lnSpc>
                          <a:spcPts val="2939"/>
                        </a:lnSpc>
                        <a:defRPr/>
                      </a:pPr>
                      <a:r>
                        <a:rPr lang="en-US" sz="2099">
                          <a:solidFill>
                            <a:srgbClr val="000000"/>
                          </a:solidFill>
                          <a:latin typeface="Arimo"/>
                          <a:ea typeface="Arimo"/>
                          <a:cs typeface="Arimo"/>
                          <a:sym typeface="Arimo"/>
                        </a:rPr>
                        <a:t>Proactive Health Alerts</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r>
                        <a:rPr lang="en-US" sz="1500">
                          <a:solidFill>
                            <a:srgbClr val="000000"/>
                          </a:solidFill>
                          <a:latin typeface="Canva Sans"/>
                          <a:ea typeface="Canva Sans"/>
                          <a:cs typeface="Canva Sans"/>
                          <a:sym typeface="Canva Sans"/>
                        </a:rPr>
                        <a:t>Predictive health alerts for vaccinations and  preventive care.</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146784">
                <a:tc>
                  <a:txBody>
                    <a:bodyPr anchor="t" rtlCol="false"/>
                    <a:lstStyle/>
                    <a:p>
                      <a:pPr algn="l">
                        <a:lnSpc>
                          <a:spcPts val="2799"/>
                        </a:lnSpc>
                        <a:defRPr/>
                      </a:pPr>
                      <a:r>
                        <a:rPr lang="en-US" sz="1999">
                          <a:solidFill>
                            <a:srgbClr val="000000"/>
                          </a:solidFill>
                          <a:latin typeface="Arimo"/>
                          <a:ea typeface="Arimo"/>
                          <a:cs typeface="Arimo"/>
                          <a:sym typeface="Arimo"/>
                        </a:rPr>
                        <a:t>AI-Powered Symptom Analysis</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100"/>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379"/>
                        </a:lnSpc>
                        <a:defRPr/>
                      </a:pPr>
                      <a:r>
                        <a:rPr lang="en-US" sz="1699">
                          <a:solidFill>
                            <a:srgbClr val="000000"/>
                          </a:solidFill>
                          <a:latin typeface="Canva Sans"/>
                          <a:ea typeface="Canva Sans"/>
                          <a:cs typeface="Canva Sans"/>
                          <a:sym typeface="Canva Sans"/>
                        </a:rPr>
                        <a:t>AI-powered chatbot for symptom analysis, FAQs</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287427">
                <a:tc>
                  <a:txBody>
                    <a:bodyPr anchor="t" rtlCol="false"/>
                    <a:lstStyle/>
                    <a:p>
                      <a:pPr algn="l">
                        <a:lnSpc>
                          <a:spcPts val="2799"/>
                        </a:lnSpc>
                        <a:defRPr/>
                      </a:pPr>
                      <a:r>
                        <a:rPr lang="en-US" sz="1999">
                          <a:solidFill>
                            <a:srgbClr val="000000"/>
                          </a:solidFill>
                          <a:latin typeface="Arimo"/>
                          <a:ea typeface="Arimo"/>
                          <a:cs typeface="Arimo"/>
                          <a:sym typeface="Arimo"/>
                        </a:rPr>
                        <a:t>Target Audience</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799"/>
                        </a:lnSpc>
                        <a:defRPr/>
                      </a:pPr>
                      <a:r>
                        <a:rPr lang="en-US" sz="1999">
                          <a:solidFill>
                            <a:srgbClr val="000000"/>
                          </a:solidFill>
                          <a:latin typeface="Canva Sans"/>
                          <a:ea typeface="Canva Sans"/>
                          <a:cs typeface="Canva Sans"/>
                          <a:sym typeface="Canva Sans"/>
                        </a:rPr>
                        <a:t>PetOwners Urban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799"/>
                        </a:lnSpc>
                        <a:defRPr/>
                      </a:pPr>
                      <a:r>
                        <a:rPr lang="en-US" sz="1999">
                          <a:solidFill>
                            <a:srgbClr val="000000"/>
                          </a:solidFill>
                          <a:latin typeface="Canva Sans"/>
                          <a:ea typeface="Canva Sans"/>
                          <a:cs typeface="Canva Sans"/>
                          <a:sym typeface="Canva Sans"/>
                        </a:rPr>
                        <a:t>Pet Owners Urban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799"/>
                        </a:lnSpc>
                        <a:defRPr/>
                      </a:pPr>
                      <a:r>
                        <a:rPr lang="en-US" sz="1999">
                          <a:solidFill>
                            <a:srgbClr val="000000"/>
                          </a:solidFill>
                          <a:latin typeface="Canva Sans"/>
                          <a:ea typeface="Canva Sans"/>
                          <a:cs typeface="Canva Sans"/>
                          <a:sym typeface="Canva Sans"/>
                        </a:rPr>
                        <a:t>PetClinics</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379"/>
                        </a:lnSpc>
                        <a:defRPr/>
                      </a:pPr>
                      <a:r>
                        <a:rPr lang="en-US" sz="1699">
                          <a:solidFill>
                            <a:srgbClr val="000000"/>
                          </a:solidFill>
                          <a:latin typeface="Canva Sans"/>
                          <a:ea typeface="Canva Sans"/>
                          <a:cs typeface="Canva Sans"/>
                          <a:sym typeface="Canva Sans"/>
                        </a:rPr>
                        <a:t>Pet Owners Urban,Rural and Veterinary Doctors</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bl>
          </a:graphicData>
        </a:graphic>
      </p:graphicFrame>
      <p:sp>
        <p:nvSpPr>
          <p:cNvPr name="Freeform 11" id="11"/>
          <p:cNvSpPr/>
          <p:nvPr/>
        </p:nvSpPr>
        <p:spPr>
          <a:xfrm flipH="false" flipV="false" rot="0">
            <a:off x="14788584" y="2839356"/>
            <a:ext cx="1922241" cy="646559"/>
          </a:xfrm>
          <a:custGeom>
            <a:avLst/>
            <a:gdLst/>
            <a:ahLst/>
            <a:cxnLst/>
            <a:rect r="r" b="b" t="t" l="l"/>
            <a:pathLst>
              <a:path h="646559" w="1922241">
                <a:moveTo>
                  <a:pt x="0" y="0"/>
                </a:moveTo>
                <a:lnTo>
                  <a:pt x="1922241" y="0"/>
                </a:lnTo>
                <a:lnTo>
                  <a:pt x="1922241" y="646558"/>
                </a:lnTo>
                <a:lnTo>
                  <a:pt x="0" y="646558"/>
                </a:lnTo>
                <a:lnTo>
                  <a:pt x="0" y="0"/>
                </a:lnTo>
                <a:close/>
              </a:path>
            </a:pathLst>
          </a:custGeom>
          <a:blipFill>
            <a:blip r:embed="rId2"/>
            <a:stretch>
              <a:fillRect l="-59717" t="-185064" r="-62106" b="-181248"/>
            </a:stretch>
          </a:blipFill>
          <a:ln cap="sq">
            <a:noFill/>
            <a:prstDash val="sysDot"/>
            <a:miter/>
          </a:ln>
        </p:spPr>
      </p:sp>
      <p:sp>
        <p:nvSpPr>
          <p:cNvPr name="Freeform 12" id="12"/>
          <p:cNvSpPr/>
          <p:nvPr/>
        </p:nvSpPr>
        <p:spPr>
          <a:xfrm flipH="false" flipV="false" rot="0">
            <a:off x="7289538" y="4197816"/>
            <a:ext cx="823160" cy="617370"/>
          </a:xfrm>
          <a:custGeom>
            <a:avLst/>
            <a:gdLst/>
            <a:ahLst/>
            <a:cxnLst/>
            <a:rect r="r" b="b" t="t" l="l"/>
            <a:pathLst>
              <a:path h="617370" w="823160">
                <a:moveTo>
                  <a:pt x="0" y="0"/>
                </a:moveTo>
                <a:lnTo>
                  <a:pt x="823160" y="0"/>
                </a:lnTo>
                <a:lnTo>
                  <a:pt x="823160" y="617370"/>
                </a:lnTo>
                <a:lnTo>
                  <a:pt x="0" y="617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1028700" y="876300"/>
            <a:ext cx="11324630" cy="1368417"/>
          </a:xfrm>
          <a:prstGeom prst="rect">
            <a:avLst/>
          </a:prstGeom>
        </p:spPr>
        <p:txBody>
          <a:bodyPr anchor="t" rtlCol="false" tIns="0" lIns="0" bIns="0" rIns="0">
            <a:spAutoFit/>
          </a:bodyPr>
          <a:lstStyle/>
          <a:p>
            <a:pPr algn="ctr">
              <a:lnSpc>
                <a:spcPts val="11200"/>
              </a:lnSpc>
            </a:pPr>
            <a:r>
              <a:rPr lang="en-US" sz="8000" b="true">
                <a:solidFill>
                  <a:srgbClr val="000000"/>
                </a:solidFill>
                <a:latin typeface="Canva Sans Bold"/>
                <a:ea typeface="Canva Sans Bold"/>
                <a:cs typeface="Canva Sans Bold"/>
                <a:sym typeface="Canva Sans Bold"/>
              </a:rPr>
              <a:t>SYSTEM COMPARISON</a:t>
            </a:r>
          </a:p>
        </p:txBody>
      </p:sp>
      <p:sp>
        <p:nvSpPr>
          <p:cNvPr name="Freeform 14" id="14"/>
          <p:cNvSpPr/>
          <p:nvPr/>
        </p:nvSpPr>
        <p:spPr>
          <a:xfrm flipH="false" flipV="false" rot="0">
            <a:off x="7289538" y="5560222"/>
            <a:ext cx="823160" cy="617370"/>
          </a:xfrm>
          <a:custGeom>
            <a:avLst/>
            <a:gdLst/>
            <a:ahLst/>
            <a:cxnLst/>
            <a:rect r="r" b="b" t="t" l="l"/>
            <a:pathLst>
              <a:path h="617370" w="823160">
                <a:moveTo>
                  <a:pt x="0" y="0"/>
                </a:moveTo>
                <a:lnTo>
                  <a:pt x="823160" y="0"/>
                </a:lnTo>
                <a:lnTo>
                  <a:pt x="823160" y="617370"/>
                </a:lnTo>
                <a:lnTo>
                  <a:pt x="0" y="617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7289538" y="6768286"/>
            <a:ext cx="823160" cy="617370"/>
          </a:xfrm>
          <a:custGeom>
            <a:avLst/>
            <a:gdLst/>
            <a:ahLst/>
            <a:cxnLst/>
            <a:rect r="r" b="b" t="t" l="l"/>
            <a:pathLst>
              <a:path h="617370" w="823160">
                <a:moveTo>
                  <a:pt x="0" y="0"/>
                </a:moveTo>
                <a:lnTo>
                  <a:pt x="823160" y="0"/>
                </a:lnTo>
                <a:lnTo>
                  <a:pt x="823160" y="617370"/>
                </a:lnTo>
                <a:lnTo>
                  <a:pt x="0" y="617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9700239" y="4043474"/>
            <a:ext cx="823160" cy="617370"/>
          </a:xfrm>
          <a:custGeom>
            <a:avLst/>
            <a:gdLst/>
            <a:ahLst/>
            <a:cxnLst/>
            <a:rect r="r" b="b" t="t" l="l"/>
            <a:pathLst>
              <a:path h="617370" w="823160">
                <a:moveTo>
                  <a:pt x="0" y="0"/>
                </a:moveTo>
                <a:lnTo>
                  <a:pt x="823160" y="0"/>
                </a:lnTo>
                <a:lnTo>
                  <a:pt x="823160" y="617370"/>
                </a:lnTo>
                <a:lnTo>
                  <a:pt x="0" y="617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9700239" y="5559105"/>
            <a:ext cx="823160" cy="617370"/>
          </a:xfrm>
          <a:custGeom>
            <a:avLst/>
            <a:gdLst/>
            <a:ahLst/>
            <a:cxnLst/>
            <a:rect r="r" b="b" t="t" l="l"/>
            <a:pathLst>
              <a:path h="617370" w="823160">
                <a:moveTo>
                  <a:pt x="0" y="0"/>
                </a:moveTo>
                <a:lnTo>
                  <a:pt x="823160" y="0"/>
                </a:lnTo>
                <a:lnTo>
                  <a:pt x="823160" y="617370"/>
                </a:lnTo>
                <a:lnTo>
                  <a:pt x="0" y="617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9700239" y="6768286"/>
            <a:ext cx="823160" cy="617370"/>
          </a:xfrm>
          <a:custGeom>
            <a:avLst/>
            <a:gdLst/>
            <a:ahLst/>
            <a:cxnLst/>
            <a:rect r="r" b="b" t="t" l="l"/>
            <a:pathLst>
              <a:path h="617370" w="823160">
                <a:moveTo>
                  <a:pt x="0" y="0"/>
                </a:moveTo>
                <a:lnTo>
                  <a:pt x="823160" y="0"/>
                </a:lnTo>
                <a:lnTo>
                  <a:pt x="823160" y="617370"/>
                </a:lnTo>
                <a:lnTo>
                  <a:pt x="0" y="617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2353330" y="4043474"/>
            <a:ext cx="823160" cy="617370"/>
          </a:xfrm>
          <a:custGeom>
            <a:avLst/>
            <a:gdLst/>
            <a:ahLst/>
            <a:cxnLst/>
            <a:rect r="r" b="b" t="t" l="l"/>
            <a:pathLst>
              <a:path h="617370" w="823160">
                <a:moveTo>
                  <a:pt x="0" y="0"/>
                </a:moveTo>
                <a:lnTo>
                  <a:pt x="823160" y="0"/>
                </a:lnTo>
                <a:lnTo>
                  <a:pt x="823160" y="617370"/>
                </a:lnTo>
                <a:lnTo>
                  <a:pt x="0" y="617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2353330" y="5560222"/>
            <a:ext cx="823160" cy="617370"/>
          </a:xfrm>
          <a:custGeom>
            <a:avLst/>
            <a:gdLst/>
            <a:ahLst/>
            <a:cxnLst/>
            <a:rect r="r" b="b" t="t" l="l"/>
            <a:pathLst>
              <a:path h="617370" w="823160">
                <a:moveTo>
                  <a:pt x="0" y="0"/>
                </a:moveTo>
                <a:lnTo>
                  <a:pt x="823160" y="0"/>
                </a:lnTo>
                <a:lnTo>
                  <a:pt x="823160" y="617370"/>
                </a:lnTo>
                <a:lnTo>
                  <a:pt x="0" y="617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2353330" y="6768286"/>
            <a:ext cx="823160" cy="617370"/>
          </a:xfrm>
          <a:custGeom>
            <a:avLst/>
            <a:gdLst/>
            <a:ahLst/>
            <a:cxnLst/>
            <a:rect r="r" b="b" t="t" l="l"/>
            <a:pathLst>
              <a:path h="617370" w="823160">
                <a:moveTo>
                  <a:pt x="0" y="0"/>
                </a:moveTo>
                <a:lnTo>
                  <a:pt x="823160" y="0"/>
                </a:lnTo>
                <a:lnTo>
                  <a:pt x="823160" y="617370"/>
                </a:lnTo>
                <a:lnTo>
                  <a:pt x="0" y="617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grpSp>
        <p:nvGrpSpPr>
          <p:cNvPr name="Group 9" id="9"/>
          <p:cNvGrpSpPr/>
          <p:nvPr/>
        </p:nvGrpSpPr>
        <p:grpSpPr>
          <a:xfrm rot="0">
            <a:off x="4926024" y="1563878"/>
            <a:ext cx="4607126" cy="886347"/>
            <a:chOff x="0" y="0"/>
            <a:chExt cx="1213399" cy="233441"/>
          </a:xfrm>
        </p:grpSpPr>
        <p:sp>
          <p:nvSpPr>
            <p:cNvPr name="Freeform 10" id="10"/>
            <p:cNvSpPr/>
            <p:nvPr/>
          </p:nvSpPr>
          <p:spPr>
            <a:xfrm flipH="false" flipV="false" rot="0">
              <a:off x="0" y="0"/>
              <a:ext cx="1213399" cy="233441"/>
            </a:xfrm>
            <a:custGeom>
              <a:avLst/>
              <a:gdLst/>
              <a:ahLst/>
              <a:cxnLst/>
              <a:rect r="r" b="b" t="t" l="l"/>
              <a:pathLst>
                <a:path h="233441" w="1213399">
                  <a:moveTo>
                    <a:pt x="99145" y="0"/>
                  </a:moveTo>
                  <a:lnTo>
                    <a:pt x="1114254" y="0"/>
                  </a:lnTo>
                  <a:cubicBezTo>
                    <a:pt x="1169011" y="0"/>
                    <a:pt x="1213399" y="44389"/>
                    <a:pt x="1213399" y="99145"/>
                  </a:cubicBezTo>
                  <a:lnTo>
                    <a:pt x="1213399" y="134296"/>
                  </a:lnTo>
                  <a:cubicBezTo>
                    <a:pt x="1213399" y="189053"/>
                    <a:pt x="1169011" y="233441"/>
                    <a:pt x="1114254" y="233441"/>
                  </a:cubicBezTo>
                  <a:lnTo>
                    <a:pt x="99145" y="233441"/>
                  </a:lnTo>
                  <a:cubicBezTo>
                    <a:pt x="44389" y="233441"/>
                    <a:pt x="0" y="189053"/>
                    <a:pt x="0" y="134296"/>
                  </a:cubicBezTo>
                  <a:lnTo>
                    <a:pt x="0" y="99145"/>
                  </a:lnTo>
                  <a:cubicBezTo>
                    <a:pt x="0" y="44389"/>
                    <a:pt x="44389" y="0"/>
                    <a:pt x="99145" y="0"/>
                  </a:cubicBezTo>
                  <a:close/>
                </a:path>
              </a:pathLst>
            </a:custGeom>
            <a:solidFill>
              <a:srgbClr val="DA60C5"/>
            </a:solidFill>
          </p:spPr>
        </p:sp>
        <p:sp>
          <p:nvSpPr>
            <p:cNvPr name="TextBox 11" id="11"/>
            <p:cNvSpPr txBox="true"/>
            <p:nvPr/>
          </p:nvSpPr>
          <p:spPr>
            <a:xfrm>
              <a:off x="0" y="-38100"/>
              <a:ext cx="1213399" cy="27154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0662538" y="2223281"/>
            <a:ext cx="5095931" cy="886347"/>
            <a:chOff x="0" y="0"/>
            <a:chExt cx="1342138" cy="233441"/>
          </a:xfrm>
        </p:grpSpPr>
        <p:sp>
          <p:nvSpPr>
            <p:cNvPr name="Freeform 13" id="13"/>
            <p:cNvSpPr/>
            <p:nvPr/>
          </p:nvSpPr>
          <p:spPr>
            <a:xfrm flipH="false" flipV="false" rot="0">
              <a:off x="0" y="0"/>
              <a:ext cx="1342138" cy="233441"/>
            </a:xfrm>
            <a:custGeom>
              <a:avLst/>
              <a:gdLst/>
              <a:ahLst/>
              <a:cxnLst/>
              <a:rect r="r" b="b" t="t" l="l"/>
              <a:pathLst>
                <a:path h="233441" w="1342138">
                  <a:moveTo>
                    <a:pt x="89635" y="0"/>
                  </a:moveTo>
                  <a:lnTo>
                    <a:pt x="1252503" y="0"/>
                  </a:lnTo>
                  <a:cubicBezTo>
                    <a:pt x="1276276" y="0"/>
                    <a:pt x="1299075" y="9444"/>
                    <a:pt x="1315885" y="26253"/>
                  </a:cubicBezTo>
                  <a:cubicBezTo>
                    <a:pt x="1332695" y="43063"/>
                    <a:pt x="1342138" y="65862"/>
                    <a:pt x="1342138" y="89635"/>
                  </a:cubicBezTo>
                  <a:lnTo>
                    <a:pt x="1342138" y="143806"/>
                  </a:lnTo>
                  <a:cubicBezTo>
                    <a:pt x="1342138" y="167579"/>
                    <a:pt x="1332695" y="190378"/>
                    <a:pt x="1315885" y="207188"/>
                  </a:cubicBezTo>
                  <a:cubicBezTo>
                    <a:pt x="1299075" y="223998"/>
                    <a:pt x="1276276" y="233441"/>
                    <a:pt x="1252503" y="233441"/>
                  </a:cubicBezTo>
                  <a:lnTo>
                    <a:pt x="89635" y="233441"/>
                  </a:lnTo>
                  <a:cubicBezTo>
                    <a:pt x="65862" y="233441"/>
                    <a:pt x="43063" y="223998"/>
                    <a:pt x="26253" y="207188"/>
                  </a:cubicBezTo>
                  <a:cubicBezTo>
                    <a:pt x="9444" y="190378"/>
                    <a:pt x="0" y="167579"/>
                    <a:pt x="0" y="143806"/>
                  </a:cubicBezTo>
                  <a:lnTo>
                    <a:pt x="0" y="89635"/>
                  </a:lnTo>
                  <a:cubicBezTo>
                    <a:pt x="0" y="65862"/>
                    <a:pt x="9444" y="43063"/>
                    <a:pt x="26253" y="26253"/>
                  </a:cubicBezTo>
                  <a:cubicBezTo>
                    <a:pt x="43063" y="9444"/>
                    <a:pt x="65862" y="0"/>
                    <a:pt x="89635" y="0"/>
                  </a:cubicBezTo>
                  <a:close/>
                </a:path>
              </a:pathLst>
            </a:custGeom>
            <a:solidFill>
              <a:srgbClr val="FD914C"/>
            </a:solidFill>
          </p:spPr>
        </p:sp>
        <p:sp>
          <p:nvSpPr>
            <p:cNvPr name="TextBox 14" id="14"/>
            <p:cNvSpPr txBox="true"/>
            <p:nvPr/>
          </p:nvSpPr>
          <p:spPr>
            <a:xfrm>
              <a:off x="0" y="-38100"/>
              <a:ext cx="1342138" cy="27154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4916419" y="3533170"/>
            <a:ext cx="4607126" cy="886347"/>
            <a:chOff x="0" y="0"/>
            <a:chExt cx="1213399" cy="233441"/>
          </a:xfrm>
        </p:grpSpPr>
        <p:sp>
          <p:nvSpPr>
            <p:cNvPr name="Freeform 16" id="16"/>
            <p:cNvSpPr/>
            <p:nvPr/>
          </p:nvSpPr>
          <p:spPr>
            <a:xfrm flipH="false" flipV="false" rot="0">
              <a:off x="0" y="0"/>
              <a:ext cx="1213399" cy="233441"/>
            </a:xfrm>
            <a:custGeom>
              <a:avLst/>
              <a:gdLst/>
              <a:ahLst/>
              <a:cxnLst/>
              <a:rect r="r" b="b" t="t" l="l"/>
              <a:pathLst>
                <a:path h="233441" w="1213399">
                  <a:moveTo>
                    <a:pt x="99145" y="0"/>
                  </a:moveTo>
                  <a:lnTo>
                    <a:pt x="1114254" y="0"/>
                  </a:lnTo>
                  <a:cubicBezTo>
                    <a:pt x="1169011" y="0"/>
                    <a:pt x="1213399" y="44389"/>
                    <a:pt x="1213399" y="99145"/>
                  </a:cubicBezTo>
                  <a:lnTo>
                    <a:pt x="1213399" y="134296"/>
                  </a:lnTo>
                  <a:cubicBezTo>
                    <a:pt x="1213399" y="189053"/>
                    <a:pt x="1169011" y="233441"/>
                    <a:pt x="1114254" y="233441"/>
                  </a:cubicBezTo>
                  <a:lnTo>
                    <a:pt x="99145" y="233441"/>
                  </a:lnTo>
                  <a:cubicBezTo>
                    <a:pt x="44389" y="233441"/>
                    <a:pt x="0" y="189053"/>
                    <a:pt x="0" y="134296"/>
                  </a:cubicBezTo>
                  <a:lnTo>
                    <a:pt x="0" y="99145"/>
                  </a:lnTo>
                  <a:cubicBezTo>
                    <a:pt x="0" y="44389"/>
                    <a:pt x="44389" y="0"/>
                    <a:pt x="99145" y="0"/>
                  </a:cubicBezTo>
                  <a:close/>
                </a:path>
              </a:pathLst>
            </a:custGeom>
            <a:solidFill>
              <a:srgbClr val="7ED957"/>
            </a:solidFill>
          </p:spPr>
        </p:sp>
        <p:sp>
          <p:nvSpPr>
            <p:cNvPr name="TextBox 17" id="17"/>
            <p:cNvSpPr txBox="true"/>
            <p:nvPr/>
          </p:nvSpPr>
          <p:spPr>
            <a:xfrm>
              <a:off x="0" y="-38100"/>
              <a:ext cx="1213399" cy="27154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652933" y="4714155"/>
            <a:ext cx="5095931" cy="886347"/>
            <a:chOff x="0" y="0"/>
            <a:chExt cx="1342138" cy="233441"/>
          </a:xfrm>
        </p:grpSpPr>
        <p:sp>
          <p:nvSpPr>
            <p:cNvPr name="Freeform 19" id="19"/>
            <p:cNvSpPr/>
            <p:nvPr/>
          </p:nvSpPr>
          <p:spPr>
            <a:xfrm flipH="false" flipV="false" rot="0">
              <a:off x="0" y="0"/>
              <a:ext cx="1342138" cy="233441"/>
            </a:xfrm>
            <a:custGeom>
              <a:avLst/>
              <a:gdLst/>
              <a:ahLst/>
              <a:cxnLst/>
              <a:rect r="r" b="b" t="t" l="l"/>
              <a:pathLst>
                <a:path h="233441" w="1342138">
                  <a:moveTo>
                    <a:pt x="89635" y="0"/>
                  </a:moveTo>
                  <a:lnTo>
                    <a:pt x="1252503" y="0"/>
                  </a:lnTo>
                  <a:cubicBezTo>
                    <a:pt x="1276276" y="0"/>
                    <a:pt x="1299075" y="9444"/>
                    <a:pt x="1315885" y="26253"/>
                  </a:cubicBezTo>
                  <a:cubicBezTo>
                    <a:pt x="1332695" y="43063"/>
                    <a:pt x="1342138" y="65862"/>
                    <a:pt x="1342138" y="89635"/>
                  </a:cubicBezTo>
                  <a:lnTo>
                    <a:pt x="1342138" y="143806"/>
                  </a:lnTo>
                  <a:cubicBezTo>
                    <a:pt x="1342138" y="167579"/>
                    <a:pt x="1332695" y="190378"/>
                    <a:pt x="1315885" y="207188"/>
                  </a:cubicBezTo>
                  <a:cubicBezTo>
                    <a:pt x="1299075" y="223998"/>
                    <a:pt x="1276276" y="233441"/>
                    <a:pt x="1252503" y="233441"/>
                  </a:cubicBezTo>
                  <a:lnTo>
                    <a:pt x="89635" y="233441"/>
                  </a:lnTo>
                  <a:cubicBezTo>
                    <a:pt x="65862" y="233441"/>
                    <a:pt x="43063" y="223998"/>
                    <a:pt x="26253" y="207188"/>
                  </a:cubicBezTo>
                  <a:cubicBezTo>
                    <a:pt x="9444" y="190378"/>
                    <a:pt x="0" y="167579"/>
                    <a:pt x="0" y="143806"/>
                  </a:cubicBezTo>
                  <a:lnTo>
                    <a:pt x="0" y="89635"/>
                  </a:lnTo>
                  <a:cubicBezTo>
                    <a:pt x="0" y="65862"/>
                    <a:pt x="9444" y="43063"/>
                    <a:pt x="26253" y="26253"/>
                  </a:cubicBezTo>
                  <a:cubicBezTo>
                    <a:pt x="43063" y="9444"/>
                    <a:pt x="65862" y="0"/>
                    <a:pt x="89635" y="0"/>
                  </a:cubicBezTo>
                  <a:close/>
                </a:path>
              </a:pathLst>
            </a:custGeom>
            <a:solidFill>
              <a:srgbClr val="46B2FF"/>
            </a:solidFill>
          </p:spPr>
        </p:sp>
        <p:sp>
          <p:nvSpPr>
            <p:cNvPr name="TextBox 20" id="20"/>
            <p:cNvSpPr txBox="true"/>
            <p:nvPr/>
          </p:nvSpPr>
          <p:spPr>
            <a:xfrm>
              <a:off x="0" y="-38100"/>
              <a:ext cx="1342138" cy="27154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5208962" y="6200236"/>
            <a:ext cx="4607126" cy="886347"/>
            <a:chOff x="0" y="0"/>
            <a:chExt cx="1213399" cy="233441"/>
          </a:xfrm>
        </p:grpSpPr>
        <p:sp>
          <p:nvSpPr>
            <p:cNvPr name="Freeform 22" id="22"/>
            <p:cNvSpPr/>
            <p:nvPr/>
          </p:nvSpPr>
          <p:spPr>
            <a:xfrm flipH="false" flipV="false" rot="0">
              <a:off x="0" y="0"/>
              <a:ext cx="1213399" cy="233441"/>
            </a:xfrm>
            <a:custGeom>
              <a:avLst/>
              <a:gdLst/>
              <a:ahLst/>
              <a:cxnLst/>
              <a:rect r="r" b="b" t="t" l="l"/>
              <a:pathLst>
                <a:path h="233441" w="1213399">
                  <a:moveTo>
                    <a:pt x="99145" y="0"/>
                  </a:moveTo>
                  <a:lnTo>
                    <a:pt x="1114254" y="0"/>
                  </a:lnTo>
                  <a:cubicBezTo>
                    <a:pt x="1169011" y="0"/>
                    <a:pt x="1213399" y="44389"/>
                    <a:pt x="1213399" y="99145"/>
                  </a:cubicBezTo>
                  <a:lnTo>
                    <a:pt x="1213399" y="134296"/>
                  </a:lnTo>
                  <a:cubicBezTo>
                    <a:pt x="1213399" y="189053"/>
                    <a:pt x="1169011" y="233441"/>
                    <a:pt x="1114254" y="233441"/>
                  </a:cubicBezTo>
                  <a:lnTo>
                    <a:pt x="99145" y="233441"/>
                  </a:lnTo>
                  <a:cubicBezTo>
                    <a:pt x="44389" y="233441"/>
                    <a:pt x="0" y="189053"/>
                    <a:pt x="0" y="134296"/>
                  </a:cubicBezTo>
                  <a:lnTo>
                    <a:pt x="0" y="99145"/>
                  </a:lnTo>
                  <a:cubicBezTo>
                    <a:pt x="0" y="44389"/>
                    <a:pt x="44389" y="0"/>
                    <a:pt x="99145" y="0"/>
                  </a:cubicBezTo>
                  <a:close/>
                </a:path>
              </a:pathLst>
            </a:custGeom>
            <a:solidFill>
              <a:srgbClr val="FFDE00"/>
            </a:solidFill>
          </p:spPr>
        </p:sp>
        <p:sp>
          <p:nvSpPr>
            <p:cNvPr name="TextBox 23" id="23"/>
            <p:cNvSpPr txBox="true"/>
            <p:nvPr/>
          </p:nvSpPr>
          <p:spPr>
            <a:xfrm>
              <a:off x="0" y="-38100"/>
              <a:ext cx="1213399" cy="271541"/>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0884230" y="7586095"/>
            <a:ext cx="4895965" cy="886347"/>
            <a:chOff x="0" y="0"/>
            <a:chExt cx="1289472" cy="233441"/>
          </a:xfrm>
        </p:grpSpPr>
        <p:sp>
          <p:nvSpPr>
            <p:cNvPr name="Freeform 25" id="25"/>
            <p:cNvSpPr/>
            <p:nvPr/>
          </p:nvSpPr>
          <p:spPr>
            <a:xfrm flipH="false" flipV="false" rot="0">
              <a:off x="0" y="0"/>
              <a:ext cx="1289472" cy="233441"/>
            </a:xfrm>
            <a:custGeom>
              <a:avLst/>
              <a:gdLst/>
              <a:ahLst/>
              <a:cxnLst/>
              <a:rect r="r" b="b" t="t" l="l"/>
              <a:pathLst>
                <a:path h="233441" w="1289472">
                  <a:moveTo>
                    <a:pt x="93296" y="0"/>
                  </a:moveTo>
                  <a:lnTo>
                    <a:pt x="1196177" y="0"/>
                  </a:lnTo>
                  <a:cubicBezTo>
                    <a:pt x="1247702" y="0"/>
                    <a:pt x="1289472" y="41770"/>
                    <a:pt x="1289472" y="93296"/>
                  </a:cubicBezTo>
                  <a:lnTo>
                    <a:pt x="1289472" y="140145"/>
                  </a:lnTo>
                  <a:cubicBezTo>
                    <a:pt x="1289472" y="164889"/>
                    <a:pt x="1279643" y="188619"/>
                    <a:pt x="1262147" y="206116"/>
                  </a:cubicBezTo>
                  <a:cubicBezTo>
                    <a:pt x="1244650" y="223612"/>
                    <a:pt x="1220920" y="233441"/>
                    <a:pt x="1196177" y="233441"/>
                  </a:cubicBezTo>
                  <a:lnTo>
                    <a:pt x="93296" y="233441"/>
                  </a:lnTo>
                  <a:cubicBezTo>
                    <a:pt x="41770" y="233441"/>
                    <a:pt x="0" y="191671"/>
                    <a:pt x="0" y="140145"/>
                  </a:cubicBezTo>
                  <a:lnTo>
                    <a:pt x="0" y="93296"/>
                  </a:lnTo>
                  <a:cubicBezTo>
                    <a:pt x="0" y="41770"/>
                    <a:pt x="41770" y="0"/>
                    <a:pt x="93296" y="0"/>
                  </a:cubicBezTo>
                  <a:close/>
                </a:path>
              </a:pathLst>
            </a:custGeom>
            <a:solidFill>
              <a:srgbClr val="AE46FF"/>
            </a:solidFill>
          </p:spPr>
        </p:sp>
        <p:sp>
          <p:nvSpPr>
            <p:cNvPr name="TextBox 26" id="26"/>
            <p:cNvSpPr txBox="true"/>
            <p:nvPr/>
          </p:nvSpPr>
          <p:spPr>
            <a:xfrm>
              <a:off x="0" y="-38100"/>
              <a:ext cx="1289472" cy="271541"/>
            </a:xfrm>
            <a:prstGeom prst="rect">
              <a:avLst/>
            </a:prstGeom>
          </p:spPr>
          <p:txBody>
            <a:bodyPr anchor="ctr" rtlCol="false" tIns="50800" lIns="50800" bIns="50800" rIns="50800"/>
            <a:lstStyle/>
            <a:p>
              <a:pPr algn="ctr">
                <a:lnSpc>
                  <a:spcPts val="2659"/>
                </a:lnSpc>
              </a:pPr>
            </a:p>
          </p:txBody>
        </p:sp>
      </p:grpSp>
      <p:sp>
        <p:nvSpPr>
          <p:cNvPr name="AutoShape 27" id="27"/>
          <p:cNvSpPr/>
          <p:nvPr/>
        </p:nvSpPr>
        <p:spPr>
          <a:xfrm>
            <a:off x="9533150" y="2007052"/>
            <a:ext cx="1129388" cy="659402"/>
          </a:xfrm>
          <a:prstGeom prst="line">
            <a:avLst/>
          </a:prstGeom>
          <a:ln cap="flat" w="38100">
            <a:solidFill>
              <a:srgbClr val="008338"/>
            </a:solidFill>
            <a:prstDash val="sysDot"/>
            <a:headEnd type="none" len="sm" w="sm"/>
            <a:tailEnd type="arrow" len="sm" w="med"/>
          </a:ln>
        </p:spPr>
      </p:sp>
      <p:sp>
        <p:nvSpPr>
          <p:cNvPr name="AutoShape 28" id="28"/>
          <p:cNvSpPr/>
          <p:nvPr/>
        </p:nvSpPr>
        <p:spPr>
          <a:xfrm flipH="true">
            <a:off x="9523544" y="3150176"/>
            <a:ext cx="1318941" cy="826168"/>
          </a:xfrm>
          <a:prstGeom prst="line">
            <a:avLst/>
          </a:prstGeom>
          <a:ln cap="flat" w="38100">
            <a:solidFill>
              <a:srgbClr val="008338"/>
            </a:solidFill>
            <a:prstDash val="sysDot"/>
            <a:headEnd type="none" len="sm" w="sm"/>
            <a:tailEnd type="arrow" len="sm" w="med"/>
          </a:ln>
        </p:spPr>
      </p:sp>
      <p:sp>
        <p:nvSpPr>
          <p:cNvPr name="AutoShape 29" id="29"/>
          <p:cNvSpPr/>
          <p:nvPr/>
        </p:nvSpPr>
        <p:spPr>
          <a:xfrm>
            <a:off x="9544434" y="4055436"/>
            <a:ext cx="1253895" cy="921903"/>
          </a:xfrm>
          <a:prstGeom prst="line">
            <a:avLst/>
          </a:prstGeom>
          <a:ln cap="flat" w="38100">
            <a:solidFill>
              <a:srgbClr val="008338"/>
            </a:solidFill>
            <a:prstDash val="sysDot"/>
            <a:headEnd type="none" len="sm" w="sm"/>
            <a:tailEnd type="arrow" len="sm" w="med"/>
          </a:ln>
        </p:spPr>
      </p:sp>
      <p:sp>
        <p:nvSpPr>
          <p:cNvPr name="AutoShape 30" id="30"/>
          <p:cNvSpPr/>
          <p:nvPr/>
        </p:nvSpPr>
        <p:spPr>
          <a:xfrm flipH="true">
            <a:off x="9827420" y="5562439"/>
            <a:ext cx="1251003" cy="925824"/>
          </a:xfrm>
          <a:prstGeom prst="line">
            <a:avLst/>
          </a:prstGeom>
          <a:ln cap="flat" w="38100">
            <a:solidFill>
              <a:srgbClr val="008338"/>
            </a:solidFill>
            <a:prstDash val="sysDot"/>
            <a:headEnd type="none" len="sm" w="sm"/>
            <a:tailEnd type="arrow" len="sm" w="med"/>
          </a:ln>
        </p:spPr>
      </p:sp>
      <p:sp>
        <p:nvSpPr>
          <p:cNvPr name="AutoShape 31" id="31"/>
          <p:cNvSpPr/>
          <p:nvPr/>
        </p:nvSpPr>
        <p:spPr>
          <a:xfrm>
            <a:off x="9781912" y="6873540"/>
            <a:ext cx="1285777" cy="876890"/>
          </a:xfrm>
          <a:prstGeom prst="line">
            <a:avLst/>
          </a:prstGeom>
          <a:ln cap="flat" w="38100">
            <a:solidFill>
              <a:srgbClr val="008338"/>
            </a:solidFill>
            <a:prstDash val="sysDot"/>
            <a:headEnd type="none" len="sm" w="sm"/>
            <a:tailEnd type="arrow" len="sm" w="med"/>
          </a:ln>
        </p:spPr>
      </p:sp>
      <p:sp>
        <p:nvSpPr>
          <p:cNvPr name="TextBox 32" id="32"/>
          <p:cNvSpPr txBox="true"/>
          <p:nvPr/>
        </p:nvSpPr>
        <p:spPr>
          <a:xfrm rot="0">
            <a:off x="1671450" y="223681"/>
            <a:ext cx="7510860" cy="1127459"/>
          </a:xfrm>
          <a:prstGeom prst="rect">
            <a:avLst/>
          </a:prstGeom>
        </p:spPr>
        <p:txBody>
          <a:bodyPr anchor="t" rtlCol="false" tIns="0" lIns="0" bIns="0" rIns="0">
            <a:spAutoFit/>
          </a:bodyPr>
          <a:lstStyle/>
          <a:p>
            <a:pPr algn="l">
              <a:lnSpc>
                <a:spcPts val="9256"/>
              </a:lnSpc>
              <a:spcBef>
                <a:spcPct val="0"/>
              </a:spcBef>
            </a:pPr>
            <a:r>
              <a:rPr lang="en-US" b="true" sz="6611">
                <a:solidFill>
                  <a:srgbClr val="000000"/>
                </a:solidFill>
                <a:latin typeface="Canva Sans Bold"/>
                <a:ea typeface="Canva Sans Bold"/>
                <a:cs typeface="Canva Sans Bold"/>
                <a:sym typeface="Canva Sans Bold"/>
              </a:rPr>
              <a:t>METHODOLOGY</a:t>
            </a:r>
          </a:p>
        </p:txBody>
      </p:sp>
      <p:sp>
        <p:nvSpPr>
          <p:cNvPr name="TextBox 33" id="33"/>
          <p:cNvSpPr txBox="true"/>
          <p:nvPr/>
        </p:nvSpPr>
        <p:spPr>
          <a:xfrm rot="0">
            <a:off x="5075309" y="1818139"/>
            <a:ext cx="4289346" cy="339725"/>
          </a:xfrm>
          <a:prstGeom prst="rect">
            <a:avLst/>
          </a:prstGeom>
        </p:spPr>
        <p:txBody>
          <a:bodyPr anchor="t" rtlCol="false" tIns="0" lIns="0" bIns="0" rIns="0">
            <a:spAutoFit/>
          </a:bodyPr>
          <a:lstStyle/>
          <a:p>
            <a:pPr algn="ctr">
              <a:lnSpc>
                <a:spcPts val="2799"/>
              </a:lnSpc>
              <a:spcBef>
                <a:spcPct val="0"/>
              </a:spcBef>
            </a:pPr>
            <a:r>
              <a:rPr lang="en-US" b="true" sz="1999">
                <a:solidFill>
                  <a:srgbClr val="000000"/>
                </a:solidFill>
                <a:latin typeface="Canva Sans Bold"/>
                <a:ea typeface="Canva Sans Bold"/>
                <a:cs typeface="Canva Sans Bold"/>
                <a:sym typeface="Canva Sans Bold"/>
              </a:rPr>
              <a:t>Data Collection and Preprocessing</a:t>
            </a:r>
          </a:p>
        </p:txBody>
      </p:sp>
      <p:sp>
        <p:nvSpPr>
          <p:cNvPr name="TextBox 34" id="34"/>
          <p:cNvSpPr txBox="true"/>
          <p:nvPr/>
        </p:nvSpPr>
        <p:spPr>
          <a:xfrm rot="0">
            <a:off x="10964061" y="2477542"/>
            <a:ext cx="4356973" cy="339725"/>
          </a:xfrm>
          <a:prstGeom prst="rect">
            <a:avLst/>
          </a:prstGeom>
        </p:spPr>
        <p:txBody>
          <a:bodyPr anchor="t" rtlCol="false" tIns="0" lIns="0" bIns="0" rIns="0">
            <a:spAutoFit/>
          </a:bodyPr>
          <a:lstStyle/>
          <a:p>
            <a:pPr algn="ctr">
              <a:lnSpc>
                <a:spcPts val="2799"/>
              </a:lnSpc>
              <a:spcBef>
                <a:spcPct val="0"/>
              </a:spcBef>
            </a:pPr>
            <a:r>
              <a:rPr lang="en-US" b="true" sz="1999">
                <a:solidFill>
                  <a:srgbClr val="000000"/>
                </a:solidFill>
                <a:latin typeface="Canva Sans Bold"/>
                <a:ea typeface="Canva Sans Bold"/>
                <a:cs typeface="Canva Sans Bold"/>
                <a:sym typeface="Canva Sans Bold"/>
              </a:rPr>
              <a:t>AI Symptom Checker Development</a:t>
            </a:r>
          </a:p>
        </p:txBody>
      </p:sp>
      <p:sp>
        <p:nvSpPr>
          <p:cNvPr name="TextBox 35" id="35"/>
          <p:cNvSpPr txBox="true"/>
          <p:nvPr/>
        </p:nvSpPr>
        <p:spPr>
          <a:xfrm rot="0">
            <a:off x="5257653" y="3783355"/>
            <a:ext cx="3924657" cy="339725"/>
          </a:xfrm>
          <a:prstGeom prst="rect">
            <a:avLst/>
          </a:prstGeom>
        </p:spPr>
        <p:txBody>
          <a:bodyPr anchor="t" rtlCol="false" tIns="0" lIns="0" bIns="0" rIns="0">
            <a:spAutoFit/>
          </a:bodyPr>
          <a:lstStyle/>
          <a:p>
            <a:pPr algn="ctr">
              <a:lnSpc>
                <a:spcPts val="2799"/>
              </a:lnSpc>
              <a:spcBef>
                <a:spcPct val="0"/>
              </a:spcBef>
            </a:pPr>
            <a:r>
              <a:rPr lang="en-US" b="true" sz="1999">
                <a:solidFill>
                  <a:srgbClr val="000000"/>
                </a:solidFill>
                <a:latin typeface="Canva Sans Bold"/>
                <a:ea typeface="Canva Sans Bold"/>
                <a:cs typeface="Canva Sans Bold"/>
                <a:sym typeface="Canva Sans Bold"/>
              </a:rPr>
              <a:t>Dynamic Veterinarian Matching</a:t>
            </a:r>
          </a:p>
        </p:txBody>
      </p:sp>
      <p:sp>
        <p:nvSpPr>
          <p:cNvPr name="TextBox 36" id="36"/>
          <p:cNvSpPr txBox="true"/>
          <p:nvPr/>
        </p:nvSpPr>
        <p:spPr>
          <a:xfrm rot="0">
            <a:off x="10884230" y="4954587"/>
            <a:ext cx="4516636" cy="339725"/>
          </a:xfrm>
          <a:prstGeom prst="rect">
            <a:avLst/>
          </a:prstGeom>
        </p:spPr>
        <p:txBody>
          <a:bodyPr anchor="t" rtlCol="false" tIns="0" lIns="0" bIns="0" rIns="0">
            <a:spAutoFit/>
          </a:bodyPr>
          <a:lstStyle/>
          <a:p>
            <a:pPr algn="ctr">
              <a:lnSpc>
                <a:spcPts val="2799"/>
              </a:lnSpc>
              <a:spcBef>
                <a:spcPct val="0"/>
              </a:spcBef>
            </a:pPr>
            <a:r>
              <a:rPr lang="en-US" b="true" sz="1999">
                <a:solidFill>
                  <a:srgbClr val="000000"/>
                </a:solidFill>
                <a:latin typeface="Canva Sans Bold"/>
                <a:ea typeface="Canva Sans Bold"/>
                <a:cs typeface="Canva Sans Bold"/>
                <a:sym typeface="Canva Sans Bold"/>
              </a:rPr>
              <a:t>Automated Consultation Summaries</a:t>
            </a:r>
          </a:p>
        </p:txBody>
      </p:sp>
      <p:sp>
        <p:nvSpPr>
          <p:cNvPr name="TextBox 37" id="37"/>
          <p:cNvSpPr txBox="true"/>
          <p:nvPr/>
        </p:nvSpPr>
        <p:spPr>
          <a:xfrm rot="0">
            <a:off x="5582456" y="6422249"/>
            <a:ext cx="3275052"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Canva Sans Bold"/>
                <a:ea typeface="Canva Sans Bold"/>
                <a:cs typeface="Canva Sans Bold"/>
                <a:sym typeface="Canva Sans Bold"/>
              </a:rPr>
              <a:t>Predictive Health Alerts</a:t>
            </a:r>
          </a:p>
        </p:txBody>
      </p:sp>
      <p:sp>
        <p:nvSpPr>
          <p:cNvPr name="TextBox 38" id="38"/>
          <p:cNvSpPr txBox="true"/>
          <p:nvPr/>
        </p:nvSpPr>
        <p:spPr>
          <a:xfrm rot="0">
            <a:off x="11112599" y="7734102"/>
            <a:ext cx="4439228" cy="744373"/>
          </a:xfrm>
          <a:prstGeom prst="rect">
            <a:avLst/>
          </a:prstGeom>
        </p:spPr>
        <p:txBody>
          <a:bodyPr anchor="t" rtlCol="false" tIns="0" lIns="0" bIns="0" rIns="0">
            <a:spAutoFit/>
          </a:bodyPr>
          <a:lstStyle/>
          <a:p>
            <a:pPr algn="ctr">
              <a:lnSpc>
                <a:spcPts val="3071"/>
              </a:lnSpc>
            </a:pPr>
            <a:r>
              <a:rPr lang="en-US" sz="2193" b="true">
                <a:solidFill>
                  <a:srgbClr val="000000"/>
                </a:solidFill>
                <a:latin typeface="Canva Sans Bold"/>
                <a:ea typeface="Canva Sans Bold"/>
                <a:cs typeface="Canva Sans Bold"/>
                <a:sym typeface="Canva Sans Bold"/>
              </a:rPr>
              <a:t>System Testing and Deployment</a:t>
            </a:r>
          </a:p>
          <a:p>
            <a:pPr algn="ctr">
              <a:lnSpc>
                <a:spcPts val="3071"/>
              </a:lnSpc>
              <a:spcBef>
                <a:spcPct val="0"/>
              </a:spcBef>
            </a:pPr>
          </a:p>
        </p:txBody>
      </p:sp>
      <p:sp>
        <p:nvSpPr>
          <p:cNvPr name="Freeform 39" id="39"/>
          <p:cNvSpPr/>
          <p:nvPr/>
        </p:nvSpPr>
        <p:spPr>
          <a:xfrm flipH="false" flipV="false" rot="0">
            <a:off x="1340721" y="5602331"/>
            <a:ext cx="2572842" cy="2876144"/>
          </a:xfrm>
          <a:custGeom>
            <a:avLst/>
            <a:gdLst/>
            <a:ahLst/>
            <a:cxnLst/>
            <a:rect r="r" b="b" t="t" l="l"/>
            <a:pathLst>
              <a:path h="2876144" w="2572842">
                <a:moveTo>
                  <a:pt x="0" y="0"/>
                </a:moveTo>
                <a:lnTo>
                  <a:pt x="2572841" y="0"/>
                </a:lnTo>
                <a:lnTo>
                  <a:pt x="2572841" y="2876144"/>
                </a:lnTo>
                <a:lnTo>
                  <a:pt x="0" y="2876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1028700" y="876300"/>
            <a:ext cx="8074223" cy="1368417"/>
          </a:xfrm>
          <a:prstGeom prst="rect">
            <a:avLst/>
          </a:prstGeom>
        </p:spPr>
        <p:txBody>
          <a:bodyPr anchor="t" rtlCol="false" tIns="0" lIns="0" bIns="0" rIns="0">
            <a:spAutoFit/>
          </a:bodyPr>
          <a:lstStyle/>
          <a:p>
            <a:pPr algn="ctr">
              <a:lnSpc>
                <a:spcPts val="11200"/>
              </a:lnSpc>
            </a:pPr>
            <a:r>
              <a:rPr lang="en-US" sz="8000" b="true">
                <a:solidFill>
                  <a:srgbClr val="000000"/>
                </a:solidFill>
                <a:latin typeface="Canva Sans Bold"/>
                <a:ea typeface="Canva Sans Bold"/>
                <a:cs typeface="Canva Sans Bold"/>
                <a:sym typeface="Canva Sans Bold"/>
              </a:rPr>
              <a:t>REQUIREMENTS</a:t>
            </a:r>
          </a:p>
        </p:txBody>
      </p:sp>
      <p:sp>
        <p:nvSpPr>
          <p:cNvPr name="TextBox 10" id="10"/>
          <p:cNvSpPr txBox="true"/>
          <p:nvPr/>
        </p:nvSpPr>
        <p:spPr>
          <a:xfrm rot="0">
            <a:off x="1028700" y="2426429"/>
            <a:ext cx="9368076"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FUNCTIONAL REQUIREMENTS</a:t>
            </a:r>
          </a:p>
        </p:txBody>
      </p:sp>
      <p:sp>
        <p:nvSpPr>
          <p:cNvPr name="TextBox 11" id="11"/>
          <p:cNvSpPr txBox="true"/>
          <p:nvPr/>
        </p:nvSpPr>
        <p:spPr>
          <a:xfrm rot="0">
            <a:off x="4116799" y="3989070"/>
            <a:ext cx="5788462" cy="563880"/>
          </a:xfrm>
          <a:prstGeom prst="rect">
            <a:avLst/>
          </a:prstGeom>
        </p:spPr>
        <p:txBody>
          <a:bodyPr anchor="t" rtlCol="false" tIns="0" lIns="0" bIns="0" rIns="0">
            <a:spAutoFit/>
          </a:bodyPr>
          <a:lstStyle/>
          <a:p>
            <a:pPr algn="ctr">
              <a:lnSpc>
                <a:spcPts val="4620"/>
              </a:lnSpc>
            </a:pPr>
            <a:r>
              <a:rPr lang="en-US" b="true" sz="3300">
                <a:solidFill>
                  <a:srgbClr val="31307E"/>
                </a:solidFill>
                <a:latin typeface="Canva Sans Bold"/>
                <a:ea typeface="Canva Sans Bold"/>
                <a:cs typeface="Canva Sans Bold"/>
                <a:sym typeface="Canva Sans Bold"/>
              </a:rPr>
              <a:t>AI-driven symptom checker.</a:t>
            </a:r>
          </a:p>
        </p:txBody>
      </p:sp>
      <p:sp>
        <p:nvSpPr>
          <p:cNvPr name="TextBox 12" id="12"/>
          <p:cNvSpPr txBox="true"/>
          <p:nvPr/>
        </p:nvSpPr>
        <p:spPr>
          <a:xfrm rot="0">
            <a:off x="4116799" y="5076825"/>
            <a:ext cx="7114734" cy="563880"/>
          </a:xfrm>
          <a:prstGeom prst="rect">
            <a:avLst/>
          </a:prstGeom>
        </p:spPr>
        <p:txBody>
          <a:bodyPr anchor="t" rtlCol="false" tIns="0" lIns="0" bIns="0" rIns="0">
            <a:spAutoFit/>
          </a:bodyPr>
          <a:lstStyle/>
          <a:p>
            <a:pPr algn="ctr">
              <a:lnSpc>
                <a:spcPts val="4620"/>
              </a:lnSpc>
            </a:pPr>
            <a:r>
              <a:rPr lang="en-US" b="true" sz="3300">
                <a:solidFill>
                  <a:srgbClr val="31307E"/>
                </a:solidFill>
                <a:latin typeface="Canva Sans Bold"/>
                <a:ea typeface="Canva Sans Bold"/>
                <a:cs typeface="Canva Sans Bold"/>
                <a:sym typeface="Canva Sans Bold"/>
              </a:rPr>
              <a:t>Real-time vet matching algorithm.</a:t>
            </a:r>
          </a:p>
        </p:txBody>
      </p:sp>
      <p:sp>
        <p:nvSpPr>
          <p:cNvPr name="TextBox 13" id="13"/>
          <p:cNvSpPr txBox="true"/>
          <p:nvPr/>
        </p:nvSpPr>
        <p:spPr>
          <a:xfrm rot="0">
            <a:off x="4054047" y="6163326"/>
            <a:ext cx="7522472" cy="563880"/>
          </a:xfrm>
          <a:prstGeom prst="rect">
            <a:avLst/>
          </a:prstGeom>
        </p:spPr>
        <p:txBody>
          <a:bodyPr anchor="t" rtlCol="false" tIns="0" lIns="0" bIns="0" rIns="0">
            <a:spAutoFit/>
          </a:bodyPr>
          <a:lstStyle/>
          <a:p>
            <a:pPr algn="ctr">
              <a:lnSpc>
                <a:spcPts val="4620"/>
              </a:lnSpc>
            </a:pPr>
            <a:r>
              <a:rPr lang="en-US" b="true" sz="3300">
                <a:solidFill>
                  <a:srgbClr val="31307E"/>
                </a:solidFill>
                <a:latin typeface="Canva Sans Bold"/>
                <a:ea typeface="Canva Sans Bold"/>
                <a:cs typeface="Canva Sans Bold"/>
                <a:sym typeface="Canva Sans Bold"/>
              </a:rPr>
              <a:t>Automated documentation system.</a:t>
            </a:r>
          </a:p>
        </p:txBody>
      </p:sp>
      <p:sp>
        <p:nvSpPr>
          <p:cNvPr name="TextBox 14" id="14"/>
          <p:cNvSpPr txBox="true"/>
          <p:nvPr/>
        </p:nvSpPr>
        <p:spPr>
          <a:xfrm rot="0">
            <a:off x="4116799" y="7249826"/>
            <a:ext cx="6248214" cy="556126"/>
          </a:xfrm>
          <a:prstGeom prst="rect">
            <a:avLst/>
          </a:prstGeom>
        </p:spPr>
        <p:txBody>
          <a:bodyPr anchor="t" rtlCol="false" tIns="0" lIns="0" bIns="0" rIns="0">
            <a:spAutoFit/>
          </a:bodyPr>
          <a:lstStyle/>
          <a:p>
            <a:pPr algn="ctr">
              <a:lnSpc>
                <a:spcPts val="4522"/>
              </a:lnSpc>
            </a:pPr>
            <a:r>
              <a:rPr lang="en-US" b="true" sz="3230">
                <a:solidFill>
                  <a:srgbClr val="31307E"/>
                </a:solidFill>
                <a:latin typeface="Canva Sans Bold"/>
                <a:ea typeface="Canva Sans Bold"/>
                <a:cs typeface="Canva Sans Bold"/>
                <a:sym typeface="Canva Sans Bold"/>
              </a:rPr>
              <a:t>Predictive health alert system</a:t>
            </a:r>
          </a:p>
        </p:txBody>
      </p:sp>
      <p:sp>
        <p:nvSpPr>
          <p:cNvPr name="Freeform 15" id="15"/>
          <p:cNvSpPr/>
          <p:nvPr/>
        </p:nvSpPr>
        <p:spPr>
          <a:xfrm flipH="false" flipV="false" rot="-1622546">
            <a:off x="3249194" y="4059871"/>
            <a:ext cx="518158" cy="488952"/>
          </a:xfrm>
          <a:custGeom>
            <a:avLst/>
            <a:gdLst/>
            <a:ahLst/>
            <a:cxnLst/>
            <a:rect r="r" b="b" t="t" l="l"/>
            <a:pathLst>
              <a:path h="488952" w="518158">
                <a:moveTo>
                  <a:pt x="0" y="0"/>
                </a:moveTo>
                <a:lnTo>
                  <a:pt x="518157" y="0"/>
                </a:lnTo>
                <a:lnTo>
                  <a:pt x="518157" y="488953"/>
                </a:lnTo>
                <a:lnTo>
                  <a:pt x="0" y="4889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622546">
            <a:off x="3249194" y="5147626"/>
            <a:ext cx="518158" cy="488952"/>
          </a:xfrm>
          <a:custGeom>
            <a:avLst/>
            <a:gdLst/>
            <a:ahLst/>
            <a:cxnLst/>
            <a:rect r="r" b="b" t="t" l="l"/>
            <a:pathLst>
              <a:path h="488952" w="518158">
                <a:moveTo>
                  <a:pt x="0" y="0"/>
                </a:moveTo>
                <a:lnTo>
                  <a:pt x="518157" y="0"/>
                </a:lnTo>
                <a:lnTo>
                  <a:pt x="518157" y="488953"/>
                </a:lnTo>
                <a:lnTo>
                  <a:pt x="0" y="4889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1622546">
            <a:off x="3249194" y="6235381"/>
            <a:ext cx="518158" cy="488952"/>
          </a:xfrm>
          <a:custGeom>
            <a:avLst/>
            <a:gdLst/>
            <a:ahLst/>
            <a:cxnLst/>
            <a:rect r="r" b="b" t="t" l="l"/>
            <a:pathLst>
              <a:path h="488952" w="518158">
                <a:moveTo>
                  <a:pt x="0" y="0"/>
                </a:moveTo>
                <a:lnTo>
                  <a:pt x="518157" y="0"/>
                </a:lnTo>
                <a:lnTo>
                  <a:pt x="518157" y="488953"/>
                </a:lnTo>
                <a:lnTo>
                  <a:pt x="0" y="4889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1622546">
            <a:off x="3249194" y="7323136"/>
            <a:ext cx="518158" cy="488952"/>
          </a:xfrm>
          <a:custGeom>
            <a:avLst/>
            <a:gdLst/>
            <a:ahLst/>
            <a:cxnLst/>
            <a:rect r="r" b="b" t="t" l="l"/>
            <a:pathLst>
              <a:path h="488952" w="518158">
                <a:moveTo>
                  <a:pt x="0" y="0"/>
                </a:moveTo>
                <a:lnTo>
                  <a:pt x="518157" y="0"/>
                </a:lnTo>
                <a:lnTo>
                  <a:pt x="518157" y="488953"/>
                </a:lnTo>
                <a:lnTo>
                  <a:pt x="0" y="4889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1028700" y="876300"/>
            <a:ext cx="8074223" cy="1368417"/>
          </a:xfrm>
          <a:prstGeom prst="rect">
            <a:avLst/>
          </a:prstGeom>
        </p:spPr>
        <p:txBody>
          <a:bodyPr anchor="t" rtlCol="false" tIns="0" lIns="0" bIns="0" rIns="0">
            <a:spAutoFit/>
          </a:bodyPr>
          <a:lstStyle/>
          <a:p>
            <a:pPr algn="ctr">
              <a:lnSpc>
                <a:spcPts val="11200"/>
              </a:lnSpc>
            </a:pPr>
            <a:r>
              <a:rPr lang="en-US" sz="8000" b="true">
                <a:solidFill>
                  <a:srgbClr val="000000"/>
                </a:solidFill>
                <a:latin typeface="Canva Sans Bold"/>
                <a:ea typeface="Canva Sans Bold"/>
                <a:cs typeface="Canva Sans Bold"/>
                <a:sym typeface="Canva Sans Bold"/>
              </a:rPr>
              <a:t>REQUIREMENTS</a:t>
            </a:r>
          </a:p>
        </p:txBody>
      </p:sp>
      <p:sp>
        <p:nvSpPr>
          <p:cNvPr name="TextBox 10" id="10"/>
          <p:cNvSpPr txBox="true"/>
          <p:nvPr/>
        </p:nvSpPr>
        <p:spPr>
          <a:xfrm rot="0">
            <a:off x="1028700" y="2467024"/>
            <a:ext cx="10266641"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NON-FUNTIONAL REQUIREMENT</a:t>
            </a:r>
          </a:p>
        </p:txBody>
      </p:sp>
      <p:sp>
        <p:nvSpPr>
          <p:cNvPr name="TextBox 11" id="11"/>
          <p:cNvSpPr txBox="true"/>
          <p:nvPr/>
        </p:nvSpPr>
        <p:spPr>
          <a:xfrm rot="0">
            <a:off x="5455062" y="4203883"/>
            <a:ext cx="3511868" cy="580390"/>
          </a:xfrm>
          <a:prstGeom prst="rect">
            <a:avLst/>
          </a:prstGeom>
        </p:spPr>
        <p:txBody>
          <a:bodyPr anchor="t" rtlCol="false" tIns="0" lIns="0" bIns="0" rIns="0">
            <a:spAutoFit/>
          </a:bodyPr>
          <a:lstStyle/>
          <a:p>
            <a:pPr algn="ctr">
              <a:lnSpc>
                <a:spcPts val="4759"/>
              </a:lnSpc>
            </a:pPr>
            <a:r>
              <a:rPr lang="en-US" sz="3399">
                <a:solidFill>
                  <a:srgbClr val="31307E"/>
                </a:solidFill>
                <a:latin typeface="Canva Sans"/>
                <a:ea typeface="Canva Sans"/>
                <a:cs typeface="Canva Sans"/>
                <a:sym typeface="Canva Sans"/>
              </a:rPr>
              <a:t>user-friendliness</a:t>
            </a:r>
          </a:p>
        </p:txBody>
      </p:sp>
      <p:sp>
        <p:nvSpPr>
          <p:cNvPr name="TextBox 12" id="12"/>
          <p:cNvSpPr txBox="true"/>
          <p:nvPr/>
        </p:nvSpPr>
        <p:spPr>
          <a:xfrm rot="0">
            <a:off x="5284199" y="5309074"/>
            <a:ext cx="2831544" cy="580390"/>
          </a:xfrm>
          <a:prstGeom prst="rect">
            <a:avLst/>
          </a:prstGeom>
        </p:spPr>
        <p:txBody>
          <a:bodyPr anchor="t" rtlCol="false" tIns="0" lIns="0" bIns="0" rIns="0">
            <a:spAutoFit/>
          </a:bodyPr>
          <a:lstStyle/>
          <a:p>
            <a:pPr algn="ctr">
              <a:lnSpc>
                <a:spcPts val="4759"/>
              </a:lnSpc>
            </a:pPr>
            <a:r>
              <a:rPr lang="en-US" sz="3399">
                <a:solidFill>
                  <a:srgbClr val="31307E"/>
                </a:solidFill>
                <a:latin typeface="Canva Sans"/>
                <a:ea typeface="Canva Sans"/>
                <a:cs typeface="Canva Sans"/>
                <a:sym typeface="Canva Sans"/>
              </a:rPr>
              <a:t> data security</a:t>
            </a:r>
          </a:p>
        </p:txBody>
      </p:sp>
      <p:sp>
        <p:nvSpPr>
          <p:cNvPr name="TextBox 13" id="13"/>
          <p:cNvSpPr txBox="true"/>
          <p:nvPr/>
        </p:nvSpPr>
        <p:spPr>
          <a:xfrm rot="0">
            <a:off x="5455062" y="6413340"/>
            <a:ext cx="2052757" cy="580390"/>
          </a:xfrm>
          <a:prstGeom prst="rect">
            <a:avLst/>
          </a:prstGeom>
        </p:spPr>
        <p:txBody>
          <a:bodyPr anchor="t" rtlCol="false" tIns="0" lIns="0" bIns="0" rIns="0">
            <a:spAutoFit/>
          </a:bodyPr>
          <a:lstStyle/>
          <a:p>
            <a:pPr algn="ctr">
              <a:lnSpc>
                <a:spcPts val="4759"/>
              </a:lnSpc>
            </a:pPr>
            <a:r>
              <a:rPr lang="en-US" sz="3399">
                <a:solidFill>
                  <a:srgbClr val="31307E"/>
                </a:solidFill>
                <a:latin typeface="Canva Sans"/>
                <a:ea typeface="Canva Sans"/>
                <a:cs typeface="Canva Sans"/>
                <a:sym typeface="Canva Sans"/>
              </a:rPr>
              <a:t>Accuracy,</a:t>
            </a:r>
          </a:p>
        </p:txBody>
      </p:sp>
      <p:sp>
        <p:nvSpPr>
          <p:cNvPr name="TextBox 14" id="14"/>
          <p:cNvSpPr txBox="true"/>
          <p:nvPr/>
        </p:nvSpPr>
        <p:spPr>
          <a:xfrm rot="0">
            <a:off x="5455062" y="7517605"/>
            <a:ext cx="2119193" cy="580390"/>
          </a:xfrm>
          <a:prstGeom prst="rect">
            <a:avLst/>
          </a:prstGeom>
        </p:spPr>
        <p:txBody>
          <a:bodyPr anchor="t" rtlCol="false" tIns="0" lIns="0" bIns="0" rIns="0">
            <a:spAutoFit/>
          </a:bodyPr>
          <a:lstStyle/>
          <a:p>
            <a:pPr algn="ctr">
              <a:lnSpc>
                <a:spcPts val="4759"/>
              </a:lnSpc>
            </a:pPr>
            <a:r>
              <a:rPr lang="en-US" sz="3399">
                <a:solidFill>
                  <a:srgbClr val="31307E"/>
                </a:solidFill>
                <a:latin typeface="Canva Sans"/>
                <a:ea typeface="Canva Sans"/>
                <a:cs typeface="Canva Sans"/>
                <a:sym typeface="Canva Sans"/>
              </a:rPr>
              <a:t>scalability</a:t>
            </a:r>
          </a:p>
        </p:txBody>
      </p:sp>
      <p:sp>
        <p:nvSpPr>
          <p:cNvPr name="Freeform 15" id="15"/>
          <p:cNvSpPr/>
          <p:nvPr/>
        </p:nvSpPr>
        <p:spPr>
          <a:xfrm flipH="false" flipV="false" rot="-1622546">
            <a:off x="4425917" y="4267111"/>
            <a:ext cx="551706" cy="520610"/>
          </a:xfrm>
          <a:custGeom>
            <a:avLst/>
            <a:gdLst/>
            <a:ahLst/>
            <a:cxnLst/>
            <a:rect r="r" b="b" t="t" l="l"/>
            <a:pathLst>
              <a:path h="520610" w="551706">
                <a:moveTo>
                  <a:pt x="0" y="0"/>
                </a:moveTo>
                <a:lnTo>
                  <a:pt x="551706" y="0"/>
                </a:lnTo>
                <a:lnTo>
                  <a:pt x="551706" y="520610"/>
                </a:lnTo>
                <a:lnTo>
                  <a:pt x="0" y="5206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622546">
            <a:off x="4425917" y="5271897"/>
            <a:ext cx="551706" cy="520610"/>
          </a:xfrm>
          <a:custGeom>
            <a:avLst/>
            <a:gdLst/>
            <a:ahLst/>
            <a:cxnLst/>
            <a:rect r="r" b="b" t="t" l="l"/>
            <a:pathLst>
              <a:path h="520610" w="551706">
                <a:moveTo>
                  <a:pt x="0" y="0"/>
                </a:moveTo>
                <a:lnTo>
                  <a:pt x="551706" y="0"/>
                </a:lnTo>
                <a:lnTo>
                  <a:pt x="551706" y="520610"/>
                </a:lnTo>
                <a:lnTo>
                  <a:pt x="0" y="5206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1622546">
            <a:off x="4425917" y="6376162"/>
            <a:ext cx="551706" cy="520610"/>
          </a:xfrm>
          <a:custGeom>
            <a:avLst/>
            <a:gdLst/>
            <a:ahLst/>
            <a:cxnLst/>
            <a:rect r="r" b="b" t="t" l="l"/>
            <a:pathLst>
              <a:path h="520610" w="551706">
                <a:moveTo>
                  <a:pt x="0" y="0"/>
                </a:moveTo>
                <a:lnTo>
                  <a:pt x="551706" y="0"/>
                </a:lnTo>
                <a:lnTo>
                  <a:pt x="551706" y="520610"/>
                </a:lnTo>
                <a:lnTo>
                  <a:pt x="0" y="5206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1622546">
            <a:off x="4425917" y="7480427"/>
            <a:ext cx="551706" cy="520610"/>
          </a:xfrm>
          <a:custGeom>
            <a:avLst/>
            <a:gdLst/>
            <a:ahLst/>
            <a:cxnLst/>
            <a:rect r="r" b="b" t="t" l="l"/>
            <a:pathLst>
              <a:path h="520610" w="551706">
                <a:moveTo>
                  <a:pt x="0" y="0"/>
                </a:moveTo>
                <a:lnTo>
                  <a:pt x="551706" y="0"/>
                </a:lnTo>
                <a:lnTo>
                  <a:pt x="551706" y="520610"/>
                </a:lnTo>
                <a:lnTo>
                  <a:pt x="0" y="5206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5778438" y="876300"/>
            <a:ext cx="6731124" cy="1401438"/>
          </a:xfrm>
          <a:prstGeom prst="rect">
            <a:avLst/>
          </a:prstGeom>
        </p:spPr>
        <p:txBody>
          <a:bodyPr anchor="t" rtlCol="false" tIns="0" lIns="0" bIns="0" rIns="0">
            <a:spAutoFit/>
          </a:bodyPr>
          <a:lstStyle/>
          <a:p>
            <a:pPr algn="ctr">
              <a:lnSpc>
                <a:spcPts val="11480"/>
              </a:lnSpc>
            </a:pPr>
            <a:r>
              <a:rPr lang="en-US" sz="8200" b="true">
                <a:solidFill>
                  <a:srgbClr val="000000"/>
                </a:solidFill>
                <a:latin typeface="Canva Sans Bold"/>
                <a:ea typeface="Canva Sans Bold"/>
                <a:cs typeface="Canva Sans Bold"/>
                <a:sym typeface="Canva Sans Bold"/>
              </a:rPr>
              <a:t>REFERENCES</a:t>
            </a:r>
          </a:p>
        </p:txBody>
      </p:sp>
      <p:sp>
        <p:nvSpPr>
          <p:cNvPr name="TextBox 10" id="10"/>
          <p:cNvSpPr txBox="true"/>
          <p:nvPr/>
        </p:nvSpPr>
        <p:spPr>
          <a:xfrm rot="0">
            <a:off x="255512" y="2592974"/>
            <a:ext cx="18032488" cy="6055138"/>
          </a:xfrm>
          <a:prstGeom prst="rect">
            <a:avLst/>
          </a:prstGeom>
        </p:spPr>
        <p:txBody>
          <a:bodyPr anchor="t" rtlCol="false" tIns="0" lIns="0" bIns="0" rIns="0">
            <a:spAutoFit/>
          </a:bodyPr>
          <a:lstStyle/>
          <a:p>
            <a:pPr algn="l" marL="671179" indent="-335590" lvl="1">
              <a:lnSpc>
                <a:spcPts val="4352"/>
              </a:lnSpc>
              <a:buAutoNum type="arabicPeriod" startAt="1"/>
            </a:pPr>
            <a:r>
              <a:rPr lang="en-US" sz="3108">
                <a:solidFill>
                  <a:srgbClr val="000000"/>
                </a:solidFill>
                <a:latin typeface="Canva Sans"/>
                <a:ea typeface="Canva Sans"/>
                <a:cs typeface="Canva Sans"/>
                <a:sym typeface="Canva Sans"/>
              </a:rPr>
              <a:t>Liyanage, H. (2021). Development of Pre</a:t>
            </a:r>
            <a:r>
              <a:rPr lang="en-US" sz="3108">
                <a:solidFill>
                  <a:srgbClr val="000000"/>
                </a:solidFill>
                <a:latin typeface="Canva Sans"/>
                <a:ea typeface="Canva Sans"/>
                <a:cs typeface="Canva Sans"/>
                <a:sym typeface="Canva Sans"/>
              </a:rPr>
              <a:t>dictive Health Alerts for Pets Using AI and Big Data. Companion Animal Journal, 12(4), 112–118.</a:t>
            </a:r>
          </a:p>
          <a:p>
            <a:pPr algn="l" marL="671179" indent="-335590" lvl="1">
              <a:lnSpc>
                <a:spcPts val="4352"/>
              </a:lnSpc>
              <a:buAutoNum type="arabicPeriod" startAt="1"/>
            </a:pPr>
            <a:r>
              <a:rPr lang="en-US" sz="3108">
                <a:solidFill>
                  <a:srgbClr val="000000"/>
                </a:solidFill>
                <a:latin typeface="Canva Sans"/>
                <a:ea typeface="Canva Sans"/>
                <a:cs typeface="Canva Sans"/>
                <a:sym typeface="Canva Sans"/>
              </a:rPr>
              <a:t>National Veterinary Research Center (2020). Digital Platforms in Pet Healthcare: A Market Analysis.</a:t>
            </a:r>
          </a:p>
          <a:p>
            <a:pPr algn="l" marL="671179" indent="-335590" lvl="1">
              <a:lnSpc>
                <a:spcPts val="4352"/>
              </a:lnSpc>
              <a:buAutoNum type="arabicPeriod" startAt="1"/>
            </a:pPr>
            <a:r>
              <a:rPr lang="en-US" sz="3108">
                <a:solidFill>
                  <a:srgbClr val="000000"/>
                </a:solidFill>
                <a:latin typeface="Canva Sans"/>
                <a:ea typeface="Canva Sans"/>
                <a:cs typeface="Canva Sans"/>
                <a:sym typeface="Canva Sans"/>
              </a:rPr>
              <a:t>Smith, T., &amp; Wong, L. (2022). AI-Powered Tools for Symptom Analysis and Veterinary Matching. Proceedings of the Global AI Conference, 54–67.</a:t>
            </a:r>
          </a:p>
          <a:p>
            <a:pPr algn="l" marL="671179" indent="-335590" lvl="1">
              <a:lnSpc>
                <a:spcPts val="4352"/>
              </a:lnSpc>
              <a:buAutoNum type="arabicPeriod" startAt="1"/>
            </a:pPr>
            <a:r>
              <a:rPr lang="en-US" sz="3108">
                <a:solidFill>
                  <a:srgbClr val="000000"/>
                </a:solidFill>
                <a:latin typeface="Canva Sans"/>
                <a:ea typeface="Canva Sans"/>
                <a:cs typeface="Canva Sans"/>
                <a:sym typeface="Canva Sans"/>
              </a:rPr>
              <a:t>Kaggle Animal Health Data Repository. (2023). Comprehensive Dataset for Pet Health Analysis.</a:t>
            </a:r>
          </a:p>
          <a:p>
            <a:pPr algn="l" marL="671179" indent="-335590" lvl="1">
              <a:lnSpc>
                <a:spcPts val="4352"/>
              </a:lnSpc>
              <a:buAutoNum type="arabicPeriod" startAt="1"/>
            </a:pPr>
            <a:r>
              <a:rPr lang="en-US" sz="3108">
                <a:solidFill>
                  <a:srgbClr val="000000"/>
                </a:solidFill>
                <a:latin typeface="Canva Sans"/>
                <a:ea typeface="Canva Sans"/>
                <a:cs typeface="Canva Sans"/>
                <a:sym typeface="Canva Sans"/>
              </a:rPr>
              <a:t>Smith, J., &amp; Johnson, K. (2021). AI-Driven Veterinary Teleconsultation: Bridging Gaps in Rural Healthcare. Journal of Veterinary Innovations, 34(3), 45–58.</a:t>
            </a:r>
          </a:p>
          <a:p>
            <a:pPr algn="l">
              <a:lnSpc>
                <a:spcPts val="4352"/>
              </a:lnSpc>
            </a:pP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860182"/>
            <a:ext cx="4625216" cy="6796236"/>
          </a:xfrm>
          <a:custGeom>
            <a:avLst/>
            <a:gdLst/>
            <a:ahLst/>
            <a:cxnLst/>
            <a:rect r="r" b="b" t="t" l="l"/>
            <a:pathLst>
              <a:path h="6796236" w="4625216">
                <a:moveTo>
                  <a:pt x="0" y="0"/>
                </a:moveTo>
                <a:lnTo>
                  <a:pt x="4625216" y="0"/>
                </a:lnTo>
                <a:lnTo>
                  <a:pt x="4625216" y="6796236"/>
                </a:lnTo>
                <a:lnTo>
                  <a:pt x="0" y="6796236"/>
                </a:lnTo>
                <a:lnTo>
                  <a:pt x="0" y="0"/>
                </a:lnTo>
                <a:close/>
              </a:path>
            </a:pathLst>
          </a:custGeom>
          <a:blipFill>
            <a:blip r:embed="rId2"/>
            <a:stretch>
              <a:fillRect l="0" t="0" r="0" b="0"/>
            </a:stretch>
          </a:blipFill>
        </p:spPr>
      </p:sp>
      <p:grpSp>
        <p:nvGrpSpPr>
          <p:cNvPr name="Group 3" id="3"/>
          <p:cNvGrpSpPr/>
          <p:nvPr/>
        </p:nvGrpSpPr>
        <p:grpSpPr>
          <a:xfrm rot="0">
            <a:off x="0" y="9020497"/>
            <a:ext cx="18288000" cy="1266503"/>
            <a:chOff x="0" y="0"/>
            <a:chExt cx="24384000" cy="1688670"/>
          </a:xfrm>
        </p:grpSpPr>
        <p:grpSp>
          <p:nvGrpSpPr>
            <p:cNvPr name="Group 4" id="4"/>
            <p:cNvGrpSpPr/>
            <p:nvPr/>
          </p:nvGrpSpPr>
          <p:grpSpPr>
            <a:xfrm rot="0">
              <a:off x="0" y="714063"/>
              <a:ext cx="24384000" cy="974608"/>
              <a:chOff x="0" y="0"/>
              <a:chExt cx="4816593" cy="192515"/>
            </a:xfrm>
          </p:grpSpPr>
          <p:sp>
            <p:nvSpPr>
              <p:cNvPr name="Freeform 5" id="5"/>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6" id="6"/>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3"/>
              <a:stretch>
                <a:fillRect l="-59717" t="-185064" r="-62106" b="-181248"/>
              </a:stretch>
            </a:blipFill>
            <a:ln cap="sq">
              <a:noFill/>
              <a:prstDash val="sysDot"/>
              <a:miter/>
            </a:ln>
          </p:spPr>
        </p:sp>
        <p:sp>
          <p:nvSpPr>
            <p:cNvPr name="Freeform 8" id="8"/>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4"/>
              <a:stretch>
                <a:fillRect l="0" t="0" r="0" b="0"/>
              </a:stretch>
            </a:blipFill>
          </p:spPr>
        </p:sp>
        <p:sp>
          <p:nvSpPr>
            <p:cNvPr name="TextBox 9" id="9"/>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10" id="10"/>
          <p:cNvSpPr txBox="true"/>
          <p:nvPr/>
        </p:nvSpPr>
        <p:spPr>
          <a:xfrm rot="0">
            <a:off x="1801535" y="914400"/>
            <a:ext cx="5635228" cy="1035673"/>
          </a:xfrm>
          <a:prstGeom prst="rect">
            <a:avLst/>
          </a:prstGeom>
        </p:spPr>
        <p:txBody>
          <a:bodyPr anchor="t" rtlCol="false" tIns="0" lIns="0" bIns="0" rIns="0">
            <a:spAutoFit/>
          </a:bodyPr>
          <a:lstStyle/>
          <a:p>
            <a:pPr algn="ctr">
              <a:lnSpc>
                <a:spcPts val="8540"/>
              </a:lnSpc>
            </a:pPr>
            <a:r>
              <a:rPr lang="en-US" sz="6100">
                <a:solidFill>
                  <a:srgbClr val="000000"/>
                </a:solidFill>
                <a:latin typeface="Canva Sans"/>
                <a:ea typeface="Canva Sans"/>
                <a:cs typeface="Canva Sans"/>
                <a:sym typeface="Canva Sans"/>
              </a:rPr>
              <a:t>Component 04</a:t>
            </a:r>
          </a:p>
        </p:txBody>
      </p:sp>
      <p:sp>
        <p:nvSpPr>
          <p:cNvPr name="TextBox 11" id="11"/>
          <p:cNvSpPr txBox="true"/>
          <p:nvPr/>
        </p:nvSpPr>
        <p:spPr>
          <a:xfrm rot="0">
            <a:off x="8001140" y="8117495"/>
            <a:ext cx="10286860" cy="755002"/>
          </a:xfrm>
          <a:prstGeom prst="rect">
            <a:avLst/>
          </a:prstGeom>
        </p:spPr>
        <p:txBody>
          <a:bodyPr anchor="t" rtlCol="false" tIns="0" lIns="0" bIns="0" rIns="0">
            <a:spAutoFit/>
          </a:bodyPr>
          <a:lstStyle/>
          <a:p>
            <a:pPr algn="ctr">
              <a:lnSpc>
                <a:spcPts val="6160"/>
              </a:lnSpc>
            </a:pPr>
            <a:r>
              <a:rPr lang="en-US" sz="4400" b="true">
                <a:solidFill>
                  <a:srgbClr val="000000"/>
                </a:solidFill>
                <a:latin typeface="Canva Sans Bold"/>
                <a:ea typeface="Canva Sans Bold"/>
                <a:cs typeface="Canva Sans Bold"/>
                <a:sym typeface="Canva Sans Bold"/>
              </a:rPr>
              <a:t>IT21389610 | Rathnayaka R.M.L.D</a:t>
            </a:r>
          </a:p>
        </p:txBody>
      </p:sp>
      <p:sp>
        <p:nvSpPr>
          <p:cNvPr name="TextBox 12" id="12"/>
          <p:cNvSpPr txBox="true"/>
          <p:nvPr/>
        </p:nvSpPr>
        <p:spPr>
          <a:xfrm rot="0">
            <a:off x="1801535" y="3896112"/>
            <a:ext cx="15135151" cy="1592580"/>
          </a:xfrm>
          <a:prstGeom prst="rect">
            <a:avLst/>
          </a:prstGeom>
        </p:spPr>
        <p:txBody>
          <a:bodyPr anchor="t" rtlCol="false" tIns="0" lIns="0" bIns="0" rIns="0">
            <a:spAutoFit/>
          </a:bodyPr>
          <a:lstStyle/>
          <a:p>
            <a:pPr algn="ctr">
              <a:lnSpc>
                <a:spcPts val="13019"/>
              </a:lnSpc>
            </a:pPr>
            <a:r>
              <a:rPr lang="en-US" sz="9300" b="true">
                <a:solidFill>
                  <a:srgbClr val="000000"/>
                </a:solidFill>
                <a:latin typeface="Canva Sans Bold"/>
                <a:ea typeface="Canva Sans Bold"/>
                <a:cs typeface="Canva Sans Bold"/>
                <a:sym typeface="Canva Sans Bold"/>
              </a:rPr>
              <a:t>A Heart For Homeless Dog</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Freeform 9" id="9"/>
          <p:cNvSpPr/>
          <p:nvPr/>
        </p:nvSpPr>
        <p:spPr>
          <a:xfrm flipH="false" flipV="false" rot="-1622546">
            <a:off x="1099549" y="3007542"/>
            <a:ext cx="443230" cy="418248"/>
          </a:xfrm>
          <a:custGeom>
            <a:avLst/>
            <a:gdLst/>
            <a:ahLst/>
            <a:cxnLst/>
            <a:rect r="r" b="b" t="t" l="l"/>
            <a:pathLst>
              <a:path h="418248" w="443230">
                <a:moveTo>
                  <a:pt x="0" y="0"/>
                </a:moveTo>
                <a:lnTo>
                  <a:pt x="443230" y="0"/>
                </a:lnTo>
                <a:lnTo>
                  <a:pt x="443230" y="418248"/>
                </a:lnTo>
                <a:lnTo>
                  <a:pt x="0" y="418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028700" y="754367"/>
            <a:ext cx="4853955" cy="1617678"/>
          </a:xfrm>
          <a:prstGeom prst="rect">
            <a:avLst/>
          </a:prstGeom>
        </p:spPr>
        <p:txBody>
          <a:bodyPr anchor="t" rtlCol="false" tIns="0" lIns="0" bIns="0" rIns="0">
            <a:spAutoFit/>
          </a:bodyPr>
          <a:lstStyle/>
          <a:p>
            <a:pPr algn="l">
              <a:lnSpc>
                <a:spcPts val="9116"/>
              </a:lnSpc>
              <a:spcBef>
                <a:spcPct val="0"/>
              </a:spcBef>
            </a:pPr>
            <a:r>
              <a:rPr lang="en-US" b="true" sz="6511">
                <a:solidFill>
                  <a:srgbClr val="000000"/>
                </a:solidFill>
                <a:latin typeface="Canva Sans Bold"/>
                <a:ea typeface="Canva Sans Bold"/>
                <a:cs typeface="Canva Sans Bold"/>
                <a:sym typeface="Canva Sans Bold"/>
              </a:rPr>
              <a:t>Backgr</a:t>
            </a:r>
            <a:r>
              <a:rPr lang="en-US" b="true" sz="6511">
                <a:solidFill>
                  <a:srgbClr val="000000"/>
                </a:solidFill>
                <a:latin typeface="Canva Sans Bold"/>
                <a:ea typeface="Canva Sans Bold"/>
                <a:cs typeface="Canva Sans Bold"/>
                <a:sym typeface="Canva Sans Bold"/>
              </a:rPr>
              <a:t>ound</a:t>
            </a:r>
          </a:p>
          <a:p>
            <a:pPr algn="l">
              <a:lnSpc>
                <a:spcPts val="3656"/>
              </a:lnSpc>
              <a:spcBef>
                <a:spcPct val="0"/>
              </a:spcBef>
            </a:pPr>
          </a:p>
        </p:txBody>
      </p:sp>
      <p:sp>
        <p:nvSpPr>
          <p:cNvPr name="TextBox 11" id="11"/>
          <p:cNvSpPr txBox="true"/>
          <p:nvPr/>
        </p:nvSpPr>
        <p:spPr>
          <a:xfrm rot="0">
            <a:off x="1843303" y="2662948"/>
            <a:ext cx="16013585" cy="5442017"/>
          </a:xfrm>
          <a:prstGeom prst="rect">
            <a:avLst/>
          </a:prstGeom>
        </p:spPr>
        <p:txBody>
          <a:bodyPr anchor="t" rtlCol="false" tIns="0" lIns="0" bIns="0" rIns="0">
            <a:spAutoFit/>
          </a:bodyPr>
          <a:lstStyle/>
          <a:p>
            <a:pPr algn="l">
              <a:lnSpc>
                <a:spcPts val="7448"/>
              </a:lnSpc>
            </a:pPr>
            <a:r>
              <a:rPr lang="en-US" sz="3899" b="true">
                <a:solidFill>
                  <a:srgbClr val="004AAD"/>
                </a:solidFill>
                <a:latin typeface="Canva Sans Bold"/>
                <a:ea typeface="Canva Sans Bold"/>
                <a:cs typeface="Canva Sans Bold"/>
                <a:sym typeface="Canva Sans Bold"/>
              </a:rPr>
              <a:t>Increasing number of homeless dogs globally.</a:t>
            </a:r>
          </a:p>
          <a:p>
            <a:pPr algn="l">
              <a:lnSpc>
                <a:spcPts val="7448"/>
              </a:lnSpc>
            </a:pPr>
            <a:r>
              <a:rPr lang="en-US" sz="3899" b="true">
                <a:solidFill>
                  <a:srgbClr val="004AAD"/>
                </a:solidFill>
                <a:latin typeface="Canva Sans Bold"/>
                <a:ea typeface="Canva Sans Bold"/>
                <a:cs typeface="Canva Sans Bold"/>
                <a:sym typeface="Canva Sans Bold"/>
              </a:rPr>
              <a:t>Lack of transparency and fraud prevention in donation platforms.</a:t>
            </a:r>
          </a:p>
          <a:p>
            <a:pPr algn="l">
              <a:lnSpc>
                <a:spcPts val="7448"/>
              </a:lnSpc>
            </a:pPr>
            <a:r>
              <a:rPr lang="en-US" sz="3899" b="true">
                <a:solidFill>
                  <a:srgbClr val="004AAD"/>
                </a:solidFill>
                <a:latin typeface="Canva Sans Bold"/>
                <a:ea typeface="Canva Sans Bold"/>
                <a:cs typeface="Canva Sans Bold"/>
                <a:sym typeface="Canva Sans Bold"/>
              </a:rPr>
              <a:t>Limited personalized care solutions for homeless animals.</a:t>
            </a:r>
          </a:p>
          <a:p>
            <a:pPr algn="l">
              <a:lnSpc>
                <a:spcPts val="7448"/>
              </a:lnSpc>
            </a:pPr>
            <a:r>
              <a:rPr lang="en-US" sz="3899" b="true">
                <a:solidFill>
                  <a:srgbClr val="004AAD"/>
                </a:solidFill>
                <a:latin typeface="Canva Sans Bold"/>
                <a:ea typeface="Canva Sans Bold"/>
                <a:cs typeface="Canva Sans Bold"/>
                <a:sym typeface="Canva Sans Bold"/>
              </a:rPr>
              <a:t>Need for a comprehensive, trust-based system to address these issues.</a:t>
            </a:r>
          </a:p>
          <a:p>
            <a:pPr algn="l">
              <a:lnSpc>
                <a:spcPts val="5459"/>
              </a:lnSpc>
              <a:spcBef>
                <a:spcPct val="0"/>
              </a:spcBef>
            </a:pPr>
          </a:p>
        </p:txBody>
      </p:sp>
      <p:sp>
        <p:nvSpPr>
          <p:cNvPr name="Freeform 12" id="12"/>
          <p:cNvSpPr/>
          <p:nvPr/>
        </p:nvSpPr>
        <p:spPr>
          <a:xfrm flipH="false" flipV="false" rot="-1622546">
            <a:off x="1099549" y="3991830"/>
            <a:ext cx="443230" cy="418248"/>
          </a:xfrm>
          <a:custGeom>
            <a:avLst/>
            <a:gdLst/>
            <a:ahLst/>
            <a:cxnLst/>
            <a:rect r="r" b="b" t="t" l="l"/>
            <a:pathLst>
              <a:path h="418248" w="443230">
                <a:moveTo>
                  <a:pt x="0" y="0"/>
                </a:moveTo>
                <a:lnTo>
                  <a:pt x="443230" y="0"/>
                </a:lnTo>
                <a:lnTo>
                  <a:pt x="443230" y="418248"/>
                </a:lnTo>
                <a:lnTo>
                  <a:pt x="0" y="418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622546">
            <a:off x="1099549" y="4975441"/>
            <a:ext cx="443230" cy="418248"/>
          </a:xfrm>
          <a:custGeom>
            <a:avLst/>
            <a:gdLst/>
            <a:ahLst/>
            <a:cxnLst/>
            <a:rect r="r" b="b" t="t" l="l"/>
            <a:pathLst>
              <a:path h="418248" w="443230">
                <a:moveTo>
                  <a:pt x="0" y="0"/>
                </a:moveTo>
                <a:lnTo>
                  <a:pt x="443230" y="0"/>
                </a:lnTo>
                <a:lnTo>
                  <a:pt x="443230" y="418248"/>
                </a:lnTo>
                <a:lnTo>
                  <a:pt x="0" y="418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1622546">
            <a:off x="1099549" y="5834145"/>
            <a:ext cx="443230" cy="418248"/>
          </a:xfrm>
          <a:custGeom>
            <a:avLst/>
            <a:gdLst/>
            <a:ahLst/>
            <a:cxnLst/>
            <a:rect r="r" b="b" t="t" l="l"/>
            <a:pathLst>
              <a:path h="418248" w="443230">
                <a:moveTo>
                  <a:pt x="0" y="0"/>
                </a:moveTo>
                <a:lnTo>
                  <a:pt x="443230" y="0"/>
                </a:lnTo>
                <a:lnTo>
                  <a:pt x="443230" y="418248"/>
                </a:lnTo>
                <a:lnTo>
                  <a:pt x="0" y="418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sp>
        <p:nvSpPr>
          <p:cNvPr name="Freeform 2" id="2"/>
          <p:cNvSpPr/>
          <p:nvPr/>
        </p:nvSpPr>
        <p:spPr>
          <a:xfrm flipH="false" flipV="false" rot="0">
            <a:off x="1548588" y="0"/>
            <a:ext cx="13357632" cy="10339636"/>
          </a:xfrm>
          <a:custGeom>
            <a:avLst/>
            <a:gdLst/>
            <a:ahLst/>
            <a:cxnLst/>
            <a:rect r="r" b="b" t="t" l="l"/>
            <a:pathLst>
              <a:path h="10339636" w="13357632">
                <a:moveTo>
                  <a:pt x="0" y="0"/>
                </a:moveTo>
                <a:lnTo>
                  <a:pt x="13357631" y="0"/>
                </a:lnTo>
                <a:lnTo>
                  <a:pt x="13357631" y="10339636"/>
                </a:lnTo>
                <a:lnTo>
                  <a:pt x="0" y="10339636"/>
                </a:lnTo>
                <a:lnTo>
                  <a:pt x="0" y="0"/>
                </a:lnTo>
                <a:close/>
              </a:path>
            </a:pathLst>
          </a:custGeom>
          <a:blipFill>
            <a:blip r:embed="rId2"/>
            <a:stretch>
              <a:fillRect l="-362" t="-8343" r="0" b="-2297"/>
            </a:stretch>
          </a:blipFill>
        </p:spPr>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1028700" y="754367"/>
            <a:ext cx="7489478" cy="1653238"/>
          </a:xfrm>
          <a:prstGeom prst="rect">
            <a:avLst/>
          </a:prstGeom>
        </p:spPr>
        <p:txBody>
          <a:bodyPr anchor="t" rtlCol="false" tIns="0" lIns="0" bIns="0" rIns="0">
            <a:spAutoFit/>
          </a:bodyPr>
          <a:lstStyle/>
          <a:p>
            <a:pPr algn="l">
              <a:lnSpc>
                <a:spcPts val="9256"/>
              </a:lnSpc>
              <a:spcBef>
                <a:spcPct val="0"/>
              </a:spcBef>
            </a:pPr>
            <a:r>
              <a:rPr lang="en-US" b="true" sz="6611">
                <a:solidFill>
                  <a:srgbClr val="000000"/>
                </a:solidFill>
                <a:latin typeface="Canva Sans Bold"/>
                <a:ea typeface="Canva Sans Bold"/>
                <a:cs typeface="Canva Sans Bold"/>
                <a:sym typeface="Canva Sans Bold"/>
              </a:rPr>
              <a:t>Research Problem</a:t>
            </a:r>
          </a:p>
          <a:p>
            <a:pPr algn="l">
              <a:lnSpc>
                <a:spcPts val="3796"/>
              </a:lnSpc>
              <a:spcBef>
                <a:spcPct val="0"/>
              </a:spcBef>
            </a:pPr>
          </a:p>
        </p:txBody>
      </p:sp>
      <p:sp>
        <p:nvSpPr>
          <p:cNvPr name="TextBox 10" id="10"/>
          <p:cNvSpPr txBox="true"/>
          <p:nvPr/>
        </p:nvSpPr>
        <p:spPr>
          <a:xfrm rot="0">
            <a:off x="1822340" y="2344832"/>
            <a:ext cx="14035360" cy="7032183"/>
          </a:xfrm>
          <a:prstGeom prst="rect">
            <a:avLst/>
          </a:prstGeom>
        </p:spPr>
        <p:txBody>
          <a:bodyPr anchor="t" rtlCol="false" tIns="0" lIns="0" bIns="0" rIns="0">
            <a:spAutoFit/>
          </a:bodyPr>
          <a:lstStyle/>
          <a:p>
            <a:pPr algn="l" marL="798820" indent="-399410" lvl="1">
              <a:lnSpc>
                <a:spcPts val="7066"/>
              </a:lnSpc>
              <a:buFont typeface="Arial"/>
              <a:buChar char="•"/>
            </a:pPr>
            <a:r>
              <a:rPr lang="en-US" sz="3699">
                <a:solidFill>
                  <a:srgbClr val="000000"/>
                </a:solidFill>
                <a:latin typeface="Canva Sans"/>
                <a:ea typeface="Canva Sans"/>
                <a:cs typeface="Canva Sans"/>
                <a:sym typeface="Canva Sans"/>
              </a:rPr>
              <a:t>No system ensures:</a:t>
            </a:r>
          </a:p>
          <a:p>
            <a:pPr algn="l">
              <a:lnSpc>
                <a:spcPts val="7066"/>
              </a:lnSpc>
            </a:pPr>
            <a:r>
              <a:rPr lang="en-US" sz="3699">
                <a:solidFill>
                  <a:srgbClr val="000000"/>
                </a:solidFill>
                <a:latin typeface="Canva Sans"/>
                <a:ea typeface="Canva Sans"/>
                <a:cs typeface="Canva Sans"/>
                <a:sym typeface="Canva Sans"/>
              </a:rPr>
              <a:t>           </a:t>
            </a:r>
            <a:r>
              <a:rPr lang="en-US" sz="3699" b="true">
                <a:solidFill>
                  <a:srgbClr val="004AAD"/>
                </a:solidFill>
                <a:latin typeface="Canva Sans Bold"/>
                <a:ea typeface="Canva Sans Bold"/>
                <a:cs typeface="Canva Sans Bold"/>
                <a:sym typeface="Canva Sans Bold"/>
              </a:rPr>
              <a:t>   - </a:t>
            </a:r>
            <a:r>
              <a:rPr lang="en-US" sz="3699" b="true">
                <a:solidFill>
                  <a:srgbClr val="004AAD"/>
                </a:solidFill>
                <a:latin typeface="Canva Sans Bold"/>
                <a:ea typeface="Canva Sans Bold"/>
                <a:cs typeface="Canva Sans Bold"/>
                <a:sym typeface="Canva Sans Bold"/>
              </a:rPr>
              <a:t>Transparent fund usage.</a:t>
            </a:r>
          </a:p>
          <a:p>
            <a:pPr algn="l">
              <a:lnSpc>
                <a:spcPts val="7066"/>
              </a:lnSpc>
            </a:pPr>
            <a:r>
              <a:rPr lang="en-US" sz="3699" b="true">
                <a:solidFill>
                  <a:srgbClr val="004AAD"/>
                </a:solidFill>
                <a:latin typeface="Canva Sans Bold"/>
                <a:ea typeface="Canva Sans Bold"/>
                <a:cs typeface="Canva Sans Bold"/>
                <a:sym typeface="Canva Sans Bold"/>
              </a:rPr>
              <a:t>              - </a:t>
            </a:r>
            <a:r>
              <a:rPr lang="en-US" sz="3699" b="true">
                <a:solidFill>
                  <a:srgbClr val="004AAD"/>
                </a:solidFill>
                <a:latin typeface="Canva Sans Bold"/>
                <a:ea typeface="Canva Sans Bold"/>
                <a:cs typeface="Canva Sans Bold"/>
                <a:sym typeface="Canva Sans Bold"/>
              </a:rPr>
              <a:t>Effective fraud detection.</a:t>
            </a:r>
          </a:p>
          <a:p>
            <a:pPr algn="l">
              <a:lnSpc>
                <a:spcPts val="7066"/>
              </a:lnSpc>
            </a:pPr>
            <a:r>
              <a:rPr lang="en-US" sz="3699" b="true">
                <a:solidFill>
                  <a:srgbClr val="004AAD"/>
                </a:solidFill>
                <a:latin typeface="Canva Sans Bold"/>
                <a:ea typeface="Canva Sans Bold"/>
                <a:cs typeface="Canva Sans Bold"/>
                <a:sym typeface="Canva Sans Bold"/>
              </a:rPr>
              <a:t>              - </a:t>
            </a:r>
            <a:r>
              <a:rPr lang="en-US" sz="3699" b="true">
                <a:solidFill>
                  <a:srgbClr val="004AAD"/>
                </a:solidFill>
                <a:latin typeface="Canva Sans Bold"/>
                <a:ea typeface="Canva Sans Bold"/>
                <a:cs typeface="Canva Sans Bold"/>
                <a:sym typeface="Canva Sans Bold"/>
              </a:rPr>
              <a:t>Tailored care solutions for dogs.</a:t>
            </a:r>
          </a:p>
          <a:p>
            <a:pPr algn="l" marL="798820" indent="-399410" lvl="1">
              <a:lnSpc>
                <a:spcPts val="7066"/>
              </a:lnSpc>
              <a:buFont typeface="Arial"/>
              <a:buChar char="•"/>
            </a:pPr>
            <a:r>
              <a:rPr lang="en-US" sz="3699">
                <a:solidFill>
                  <a:srgbClr val="000000"/>
                </a:solidFill>
                <a:latin typeface="Canva Sans"/>
                <a:ea typeface="Canva Sans"/>
                <a:cs typeface="Canva Sans"/>
                <a:sym typeface="Canva Sans"/>
              </a:rPr>
              <a:t>Fraudulent activities lower donor trust.</a:t>
            </a:r>
          </a:p>
          <a:p>
            <a:pPr algn="l" marL="798820" indent="-399410" lvl="1">
              <a:lnSpc>
                <a:spcPts val="7066"/>
              </a:lnSpc>
              <a:buFont typeface="Arial"/>
              <a:buChar char="•"/>
            </a:pPr>
            <a:r>
              <a:rPr lang="en-US" sz="3699">
                <a:solidFill>
                  <a:srgbClr val="000000"/>
                </a:solidFill>
                <a:latin typeface="Canva Sans"/>
                <a:ea typeface="Canva Sans"/>
                <a:cs typeface="Canva Sans"/>
                <a:sym typeface="Canva Sans"/>
              </a:rPr>
              <a:t>Inefficient resource allocation.</a:t>
            </a:r>
          </a:p>
          <a:p>
            <a:pPr algn="l">
              <a:lnSpc>
                <a:spcPts val="7448"/>
              </a:lnSpc>
            </a:pPr>
          </a:p>
          <a:p>
            <a:pPr algn="l">
              <a:lnSpc>
                <a:spcPts val="5459"/>
              </a:lnSpc>
              <a:spcBef>
                <a:spcPct val="0"/>
              </a:spcBef>
            </a:pP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grpSp>
        <p:nvGrpSpPr>
          <p:cNvPr name="Group 9" id="9"/>
          <p:cNvGrpSpPr/>
          <p:nvPr/>
        </p:nvGrpSpPr>
        <p:grpSpPr>
          <a:xfrm rot="0">
            <a:off x="1028700" y="2229601"/>
            <a:ext cx="16230600" cy="1178476"/>
            <a:chOff x="0" y="0"/>
            <a:chExt cx="4274726" cy="310381"/>
          </a:xfrm>
        </p:grpSpPr>
        <p:sp>
          <p:nvSpPr>
            <p:cNvPr name="Freeform 10" id="10"/>
            <p:cNvSpPr/>
            <p:nvPr/>
          </p:nvSpPr>
          <p:spPr>
            <a:xfrm flipH="false" flipV="false" rot="0">
              <a:off x="0" y="0"/>
              <a:ext cx="4274726" cy="310381"/>
            </a:xfrm>
            <a:custGeom>
              <a:avLst/>
              <a:gdLst/>
              <a:ahLst/>
              <a:cxnLst/>
              <a:rect r="r" b="b" t="t" l="l"/>
              <a:pathLst>
                <a:path h="310381" w="4274726">
                  <a:moveTo>
                    <a:pt x="13833" y="0"/>
                  </a:moveTo>
                  <a:lnTo>
                    <a:pt x="4260893" y="0"/>
                  </a:lnTo>
                  <a:cubicBezTo>
                    <a:pt x="4268533" y="0"/>
                    <a:pt x="4274726" y="6193"/>
                    <a:pt x="4274726" y="13833"/>
                  </a:cubicBezTo>
                  <a:lnTo>
                    <a:pt x="4274726" y="296548"/>
                  </a:lnTo>
                  <a:cubicBezTo>
                    <a:pt x="4274726" y="300216"/>
                    <a:pt x="4273269" y="303735"/>
                    <a:pt x="4270674" y="306329"/>
                  </a:cubicBezTo>
                  <a:cubicBezTo>
                    <a:pt x="4268080" y="308923"/>
                    <a:pt x="4264562" y="310381"/>
                    <a:pt x="4260893" y="310381"/>
                  </a:cubicBezTo>
                  <a:lnTo>
                    <a:pt x="13833" y="310381"/>
                  </a:lnTo>
                  <a:cubicBezTo>
                    <a:pt x="6193" y="310381"/>
                    <a:pt x="0" y="304187"/>
                    <a:pt x="0" y="296548"/>
                  </a:cubicBezTo>
                  <a:lnTo>
                    <a:pt x="0" y="13833"/>
                  </a:lnTo>
                  <a:cubicBezTo>
                    <a:pt x="0" y="6193"/>
                    <a:pt x="6193" y="0"/>
                    <a:pt x="13833" y="0"/>
                  </a:cubicBezTo>
                  <a:close/>
                </a:path>
              </a:pathLst>
            </a:custGeom>
            <a:solidFill>
              <a:srgbClr val="FD914C"/>
            </a:solidFill>
            <a:ln w="38100" cap="rnd">
              <a:solidFill>
                <a:srgbClr val="FEFEFF"/>
              </a:solidFill>
              <a:prstDash val="solid"/>
              <a:round/>
            </a:ln>
          </p:spPr>
        </p:sp>
        <p:sp>
          <p:nvSpPr>
            <p:cNvPr name="TextBox 11" id="11"/>
            <p:cNvSpPr txBox="true"/>
            <p:nvPr/>
          </p:nvSpPr>
          <p:spPr>
            <a:xfrm>
              <a:off x="0" y="-76200"/>
              <a:ext cx="4274726" cy="386581"/>
            </a:xfrm>
            <a:prstGeom prst="rect">
              <a:avLst/>
            </a:prstGeom>
          </p:spPr>
          <p:txBody>
            <a:bodyPr anchor="ctr" rtlCol="false" tIns="50800" lIns="50800" bIns="50800" rIns="50800"/>
            <a:lstStyle/>
            <a:p>
              <a:pPr algn="ctr">
                <a:lnSpc>
                  <a:spcPts val="5459"/>
                </a:lnSpc>
              </a:pPr>
              <a:r>
                <a:rPr lang="en-US" b="true" sz="3899">
                  <a:solidFill>
                    <a:srgbClr val="FEFEFF"/>
                  </a:solidFill>
                  <a:latin typeface="Canva Sans Bold"/>
                  <a:ea typeface="Canva Sans Bold"/>
                  <a:cs typeface="Canva Sans Bold"/>
                  <a:sym typeface="Canva Sans Bold"/>
                </a:rPr>
                <a:t>Main Objective</a:t>
              </a:r>
            </a:p>
          </p:txBody>
        </p:sp>
      </p:grpSp>
      <p:sp>
        <p:nvSpPr>
          <p:cNvPr name="TextBox 12" id="12"/>
          <p:cNvSpPr txBox="true"/>
          <p:nvPr/>
        </p:nvSpPr>
        <p:spPr>
          <a:xfrm rot="0">
            <a:off x="1028700" y="754367"/>
            <a:ext cx="4385816" cy="1127459"/>
          </a:xfrm>
          <a:prstGeom prst="rect">
            <a:avLst/>
          </a:prstGeom>
        </p:spPr>
        <p:txBody>
          <a:bodyPr anchor="t" rtlCol="false" tIns="0" lIns="0" bIns="0" rIns="0">
            <a:spAutoFit/>
          </a:bodyPr>
          <a:lstStyle/>
          <a:p>
            <a:pPr algn="l">
              <a:lnSpc>
                <a:spcPts val="9256"/>
              </a:lnSpc>
              <a:spcBef>
                <a:spcPct val="0"/>
              </a:spcBef>
            </a:pPr>
            <a:r>
              <a:rPr lang="en-US" b="true" sz="6611">
                <a:solidFill>
                  <a:srgbClr val="000000"/>
                </a:solidFill>
                <a:latin typeface="Canva Sans Bold"/>
                <a:ea typeface="Canva Sans Bold"/>
                <a:cs typeface="Canva Sans Bold"/>
                <a:sym typeface="Canva Sans Bold"/>
              </a:rPr>
              <a:t>Objectives</a:t>
            </a:r>
          </a:p>
        </p:txBody>
      </p:sp>
      <p:sp>
        <p:nvSpPr>
          <p:cNvPr name="TextBox 13" id="13"/>
          <p:cNvSpPr txBox="true"/>
          <p:nvPr/>
        </p:nvSpPr>
        <p:spPr>
          <a:xfrm rot="0">
            <a:off x="1830950" y="4050196"/>
            <a:ext cx="14884833" cy="3674443"/>
          </a:xfrm>
          <a:prstGeom prst="rect">
            <a:avLst/>
          </a:prstGeom>
        </p:spPr>
        <p:txBody>
          <a:bodyPr anchor="t" rtlCol="false" tIns="0" lIns="0" bIns="0" rIns="0">
            <a:spAutoFit/>
          </a:bodyPr>
          <a:lstStyle/>
          <a:p>
            <a:pPr algn="ctr">
              <a:lnSpc>
                <a:spcPts val="5896"/>
              </a:lnSpc>
            </a:pPr>
            <a:r>
              <a:rPr lang="en-US" sz="4211" b="true">
                <a:solidFill>
                  <a:srgbClr val="004AAD"/>
                </a:solidFill>
                <a:latin typeface="Canva Sans Bold"/>
                <a:ea typeface="Canva Sans Bold"/>
                <a:cs typeface="Canva Sans Bold"/>
                <a:sym typeface="Canva Sans Bold"/>
              </a:rPr>
              <a:t>Develop a feature enabling homeless dog care organizations to list dogs, facilitate donations via virtual tokens (Hearts), and provide personalized care boxes, integrated with fraud detection.</a:t>
            </a:r>
          </a:p>
          <a:p>
            <a:pPr algn="ctr">
              <a:lnSpc>
                <a:spcPts val="5896"/>
              </a:lnSpc>
              <a:spcBef>
                <a:spcPct val="0"/>
              </a:spcBef>
            </a:pP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grpSp>
        <p:nvGrpSpPr>
          <p:cNvPr name="Group 9" id="9"/>
          <p:cNvGrpSpPr/>
          <p:nvPr/>
        </p:nvGrpSpPr>
        <p:grpSpPr>
          <a:xfrm rot="0">
            <a:off x="1028700" y="2229601"/>
            <a:ext cx="16230600" cy="1178476"/>
            <a:chOff x="0" y="0"/>
            <a:chExt cx="4274726" cy="310381"/>
          </a:xfrm>
        </p:grpSpPr>
        <p:sp>
          <p:nvSpPr>
            <p:cNvPr name="Freeform 10" id="10"/>
            <p:cNvSpPr/>
            <p:nvPr/>
          </p:nvSpPr>
          <p:spPr>
            <a:xfrm flipH="false" flipV="false" rot="0">
              <a:off x="0" y="0"/>
              <a:ext cx="4274726" cy="310381"/>
            </a:xfrm>
            <a:custGeom>
              <a:avLst/>
              <a:gdLst/>
              <a:ahLst/>
              <a:cxnLst/>
              <a:rect r="r" b="b" t="t" l="l"/>
              <a:pathLst>
                <a:path h="310381" w="4274726">
                  <a:moveTo>
                    <a:pt x="13833" y="0"/>
                  </a:moveTo>
                  <a:lnTo>
                    <a:pt x="4260893" y="0"/>
                  </a:lnTo>
                  <a:cubicBezTo>
                    <a:pt x="4268533" y="0"/>
                    <a:pt x="4274726" y="6193"/>
                    <a:pt x="4274726" y="13833"/>
                  </a:cubicBezTo>
                  <a:lnTo>
                    <a:pt x="4274726" y="296548"/>
                  </a:lnTo>
                  <a:cubicBezTo>
                    <a:pt x="4274726" y="300216"/>
                    <a:pt x="4273269" y="303735"/>
                    <a:pt x="4270674" y="306329"/>
                  </a:cubicBezTo>
                  <a:cubicBezTo>
                    <a:pt x="4268080" y="308923"/>
                    <a:pt x="4264562" y="310381"/>
                    <a:pt x="4260893" y="310381"/>
                  </a:cubicBezTo>
                  <a:lnTo>
                    <a:pt x="13833" y="310381"/>
                  </a:lnTo>
                  <a:cubicBezTo>
                    <a:pt x="6193" y="310381"/>
                    <a:pt x="0" y="304187"/>
                    <a:pt x="0" y="296548"/>
                  </a:cubicBezTo>
                  <a:lnTo>
                    <a:pt x="0" y="13833"/>
                  </a:lnTo>
                  <a:cubicBezTo>
                    <a:pt x="0" y="6193"/>
                    <a:pt x="6193" y="0"/>
                    <a:pt x="13833" y="0"/>
                  </a:cubicBezTo>
                  <a:close/>
                </a:path>
              </a:pathLst>
            </a:custGeom>
            <a:solidFill>
              <a:srgbClr val="7ED957"/>
            </a:solidFill>
            <a:ln w="38100" cap="rnd">
              <a:solidFill>
                <a:srgbClr val="FEFEFF"/>
              </a:solidFill>
              <a:prstDash val="solid"/>
              <a:round/>
            </a:ln>
          </p:spPr>
        </p:sp>
        <p:sp>
          <p:nvSpPr>
            <p:cNvPr name="TextBox 11" id="11"/>
            <p:cNvSpPr txBox="true"/>
            <p:nvPr/>
          </p:nvSpPr>
          <p:spPr>
            <a:xfrm>
              <a:off x="0" y="-76200"/>
              <a:ext cx="4274726" cy="386581"/>
            </a:xfrm>
            <a:prstGeom prst="rect">
              <a:avLst/>
            </a:prstGeom>
          </p:spPr>
          <p:txBody>
            <a:bodyPr anchor="ctr" rtlCol="false" tIns="50800" lIns="50800" bIns="50800" rIns="50800"/>
            <a:lstStyle/>
            <a:p>
              <a:pPr algn="ctr">
                <a:lnSpc>
                  <a:spcPts val="5459"/>
                </a:lnSpc>
              </a:pPr>
              <a:r>
                <a:rPr lang="en-US" b="true" sz="3899">
                  <a:solidFill>
                    <a:srgbClr val="FEFEFF"/>
                  </a:solidFill>
                  <a:latin typeface="Canva Sans Bold"/>
                  <a:ea typeface="Canva Sans Bold"/>
                  <a:cs typeface="Canva Sans Bold"/>
                  <a:sym typeface="Canva Sans Bold"/>
                </a:rPr>
                <a:t>Sub Objectives</a:t>
              </a:r>
            </a:p>
          </p:txBody>
        </p:sp>
      </p:grpSp>
      <p:sp>
        <p:nvSpPr>
          <p:cNvPr name="TextBox 12" id="12"/>
          <p:cNvSpPr txBox="true"/>
          <p:nvPr/>
        </p:nvSpPr>
        <p:spPr>
          <a:xfrm rot="0">
            <a:off x="1028700" y="754367"/>
            <a:ext cx="4385816" cy="1127459"/>
          </a:xfrm>
          <a:prstGeom prst="rect">
            <a:avLst/>
          </a:prstGeom>
        </p:spPr>
        <p:txBody>
          <a:bodyPr anchor="t" rtlCol="false" tIns="0" lIns="0" bIns="0" rIns="0">
            <a:spAutoFit/>
          </a:bodyPr>
          <a:lstStyle/>
          <a:p>
            <a:pPr algn="l">
              <a:lnSpc>
                <a:spcPts val="9256"/>
              </a:lnSpc>
              <a:spcBef>
                <a:spcPct val="0"/>
              </a:spcBef>
            </a:pPr>
            <a:r>
              <a:rPr lang="en-US" b="true" sz="6611">
                <a:solidFill>
                  <a:srgbClr val="000000"/>
                </a:solidFill>
                <a:latin typeface="Canva Sans Bold"/>
                <a:ea typeface="Canva Sans Bold"/>
                <a:cs typeface="Canva Sans Bold"/>
                <a:sym typeface="Canva Sans Bold"/>
              </a:rPr>
              <a:t>Objectives</a:t>
            </a:r>
          </a:p>
        </p:txBody>
      </p:sp>
      <p:sp>
        <p:nvSpPr>
          <p:cNvPr name="TextBox 13" id="13"/>
          <p:cNvSpPr txBox="true"/>
          <p:nvPr/>
        </p:nvSpPr>
        <p:spPr>
          <a:xfrm rot="0">
            <a:off x="1830950" y="3926371"/>
            <a:ext cx="14884833" cy="6256413"/>
          </a:xfrm>
          <a:prstGeom prst="rect">
            <a:avLst/>
          </a:prstGeom>
        </p:spPr>
        <p:txBody>
          <a:bodyPr anchor="t" rtlCol="false" tIns="0" lIns="0" bIns="0" rIns="0">
            <a:spAutoFit/>
          </a:bodyPr>
          <a:lstStyle/>
          <a:p>
            <a:pPr algn="l" marL="758222" indent="-379111" lvl="1">
              <a:lnSpc>
                <a:spcPts val="6251"/>
              </a:lnSpc>
              <a:buFont typeface="Arial"/>
              <a:buChar char="•"/>
            </a:pPr>
            <a:r>
              <a:rPr lang="en-US" b="true" sz="3511">
                <a:solidFill>
                  <a:srgbClr val="004AAD"/>
                </a:solidFill>
                <a:latin typeface="Canva Sans Bold"/>
                <a:ea typeface="Canva Sans Bold"/>
                <a:cs typeface="Canva Sans Bold"/>
                <a:sym typeface="Canva Sans Bold"/>
              </a:rPr>
              <a:t>Enable verified dog care organizations to list dogs.</a:t>
            </a:r>
          </a:p>
          <a:p>
            <a:pPr algn="l" marL="758222" indent="-379111" lvl="1">
              <a:lnSpc>
                <a:spcPts val="6251"/>
              </a:lnSpc>
              <a:buFont typeface="Arial"/>
              <a:buChar char="•"/>
            </a:pPr>
            <a:r>
              <a:rPr lang="en-US" b="true" sz="3511">
                <a:solidFill>
                  <a:srgbClr val="004AAD"/>
                </a:solidFill>
                <a:latin typeface="Canva Sans Bold"/>
                <a:ea typeface="Canva Sans Bold"/>
                <a:cs typeface="Canva Sans Bold"/>
                <a:sym typeface="Canva Sans Bold"/>
              </a:rPr>
              <a:t>Facilitate donations using Hearts and a wallet system.</a:t>
            </a:r>
          </a:p>
          <a:p>
            <a:pPr algn="l" marL="758222" indent="-379111" lvl="1">
              <a:lnSpc>
                <a:spcPts val="6251"/>
              </a:lnSpc>
              <a:buFont typeface="Arial"/>
              <a:buChar char="•"/>
            </a:pPr>
            <a:r>
              <a:rPr lang="en-US" b="true" sz="3511">
                <a:solidFill>
                  <a:srgbClr val="004AAD"/>
                </a:solidFill>
                <a:latin typeface="Canva Sans Bold"/>
                <a:ea typeface="Canva Sans Bold"/>
                <a:cs typeface="Canva Sans Bold"/>
                <a:sym typeface="Canva Sans Bold"/>
              </a:rPr>
              <a:t>Train an ML model for fraud detection.</a:t>
            </a:r>
          </a:p>
          <a:p>
            <a:pPr algn="l" marL="758222" indent="-379111" lvl="1">
              <a:lnSpc>
                <a:spcPts val="6251"/>
              </a:lnSpc>
              <a:buFont typeface="Arial"/>
              <a:buChar char="•"/>
            </a:pPr>
            <a:r>
              <a:rPr lang="en-US" b="true" sz="3511">
                <a:solidFill>
                  <a:srgbClr val="004AAD"/>
                </a:solidFill>
                <a:latin typeface="Canva Sans Bold"/>
                <a:ea typeface="Canva Sans Bold"/>
                <a:cs typeface="Canva Sans Bold"/>
                <a:sym typeface="Canva Sans Bold"/>
              </a:rPr>
              <a:t>Generate personalized care boxes for dogs.</a:t>
            </a:r>
          </a:p>
          <a:p>
            <a:pPr algn="l" marL="758222" indent="-379111" lvl="1">
              <a:lnSpc>
                <a:spcPts val="6251"/>
              </a:lnSpc>
              <a:buFont typeface="Arial"/>
              <a:buChar char="•"/>
            </a:pPr>
            <a:r>
              <a:rPr lang="en-US" b="true" sz="3511">
                <a:solidFill>
                  <a:srgbClr val="004AAD"/>
                </a:solidFill>
                <a:latin typeface="Canva Sans Bold"/>
                <a:ea typeface="Canva Sans Bold"/>
                <a:cs typeface="Canva Sans Bold"/>
                <a:sym typeface="Canva Sans Bold"/>
              </a:rPr>
              <a:t>Build transparency with spending logs.</a:t>
            </a:r>
          </a:p>
          <a:p>
            <a:pPr algn="l" marL="758222" indent="-379111" lvl="1">
              <a:lnSpc>
                <a:spcPts val="6251"/>
              </a:lnSpc>
              <a:buFont typeface="Arial"/>
              <a:buChar char="•"/>
            </a:pPr>
            <a:r>
              <a:rPr lang="en-US" b="true" sz="3511">
                <a:solidFill>
                  <a:srgbClr val="004AAD"/>
                </a:solidFill>
                <a:latin typeface="Canva Sans Bold"/>
                <a:ea typeface="Canva Sans Bold"/>
                <a:cs typeface="Canva Sans Bold"/>
                <a:sym typeface="Canva Sans Bold"/>
              </a:rPr>
              <a:t>Enhance donor engagement with interactive features.</a:t>
            </a:r>
          </a:p>
          <a:p>
            <a:pPr algn="l">
              <a:lnSpc>
                <a:spcPts val="6251"/>
              </a:lnSpc>
            </a:pPr>
          </a:p>
          <a:p>
            <a:pPr algn="ctr">
              <a:lnSpc>
                <a:spcPts val="6251"/>
              </a:lnSpc>
            </a:pP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1028700" y="754367"/>
            <a:ext cx="5629424" cy="1127459"/>
          </a:xfrm>
          <a:prstGeom prst="rect">
            <a:avLst/>
          </a:prstGeom>
        </p:spPr>
        <p:txBody>
          <a:bodyPr anchor="t" rtlCol="false" tIns="0" lIns="0" bIns="0" rIns="0">
            <a:spAutoFit/>
          </a:bodyPr>
          <a:lstStyle/>
          <a:p>
            <a:pPr algn="l">
              <a:lnSpc>
                <a:spcPts val="9256"/>
              </a:lnSpc>
              <a:spcBef>
                <a:spcPct val="0"/>
              </a:spcBef>
            </a:pPr>
            <a:r>
              <a:rPr lang="en-US" b="true" sz="6611">
                <a:solidFill>
                  <a:srgbClr val="000000"/>
                </a:solidFill>
                <a:latin typeface="Canva Sans Bold"/>
                <a:ea typeface="Canva Sans Bold"/>
                <a:cs typeface="Canva Sans Bold"/>
                <a:sym typeface="Canva Sans Bold"/>
              </a:rPr>
              <a:t>Research Gap</a:t>
            </a:r>
          </a:p>
        </p:txBody>
      </p:sp>
      <p:sp>
        <p:nvSpPr>
          <p:cNvPr name="TextBox 10" id="10"/>
          <p:cNvSpPr txBox="true"/>
          <p:nvPr/>
        </p:nvSpPr>
        <p:spPr>
          <a:xfrm rot="0">
            <a:off x="1701584" y="2500894"/>
            <a:ext cx="14884833" cy="4675263"/>
          </a:xfrm>
          <a:prstGeom prst="rect">
            <a:avLst/>
          </a:prstGeom>
        </p:spPr>
        <p:txBody>
          <a:bodyPr anchor="t" rtlCol="false" tIns="0" lIns="0" bIns="0" rIns="0">
            <a:spAutoFit/>
          </a:bodyPr>
          <a:lstStyle/>
          <a:p>
            <a:pPr algn="l" marL="758222" indent="-379111" lvl="1">
              <a:lnSpc>
                <a:spcPts val="6251"/>
              </a:lnSpc>
              <a:buFont typeface="Arial"/>
              <a:buChar char="•"/>
            </a:pPr>
            <a:r>
              <a:rPr lang="en-US" b="true" sz="3511">
                <a:solidFill>
                  <a:srgbClr val="004AAD"/>
                </a:solidFill>
                <a:latin typeface="Canva Sans Bold"/>
                <a:ea typeface="Canva Sans Bold"/>
                <a:cs typeface="Canva Sans Bold"/>
                <a:sym typeface="Canva Sans Bold"/>
              </a:rPr>
              <a:t>Lack of transparency in donation spending.</a:t>
            </a:r>
          </a:p>
          <a:p>
            <a:pPr algn="l" marL="758222" indent="-379111" lvl="1">
              <a:lnSpc>
                <a:spcPts val="6251"/>
              </a:lnSpc>
              <a:buFont typeface="Arial"/>
              <a:buChar char="•"/>
            </a:pPr>
            <a:r>
              <a:rPr lang="en-US" b="true" sz="3511">
                <a:solidFill>
                  <a:srgbClr val="004AAD"/>
                </a:solidFill>
                <a:latin typeface="Canva Sans Bold"/>
                <a:ea typeface="Canva Sans Bold"/>
                <a:cs typeface="Canva Sans Bold"/>
                <a:sym typeface="Canva Sans Bold"/>
              </a:rPr>
              <a:t>No AI-based fraud detection in existing systems.</a:t>
            </a:r>
          </a:p>
          <a:p>
            <a:pPr algn="l" marL="758222" indent="-379111" lvl="1">
              <a:lnSpc>
                <a:spcPts val="6251"/>
              </a:lnSpc>
              <a:buFont typeface="Arial"/>
              <a:buChar char="•"/>
            </a:pPr>
            <a:r>
              <a:rPr lang="en-US" b="true" sz="3511">
                <a:solidFill>
                  <a:srgbClr val="004AAD"/>
                </a:solidFill>
                <a:latin typeface="Canva Sans Bold"/>
                <a:ea typeface="Canva Sans Bold"/>
                <a:cs typeface="Canva Sans Bold"/>
                <a:sym typeface="Canva Sans Bold"/>
              </a:rPr>
              <a:t>Generic donations without tailored care.</a:t>
            </a:r>
          </a:p>
          <a:p>
            <a:pPr algn="l" marL="758222" indent="-379111" lvl="1">
              <a:lnSpc>
                <a:spcPts val="6251"/>
              </a:lnSpc>
              <a:buFont typeface="Arial"/>
              <a:buChar char="•"/>
            </a:pPr>
            <a:r>
              <a:rPr lang="en-US" b="true" sz="3511">
                <a:solidFill>
                  <a:srgbClr val="004AAD"/>
                </a:solidFill>
                <a:latin typeface="Canva Sans Bold"/>
                <a:ea typeface="Canva Sans Bold"/>
                <a:cs typeface="Canva Sans Bold"/>
                <a:sym typeface="Canva Sans Bold"/>
              </a:rPr>
              <a:t>Current platforms fail to integrate key features.</a:t>
            </a:r>
          </a:p>
          <a:p>
            <a:pPr algn="l">
              <a:lnSpc>
                <a:spcPts val="6251"/>
              </a:lnSpc>
            </a:pPr>
          </a:p>
          <a:p>
            <a:pPr algn="ctr">
              <a:lnSpc>
                <a:spcPts val="6251"/>
              </a:lnSpc>
            </a:pP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graphicFrame>
        <p:nvGraphicFramePr>
          <p:cNvPr name="Table 9" id="9"/>
          <p:cNvGraphicFramePr>
            <a:graphicFrameLocks noGrp="true"/>
          </p:cNvGraphicFramePr>
          <p:nvPr/>
        </p:nvGraphicFramePr>
        <p:xfrm>
          <a:off x="918567" y="1685972"/>
          <a:ext cx="9896728" cy="7714304"/>
        </p:xfrm>
        <a:graphic>
          <a:graphicData uri="http://schemas.openxmlformats.org/drawingml/2006/table">
            <a:tbl>
              <a:tblPr/>
              <a:tblGrid>
                <a:gridCol w="2684057"/>
                <a:gridCol w="2538057"/>
                <a:gridCol w="2136556"/>
                <a:gridCol w="2538057"/>
              </a:tblGrid>
              <a:tr h="1139101">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Feature</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solidFill>
                      <a:srgbClr val="DECDFF"/>
                    </a:solidFill>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DogStar Foundation</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solidFill>
                      <a:srgbClr val="DECDFF"/>
                    </a:solidFill>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Waggle Foundation</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solidFill>
                      <a:srgbClr val="DECDFF"/>
                    </a:solidFill>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Proposed System</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solidFill>
                      <a:srgbClr val="DECDFF"/>
                    </a:solidFill>
                  </a:tcPr>
                </a:tc>
              </a:tr>
              <a:tr h="1474131">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Transparency in Spending</a:t>
                      </a:r>
                      <a:endParaRPr lang="en-US" sz="1100"/>
                    </a:p>
                    <a:p>
                      <a:pPr algn="ctr">
                        <a:lnSpc>
                          <a:spcPts val="2659"/>
                        </a:lnSpc>
                      </a:pPr>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59"/>
                        </a:lnSpc>
                        <a:defRPr/>
                      </a:pPr>
                      <a:r>
                        <a:rPr lang="en-US" sz="1899" b="true">
                          <a:solidFill>
                            <a:srgbClr val="004AAD"/>
                          </a:solidFill>
                          <a:latin typeface="Canva Sans Bold"/>
                          <a:ea typeface="Canva Sans Bold"/>
                          <a:cs typeface="Canva Sans Bold"/>
                          <a:sym typeface="Canva Sans Bold"/>
                        </a:rPr>
                        <a:t>Basic updates; no proof logs.</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59"/>
                        </a:lnSpc>
                        <a:defRPr/>
                      </a:pPr>
                      <a:r>
                        <a:rPr lang="en-US" sz="1899" b="true">
                          <a:solidFill>
                            <a:srgbClr val="004AAD"/>
                          </a:solidFill>
                          <a:latin typeface="Canva Sans Bold"/>
                          <a:ea typeface="Canva Sans Bold"/>
                          <a:cs typeface="Canva Sans Bold"/>
                          <a:sym typeface="Canva Sans Bold"/>
                        </a:rPr>
                        <a:t>Limited transparency.</a:t>
                      </a:r>
                      <a:endParaRPr lang="en-US" sz="1100"/>
                    </a:p>
                    <a:p>
                      <a:pPr algn="ctr">
                        <a:lnSpc>
                          <a:spcPts val="2659"/>
                        </a:lnSpc>
                      </a:pPr>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59"/>
                        </a:lnSpc>
                        <a:defRPr/>
                      </a:pPr>
                      <a:r>
                        <a:rPr lang="en-US" sz="1899" b="true">
                          <a:solidFill>
                            <a:srgbClr val="008338"/>
                          </a:solidFill>
                          <a:latin typeface="Canva Sans Bold"/>
                          <a:ea typeface="Canva Sans Bold"/>
                          <a:cs typeface="Canva Sans Bold"/>
                          <a:sym typeface="Canva Sans Bold"/>
                        </a:rPr>
                        <a:t>Detailed spending logs.</a:t>
                      </a:r>
                      <a:endParaRPr lang="en-US" sz="1100"/>
                    </a:p>
                    <a:p>
                      <a:pPr algn="ctr">
                        <a:lnSpc>
                          <a:spcPts val="2659"/>
                        </a:lnSpc>
                      </a:pPr>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1800539">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Fraud Detection</a:t>
                      </a:r>
                      <a:endParaRPr lang="en-US" sz="1100"/>
                    </a:p>
                    <a:p>
                      <a:pPr algn="ctr">
                        <a:lnSpc>
                          <a:spcPts val="2659"/>
                        </a:lnSpc>
                      </a:pPr>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59"/>
                        </a:lnSpc>
                        <a:defRPr/>
                      </a:pPr>
                      <a:r>
                        <a:rPr lang="en-US" sz="1899" b="true">
                          <a:solidFill>
                            <a:srgbClr val="004AAD"/>
                          </a:solidFill>
                          <a:latin typeface="Canva Sans Bold"/>
                          <a:ea typeface="Canva Sans Bold"/>
                          <a:cs typeface="Canva Sans Bold"/>
                          <a:sym typeface="Canva Sans Bold"/>
                        </a:rPr>
                        <a:t>Manual verification only.</a:t>
                      </a:r>
                      <a:endParaRPr lang="en-US" sz="1100"/>
                    </a:p>
                    <a:p>
                      <a:pPr algn="ctr">
                        <a:lnSpc>
                          <a:spcPts val="2659"/>
                        </a:lnSpc>
                      </a:pPr>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59"/>
                        </a:lnSpc>
                        <a:defRPr/>
                      </a:pPr>
                      <a:r>
                        <a:rPr lang="en-US" sz="1899" b="true">
                          <a:solidFill>
                            <a:srgbClr val="004AAD"/>
                          </a:solidFill>
                          <a:latin typeface="Canva Sans Bold"/>
                          <a:ea typeface="Canva Sans Bold"/>
                          <a:cs typeface="Canva Sans Bold"/>
                          <a:sym typeface="Canva Sans Bold"/>
                        </a:rPr>
                        <a:t>No fraud detection.</a:t>
                      </a:r>
                      <a:endParaRPr lang="en-US" sz="1100"/>
                    </a:p>
                    <a:p>
                      <a:pPr algn="ctr">
                        <a:lnSpc>
                          <a:spcPts val="2659"/>
                        </a:lnSpc>
                      </a:pPr>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59"/>
                        </a:lnSpc>
                        <a:defRPr/>
                      </a:pPr>
                      <a:r>
                        <a:rPr lang="en-US" sz="1899" b="true">
                          <a:solidFill>
                            <a:srgbClr val="008338"/>
                          </a:solidFill>
                          <a:latin typeface="Canva Sans Bold"/>
                          <a:ea typeface="Canva Sans Bold"/>
                          <a:cs typeface="Canva Sans Bold"/>
                          <a:sym typeface="Canva Sans Bold"/>
                        </a:rPr>
                        <a:t>ML-powered fraud detection.</a:t>
                      </a:r>
                      <a:endParaRPr lang="en-US" sz="1100"/>
                    </a:p>
                    <a:p>
                      <a:pPr algn="ctr">
                        <a:lnSpc>
                          <a:spcPts val="2659"/>
                        </a:lnSpc>
                      </a:pPr>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1491373">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Personalized Care Solutions</a:t>
                      </a:r>
                      <a:endParaRPr lang="en-US" sz="1100"/>
                    </a:p>
                    <a:p>
                      <a:pPr algn="ctr">
                        <a:lnSpc>
                          <a:spcPts val="2659"/>
                        </a:lnSpc>
                      </a:pPr>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59"/>
                        </a:lnSpc>
                        <a:defRPr/>
                      </a:pPr>
                      <a:r>
                        <a:rPr lang="en-US" sz="1899" b="true">
                          <a:solidFill>
                            <a:srgbClr val="004AAD"/>
                          </a:solidFill>
                          <a:latin typeface="Canva Sans Bold"/>
                          <a:ea typeface="Canva Sans Bold"/>
                          <a:cs typeface="Canva Sans Bold"/>
                          <a:sym typeface="Canva Sans Bold"/>
                        </a:rPr>
                        <a:t>General medical aid.</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59"/>
                        </a:lnSpc>
                        <a:defRPr/>
                      </a:pPr>
                      <a:r>
                        <a:rPr lang="en-US" sz="1899" b="true">
                          <a:solidFill>
                            <a:srgbClr val="004AAD"/>
                          </a:solidFill>
                          <a:latin typeface="Canva Sans Bold"/>
                          <a:ea typeface="Canva Sans Bold"/>
                          <a:cs typeface="Canva Sans Bold"/>
                          <a:sym typeface="Canva Sans Bold"/>
                        </a:rPr>
                        <a:t>Generic donations only.</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59"/>
                        </a:lnSpc>
                        <a:defRPr/>
                      </a:pPr>
                      <a:r>
                        <a:rPr lang="en-US" sz="1899" b="true">
                          <a:solidFill>
                            <a:srgbClr val="008338"/>
                          </a:solidFill>
                          <a:latin typeface="Canva Sans Bold"/>
                          <a:ea typeface="Canva Sans Bold"/>
                          <a:cs typeface="Canva Sans Bold"/>
                          <a:sym typeface="Canva Sans Bold"/>
                        </a:rPr>
                        <a:t>Dog Specific care boxes.</a:t>
                      </a:r>
                      <a:endParaRPr lang="en-US" sz="1100"/>
                    </a:p>
                    <a:p>
                      <a:pPr algn="ctr">
                        <a:lnSpc>
                          <a:spcPts val="2659"/>
                        </a:lnSpc>
                      </a:pPr>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r h="1809160">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Donor Engagement Features</a:t>
                      </a:r>
                      <a:endParaRPr lang="en-US" sz="1100"/>
                    </a:p>
                    <a:p>
                      <a:pPr algn="ctr">
                        <a:lnSpc>
                          <a:spcPts val="2659"/>
                        </a:lnSpc>
                      </a:pPr>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59"/>
                        </a:lnSpc>
                        <a:defRPr/>
                      </a:pPr>
                      <a:r>
                        <a:rPr lang="en-US" sz="1899" b="true">
                          <a:solidFill>
                            <a:srgbClr val="004AAD"/>
                          </a:solidFill>
                          <a:latin typeface="Canva Sans Bold"/>
                          <a:ea typeface="Canva Sans Bold"/>
                          <a:cs typeface="Canva Sans Bold"/>
                          <a:sym typeface="Canva Sans Bold"/>
                        </a:rPr>
                        <a:t>Minimal interaction.</a:t>
                      </a:r>
                      <a:endParaRPr lang="en-US" sz="1100"/>
                    </a:p>
                    <a:p>
                      <a:pPr algn="ctr">
                        <a:lnSpc>
                          <a:spcPts val="2659"/>
                        </a:lnSpc>
                      </a:pPr>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59"/>
                        </a:lnSpc>
                        <a:defRPr/>
                      </a:pPr>
                      <a:r>
                        <a:rPr lang="en-US" sz="1899" b="true">
                          <a:solidFill>
                            <a:srgbClr val="004AAD"/>
                          </a:solidFill>
                          <a:latin typeface="Canva Sans Bold"/>
                          <a:ea typeface="Canva Sans Bold"/>
                          <a:cs typeface="Canva Sans Bold"/>
                          <a:sym typeface="Canva Sans Bold"/>
                        </a:rPr>
                        <a:t>Low engagement.</a:t>
                      </a:r>
                      <a:endParaRPr lang="en-US" sz="1100"/>
                    </a:p>
                    <a:p>
                      <a:pPr algn="ctr">
                        <a:lnSpc>
                          <a:spcPts val="2659"/>
                        </a:lnSpc>
                      </a:pPr>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c>
                  <a:txBody>
                    <a:bodyPr anchor="t" rtlCol="false"/>
                    <a:lstStyle/>
                    <a:p>
                      <a:pPr algn="ctr">
                        <a:lnSpc>
                          <a:spcPts val="2659"/>
                        </a:lnSpc>
                        <a:defRPr/>
                      </a:pPr>
                      <a:r>
                        <a:rPr lang="en-US" sz="1899" b="true">
                          <a:solidFill>
                            <a:srgbClr val="008338"/>
                          </a:solidFill>
                          <a:latin typeface="Canva Sans Bold"/>
                          <a:ea typeface="Canva Sans Bold"/>
                          <a:cs typeface="Canva Sans Bold"/>
                          <a:sym typeface="Canva Sans Bold"/>
                        </a:rPr>
                        <a:t>Donor Leaderboards</a:t>
                      </a:r>
                      <a:endParaRPr lang="en-US" sz="1100"/>
                    </a:p>
                  </a:txBody>
                  <a:tcPr marL="190500" marR="190500" marT="190500" marB="190500" anchor="ctr">
                    <a:lnL cmpd="sng" algn="ctr" cap="flat" w="38100">
                      <a:solidFill>
                        <a:srgbClr val="BB99FF"/>
                      </a:solidFill>
                      <a:prstDash val="solid"/>
                      <a:round/>
                      <a:headEnd type="none" w="med" len="med"/>
                      <a:tailEnd type="none" w="med" len="med"/>
                    </a:lnL>
                    <a:lnR cmpd="sng" algn="ctr" cap="flat" w="38100">
                      <a:solidFill>
                        <a:srgbClr val="BB99FF"/>
                      </a:solidFill>
                      <a:prstDash val="solid"/>
                      <a:round/>
                      <a:headEnd type="none" w="med" len="med"/>
                      <a:tailEnd type="none" w="med" len="med"/>
                    </a:lnR>
                    <a:lnT cmpd="sng" algn="ctr" cap="flat" w="38100">
                      <a:solidFill>
                        <a:srgbClr val="BB99FF"/>
                      </a:solidFill>
                      <a:prstDash val="solid"/>
                      <a:round/>
                      <a:headEnd type="none" w="med" len="med"/>
                      <a:tailEnd type="none" w="med" len="med"/>
                    </a:lnT>
                    <a:lnB cmpd="sng" algn="ctr" cap="flat" w="38100">
                      <a:solidFill>
                        <a:srgbClr val="BB99FF"/>
                      </a:solidFill>
                      <a:prstDash val="solid"/>
                      <a:round/>
                      <a:headEnd type="none" w="med" len="med"/>
                      <a:tailEnd type="none" w="med" len="med"/>
                    </a:lnB>
                  </a:tcPr>
                </a:tc>
              </a:tr>
            </a:tbl>
          </a:graphicData>
        </a:graphic>
      </p:graphicFrame>
      <p:sp>
        <p:nvSpPr>
          <p:cNvPr name="TextBox 10" id="10"/>
          <p:cNvSpPr txBox="true"/>
          <p:nvPr/>
        </p:nvSpPr>
        <p:spPr>
          <a:xfrm rot="0">
            <a:off x="918567" y="281693"/>
            <a:ext cx="8225433" cy="1127459"/>
          </a:xfrm>
          <a:prstGeom prst="rect">
            <a:avLst/>
          </a:prstGeom>
        </p:spPr>
        <p:txBody>
          <a:bodyPr anchor="t" rtlCol="false" tIns="0" lIns="0" bIns="0" rIns="0">
            <a:spAutoFit/>
          </a:bodyPr>
          <a:lstStyle/>
          <a:p>
            <a:pPr algn="l">
              <a:lnSpc>
                <a:spcPts val="9256"/>
              </a:lnSpc>
              <a:spcBef>
                <a:spcPct val="0"/>
              </a:spcBef>
            </a:pPr>
            <a:r>
              <a:rPr lang="en-US" b="true" sz="6611">
                <a:solidFill>
                  <a:srgbClr val="000000"/>
                </a:solidFill>
                <a:latin typeface="Canva Sans Bold"/>
                <a:ea typeface="Canva Sans Bold"/>
                <a:cs typeface="Canva Sans Bold"/>
                <a:sym typeface="Canva Sans Bold"/>
              </a:rPr>
              <a:t>System Comparison</a:t>
            </a:r>
          </a:p>
        </p:txBody>
      </p:sp>
      <p:sp>
        <p:nvSpPr>
          <p:cNvPr name="TextBox 11" id="11"/>
          <p:cNvSpPr txBox="true"/>
          <p:nvPr/>
        </p:nvSpPr>
        <p:spPr>
          <a:xfrm rot="0">
            <a:off x="11671415" y="2005882"/>
            <a:ext cx="6271170" cy="6179986"/>
          </a:xfrm>
          <a:prstGeom prst="rect">
            <a:avLst/>
          </a:prstGeom>
        </p:spPr>
        <p:txBody>
          <a:bodyPr anchor="t" rtlCol="false" tIns="0" lIns="0" bIns="0" rIns="0">
            <a:spAutoFit/>
          </a:bodyPr>
          <a:lstStyle/>
          <a:p>
            <a:pPr algn="l">
              <a:lnSpc>
                <a:spcPts val="3245"/>
              </a:lnSpc>
              <a:spcBef>
                <a:spcPct val="0"/>
              </a:spcBef>
            </a:pPr>
            <a:r>
              <a:rPr lang="en-US" b="true" sz="2318">
                <a:solidFill>
                  <a:srgbClr val="DC0E64"/>
                </a:solidFill>
                <a:latin typeface="Arial Bold"/>
                <a:ea typeface="Arial Bold"/>
                <a:cs typeface="Arial Bold"/>
                <a:sym typeface="Arial Bold"/>
              </a:rPr>
              <a:t>DogStar F</a:t>
            </a:r>
            <a:r>
              <a:rPr lang="en-US" b="true" sz="2318">
                <a:solidFill>
                  <a:srgbClr val="DC0E64"/>
                </a:solidFill>
                <a:latin typeface="Arial Bold"/>
                <a:ea typeface="Arial Bold"/>
                <a:cs typeface="Arial Bold"/>
                <a:sym typeface="Arial Bold"/>
              </a:rPr>
              <a:t>oundation:</a:t>
            </a:r>
          </a:p>
          <a:p>
            <a:pPr algn="l" marL="500559" indent="-250279" lvl="1">
              <a:lnSpc>
                <a:spcPts val="3245"/>
              </a:lnSpc>
              <a:buFont typeface="Arial"/>
              <a:buChar char="•"/>
            </a:pPr>
            <a:r>
              <a:rPr lang="en-US" sz="2318">
                <a:solidFill>
                  <a:srgbClr val="000000"/>
                </a:solidFill>
                <a:latin typeface="Arial"/>
                <a:ea typeface="Arial"/>
                <a:cs typeface="Arial"/>
                <a:sym typeface="Arial"/>
              </a:rPr>
              <a:t>A Sri Lankan non-profit focused on improving dog welfare through spaying/neutering programs and providing medical aid for strays. While impactful, it lacks detailed donor updates and fraud detection mechanisms.</a:t>
            </a:r>
          </a:p>
          <a:p>
            <a:pPr algn="l">
              <a:lnSpc>
                <a:spcPts val="3245"/>
              </a:lnSpc>
              <a:spcBef>
                <a:spcPct val="0"/>
              </a:spcBef>
            </a:pPr>
          </a:p>
          <a:p>
            <a:pPr algn="l">
              <a:lnSpc>
                <a:spcPts val="3245"/>
              </a:lnSpc>
              <a:spcBef>
                <a:spcPct val="0"/>
              </a:spcBef>
            </a:pPr>
            <a:r>
              <a:rPr lang="en-US" b="true" sz="2318">
                <a:solidFill>
                  <a:srgbClr val="31307E"/>
                </a:solidFill>
                <a:latin typeface="Arial Bold"/>
                <a:ea typeface="Arial Bold"/>
                <a:cs typeface="Arial Bold"/>
                <a:sym typeface="Arial Bold"/>
              </a:rPr>
              <a:t>Waggle Foundation:</a:t>
            </a:r>
          </a:p>
          <a:p>
            <a:pPr algn="l" marL="500559" indent="-250279" lvl="1">
              <a:lnSpc>
                <a:spcPts val="3245"/>
              </a:lnSpc>
              <a:buFont typeface="Arial"/>
              <a:buChar char="•"/>
            </a:pPr>
            <a:r>
              <a:rPr lang="en-US" sz="2318">
                <a:solidFill>
                  <a:srgbClr val="000000"/>
                </a:solidFill>
                <a:latin typeface="Arial"/>
                <a:ea typeface="Arial"/>
                <a:cs typeface="Arial"/>
                <a:sym typeface="Arial"/>
              </a:rPr>
              <a:t>A U.S.-based platform that connects pet owners with donors for funding emergency veterinary bills. It provides a platform for donations but lacks fraud detection and tailored care solutions for listed dogs.</a:t>
            </a:r>
          </a:p>
          <a:p>
            <a:pPr algn="l" marL="500559" indent="-250279" lvl="1">
              <a:lnSpc>
                <a:spcPts val="3245"/>
              </a:lnSpc>
              <a:buFont typeface="Arial"/>
              <a:buChar char="•"/>
            </a:pP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grpSp>
        <p:nvGrpSpPr>
          <p:cNvPr name="Group 9" id="9"/>
          <p:cNvGrpSpPr/>
          <p:nvPr/>
        </p:nvGrpSpPr>
        <p:grpSpPr>
          <a:xfrm rot="0">
            <a:off x="5183040" y="1731142"/>
            <a:ext cx="4340504" cy="886347"/>
            <a:chOff x="0" y="0"/>
            <a:chExt cx="1143178" cy="233441"/>
          </a:xfrm>
        </p:grpSpPr>
        <p:sp>
          <p:nvSpPr>
            <p:cNvPr name="Freeform 10" id="10"/>
            <p:cNvSpPr/>
            <p:nvPr/>
          </p:nvSpPr>
          <p:spPr>
            <a:xfrm flipH="false" flipV="false" rot="0">
              <a:off x="0" y="0"/>
              <a:ext cx="1143178" cy="233441"/>
            </a:xfrm>
            <a:custGeom>
              <a:avLst/>
              <a:gdLst/>
              <a:ahLst/>
              <a:cxnLst/>
              <a:rect r="r" b="b" t="t" l="l"/>
              <a:pathLst>
                <a:path h="233441" w="1143178">
                  <a:moveTo>
                    <a:pt x="105235" y="0"/>
                  </a:moveTo>
                  <a:lnTo>
                    <a:pt x="1037943" y="0"/>
                  </a:lnTo>
                  <a:cubicBezTo>
                    <a:pt x="1065853" y="0"/>
                    <a:pt x="1092620" y="11087"/>
                    <a:pt x="1112355" y="30823"/>
                  </a:cubicBezTo>
                  <a:cubicBezTo>
                    <a:pt x="1132091" y="50558"/>
                    <a:pt x="1143178" y="77325"/>
                    <a:pt x="1143178" y="105235"/>
                  </a:cubicBezTo>
                  <a:lnTo>
                    <a:pt x="1143178" y="128206"/>
                  </a:lnTo>
                  <a:cubicBezTo>
                    <a:pt x="1143178" y="156116"/>
                    <a:pt x="1132091" y="182883"/>
                    <a:pt x="1112355" y="202619"/>
                  </a:cubicBezTo>
                  <a:cubicBezTo>
                    <a:pt x="1092620" y="222354"/>
                    <a:pt x="1065853" y="233441"/>
                    <a:pt x="1037943" y="233441"/>
                  </a:cubicBezTo>
                  <a:lnTo>
                    <a:pt x="105235" y="233441"/>
                  </a:lnTo>
                  <a:cubicBezTo>
                    <a:pt x="77325" y="233441"/>
                    <a:pt x="50558" y="222354"/>
                    <a:pt x="30823" y="202619"/>
                  </a:cubicBezTo>
                  <a:cubicBezTo>
                    <a:pt x="11087" y="182883"/>
                    <a:pt x="0" y="156116"/>
                    <a:pt x="0" y="128206"/>
                  </a:cubicBezTo>
                  <a:lnTo>
                    <a:pt x="0" y="105235"/>
                  </a:lnTo>
                  <a:cubicBezTo>
                    <a:pt x="0" y="77325"/>
                    <a:pt x="11087" y="50558"/>
                    <a:pt x="30823" y="30823"/>
                  </a:cubicBezTo>
                  <a:cubicBezTo>
                    <a:pt x="50558" y="11087"/>
                    <a:pt x="77325" y="0"/>
                    <a:pt x="105235" y="0"/>
                  </a:cubicBezTo>
                  <a:close/>
                </a:path>
              </a:pathLst>
            </a:custGeom>
            <a:solidFill>
              <a:srgbClr val="DA60C5"/>
            </a:solidFill>
          </p:spPr>
        </p:sp>
        <p:sp>
          <p:nvSpPr>
            <p:cNvPr name="TextBox 11" id="11"/>
            <p:cNvSpPr txBox="true"/>
            <p:nvPr/>
          </p:nvSpPr>
          <p:spPr>
            <a:xfrm>
              <a:off x="0" y="-38100"/>
              <a:ext cx="1143178" cy="27154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0852899" y="2385614"/>
            <a:ext cx="4340504" cy="886347"/>
            <a:chOff x="0" y="0"/>
            <a:chExt cx="1143178" cy="233441"/>
          </a:xfrm>
        </p:grpSpPr>
        <p:sp>
          <p:nvSpPr>
            <p:cNvPr name="Freeform 13" id="13"/>
            <p:cNvSpPr/>
            <p:nvPr/>
          </p:nvSpPr>
          <p:spPr>
            <a:xfrm flipH="false" flipV="false" rot="0">
              <a:off x="0" y="0"/>
              <a:ext cx="1143178" cy="233441"/>
            </a:xfrm>
            <a:custGeom>
              <a:avLst/>
              <a:gdLst/>
              <a:ahLst/>
              <a:cxnLst/>
              <a:rect r="r" b="b" t="t" l="l"/>
              <a:pathLst>
                <a:path h="233441" w="1143178">
                  <a:moveTo>
                    <a:pt x="105235" y="0"/>
                  </a:moveTo>
                  <a:lnTo>
                    <a:pt x="1037943" y="0"/>
                  </a:lnTo>
                  <a:cubicBezTo>
                    <a:pt x="1065853" y="0"/>
                    <a:pt x="1092620" y="11087"/>
                    <a:pt x="1112355" y="30823"/>
                  </a:cubicBezTo>
                  <a:cubicBezTo>
                    <a:pt x="1132091" y="50558"/>
                    <a:pt x="1143178" y="77325"/>
                    <a:pt x="1143178" y="105235"/>
                  </a:cubicBezTo>
                  <a:lnTo>
                    <a:pt x="1143178" y="128206"/>
                  </a:lnTo>
                  <a:cubicBezTo>
                    <a:pt x="1143178" y="156116"/>
                    <a:pt x="1132091" y="182883"/>
                    <a:pt x="1112355" y="202619"/>
                  </a:cubicBezTo>
                  <a:cubicBezTo>
                    <a:pt x="1092620" y="222354"/>
                    <a:pt x="1065853" y="233441"/>
                    <a:pt x="1037943" y="233441"/>
                  </a:cubicBezTo>
                  <a:lnTo>
                    <a:pt x="105235" y="233441"/>
                  </a:lnTo>
                  <a:cubicBezTo>
                    <a:pt x="77325" y="233441"/>
                    <a:pt x="50558" y="222354"/>
                    <a:pt x="30823" y="202619"/>
                  </a:cubicBezTo>
                  <a:cubicBezTo>
                    <a:pt x="11087" y="182883"/>
                    <a:pt x="0" y="156116"/>
                    <a:pt x="0" y="128206"/>
                  </a:cubicBezTo>
                  <a:lnTo>
                    <a:pt x="0" y="105235"/>
                  </a:lnTo>
                  <a:cubicBezTo>
                    <a:pt x="0" y="77325"/>
                    <a:pt x="11087" y="50558"/>
                    <a:pt x="30823" y="30823"/>
                  </a:cubicBezTo>
                  <a:cubicBezTo>
                    <a:pt x="50558" y="11087"/>
                    <a:pt x="77325" y="0"/>
                    <a:pt x="105235" y="0"/>
                  </a:cubicBezTo>
                  <a:close/>
                </a:path>
              </a:pathLst>
            </a:custGeom>
            <a:solidFill>
              <a:srgbClr val="FD914C"/>
            </a:solidFill>
          </p:spPr>
        </p:sp>
        <p:sp>
          <p:nvSpPr>
            <p:cNvPr name="TextBox 14" id="14"/>
            <p:cNvSpPr txBox="true"/>
            <p:nvPr/>
          </p:nvSpPr>
          <p:spPr>
            <a:xfrm>
              <a:off x="0" y="-38100"/>
              <a:ext cx="1143178" cy="27154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5183040" y="3533170"/>
            <a:ext cx="4340504" cy="886347"/>
            <a:chOff x="0" y="0"/>
            <a:chExt cx="1143178" cy="233441"/>
          </a:xfrm>
        </p:grpSpPr>
        <p:sp>
          <p:nvSpPr>
            <p:cNvPr name="Freeform 16" id="16"/>
            <p:cNvSpPr/>
            <p:nvPr/>
          </p:nvSpPr>
          <p:spPr>
            <a:xfrm flipH="false" flipV="false" rot="0">
              <a:off x="0" y="0"/>
              <a:ext cx="1143178" cy="233441"/>
            </a:xfrm>
            <a:custGeom>
              <a:avLst/>
              <a:gdLst/>
              <a:ahLst/>
              <a:cxnLst/>
              <a:rect r="r" b="b" t="t" l="l"/>
              <a:pathLst>
                <a:path h="233441" w="1143178">
                  <a:moveTo>
                    <a:pt x="105235" y="0"/>
                  </a:moveTo>
                  <a:lnTo>
                    <a:pt x="1037943" y="0"/>
                  </a:lnTo>
                  <a:cubicBezTo>
                    <a:pt x="1065853" y="0"/>
                    <a:pt x="1092620" y="11087"/>
                    <a:pt x="1112355" y="30823"/>
                  </a:cubicBezTo>
                  <a:cubicBezTo>
                    <a:pt x="1132091" y="50558"/>
                    <a:pt x="1143178" y="77325"/>
                    <a:pt x="1143178" y="105235"/>
                  </a:cubicBezTo>
                  <a:lnTo>
                    <a:pt x="1143178" y="128206"/>
                  </a:lnTo>
                  <a:cubicBezTo>
                    <a:pt x="1143178" y="156116"/>
                    <a:pt x="1132091" y="182883"/>
                    <a:pt x="1112355" y="202619"/>
                  </a:cubicBezTo>
                  <a:cubicBezTo>
                    <a:pt x="1092620" y="222354"/>
                    <a:pt x="1065853" y="233441"/>
                    <a:pt x="1037943" y="233441"/>
                  </a:cubicBezTo>
                  <a:lnTo>
                    <a:pt x="105235" y="233441"/>
                  </a:lnTo>
                  <a:cubicBezTo>
                    <a:pt x="77325" y="233441"/>
                    <a:pt x="50558" y="222354"/>
                    <a:pt x="30823" y="202619"/>
                  </a:cubicBezTo>
                  <a:cubicBezTo>
                    <a:pt x="11087" y="182883"/>
                    <a:pt x="0" y="156116"/>
                    <a:pt x="0" y="128206"/>
                  </a:cubicBezTo>
                  <a:lnTo>
                    <a:pt x="0" y="105235"/>
                  </a:lnTo>
                  <a:cubicBezTo>
                    <a:pt x="0" y="77325"/>
                    <a:pt x="11087" y="50558"/>
                    <a:pt x="30823" y="30823"/>
                  </a:cubicBezTo>
                  <a:cubicBezTo>
                    <a:pt x="50558" y="11087"/>
                    <a:pt x="77325" y="0"/>
                    <a:pt x="105235" y="0"/>
                  </a:cubicBezTo>
                  <a:close/>
                </a:path>
              </a:pathLst>
            </a:custGeom>
            <a:solidFill>
              <a:srgbClr val="7ED957"/>
            </a:solidFill>
          </p:spPr>
        </p:sp>
        <p:sp>
          <p:nvSpPr>
            <p:cNvPr name="TextBox 17" id="17"/>
            <p:cNvSpPr txBox="true"/>
            <p:nvPr/>
          </p:nvSpPr>
          <p:spPr>
            <a:xfrm>
              <a:off x="0" y="-38100"/>
              <a:ext cx="1143178" cy="27154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852899" y="4503558"/>
            <a:ext cx="4340504" cy="886347"/>
            <a:chOff x="0" y="0"/>
            <a:chExt cx="1143178" cy="233441"/>
          </a:xfrm>
        </p:grpSpPr>
        <p:sp>
          <p:nvSpPr>
            <p:cNvPr name="Freeform 19" id="19"/>
            <p:cNvSpPr/>
            <p:nvPr/>
          </p:nvSpPr>
          <p:spPr>
            <a:xfrm flipH="false" flipV="false" rot="0">
              <a:off x="0" y="0"/>
              <a:ext cx="1143178" cy="233441"/>
            </a:xfrm>
            <a:custGeom>
              <a:avLst/>
              <a:gdLst/>
              <a:ahLst/>
              <a:cxnLst/>
              <a:rect r="r" b="b" t="t" l="l"/>
              <a:pathLst>
                <a:path h="233441" w="1143178">
                  <a:moveTo>
                    <a:pt x="105235" y="0"/>
                  </a:moveTo>
                  <a:lnTo>
                    <a:pt x="1037943" y="0"/>
                  </a:lnTo>
                  <a:cubicBezTo>
                    <a:pt x="1065853" y="0"/>
                    <a:pt x="1092620" y="11087"/>
                    <a:pt x="1112355" y="30823"/>
                  </a:cubicBezTo>
                  <a:cubicBezTo>
                    <a:pt x="1132091" y="50558"/>
                    <a:pt x="1143178" y="77325"/>
                    <a:pt x="1143178" y="105235"/>
                  </a:cubicBezTo>
                  <a:lnTo>
                    <a:pt x="1143178" y="128206"/>
                  </a:lnTo>
                  <a:cubicBezTo>
                    <a:pt x="1143178" y="156116"/>
                    <a:pt x="1132091" y="182883"/>
                    <a:pt x="1112355" y="202619"/>
                  </a:cubicBezTo>
                  <a:cubicBezTo>
                    <a:pt x="1092620" y="222354"/>
                    <a:pt x="1065853" y="233441"/>
                    <a:pt x="1037943" y="233441"/>
                  </a:cubicBezTo>
                  <a:lnTo>
                    <a:pt x="105235" y="233441"/>
                  </a:lnTo>
                  <a:cubicBezTo>
                    <a:pt x="77325" y="233441"/>
                    <a:pt x="50558" y="222354"/>
                    <a:pt x="30823" y="202619"/>
                  </a:cubicBezTo>
                  <a:cubicBezTo>
                    <a:pt x="11087" y="182883"/>
                    <a:pt x="0" y="156116"/>
                    <a:pt x="0" y="128206"/>
                  </a:cubicBezTo>
                  <a:lnTo>
                    <a:pt x="0" y="105235"/>
                  </a:lnTo>
                  <a:cubicBezTo>
                    <a:pt x="0" y="77325"/>
                    <a:pt x="11087" y="50558"/>
                    <a:pt x="30823" y="30823"/>
                  </a:cubicBezTo>
                  <a:cubicBezTo>
                    <a:pt x="50558" y="11087"/>
                    <a:pt x="77325" y="0"/>
                    <a:pt x="105235" y="0"/>
                  </a:cubicBezTo>
                  <a:close/>
                </a:path>
              </a:pathLst>
            </a:custGeom>
            <a:solidFill>
              <a:srgbClr val="46B2FF"/>
            </a:solidFill>
          </p:spPr>
        </p:sp>
        <p:sp>
          <p:nvSpPr>
            <p:cNvPr name="TextBox 20" id="20"/>
            <p:cNvSpPr txBox="true"/>
            <p:nvPr/>
          </p:nvSpPr>
          <p:spPr>
            <a:xfrm>
              <a:off x="0" y="-38100"/>
              <a:ext cx="1143178" cy="27154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5183040" y="5389905"/>
            <a:ext cx="4340504" cy="886347"/>
            <a:chOff x="0" y="0"/>
            <a:chExt cx="1143178" cy="233441"/>
          </a:xfrm>
        </p:grpSpPr>
        <p:sp>
          <p:nvSpPr>
            <p:cNvPr name="Freeform 22" id="22"/>
            <p:cNvSpPr/>
            <p:nvPr/>
          </p:nvSpPr>
          <p:spPr>
            <a:xfrm flipH="false" flipV="false" rot="0">
              <a:off x="0" y="0"/>
              <a:ext cx="1143178" cy="233441"/>
            </a:xfrm>
            <a:custGeom>
              <a:avLst/>
              <a:gdLst/>
              <a:ahLst/>
              <a:cxnLst/>
              <a:rect r="r" b="b" t="t" l="l"/>
              <a:pathLst>
                <a:path h="233441" w="1143178">
                  <a:moveTo>
                    <a:pt x="105235" y="0"/>
                  </a:moveTo>
                  <a:lnTo>
                    <a:pt x="1037943" y="0"/>
                  </a:lnTo>
                  <a:cubicBezTo>
                    <a:pt x="1065853" y="0"/>
                    <a:pt x="1092620" y="11087"/>
                    <a:pt x="1112355" y="30823"/>
                  </a:cubicBezTo>
                  <a:cubicBezTo>
                    <a:pt x="1132091" y="50558"/>
                    <a:pt x="1143178" y="77325"/>
                    <a:pt x="1143178" y="105235"/>
                  </a:cubicBezTo>
                  <a:lnTo>
                    <a:pt x="1143178" y="128206"/>
                  </a:lnTo>
                  <a:cubicBezTo>
                    <a:pt x="1143178" y="156116"/>
                    <a:pt x="1132091" y="182883"/>
                    <a:pt x="1112355" y="202619"/>
                  </a:cubicBezTo>
                  <a:cubicBezTo>
                    <a:pt x="1092620" y="222354"/>
                    <a:pt x="1065853" y="233441"/>
                    <a:pt x="1037943" y="233441"/>
                  </a:cubicBezTo>
                  <a:lnTo>
                    <a:pt x="105235" y="233441"/>
                  </a:lnTo>
                  <a:cubicBezTo>
                    <a:pt x="77325" y="233441"/>
                    <a:pt x="50558" y="222354"/>
                    <a:pt x="30823" y="202619"/>
                  </a:cubicBezTo>
                  <a:cubicBezTo>
                    <a:pt x="11087" y="182883"/>
                    <a:pt x="0" y="156116"/>
                    <a:pt x="0" y="128206"/>
                  </a:cubicBezTo>
                  <a:lnTo>
                    <a:pt x="0" y="105235"/>
                  </a:lnTo>
                  <a:cubicBezTo>
                    <a:pt x="0" y="77325"/>
                    <a:pt x="11087" y="50558"/>
                    <a:pt x="30823" y="30823"/>
                  </a:cubicBezTo>
                  <a:cubicBezTo>
                    <a:pt x="50558" y="11087"/>
                    <a:pt x="77325" y="0"/>
                    <a:pt x="105235" y="0"/>
                  </a:cubicBezTo>
                  <a:close/>
                </a:path>
              </a:pathLst>
            </a:custGeom>
            <a:solidFill>
              <a:srgbClr val="FFDE00"/>
            </a:solidFill>
          </p:spPr>
        </p:sp>
        <p:sp>
          <p:nvSpPr>
            <p:cNvPr name="TextBox 23" id="23"/>
            <p:cNvSpPr txBox="true"/>
            <p:nvPr/>
          </p:nvSpPr>
          <p:spPr>
            <a:xfrm>
              <a:off x="0" y="-38100"/>
              <a:ext cx="1143178" cy="271541"/>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0852899" y="6430736"/>
            <a:ext cx="4340504" cy="886347"/>
            <a:chOff x="0" y="0"/>
            <a:chExt cx="1143178" cy="233441"/>
          </a:xfrm>
        </p:grpSpPr>
        <p:sp>
          <p:nvSpPr>
            <p:cNvPr name="Freeform 25" id="25"/>
            <p:cNvSpPr/>
            <p:nvPr/>
          </p:nvSpPr>
          <p:spPr>
            <a:xfrm flipH="false" flipV="false" rot="0">
              <a:off x="0" y="0"/>
              <a:ext cx="1143178" cy="233441"/>
            </a:xfrm>
            <a:custGeom>
              <a:avLst/>
              <a:gdLst/>
              <a:ahLst/>
              <a:cxnLst/>
              <a:rect r="r" b="b" t="t" l="l"/>
              <a:pathLst>
                <a:path h="233441" w="1143178">
                  <a:moveTo>
                    <a:pt x="105235" y="0"/>
                  </a:moveTo>
                  <a:lnTo>
                    <a:pt x="1037943" y="0"/>
                  </a:lnTo>
                  <a:cubicBezTo>
                    <a:pt x="1065853" y="0"/>
                    <a:pt x="1092620" y="11087"/>
                    <a:pt x="1112355" y="30823"/>
                  </a:cubicBezTo>
                  <a:cubicBezTo>
                    <a:pt x="1132091" y="50558"/>
                    <a:pt x="1143178" y="77325"/>
                    <a:pt x="1143178" y="105235"/>
                  </a:cubicBezTo>
                  <a:lnTo>
                    <a:pt x="1143178" y="128206"/>
                  </a:lnTo>
                  <a:cubicBezTo>
                    <a:pt x="1143178" y="156116"/>
                    <a:pt x="1132091" y="182883"/>
                    <a:pt x="1112355" y="202619"/>
                  </a:cubicBezTo>
                  <a:cubicBezTo>
                    <a:pt x="1092620" y="222354"/>
                    <a:pt x="1065853" y="233441"/>
                    <a:pt x="1037943" y="233441"/>
                  </a:cubicBezTo>
                  <a:lnTo>
                    <a:pt x="105235" y="233441"/>
                  </a:lnTo>
                  <a:cubicBezTo>
                    <a:pt x="77325" y="233441"/>
                    <a:pt x="50558" y="222354"/>
                    <a:pt x="30823" y="202619"/>
                  </a:cubicBezTo>
                  <a:cubicBezTo>
                    <a:pt x="11087" y="182883"/>
                    <a:pt x="0" y="156116"/>
                    <a:pt x="0" y="128206"/>
                  </a:cubicBezTo>
                  <a:lnTo>
                    <a:pt x="0" y="105235"/>
                  </a:lnTo>
                  <a:cubicBezTo>
                    <a:pt x="0" y="77325"/>
                    <a:pt x="11087" y="50558"/>
                    <a:pt x="30823" y="30823"/>
                  </a:cubicBezTo>
                  <a:cubicBezTo>
                    <a:pt x="50558" y="11087"/>
                    <a:pt x="77325" y="0"/>
                    <a:pt x="105235" y="0"/>
                  </a:cubicBezTo>
                  <a:close/>
                </a:path>
              </a:pathLst>
            </a:custGeom>
            <a:solidFill>
              <a:srgbClr val="AE46FF"/>
            </a:solidFill>
          </p:spPr>
        </p:sp>
        <p:sp>
          <p:nvSpPr>
            <p:cNvPr name="TextBox 26" id="26"/>
            <p:cNvSpPr txBox="true"/>
            <p:nvPr/>
          </p:nvSpPr>
          <p:spPr>
            <a:xfrm>
              <a:off x="0" y="-38100"/>
              <a:ext cx="1143178" cy="271541"/>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5183040" y="7247802"/>
            <a:ext cx="4340504" cy="886347"/>
            <a:chOff x="0" y="0"/>
            <a:chExt cx="1143178" cy="233441"/>
          </a:xfrm>
        </p:grpSpPr>
        <p:sp>
          <p:nvSpPr>
            <p:cNvPr name="Freeform 28" id="28"/>
            <p:cNvSpPr/>
            <p:nvPr/>
          </p:nvSpPr>
          <p:spPr>
            <a:xfrm flipH="false" flipV="false" rot="0">
              <a:off x="0" y="0"/>
              <a:ext cx="1143178" cy="233441"/>
            </a:xfrm>
            <a:custGeom>
              <a:avLst/>
              <a:gdLst/>
              <a:ahLst/>
              <a:cxnLst/>
              <a:rect r="r" b="b" t="t" l="l"/>
              <a:pathLst>
                <a:path h="233441" w="1143178">
                  <a:moveTo>
                    <a:pt x="105235" y="0"/>
                  </a:moveTo>
                  <a:lnTo>
                    <a:pt x="1037943" y="0"/>
                  </a:lnTo>
                  <a:cubicBezTo>
                    <a:pt x="1065853" y="0"/>
                    <a:pt x="1092620" y="11087"/>
                    <a:pt x="1112355" y="30823"/>
                  </a:cubicBezTo>
                  <a:cubicBezTo>
                    <a:pt x="1132091" y="50558"/>
                    <a:pt x="1143178" y="77325"/>
                    <a:pt x="1143178" y="105235"/>
                  </a:cubicBezTo>
                  <a:lnTo>
                    <a:pt x="1143178" y="128206"/>
                  </a:lnTo>
                  <a:cubicBezTo>
                    <a:pt x="1143178" y="156116"/>
                    <a:pt x="1132091" y="182883"/>
                    <a:pt x="1112355" y="202619"/>
                  </a:cubicBezTo>
                  <a:cubicBezTo>
                    <a:pt x="1092620" y="222354"/>
                    <a:pt x="1065853" y="233441"/>
                    <a:pt x="1037943" y="233441"/>
                  </a:cubicBezTo>
                  <a:lnTo>
                    <a:pt x="105235" y="233441"/>
                  </a:lnTo>
                  <a:cubicBezTo>
                    <a:pt x="77325" y="233441"/>
                    <a:pt x="50558" y="222354"/>
                    <a:pt x="30823" y="202619"/>
                  </a:cubicBezTo>
                  <a:cubicBezTo>
                    <a:pt x="11087" y="182883"/>
                    <a:pt x="0" y="156116"/>
                    <a:pt x="0" y="128206"/>
                  </a:cubicBezTo>
                  <a:lnTo>
                    <a:pt x="0" y="105235"/>
                  </a:lnTo>
                  <a:cubicBezTo>
                    <a:pt x="0" y="77325"/>
                    <a:pt x="11087" y="50558"/>
                    <a:pt x="30823" y="30823"/>
                  </a:cubicBezTo>
                  <a:cubicBezTo>
                    <a:pt x="50558" y="11087"/>
                    <a:pt x="77325" y="0"/>
                    <a:pt x="105235" y="0"/>
                  </a:cubicBezTo>
                  <a:close/>
                </a:path>
              </a:pathLst>
            </a:custGeom>
            <a:solidFill>
              <a:srgbClr val="FF6246"/>
            </a:solidFill>
          </p:spPr>
        </p:sp>
        <p:sp>
          <p:nvSpPr>
            <p:cNvPr name="TextBox 29" id="29"/>
            <p:cNvSpPr txBox="true"/>
            <p:nvPr/>
          </p:nvSpPr>
          <p:spPr>
            <a:xfrm>
              <a:off x="0" y="-38100"/>
              <a:ext cx="1143178" cy="271541"/>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10852899" y="8134150"/>
            <a:ext cx="4340504" cy="886347"/>
            <a:chOff x="0" y="0"/>
            <a:chExt cx="1143178" cy="233441"/>
          </a:xfrm>
        </p:grpSpPr>
        <p:sp>
          <p:nvSpPr>
            <p:cNvPr name="Freeform 31" id="31"/>
            <p:cNvSpPr/>
            <p:nvPr/>
          </p:nvSpPr>
          <p:spPr>
            <a:xfrm flipH="false" flipV="false" rot="0">
              <a:off x="0" y="0"/>
              <a:ext cx="1143178" cy="233441"/>
            </a:xfrm>
            <a:custGeom>
              <a:avLst/>
              <a:gdLst/>
              <a:ahLst/>
              <a:cxnLst/>
              <a:rect r="r" b="b" t="t" l="l"/>
              <a:pathLst>
                <a:path h="233441" w="1143178">
                  <a:moveTo>
                    <a:pt x="105235" y="0"/>
                  </a:moveTo>
                  <a:lnTo>
                    <a:pt x="1037943" y="0"/>
                  </a:lnTo>
                  <a:cubicBezTo>
                    <a:pt x="1065853" y="0"/>
                    <a:pt x="1092620" y="11087"/>
                    <a:pt x="1112355" y="30823"/>
                  </a:cubicBezTo>
                  <a:cubicBezTo>
                    <a:pt x="1132091" y="50558"/>
                    <a:pt x="1143178" y="77325"/>
                    <a:pt x="1143178" y="105235"/>
                  </a:cubicBezTo>
                  <a:lnTo>
                    <a:pt x="1143178" y="128206"/>
                  </a:lnTo>
                  <a:cubicBezTo>
                    <a:pt x="1143178" y="156116"/>
                    <a:pt x="1132091" y="182883"/>
                    <a:pt x="1112355" y="202619"/>
                  </a:cubicBezTo>
                  <a:cubicBezTo>
                    <a:pt x="1092620" y="222354"/>
                    <a:pt x="1065853" y="233441"/>
                    <a:pt x="1037943" y="233441"/>
                  </a:cubicBezTo>
                  <a:lnTo>
                    <a:pt x="105235" y="233441"/>
                  </a:lnTo>
                  <a:cubicBezTo>
                    <a:pt x="77325" y="233441"/>
                    <a:pt x="50558" y="222354"/>
                    <a:pt x="30823" y="202619"/>
                  </a:cubicBezTo>
                  <a:cubicBezTo>
                    <a:pt x="11087" y="182883"/>
                    <a:pt x="0" y="156116"/>
                    <a:pt x="0" y="128206"/>
                  </a:cubicBezTo>
                  <a:lnTo>
                    <a:pt x="0" y="105235"/>
                  </a:lnTo>
                  <a:cubicBezTo>
                    <a:pt x="0" y="77325"/>
                    <a:pt x="11087" y="50558"/>
                    <a:pt x="30823" y="30823"/>
                  </a:cubicBezTo>
                  <a:cubicBezTo>
                    <a:pt x="50558" y="11087"/>
                    <a:pt x="77325" y="0"/>
                    <a:pt x="105235" y="0"/>
                  </a:cubicBezTo>
                  <a:close/>
                </a:path>
              </a:pathLst>
            </a:custGeom>
            <a:solidFill>
              <a:srgbClr val="7ED6D9"/>
            </a:solidFill>
          </p:spPr>
        </p:sp>
        <p:sp>
          <p:nvSpPr>
            <p:cNvPr name="TextBox 32" id="32"/>
            <p:cNvSpPr txBox="true"/>
            <p:nvPr/>
          </p:nvSpPr>
          <p:spPr>
            <a:xfrm>
              <a:off x="0" y="-38100"/>
              <a:ext cx="1143178" cy="271541"/>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465127" y="245333"/>
            <a:ext cx="5644511" cy="1127459"/>
          </a:xfrm>
          <a:prstGeom prst="rect">
            <a:avLst/>
          </a:prstGeom>
        </p:spPr>
        <p:txBody>
          <a:bodyPr anchor="t" rtlCol="false" tIns="0" lIns="0" bIns="0" rIns="0">
            <a:spAutoFit/>
          </a:bodyPr>
          <a:lstStyle/>
          <a:p>
            <a:pPr algn="l">
              <a:lnSpc>
                <a:spcPts val="9256"/>
              </a:lnSpc>
              <a:spcBef>
                <a:spcPct val="0"/>
              </a:spcBef>
            </a:pPr>
            <a:r>
              <a:rPr lang="en-US" b="true" sz="6611">
                <a:solidFill>
                  <a:srgbClr val="000000"/>
                </a:solidFill>
                <a:latin typeface="Canva Sans Bold"/>
                <a:ea typeface="Canva Sans Bold"/>
                <a:cs typeface="Canva Sans Bold"/>
                <a:sym typeface="Canva Sans Bold"/>
              </a:rPr>
              <a:t>Methodology</a:t>
            </a:r>
          </a:p>
        </p:txBody>
      </p:sp>
      <p:sp>
        <p:nvSpPr>
          <p:cNvPr name="AutoShape 34" id="34"/>
          <p:cNvSpPr/>
          <p:nvPr/>
        </p:nvSpPr>
        <p:spPr>
          <a:xfrm>
            <a:off x="9523544" y="2174316"/>
            <a:ext cx="1329354" cy="654472"/>
          </a:xfrm>
          <a:prstGeom prst="line">
            <a:avLst/>
          </a:prstGeom>
          <a:ln cap="flat" w="38100">
            <a:solidFill>
              <a:srgbClr val="008338"/>
            </a:solidFill>
            <a:prstDash val="sysDot"/>
            <a:headEnd type="none" len="sm" w="sm"/>
            <a:tailEnd type="arrow" len="sm" w="med"/>
          </a:ln>
        </p:spPr>
      </p:sp>
      <p:sp>
        <p:nvSpPr>
          <p:cNvPr name="AutoShape 35" id="35"/>
          <p:cNvSpPr/>
          <p:nvPr/>
        </p:nvSpPr>
        <p:spPr>
          <a:xfrm flipH="true">
            <a:off x="9523544" y="3150176"/>
            <a:ext cx="1318941" cy="826168"/>
          </a:xfrm>
          <a:prstGeom prst="line">
            <a:avLst/>
          </a:prstGeom>
          <a:ln cap="flat" w="38100">
            <a:solidFill>
              <a:srgbClr val="008338"/>
            </a:solidFill>
            <a:prstDash val="sysDot"/>
            <a:headEnd type="none" len="sm" w="sm"/>
            <a:tailEnd type="arrow" len="sm" w="med"/>
          </a:ln>
        </p:spPr>
      </p:sp>
      <p:sp>
        <p:nvSpPr>
          <p:cNvPr name="AutoShape 36" id="36"/>
          <p:cNvSpPr/>
          <p:nvPr/>
        </p:nvSpPr>
        <p:spPr>
          <a:xfrm>
            <a:off x="9587719" y="4042606"/>
            <a:ext cx="1253895" cy="921903"/>
          </a:xfrm>
          <a:prstGeom prst="line">
            <a:avLst/>
          </a:prstGeom>
          <a:ln cap="flat" w="38100">
            <a:solidFill>
              <a:srgbClr val="008338"/>
            </a:solidFill>
            <a:prstDash val="sysDot"/>
            <a:headEnd type="none" len="sm" w="sm"/>
            <a:tailEnd type="arrow" len="sm" w="med"/>
          </a:ln>
        </p:spPr>
      </p:sp>
      <p:sp>
        <p:nvSpPr>
          <p:cNvPr name="AutoShape 37" id="37"/>
          <p:cNvSpPr/>
          <p:nvPr/>
        </p:nvSpPr>
        <p:spPr>
          <a:xfrm flipH="true">
            <a:off x="9534877" y="5033270"/>
            <a:ext cx="1251003" cy="925824"/>
          </a:xfrm>
          <a:prstGeom prst="line">
            <a:avLst/>
          </a:prstGeom>
          <a:ln cap="flat" w="38100">
            <a:solidFill>
              <a:srgbClr val="008338"/>
            </a:solidFill>
            <a:prstDash val="sysDot"/>
            <a:headEnd type="none" len="sm" w="sm"/>
            <a:tailEnd type="arrow" len="sm" w="med"/>
          </a:ln>
        </p:spPr>
      </p:sp>
      <p:sp>
        <p:nvSpPr>
          <p:cNvPr name="AutoShape 38" id="38"/>
          <p:cNvSpPr/>
          <p:nvPr/>
        </p:nvSpPr>
        <p:spPr>
          <a:xfrm>
            <a:off x="9598452" y="5981281"/>
            <a:ext cx="1285777" cy="876890"/>
          </a:xfrm>
          <a:prstGeom prst="line">
            <a:avLst/>
          </a:prstGeom>
          <a:ln cap="flat" w="38100">
            <a:solidFill>
              <a:srgbClr val="008338"/>
            </a:solidFill>
            <a:prstDash val="sysDot"/>
            <a:headEnd type="none" len="sm" w="sm"/>
            <a:tailEnd type="arrow" len="sm" w="med"/>
          </a:ln>
        </p:spPr>
      </p:sp>
      <p:sp>
        <p:nvSpPr>
          <p:cNvPr name="AutoShape 39" id="39"/>
          <p:cNvSpPr/>
          <p:nvPr/>
        </p:nvSpPr>
        <p:spPr>
          <a:xfrm flipH="true">
            <a:off x="9565402" y="6927635"/>
            <a:ext cx="1276601" cy="890197"/>
          </a:xfrm>
          <a:prstGeom prst="line">
            <a:avLst/>
          </a:prstGeom>
          <a:ln cap="flat" w="38100">
            <a:solidFill>
              <a:srgbClr val="008338"/>
            </a:solidFill>
            <a:prstDash val="sysDot"/>
            <a:headEnd type="none" len="sm" w="sm"/>
            <a:tailEnd type="arrow" len="sm" w="med"/>
          </a:ln>
        </p:spPr>
      </p:sp>
      <p:sp>
        <p:nvSpPr>
          <p:cNvPr name="AutoShape 40" id="40"/>
          <p:cNvSpPr/>
          <p:nvPr/>
        </p:nvSpPr>
        <p:spPr>
          <a:xfrm>
            <a:off x="9518622" y="7833901"/>
            <a:ext cx="1312760" cy="835955"/>
          </a:xfrm>
          <a:prstGeom prst="line">
            <a:avLst/>
          </a:prstGeom>
          <a:ln cap="flat" w="38100">
            <a:solidFill>
              <a:srgbClr val="008338"/>
            </a:solidFill>
            <a:prstDash val="sysDot"/>
            <a:headEnd type="none" len="sm" w="sm"/>
            <a:tailEnd type="arrow" len="sm" w="med"/>
          </a:ln>
        </p:spPr>
      </p:sp>
      <p:sp>
        <p:nvSpPr>
          <p:cNvPr name="TextBox 41" id="41"/>
          <p:cNvSpPr txBox="true"/>
          <p:nvPr/>
        </p:nvSpPr>
        <p:spPr>
          <a:xfrm rot="0">
            <a:off x="5914682" y="1990755"/>
            <a:ext cx="2877220" cy="692150"/>
          </a:xfrm>
          <a:prstGeom prst="rect">
            <a:avLst/>
          </a:prstGeom>
        </p:spPr>
        <p:txBody>
          <a:bodyPr anchor="t" rtlCol="false" tIns="0" lIns="0" bIns="0" rIns="0">
            <a:spAutoFit/>
          </a:bodyPr>
          <a:lstStyle/>
          <a:p>
            <a:pPr algn="ctr">
              <a:lnSpc>
                <a:spcPts val="2799"/>
              </a:lnSpc>
            </a:pPr>
            <a:r>
              <a:rPr lang="en-US" sz="1999" b="true">
                <a:solidFill>
                  <a:srgbClr val="000000"/>
                </a:solidFill>
                <a:latin typeface="Canva Sans Bold"/>
                <a:ea typeface="Canva Sans Bold"/>
                <a:cs typeface="Canva Sans Bold"/>
                <a:sym typeface="Canva Sans Bold"/>
              </a:rPr>
              <a:t>Dog Listing Submission</a:t>
            </a:r>
          </a:p>
          <a:p>
            <a:pPr algn="ctr">
              <a:lnSpc>
                <a:spcPts val="2799"/>
              </a:lnSpc>
              <a:spcBef>
                <a:spcPct val="0"/>
              </a:spcBef>
            </a:pPr>
          </a:p>
        </p:txBody>
      </p:sp>
      <p:sp>
        <p:nvSpPr>
          <p:cNvPr name="TextBox 42" id="42"/>
          <p:cNvSpPr txBox="true"/>
          <p:nvPr/>
        </p:nvSpPr>
        <p:spPr>
          <a:xfrm rot="0">
            <a:off x="11117518" y="2644806"/>
            <a:ext cx="3811265" cy="692150"/>
          </a:xfrm>
          <a:prstGeom prst="rect">
            <a:avLst/>
          </a:prstGeom>
        </p:spPr>
        <p:txBody>
          <a:bodyPr anchor="t" rtlCol="false" tIns="0" lIns="0" bIns="0" rIns="0">
            <a:spAutoFit/>
          </a:bodyPr>
          <a:lstStyle/>
          <a:p>
            <a:pPr algn="ctr">
              <a:lnSpc>
                <a:spcPts val="2799"/>
              </a:lnSpc>
            </a:pPr>
            <a:r>
              <a:rPr lang="en-US" sz="1999" b="true">
                <a:solidFill>
                  <a:srgbClr val="000000"/>
                </a:solidFill>
                <a:latin typeface="Canva Sans Bold"/>
                <a:ea typeface="Canva Sans Bold"/>
                <a:cs typeface="Canva Sans Bold"/>
                <a:sym typeface="Canva Sans Bold"/>
              </a:rPr>
              <a:t>Metadata and Pattern Analysis</a:t>
            </a:r>
          </a:p>
          <a:p>
            <a:pPr algn="ctr">
              <a:lnSpc>
                <a:spcPts val="2799"/>
              </a:lnSpc>
              <a:spcBef>
                <a:spcPct val="0"/>
              </a:spcBef>
            </a:pPr>
          </a:p>
        </p:txBody>
      </p:sp>
      <p:sp>
        <p:nvSpPr>
          <p:cNvPr name="TextBox 43" id="43"/>
          <p:cNvSpPr txBox="true"/>
          <p:nvPr/>
        </p:nvSpPr>
        <p:spPr>
          <a:xfrm rot="0">
            <a:off x="5813182" y="3811407"/>
            <a:ext cx="3080221" cy="692150"/>
          </a:xfrm>
          <a:prstGeom prst="rect">
            <a:avLst/>
          </a:prstGeom>
        </p:spPr>
        <p:txBody>
          <a:bodyPr anchor="t" rtlCol="false" tIns="0" lIns="0" bIns="0" rIns="0">
            <a:spAutoFit/>
          </a:bodyPr>
          <a:lstStyle/>
          <a:p>
            <a:pPr algn="ctr">
              <a:lnSpc>
                <a:spcPts val="2799"/>
              </a:lnSpc>
            </a:pPr>
            <a:r>
              <a:rPr lang="en-US" sz="1999" b="true">
                <a:solidFill>
                  <a:srgbClr val="000000"/>
                </a:solidFill>
                <a:latin typeface="Canva Sans Bold"/>
                <a:ea typeface="Canva Sans Bold"/>
                <a:cs typeface="Canva Sans Bold"/>
                <a:sym typeface="Canva Sans Bold"/>
              </a:rPr>
              <a:t>Fraud Likelihood Scoring</a:t>
            </a:r>
          </a:p>
          <a:p>
            <a:pPr algn="ctr">
              <a:lnSpc>
                <a:spcPts val="2799"/>
              </a:lnSpc>
              <a:spcBef>
                <a:spcPct val="0"/>
              </a:spcBef>
            </a:pPr>
          </a:p>
        </p:txBody>
      </p:sp>
      <p:sp>
        <p:nvSpPr>
          <p:cNvPr name="TextBox 44" id="44"/>
          <p:cNvSpPr txBox="true"/>
          <p:nvPr/>
        </p:nvSpPr>
        <p:spPr>
          <a:xfrm rot="0">
            <a:off x="11279332" y="4778375"/>
            <a:ext cx="3487638" cy="692150"/>
          </a:xfrm>
          <a:prstGeom prst="rect">
            <a:avLst/>
          </a:prstGeom>
        </p:spPr>
        <p:txBody>
          <a:bodyPr anchor="t" rtlCol="false" tIns="0" lIns="0" bIns="0" rIns="0">
            <a:spAutoFit/>
          </a:bodyPr>
          <a:lstStyle/>
          <a:p>
            <a:pPr algn="ctr">
              <a:lnSpc>
                <a:spcPts val="2799"/>
              </a:lnSpc>
            </a:pPr>
            <a:r>
              <a:rPr lang="en-US" sz="1999" b="true">
                <a:solidFill>
                  <a:srgbClr val="000000"/>
                </a:solidFill>
                <a:latin typeface="Canva Sans Bold"/>
                <a:ea typeface="Canva Sans Bold"/>
                <a:cs typeface="Canva Sans Bold"/>
                <a:sym typeface="Canva Sans Bold"/>
              </a:rPr>
              <a:t>Admin Review and Approval</a:t>
            </a:r>
          </a:p>
          <a:p>
            <a:pPr algn="ctr">
              <a:lnSpc>
                <a:spcPts val="2799"/>
              </a:lnSpc>
              <a:spcBef>
                <a:spcPct val="0"/>
              </a:spcBef>
            </a:pPr>
          </a:p>
        </p:txBody>
      </p:sp>
      <p:sp>
        <p:nvSpPr>
          <p:cNvPr name="TextBox 45" id="45"/>
          <p:cNvSpPr txBox="true"/>
          <p:nvPr/>
        </p:nvSpPr>
        <p:spPr>
          <a:xfrm rot="0">
            <a:off x="5405616" y="5669827"/>
            <a:ext cx="3895353" cy="692150"/>
          </a:xfrm>
          <a:prstGeom prst="rect">
            <a:avLst/>
          </a:prstGeom>
        </p:spPr>
        <p:txBody>
          <a:bodyPr anchor="t" rtlCol="false" tIns="0" lIns="0" bIns="0" rIns="0">
            <a:spAutoFit/>
          </a:bodyPr>
          <a:lstStyle/>
          <a:p>
            <a:pPr algn="ctr">
              <a:lnSpc>
                <a:spcPts val="2799"/>
              </a:lnSpc>
            </a:pPr>
            <a:r>
              <a:rPr lang="en-US" sz="1999" b="true">
                <a:solidFill>
                  <a:srgbClr val="000000"/>
                </a:solidFill>
                <a:latin typeface="Canva Sans Bold"/>
                <a:ea typeface="Canva Sans Bold"/>
                <a:cs typeface="Canva Sans Bold"/>
                <a:sym typeface="Canva Sans Bold"/>
              </a:rPr>
              <a:t>Listing Published for Donations</a:t>
            </a:r>
          </a:p>
          <a:p>
            <a:pPr algn="ctr">
              <a:lnSpc>
                <a:spcPts val="2799"/>
              </a:lnSpc>
              <a:spcBef>
                <a:spcPct val="0"/>
              </a:spcBef>
            </a:pPr>
          </a:p>
        </p:txBody>
      </p:sp>
      <p:sp>
        <p:nvSpPr>
          <p:cNvPr name="TextBox 46" id="46"/>
          <p:cNvSpPr txBox="true"/>
          <p:nvPr/>
        </p:nvSpPr>
        <p:spPr>
          <a:xfrm rot="0">
            <a:off x="11145180" y="6536671"/>
            <a:ext cx="3938661" cy="1044575"/>
          </a:xfrm>
          <a:prstGeom prst="rect">
            <a:avLst/>
          </a:prstGeom>
        </p:spPr>
        <p:txBody>
          <a:bodyPr anchor="t" rtlCol="false" tIns="0" lIns="0" bIns="0" rIns="0">
            <a:spAutoFit/>
          </a:bodyPr>
          <a:lstStyle/>
          <a:p>
            <a:pPr algn="ctr">
              <a:lnSpc>
                <a:spcPts val="2799"/>
              </a:lnSpc>
            </a:pPr>
            <a:r>
              <a:rPr lang="en-US" sz="1999" b="true">
                <a:solidFill>
                  <a:srgbClr val="000000"/>
                </a:solidFill>
                <a:latin typeface="Canva Sans Bold"/>
                <a:ea typeface="Canva Sans Bold"/>
                <a:cs typeface="Canva Sans Bold"/>
                <a:sym typeface="Canva Sans Bold"/>
              </a:rPr>
              <a:t>Donations Processed and Wallets Updated</a:t>
            </a:r>
          </a:p>
          <a:p>
            <a:pPr algn="ctr">
              <a:lnSpc>
                <a:spcPts val="2799"/>
              </a:lnSpc>
              <a:spcBef>
                <a:spcPct val="0"/>
              </a:spcBef>
            </a:pPr>
          </a:p>
        </p:txBody>
      </p:sp>
      <p:sp>
        <p:nvSpPr>
          <p:cNvPr name="TextBox 47" id="47"/>
          <p:cNvSpPr txBox="true"/>
          <p:nvPr/>
        </p:nvSpPr>
        <p:spPr>
          <a:xfrm rot="0">
            <a:off x="5405616" y="7295427"/>
            <a:ext cx="3938661" cy="1044575"/>
          </a:xfrm>
          <a:prstGeom prst="rect">
            <a:avLst/>
          </a:prstGeom>
        </p:spPr>
        <p:txBody>
          <a:bodyPr anchor="t" rtlCol="false" tIns="0" lIns="0" bIns="0" rIns="0">
            <a:spAutoFit/>
          </a:bodyPr>
          <a:lstStyle/>
          <a:p>
            <a:pPr algn="ctr">
              <a:lnSpc>
                <a:spcPts val="2799"/>
              </a:lnSpc>
            </a:pPr>
            <a:r>
              <a:rPr lang="en-US" sz="1999" b="true">
                <a:solidFill>
                  <a:srgbClr val="000000"/>
                </a:solidFill>
                <a:latin typeface="Canva Sans Bold"/>
                <a:ea typeface="Canva Sans Bold"/>
                <a:cs typeface="Canva Sans Bold"/>
                <a:sym typeface="Canva Sans Bold"/>
              </a:rPr>
              <a:t>Personalized Care Box Recommendations</a:t>
            </a:r>
          </a:p>
          <a:p>
            <a:pPr algn="ctr">
              <a:lnSpc>
                <a:spcPts val="2799"/>
              </a:lnSpc>
              <a:spcBef>
                <a:spcPct val="0"/>
              </a:spcBef>
            </a:pPr>
          </a:p>
        </p:txBody>
      </p:sp>
      <p:sp>
        <p:nvSpPr>
          <p:cNvPr name="TextBox 48" id="48"/>
          <p:cNvSpPr txBox="true"/>
          <p:nvPr/>
        </p:nvSpPr>
        <p:spPr>
          <a:xfrm rot="0">
            <a:off x="11053820" y="8213725"/>
            <a:ext cx="3938661" cy="1044575"/>
          </a:xfrm>
          <a:prstGeom prst="rect">
            <a:avLst/>
          </a:prstGeom>
        </p:spPr>
        <p:txBody>
          <a:bodyPr anchor="t" rtlCol="false" tIns="0" lIns="0" bIns="0" rIns="0">
            <a:spAutoFit/>
          </a:bodyPr>
          <a:lstStyle/>
          <a:p>
            <a:pPr algn="ctr">
              <a:lnSpc>
                <a:spcPts val="2799"/>
              </a:lnSpc>
            </a:pPr>
            <a:r>
              <a:rPr lang="en-US" sz="1999" b="true">
                <a:solidFill>
                  <a:srgbClr val="000000"/>
                </a:solidFill>
                <a:latin typeface="Canva Sans Bold"/>
                <a:ea typeface="Canva Sans Bold"/>
                <a:cs typeface="Canva Sans Bold"/>
                <a:sym typeface="Canva Sans Bold"/>
              </a:rPr>
              <a:t>Spending Proof Submission and Transparency</a:t>
            </a:r>
          </a:p>
          <a:p>
            <a:pPr algn="ctr">
              <a:lnSpc>
                <a:spcPts val="2799"/>
              </a:lnSpc>
              <a:spcBef>
                <a:spcPct val="0"/>
              </a:spcBef>
            </a:pP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1855468" y="267080"/>
            <a:ext cx="10586494" cy="9191245"/>
          </a:xfrm>
          <a:prstGeom prst="rect">
            <a:avLst/>
          </a:prstGeom>
        </p:spPr>
        <p:txBody>
          <a:bodyPr anchor="t" rtlCol="false" tIns="0" lIns="0" bIns="0" rIns="0">
            <a:spAutoFit/>
          </a:bodyPr>
          <a:lstStyle/>
          <a:p>
            <a:pPr algn="l">
              <a:lnSpc>
                <a:spcPts val="12960"/>
              </a:lnSpc>
            </a:pPr>
            <a:r>
              <a:rPr lang="en-US" sz="6000" b="true">
                <a:solidFill>
                  <a:srgbClr val="000000"/>
                </a:solidFill>
                <a:latin typeface="Canva Sans Bold"/>
                <a:ea typeface="Canva Sans Bold"/>
                <a:cs typeface="Canva Sans Bold"/>
                <a:sym typeface="Canva Sans Bold"/>
              </a:rPr>
              <a:t>Requirements</a:t>
            </a:r>
          </a:p>
          <a:p>
            <a:pPr algn="l">
              <a:lnSpc>
                <a:spcPts val="8639"/>
              </a:lnSpc>
            </a:pPr>
            <a:r>
              <a:rPr lang="en-US" sz="3999" b="true">
                <a:solidFill>
                  <a:srgbClr val="000000"/>
                </a:solidFill>
                <a:latin typeface="Canva Sans Bold"/>
                <a:ea typeface="Canva Sans Bold"/>
                <a:cs typeface="Canva Sans Bold"/>
                <a:sym typeface="Canva Sans Bold"/>
              </a:rPr>
              <a:t>Functi</a:t>
            </a:r>
            <a:r>
              <a:rPr lang="en-US" b="true" sz="3999">
                <a:solidFill>
                  <a:srgbClr val="000000"/>
                </a:solidFill>
                <a:latin typeface="Canva Sans Bold"/>
                <a:ea typeface="Canva Sans Bold"/>
                <a:cs typeface="Canva Sans Bold"/>
                <a:sym typeface="Canva Sans Bold"/>
              </a:rPr>
              <a:t>onal Requirements:</a:t>
            </a:r>
          </a:p>
          <a:p>
            <a:pPr algn="l" marL="647694" indent="-323847" lvl="1">
              <a:lnSpc>
                <a:spcPts val="6479"/>
              </a:lnSpc>
              <a:buAutoNum type="arabicPeriod" startAt="1"/>
            </a:pPr>
            <a:r>
              <a:rPr lang="en-US" sz="2999">
                <a:solidFill>
                  <a:srgbClr val="000000"/>
                </a:solidFill>
                <a:latin typeface="Canva Sans"/>
                <a:ea typeface="Canva Sans"/>
                <a:cs typeface="Canva Sans"/>
                <a:sym typeface="Canva Sans"/>
              </a:rPr>
              <a:t>Dog profiles submission by verified organizations.</a:t>
            </a:r>
          </a:p>
          <a:p>
            <a:pPr algn="l" marL="647694" indent="-323847" lvl="1">
              <a:lnSpc>
                <a:spcPts val="6479"/>
              </a:lnSpc>
              <a:buAutoNum type="arabicPeriod" startAt="1"/>
            </a:pPr>
            <a:r>
              <a:rPr lang="en-US" sz="2999">
                <a:solidFill>
                  <a:srgbClr val="000000"/>
                </a:solidFill>
                <a:latin typeface="Canva Sans"/>
                <a:ea typeface="Canva Sans"/>
                <a:cs typeface="Canva Sans"/>
                <a:sym typeface="Canva Sans"/>
              </a:rPr>
              <a:t>Fraud detection system with likelihood scoring.</a:t>
            </a:r>
          </a:p>
          <a:p>
            <a:pPr algn="l" marL="647694" indent="-323847" lvl="1">
              <a:lnSpc>
                <a:spcPts val="6479"/>
              </a:lnSpc>
              <a:buAutoNum type="arabicPeriod" startAt="1"/>
            </a:pPr>
            <a:r>
              <a:rPr lang="en-US" sz="2999">
                <a:solidFill>
                  <a:srgbClr val="000000"/>
                </a:solidFill>
                <a:latin typeface="Canva Sans"/>
                <a:ea typeface="Canva Sans"/>
                <a:cs typeface="Canva Sans"/>
                <a:sym typeface="Canva Sans"/>
              </a:rPr>
              <a:t>Admin review and approval of listings.</a:t>
            </a:r>
          </a:p>
          <a:p>
            <a:pPr algn="l" marL="647694" indent="-323847" lvl="1">
              <a:lnSpc>
                <a:spcPts val="6479"/>
              </a:lnSpc>
              <a:buAutoNum type="arabicPeriod" startAt="1"/>
            </a:pPr>
            <a:r>
              <a:rPr lang="en-US" sz="2999">
                <a:solidFill>
                  <a:srgbClr val="000000"/>
                </a:solidFill>
                <a:latin typeface="Canva Sans"/>
                <a:ea typeface="Canva Sans"/>
                <a:cs typeface="Canva Sans"/>
                <a:sym typeface="Canva Sans"/>
              </a:rPr>
              <a:t>Donor purchase and allocation of Hearts.</a:t>
            </a:r>
          </a:p>
          <a:p>
            <a:pPr algn="l" marL="647694" indent="-323847" lvl="1">
              <a:lnSpc>
                <a:spcPts val="6479"/>
              </a:lnSpc>
              <a:buAutoNum type="arabicPeriod" startAt="1"/>
            </a:pPr>
            <a:r>
              <a:rPr lang="en-US" sz="2999">
                <a:solidFill>
                  <a:srgbClr val="000000"/>
                </a:solidFill>
                <a:latin typeface="Canva Sans"/>
                <a:ea typeface="Canva Sans"/>
                <a:cs typeface="Canva Sans"/>
                <a:sym typeface="Canva Sans"/>
              </a:rPr>
              <a:t>Wallet tracking for donations and spending.</a:t>
            </a:r>
          </a:p>
          <a:p>
            <a:pPr algn="l" marL="647694" indent="-323847" lvl="1">
              <a:lnSpc>
                <a:spcPts val="6479"/>
              </a:lnSpc>
              <a:buAutoNum type="arabicPeriod" startAt="1"/>
            </a:pPr>
            <a:r>
              <a:rPr lang="en-US" sz="2999">
                <a:solidFill>
                  <a:srgbClr val="000000"/>
                </a:solidFill>
                <a:latin typeface="Canva Sans"/>
                <a:ea typeface="Canva Sans"/>
                <a:cs typeface="Canva Sans"/>
                <a:sym typeface="Canva Sans"/>
              </a:rPr>
              <a:t>Care box recommendations based on dog profiles.</a:t>
            </a:r>
          </a:p>
          <a:p>
            <a:pPr algn="l" marL="647694" indent="-323847" lvl="1">
              <a:lnSpc>
                <a:spcPts val="6479"/>
              </a:lnSpc>
              <a:buAutoNum type="arabicPeriod" startAt="1"/>
            </a:pPr>
            <a:r>
              <a:rPr lang="en-US" sz="2999">
                <a:solidFill>
                  <a:srgbClr val="000000"/>
                </a:solidFill>
                <a:latin typeface="Canva Sans"/>
                <a:ea typeface="Canva Sans"/>
                <a:cs typeface="Canva Sans"/>
                <a:sym typeface="Canva Sans"/>
              </a:rPr>
              <a:t>Spending proof uploads for transparency.</a:t>
            </a:r>
          </a:p>
          <a:p>
            <a:pPr algn="l">
              <a:lnSpc>
                <a:spcPts val="5615"/>
              </a:lnSpc>
            </a:pPr>
          </a:p>
        </p:txBody>
      </p:sp>
      <p:sp>
        <p:nvSpPr>
          <p:cNvPr name="TextBox 10" id="10"/>
          <p:cNvSpPr txBox="true"/>
          <p:nvPr/>
        </p:nvSpPr>
        <p:spPr>
          <a:xfrm rot="0">
            <a:off x="1855468" y="9420225"/>
            <a:ext cx="10586494"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Funtional</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1855468" y="267080"/>
            <a:ext cx="10586494" cy="9334120"/>
          </a:xfrm>
          <a:prstGeom prst="rect">
            <a:avLst/>
          </a:prstGeom>
        </p:spPr>
        <p:txBody>
          <a:bodyPr anchor="t" rtlCol="false" tIns="0" lIns="0" bIns="0" rIns="0">
            <a:spAutoFit/>
          </a:bodyPr>
          <a:lstStyle/>
          <a:p>
            <a:pPr algn="l">
              <a:lnSpc>
                <a:spcPts val="12960"/>
              </a:lnSpc>
            </a:pPr>
            <a:r>
              <a:rPr lang="en-US" sz="6000" b="true">
                <a:solidFill>
                  <a:srgbClr val="000000"/>
                </a:solidFill>
                <a:latin typeface="Canva Sans Bold"/>
                <a:ea typeface="Canva Sans Bold"/>
                <a:cs typeface="Canva Sans Bold"/>
                <a:sym typeface="Canva Sans Bold"/>
              </a:rPr>
              <a:t>Requirements</a:t>
            </a:r>
          </a:p>
          <a:p>
            <a:pPr algn="l">
              <a:lnSpc>
                <a:spcPts val="8639"/>
              </a:lnSpc>
            </a:pPr>
            <a:r>
              <a:rPr lang="en-US" sz="3999" b="true">
                <a:solidFill>
                  <a:srgbClr val="000000"/>
                </a:solidFill>
                <a:latin typeface="Canva Sans Bold"/>
                <a:ea typeface="Canva Sans Bold"/>
                <a:cs typeface="Canva Sans Bold"/>
                <a:sym typeface="Canva Sans Bold"/>
              </a:rPr>
              <a:t>Non </a:t>
            </a:r>
            <a:r>
              <a:rPr lang="en-US" sz="3999" b="true">
                <a:solidFill>
                  <a:srgbClr val="000000"/>
                </a:solidFill>
                <a:latin typeface="Canva Sans Bold"/>
                <a:ea typeface="Canva Sans Bold"/>
                <a:cs typeface="Canva Sans Bold"/>
                <a:sym typeface="Canva Sans Bold"/>
              </a:rPr>
              <a:t>Functi</a:t>
            </a:r>
            <a:r>
              <a:rPr lang="en-US" b="true" sz="3999">
                <a:solidFill>
                  <a:srgbClr val="000000"/>
                </a:solidFill>
                <a:latin typeface="Canva Sans Bold"/>
                <a:ea typeface="Canva Sans Bold"/>
                <a:cs typeface="Canva Sans Bold"/>
                <a:sym typeface="Canva Sans Bold"/>
              </a:rPr>
              <a:t>onal Requirements:</a:t>
            </a:r>
          </a:p>
          <a:p>
            <a:pPr algn="l" marL="669283" indent="-334641" lvl="1">
              <a:lnSpc>
                <a:spcPts val="6695"/>
              </a:lnSpc>
              <a:buAutoNum type="arabicPeriod" startAt="1"/>
            </a:pPr>
            <a:r>
              <a:rPr lang="en-US" sz="3099">
                <a:solidFill>
                  <a:srgbClr val="000000"/>
                </a:solidFill>
                <a:latin typeface="Canva Sans"/>
                <a:ea typeface="Canva Sans"/>
                <a:cs typeface="Canva Sans"/>
                <a:sym typeface="Canva Sans"/>
              </a:rPr>
              <a:t>Scalable to handle high traffic.</a:t>
            </a:r>
          </a:p>
          <a:p>
            <a:pPr algn="l" marL="669283" indent="-334641" lvl="1">
              <a:lnSpc>
                <a:spcPts val="6695"/>
              </a:lnSpc>
              <a:buAutoNum type="arabicPeriod" startAt="1"/>
            </a:pPr>
            <a:r>
              <a:rPr lang="en-US" sz="3099">
                <a:solidFill>
                  <a:srgbClr val="000000"/>
                </a:solidFill>
                <a:latin typeface="Canva Sans"/>
                <a:ea typeface="Canva Sans"/>
                <a:cs typeface="Canva Sans"/>
                <a:sym typeface="Canva Sans"/>
              </a:rPr>
              <a:t>Secure data handling and transactions.</a:t>
            </a:r>
          </a:p>
          <a:p>
            <a:pPr algn="l" marL="669283" indent="-334641" lvl="1">
              <a:lnSpc>
                <a:spcPts val="6695"/>
              </a:lnSpc>
              <a:buAutoNum type="arabicPeriod" startAt="1"/>
            </a:pPr>
            <a:r>
              <a:rPr lang="en-US" sz="3099">
                <a:solidFill>
                  <a:srgbClr val="000000"/>
                </a:solidFill>
                <a:latin typeface="Canva Sans"/>
                <a:ea typeface="Canva Sans"/>
                <a:cs typeface="Canva Sans"/>
                <a:sym typeface="Canva Sans"/>
              </a:rPr>
              <a:t>Accurate ML fraud detection.</a:t>
            </a:r>
          </a:p>
          <a:p>
            <a:pPr algn="l" marL="669283" indent="-334641" lvl="1">
              <a:lnSpc>
                <a:spcPts val="6695"/>
              </a:lnSpc>
              <a:buAutoNum type="arabicPeriod" startAt="1"/>
            </a:pPr>
            <a:r>
              <a:rPr lang="en-US" sz="3099">
                <a:solidFill>
                  <a:srgbClr val="000000"/>
                </a:solidFill>
                <a:latin typeface="Canva Sans"/>
                <a:ea typeface="Canva Sans"/>
                <a:cs typeface="Canva Sans"/>
                <a:sym typeface="Canva Sans"/>
              </a:rPr>
              <a:t>User-friendly interface.</a:t>
            </a:r>
          </a:p>
          <a:p>
            <a:pPr algn="l" marL="669283" indent="-334641" lvl="1">
              <a:lnSpc>
                <a:spcPts val="6695"/>
              </a:lnSpc>
              <a:buAutoNum type="arabicPeriod" startAt="1"/>
            </a:pPr>
            <a:r>
              <a:rPr lang="en-US" sz="3099">
                <a:solidFill>
                  <a:srgbClr val="000000"/>
                </a:solidFill>
                <a:latin typeface="Canva Sans"/>
                <a:ea typeface="Canva Sans"/>
                <a:cs typeface="Canva Sans"/>
                <a:sym typeface="Canva Sans"/>
              </a:rPr>
              <a:t>Integration with payment gateways.</a:t>
            </a:r>
          </a:p>
          <a:p>
            <a:pPr algn="l" marL="669283" indent="-334641" lvl="1">
              <a:lnSpc>
                <a:spcPts val="6695"/>
              </a:lnSpc>
              <a:buAutoNum type="arabicPeriod" startAt="1"/>
            </a:pPr>
            <a:r>
              <a:rPr lang="en-US" sz="3099">
                <a:solidFill>
                  <a:srgbClr val="000000"/>
                </a:solidFill>
                <a:latin typeface="Canva Sans"/>
                <a:ea typeface="Canva Sans"/>
                <a:cs typeface="Canva Sans"/>
                <a:sym typeface="Canva Sans"/>
              </a:rPr>
              <a:t>Real-time system performance.</a:t>
            </a:r>
          </a:p>
          <a:p>
            <a:pPr algn="l">
              <a:lnSpc>
                <a:spcPts val="6263"/>
              </a:lnSpc>
            </a:pPr>
          </a:p>
          <a:p>
            <a:pPr algn="l">
              <a:lnSpc>
                <a:spcPts val="5615"/>
              </a:lnSpc>
            </a:pP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1236453" y="435356"/>
            <a:ext cx="15815094" cy="9851644"/>
          </a:xfrm>
          <a:prstGeom prst="rect">
            <a:avLst/>
          </a:prstGeom>
        </p:spPr>
        <p:txBody>
          <a:bodyPr anchor="t" rtlCol="false" tIns="0" lIns="0" bIns="0" rIns="0">
            <a:spAutoFit/>
          </a:bodyPr>
          <a:lstStyle/>
          <a:p>
            <a:pPr algn="l">
              <a:lnSpc>
                <a:spcPts val="6959"/>
              </a:lnSpc>
            </a:pPr>
            <a:r>
              <a:rPr lang="en-US" sz="6000" b="true">
                <a:solidFill>
                  <a:srgbClr val="000000"/>
                </a:solidFill>
                <a:latin typeface="Canva Sans Bold"/>
                <a:ea typeface="Canva Sans Bold"/>
                <a:cs typeface="Canva Sans Bold"/>
                <a:sym typeface="Canva Sans Bold"/>
              </a:rPr>
              <a:t>References</a:t>
            </a:r>
          </a:p>
          <a:p>
            <a:pPr algn="l">
              <a:lnSpc>
                <a:spcPts val="6959"/>
              </a:lnSpc>
            </a:pPr>
          </a:p>
          <a:p>
            <a:pPr algn="l" marL="561336" indent="-280668" lvl="1">
              <a:lnSpc>
                <a:spcPts val="3015"/>
              </a:lnSpc>
              <a:buFont typeface="Arial"/>
              <a:buChar char="•"/>
            </a:pPr>
            <a:r>
              <a:rPr lang="en-US" sz="2599">
                <a:solidFill>
                  <a:srgbClr val="000000"/>
                </a:solidFill>
                <a:latin typeface="Canva Sans"/>
                <a:ea typeface="Canva Sans"/>
                <a:cs typeface="Canva Sans"/>
                <a:sym typeface="Canva Sans"/>
              </a:rPr>
              <a:t>S. Smith, "Factors influencing donor confidence in charitable platforms," Journal of Philanthropy Studies, vol. 45, no. 2, pp. 123–134, 2023.</a:t>
            </a:r>
          </a:p>
          <a:p>
            <a:pPr algn="l">
              <a:lnSpc>
                <a:spcPts val="3015"/>
              </a:lnSpc>
            </a:pPr>
          </a:p>
          <a:p>
            <a:pPr algn="l" marL="561336" indent="-280668" lvl="1">
              <a:lnSpc>
                <a:spcPts val="3015"/>
              </a:lnSpc>
              <a:buFont typeface="Arial"/>
              <a:buChar char="•"/>
            </a:pPr>
            <a:r>
              <a:rPr lang="en-US" sz="2599">
                <a:solidFill>
                  <a:srgbClr val="000000"/>
                </a:solidFill>
                <a:latin typeface="Canva Sans"/>
                <a:ea typeface="Canva Sans"/>
                <a:cs typeface="Canva Sans"/>
                <a:sym typeface="Canva Sans"/>
              </a:rPr>
              <a:t>J. Lee, M. Kim, and R. Zhao, "Detecting fraudulent listings in online donation systems using machine learning," IEEE Transactions on Neural Networks and Learning Systems, vol. 34, no. 5, pp. 567–578, 2022.</a:t>
            </a:r>
          </a:p>
          <a:p>
            <a:pPr algn="l">
              <a:lnSpc>
                <a:spcPts val="3015"/>
              </a:lnSpc>
            </a:pPr>
          </a:p>
          <a:p>
            <a:pPr algn="l" marL="561336" indent="-280668" lvl="1">
              <a:lnSpc>
                <a:spcPts val="3015"/>
              </a:lnSpc>
              <a:buFont typeface="Arial"/>
              <a:buChar char="•"/>
            </a:pPr>
            <a:r>
              <a:rPr lang="en-US" sz="2599">
                <a:solidFill>
                  <a:srgbClr val="000000"/>
                </a:solidFill>
                <a:latin typeface="Canva Sans"/>
                <a:ea typeface="Canva Sans"/>
                <a:cs typeface="Canva Sans"/>
                <a:sym typeface="Canva Sans"/>
              </a:rPr>
              <a:t>Y. Wang, H. Li, and T. Nguyen, "Applications of artificial intelligence in fraud detection: A review," IEEE Access, vol. 9, pp. 98234–98249, 2021.</a:t>
            </a:r>
          </a:p>
          <a:p>
            <a:pPr algn="l">
              <a:lnSpc>
                <a:spcPts val="3015"/>
              </a:lnSpc>
            </a:pPr>
          </a:p>
          <a:p>
            <a:pPr algn="l" marL="561336" indent="-280668" lvl="1">
              <a:lnSpc>
                <a:spcPts val="3015"/>
              </a:lnSpc>
              <a:buFont typeface="Arial"/>
              <a:buChar char="•"/>
            </a:pPr>
            <a:r>
              <a:rPr lang="en-US" sz="2599">
                <a:solidFill>
                  <a:srgbClr val="000000"/>
                </a:solidFill>
                <a:latin typeface="Canva Sans"/>
                <a:ea typeface="Canva Sans"/>
                <a:cs typeface="Canva Sans"/>
                <a:sym typeface="Canva Sans"/>
              </a:rPr>
              <a:t>P. Taylor and L. Adams, "The impact of tailored care on homeless animal welfare," Animal Welfare Journal, vol. 28, no. 3, pp. 215–228, 2022.</a:t>
            </a:r>
          </a:p>
          <a:p>
            <a:pPr algn="l">
              <a:lnSpc>
                <a:spcPts val="3015"/>
              </a:lnSpc>
            </a:pPr>
          </a:p>
          <a:p>
            <a:pPr algn="l" marL="561336" indent="-280668" lvl="1">
              <a:lnSpc>
                <a:spcPts val="3015"/>
              </a:lnSpc>
              <a:buFont typeface="Arial"/>
              <a:buChar char="•"/>
            </a:pPr>
            <a:r>
              <a:rPr lang="en-US" sz="2599">
                <a:solidFill>
                  <a:srgbClr val="000000"/>
                </a:solidFill>
                <a:latin typeface="Canva Sans"/>
                <a:ea typeface="Canva Sans"/>
                <a:cs typeface="Canva Sans"/>
                <a:sym typeface="Canva Sans"/>
              </a:rPr>
              <a:t>J. Patel and S. Rao, "Machine learning for fraud detection in community-driven platforms," IEEE Transactions on Computational Social Systems, vol. 7, no. 1, pp. 45–56, 2022.</a:t>
            </a:r>
          </a:p>
          <a:p>
            <a:pPr algn="l">
              <a:lnSpc>
                <a:spcPts val="3015"/>
              </a:lnSpc>
            </a:pPr>
          </a:p>
          <a:p>
            <a:pPr algn="l" marL="561336" indent="-280668" lvl="1">
              <a:lnSpc>
                <a:spcPts val="3015"/>
              </a:lnSpc>
              <a:buFont typeface="Arial"/>
              <a:buChar char="•"/>
            </a:pPr>
            <a:r>
              <a:rPr lang="en-US" sz="2599">
                <a:solidFill>
                  <a:srgbClr val="000000"/>
                </a:solidFill>
                <a:latin typeface="Canva Sans"/>
                <a:ea typeface="Canva Sans"/>
                <a:cs typeface="Canva Sans"/>
                <a:sym typeface="Canva Sans"/>
              </a:rPr>
              <a:t>K. Zhou and B. Chen, "Personalized care packages for animal welfare: A study on donor satisfaction," Advances in Animal Welfare Research, vol. 10, no. 4, pp. 56–70, 2021.</a:t>
            </a:r>
          </a:p>
          <a:p>
            <a:pPr algn="l">
              <a:lnSpc>
                <a:spcPts val="3595"/>
              </a:lnSpc>
            </a:pPr>
          </a:p>
          <a:p>
            <a:pPr algn="l">
              <a:lnSpc>
                <a:spcPts val="3363"/>
              </a:lnSpc>
            </a:pPr>
          </a:p>
          <a:p>
            <a:pPr algn="l">
              <a:lnSpc>
                <a:spcPts val="3015"/>
              </a:lnSpc>
            </a:pP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sp>
        <p:nvSpPr>
          <p:cNvPr name="Freeform 2" id="2"/>
          <p:cNvSpPr/>
          <p:nvPr/>
        </p:nvSpPr>
        <p:spPr>
          <a:xfrm flipH="false" flipV="false" rot="0">
            <a:off x="0" y="1424149"/>
            <a:ext cx="7581519" cy="8229600"/>
          </a:xfrm>
          <a:custGeom>
            <a:avLst/>
            <a:gdLst/>
            <a:ahLst/>
            <a:cxnLst/>
            <a:rect r="r" b="b" t="t" l="l"/>
            <a:pathLst>
              <a:path h="8229600" w="7581519">
                <a:moveTo>
                  <a:pt x="0" y="0"/>
                </a:moveTo>
                <a:lnTo>
                  <a:pt x="7581519" y="0"/>
                </a:lnTo>
                <a:lnTo>
                  <a:pt x="7581519" y="8229600"/>
                </a:lnTo>
                <a:lnTo>
                  <a:pt x="0" y="8229600"/>
                </a:lnTo>
                <a:lnTo>
                  <a:pt x="0" y="0"/>
                </a:lnTo>
                <a:close/>
              </a:path>
            </a:pathLst>
          </a:custGeom>
          <a:blipFill>
            <a:blip r:embed="rId2"/>
            <a:stretch>
              <a:fillRect l="0" t="0" r="0" b="0"/>
            </a:stretch>
          </a:blipFill>
        </p:spPr>
      </p:sp>
      <p:grpSp>
        <p:nvGrpSpPr>
          <p:cNvPr name="Group 3" id="3"/>
          <p:cNvGrpSpPr/>
          <p:nvPr/>
        </p:nvGrpSpPr>
        <p:grpSpPr>
          <a:xfrm rot="0">
            <a:off x="0" y="9020497"/>
            <a:ext cx="18288000" cy="1266503"/>
            <a:chOff x="0" y="0"/>
            <a:chExt cx="24384000" cy="1688670"/>
          </a:xfrm>
        </p:grpSpPr>
        <p:grpSp>
          <p:nvGrpSpPr>
            <p:cNvPr name="Group 4" id="4"/>
            <p:cNvGrpSpPr/>
            <p:nvPr/>
          </p:nvGrpSpPr>
          <p:grpSpPr>
            <a:xfrm rot="0">
              <a:off x="0" y="714063"/>
              <a:ext cx="24384000" cy="974608"/>
              <a:chOff x="0" y="0"/>
              <a:chExt cx="4816593" cy="192515"/>
            </a:xfrm>
          </p:grpSpPr>
          <p:sp>
            <p:nvSpPr>
              <p:cNvPr name="Freeform 5" id="5"/>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6" id="6"/>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3"/>
              <a:stretch>
                <a:fillRect l="-59717" t="-185064" r="-62106" b="-181248"/>
              </a:stretch>
            </a:blipFill>
            <a:ln cap="sq">
              <a:noFill/>
              <a:prstDash val="sysDot"/>
              <a:miter/>
            </a:ln>
          </p:spPr>
        </p:sp>
        <p:sp>
          <p:nvSpPr>
            <p:cNvPr name="Freeform 8" id="8"/>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4"/>
              <a:stretch>
                <a:fillRect l="0" t="0" r="0" b="0"/>
              </a:stretch>
            </a:blipFill>
          </p:spPr>
        </p:sp>
        <p:sp>
          <p:nvSpPr>
            <p:cNvPr name="TextBox 9" id="9"/>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10" id="10"/>
          <p:cNvSpPr txBox="true"/>
          <p:nvPr/>
        </p:nvSpPr>
        <p:spPr>
          <a:xfrm rot="0">
            <a:off x="10116237" y="3614391"/>
            <a:ext cx="4376291" cy="2753418"/>
          </a:xfrm>
          <a:prstGeom prst="rect">
            <a:avLst/>
          </a:prstGeom>
        </p:spPr>
        <p:txBody>
          <a:bodyPr anchor="t" rtlCol="false" tIns="0" lIns="0" bIns="0" rIns="0">
            <a:spAutoFit/>
          </a:bodyPr>
          <a:lstStyle/>
          <a:p>
            <a:pPr algn="ctr">
              <a:lnSpc>
                <a:spcPts val="22536"/>
              </a:lnSpc>
              <a:spcBef>
                <a:spcPct val="0"/>
              </a:spcBef>
            </a:pPr>
            <a:r>
              <a:rPr lang="en-US" b="true" sz="16097">
                <a:solidFill>
                  <a:srgbClr val="000000"/>
                </a:solidFill>
                <a:latin typeface="Canva Sans Bold"/>
                <a:ea typeface="Canva Sans Bold"/>
                <a:cs typeface="Canva Sans Bold"/>
                <a:sym typeface="Canva Sans Bold"/>
              </a:rPr>
              <a:t>Q&amp;A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Freeform 9" id="9"/>
          <p:cNvSpPr/>
          <p:nvPr/>
        </p:nvSpPr>
        <p:spPr>
          <a:xfrm flipH="false" flipV="false" rot="0">
            <a:off x="5781007" y="1657111"/>
            <a:ext cx="9049912" cy="7631053"/>
          </a:xfrm>
          <a:custGeom>
            <a:avLst/>
            <a:gdLst/>
            <a:ahLst/>
            <a:cxnLst/>
            <a:rect r="r" b="b" t="t" l="l"/>
            <a:pathLst>
              <a:path h="7631053" w="9049912">
                <a:moveTo>
                  <a:pt x="0" y="0"/>
                </a:moveTo>
                <a:lnTo>
                  <a:pt x="9049912" y="0"/>
                </a:lnTo>
                <a:lnTo>
                  <a:pt x="9049912" y="7631052"/>
                </a:lnTo>
                <a:lnTo>
                  <a:pt x="0" y="7631052"/>
                </a:lnTo>
                <a:lnTo>
                  <a:pt x="0" y="0"/>
                </a:lnTo>
                <a:close/>
              </a:path>
            </a:pathLst>
          </a:custGeom>
          <a:blipFill>
            <a:blip r:embed="rId4"/>
            <a:stretch>
              <a:fillRect l="0" t="-846" r="0" b="-846"/>
            </a:stretch>
          </a:blipFill>
        </p:spPr>
      </p:sp>
      <p:sp>
        <p:nvSpPr>
          <p:cNvPr name="TextBox 10" id="10"/>
          <p:cNvSpPr txBox="true"/>
          <p:nvPr/>
        </p:nvSpPr>
        <p:spPr>
          <a:xfrm rot="0">
            <a:off x="-2333083" y="628411"/>
            <a:ext cx="11477083"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Technologies</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sp>
        <p:nvSpPr>
          <p:cNvPr name="Freeform 2" id="2"/>
          <p:cNvSpPr/>
          <p:nvPr/>
        </p:nvSpPr>
        <p:spPr>
          <a:xfrm flipH="false" flipV="false" rot="0">
            <a:off x="-191407" y="1421037"/>
            <a:ext cx="6812135" cy="8390731"/>
          </a:xfrm>
          <a:custGeom>
            <a:avLst/>
            <a:gdLst/>
            <a:ahLst/>
            <a:cxnLst/>
            <a:rect r="r" b="b" t="t" l="l"/>
            <a:pathLst>
              <a:path h="8390731" w="6812135">
                <a:moveTo>
                  <a:pt x="0" y="0"/>
                </a:moveTo>
                <a:lnTo>
                  <a:pt x="6812135" y="0"/>
                </a:lnTo>
                <a:lnTo>
                  <a:pt x="6812135" y="8390731"/>
                </a:lnTo>
                <a:lnTo>
                  <a:pt x="0" y="8390731"/>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9020497"/>
            <a:ext cx="18288000" cy="1266503"/>
            <a:chOff x="0" y="0"/>
            <a:chExt cx="24384000" cy="1688670"/>
          </a:xfrm>
        </p:grpSpPr>
        <p:grpSp>
          <p:nvGrpSpPr>
            <p:cNvPr name="Group 4" id="4"/>
            <p:cNvGrpSpPr/>
            <p:nvPr/>
          </p:nvGrpSpPr>
          <p:grpSpPr>
            <a:xfrm rot="0">
              <a:off x="0" y="714063"/>
              <a:ext cx="24384000" cy="974608"/>
              <a:chOff x="0" y="0"/>
              <a:chExt cx="4816593" cy="192515"/>
            </a:xfrm>
          </p:grpSpPr>
          <p:sp>
            <p:nvSpPr>
              <p:cNvPr name="Freeform 5" id="5"/>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6" id="6"/>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4"/>
              <a:stretch>
                <a:fillRect l="-59717" t="-185064" r="-62106" b="-181248"/>
              </a:stretch>
            </a:blipFill>
            <a:ln cap="sq">
              <a:noFill/>
              <a:prstDash val="sysDot"/>
              <a:miter/>
            </a:ln>
          </p:spPr>
        </p:sp>
        <p:sp>
          <p:nvSpPr>
            <p:cNvPr name="Freeform 8" id="8"/>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5"/>
              <a:stretch>
                <a:fillRect l="0" t="0" r="0" b="0"/>
              </a:stretch>
            </a:blipFill>
          </p:spPr>
        </p:sp>
        <p:sp>
          <p:nvSpPr>
            <p:cNvPr name="TextBox 9" id="9"/>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10" id="10"/>
          <p:cNvSpPr txBox="true"/>
          <p:nvPr/>
        </p:nvSpPr>
        <p:spPr>
          <a:xfrm rot="0">
            <a:off x="6885997" y="3614391"/>
            <a:ext cx="10836771" cy="2753418"/>
          </a:xfrm>
          <a:prstGeom prst="rect">
            <a:avLst/>
          </a:prstGeom>
        </p:spPr>
        <p:txBody>
          <a:bodyPr anchor="t" rtlCol="false" tIns="0" lIns="0" bIns="0" rIns="0">
            <a:spAutoFit/>
          </a:bodyPr>
          <a:lstStyle/>
          <a:p>
            <a:pPr algn="ctr">
              <a:lnSpc>
                <a:spcPts val="22536"/>
              </a:lnSpc>
              <a:spcBef>
                <a:spcPct val="0"/>
              </a:spcBef>
            </a:pPr>
            <a:r>
              <a:rPr lang="en-US" b="true" sz="16097">
                <a:solidFill>
                  <a:srgbClr val="000000"/>
                </a:solidFill>
                <a:latin typeface="Canva Sans Bold"/>
                <a:ea typeface="Canva Sans Bold"/>
                <a:cs typeface="Canva Sans Bold"/>
                <a:sym typeface="Canva Sans Bold"/>
              </a:rPr>
              <a:t>Thank you.</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Freeform 9" id="9"/>
          <p:cNvSpPr/>
          <p:nvPr/>
        </p:nvSpPr>
        <p:spPr>
          <a:xfrm flipH="false" flipV="false" rot="0">
            <a:off x="661471" y="1809712"/>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636530" y="310308"/>
            <a:ext cx="9144000"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Work BreakDown</a:t>
            </a:r>
          </a:p>
        </p:txBody>
      </p:sp>
      <p:sp>
        <p:nvSpPr>
          <p:cNvPr name="Freeform 11" id="11"/>
          <p:cNvSpPr/>
          <p:nvPr/>
        </p:nvSpPr>
        <p:spPr>
          <a:xfrm flipH="false" flipV="false" rot="0">
            <a:off x="4192377" y="1809712"/>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7723283" y="1809712"/>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1254189" y="1809712"/>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4785095" y="1809712"/>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661471" y="3309536"/>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661471" y="4809360"/>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661471" y="6309184"/>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4192377" y="3309536"/>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4192377" y="4809360"/>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4192377" y="6309184"/>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7727797" y="3309536"/>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2" id="22"/>
          <p:cNvSpPr/>
          <p:nvPr/>
        </p:nvSpPr>
        <p:spPr>
          <a:xfrm flipH="false" flipV="false" rot="0">
            <a:off x="7732311" y="4809360"/>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false" flipV="false" rot="0">
            <a:off x="7736825" y="6309184"/>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11263217" y="3316696"/>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0">
            <a:off x="11272245" y="4816520"/>
            <a:ext cx="3021070" cy="1076256"/>
          </a:xfrm>
          <a:custGeom>
            <a:avLst/>
            <a:gdLst/>
            <a:ahLst/>
            <a:cxnLst/>
            <a:rect r="r" b="b" t="t" l="l"/>
            <a:pathLst>
              <a:path h="1076256" w="3021070">
                <a:moveTo>
                  <a:pt x="0" y="0"/>
                </a:moveTo>
                <a:lnTo>
                  <a:pt x="3021069" y="0"/>
                </a:lnTo>
                <a:lnTo>
                  <a:pt x="3021069" y="1076256"/>
                </a:lnTo>
                <a:lnTo>
                  <a:pt x="0" y="107625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0">
            <a:off x="11281272" y="6316344"/>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7" id="27"/>
          <p:cNvSpPr txBox="true"/>
          <p:nvPr/>
        </p:nvSpPr>
        <p:spPr>
          <a:xfrm rot="0">
            <a:off x="638175" y="2167182"/>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Conceptualization</a:t>
            </a:r>
          </a:p>
        </p:txBody>
      </p:sp>
      <p:sp>
        <p:nvSpPr>
          <p:cNvPr name="TextBox 28" id="28"/>
          <p:cNvSpPr txBox="true"/>
          <p:nvPr/>
        </p:nvSpPr>
        <p:spPr>
          <a:xfrm rot="0">
            <a:off x="4173327" y="2167182"/>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Planning</a:t>
            </a:r>
          </a:p>
        </p:txBody>
      </p:sp>
      <p:sp>
        <p:nvSpPr>
          <p:cNvPr name="TextBox 29" id="29"/>
          <p:cNvSpPr txBox="true"/>
          <p:nvPr/>
        </p:nvSpPr>
        <p:spPr>
          <a:xfrm rot="0">
            <a:off x="7717775" y="2167182"/>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Development Phase 1</a:t>
            </a:r>
          </a:p>
        </p:txBody>
      </p:sp>
      <p:sp>
        <p:nvSpPr>
          <p:cNvPr name="TextBox 30" id="30"/>
          <p:cNvSpPr txBox="true"/>
          <p:nvPr/>
        </p:nvSpPr>
        <p:spPr>
          <a:xfrm rot="0">
            <a:off x="11264470" y="2167182"/>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Development Phase 2</a:t>
            </a:r>
          </a:p>
        </p:txBody>
      </p:sp>
      <p:sp>
        <p:nvSpPr>
          <p:cNvPr name="TextBox 31" id="31"/>
          <p:cNvSpPr txBox="true"/>
          <p:nvPr/>
        </p:nvSpPr>
        <p:spPr>
          <a:xfrm rot="0">
            <a:off x="14785095" y="2167182"/>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Launch</a:t>
            </a:r>
          </a:p>
        </p:txBody>
      </p:sp>
      <p:sp>
        <p:nvSpPr>
          <p:cNvPr name="TextBox 32" id="32"/>
          <p:cNvSpPr txBox="true"/>
          <p:nvPr/>
        </p:nvSpPr>
        <p:spPr>
          <a:xfrm rot="0">
            <a:off x="656957" y="3667006"/>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Define Project Scope</a:t>
            </a:r>
          </a:p>
        </p:txBody>
      </p:sp>
      <p:sp>
        <p:nvSpPr>
          <p:cNvPr name="TextBox 33" id="33"/>
          <p:cNvSpPr txBox="true"/>
          <p:nvPr/>
        </p:nvSpPr>
        <p:spPr>
          <a:xfrm rot="0">
            <a:off x="661471" y="5166842"/>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Identify Stakeholders</a:t>
            </a:r>
          </a:p>
        </p:txBody>
      </p:sp>
      <p:sp>
        <p:nvSpPr>
          <p:cNvPr name="TextBox 34" id="34"/>
          <p:cNvSpPr txBox="true"/>
          <p:nvPr/>
        </p:nvSpPr>
        <p:spPr>
          <a:xfrm rot="0">
            <a:off x="665985" y="6666677"/>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Perform Initial Research</a:t>
            </a:r>
          </a:p>
        </p:txBody>
      </p:sp>
      <p:sp>
        <p:nvSpPr>
          <p:cNvPr name="Freeform 35" id="35"/>
          <p:cNvSpPr/>
          <p:nvPr/>
        </p:nvSpPr>
        <p:spPr>
          <a:xfrm flipH="false" flipV="false" rot="0">
            <a:off x="656957" y="7660351"/>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6" id="36"/>
          <p:cNvSpPr txBox="true"/>
          <p:nvPr/>
        </p:nvSpPr>
        <p:spPr>
          <a:xfrm rot="0">
            <a:off x="665985" y="8082132"/>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Perform Initial Research</a:t>
            </a:r>
          </a:p>
        </p:txBody>
      </p:sp>
      <p:sp>
        <p:nvSpPr>
          <p:cNvPr name="Freeform 37" id="37"/>
          <p:cNvSpPr/>
          <p:nvPr/>
        </p:nvSpPr>
        <p:spPr>
          <a:xfrm flipH="false" flipV="false" rot="0">
            <a:off x="4192377" y="7660351"/>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8" id="38"/>
          <p:cNvSpPr/>
          <p:nvPr/>
        </p:nvSpPr>
        <p:spPr>
          <a:xfrm flipH="false" flipV="false" rot="0">
            <a:off x="7736825" y="7667511"/>
            <a:ext cx="3021070" cy="1076256"/>
          </a:xfrm>
          <a:custGeom>
            <a:avLst/>
            <a:gdLst/>
            <a:ahLst/>
            <a:cxnLst/>
            <a:rect r="r" b="b" t="t" l="l"/>
            <a:pathLst>
              <a:path h="1076256" w="3021070">
                <a:moveTo>
                  <a:pt x="0" y="0"/>
                </a:moveTo>
                <a:lnTo>
                  <a:pt x="3021070" y="0"/>
                </a:lnTo>
                <a:lnTo>
                  <a:pt x="3021070" y="1076256"/>
                </a:lnTo>
                <a:lnTo>
                  <a:pt x="0" y="107625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9" id="39"/>
          <p:cNvSpPr/>
          <p:nvPr/>
        </p:nvSpPr>
        <p:spPr>
          <a:xfrm flipH="false" flipV="false" rot="0">
            <a:off x="11281770" y="7667511"/>
            <a:ext cx="3021070" cy="1076256"/>
          </a:xfrm>
          <a:custGeom>
            <a:avLst/>
            <a:gdLst/>
            <a:ahLst/>
            <a:cxnLst/>
            <a:rect r="r" b="b" t="t" l="l"/>
            <a:pathLst>
              <a:path h="1076256" w="3021070">
                <a:moveTo>
                  <a:pt x="0" y="0"/>
                </a:moveTo>
                <a:lnTo>
                  <a:pt x="3021069" y="0"/>
                </a:lnTo>
                <a:lnTo>
                  <a:pt x="3021069" y="1076256"/>
                </a:lnTo>
                <a:lnTo>
                  <a:pt x="0" y="107625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40" id="40"/>
          <p:cNvSpPr txBox="true"/>
          <p:nvPr/>
        </p:nvSpPr>
        <p:spPr>
          <a:xfrm rot="0">
            <a:off x="4192377" y="3667006"/>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Create Project Timeline</a:t>
            </a:r>
          </a:p>
        </p:txBody>
      </p:sp>
      <p:sp>
        <p:nvSpPr>
          <p:cNvPr name="TextBox 41" id="41"/>
          <p:cNvSpPr txBox="true"/>
          <p:nvPr/>
        </p:nvSpPr>
        <p:spPr>
          <a:xfrm rot="0">
            <a:off x="4182852" y="5109669"/>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Assign Team Roles</a:t>
            </a:r>
          </a:p>
        </p:txBody>
      </p:sp>
      <p:sp>
        <p:nvSpPr>
          <p:cNvPr name="TextBox 42" id="42"/>
          <p:cNvSpPr txBox="true"/>
          <p:nvPr/>
        </p:nvSpPr>
        <p:spPr>
          <a:xfrm rot="0">
            <a:off x="4173327" y="6666654"/>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Planning</a:t>
            </a:r>
          </a:p>
        </p:txBody>
      </p:sp>
      <p:sp>
        <p:nvSpPr>
          <p:cNvPr name="TextBox 43" id="43"/>
          <p:cNvSpPr txBox="true"/>
          <p:nvPr/>
        </p:nvSpPr>
        <p:spPr>
          <a:xfrm rot="0">
            <a:off x="4173327" y="8017822"/>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Draft Initial Proposal</a:t>
            </a:r>
          </a:p>
        </p:txBody>
      </p:sp>
      <p:sp>
        <p:nvSpPr>
          <p:cNvPr name="TextBox 44" id="44"/>
          <p:cNvSpPr txBox="true"/>
          <p:nvPr/>
        </p:nvSpPr>
        <p:spPr>
          <a:xfrm rot="0">
            <a:off x="7736825" y="3609845"/>
            <a:ext cx="3021070" cy="6565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Implement Real-Time GPS</a:t>
            </a:r>
          </a:p>
        </p:txBody>
      </p:sp>
      <p:sp>
        <p:nvSpPr>
          <p:cNvPr name="TextBox 45" id="45"/>
          <p:cNvSpPr txBox="true"/>
          <p:nvPr/>
        </p:nvSpPr>
        <p:spPr>
          <a:xfrm rot="0">
            <a:off x="7633465" y="5081434"/>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Develop User Profiles</a:t>
            </a:r>
          </a:p>
        </p:txBody>
      </p:sp>
      <p:sp>
        <p:nvSpPr>
          <p:cNvPr name="TextBox 46" id="46"/>
          <p:cNvSpPr txBox="true"/>
          <p:nvPr/>
        </p:nvSpPr>
        <p:spPr>
          <a:xfrm rot="0">
            <a:off x="7718272" y="6499990"/>
            <a:ext cx="3021070" cy="6565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Integrate Adaptive Scheduling</a:t>
            </a:r>
          </a:p>
        </p:txBody>
      </p:sp>
      <p:sp>
        <p:nvSpPr>
          <p:cNvPr name="TextBox 47" id="47"/>
          <p:cNvSpPr txBox="true"/>
          <p:nvPr/>
        </p:nvSpPr>
        <p:spPr>
          <a:xfrm rot="0">
            <a:off x="7746350" y="8017822"/>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Perform Initial Testing</a:t>
            </a:r>
          </a:p>
        </p:txBody>
      </p:sp>
      <p:sp>
        <p:nvSpPr>
          <p:cNvPr name="TextBox 48" id="48"/>
          <p:cNvSpPr txBox="true"/>
          <p:nvPr/>
        </p:nvSpPr>
        <p:spPr>
          <a:xfrm rot="0">
            <a:off x="11281770" y="3617005"/>
            <a:ext cx="3021070" cy="6565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Enhance Engagement Tools</a:t>
            </a:r>
          </a:p>
        </p:txBody>
      </p:sp>
      <p:sp>
        <p:nvSpPr>
          <p:cNvPr name="TextBox 49" id="49"/>
          <p:cNvSpPr txBox="true"/>
          <p:nvPr/>
        </p:nvSpPr>
        <p:spPr>
          <a:xfrm rot="0">
            <a:off x="11253195" y="5050154"/>
            <a:ext cx="3021070" cy="6565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Test Monetization Features</a:t>
            </a:r>
          </a:p>
        </p:txBody>
      </p:sp>
      <p:sp>
        <p:nvSpPr>
          <p:cNvPr name="TextBox 50" id="50"/>
          <p:cNvSpPr txBox="true"/>
          <p:nvPr/>
        </p:nvSpPr>
        <p:spPr>
          <a:xfrm rot="0">
            <a:off x="11282267" y="6673814"/>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Create Beta Version</a:t>
            </a:r>
          </a:p>
        </p:txBody>
      </p:sp>
      <p:sp>
        <p:nvSpPr>
          <p:cNvPr name="TextBox 51" id="51"/>
          <p:cNvSpPr txBox="true"/>
          <p:nvPr/>
        </p:nvSpPr>
        <p:spPr>
          <a:xfrm rot="0">
            <a:off x="11383274" y="7967820"/>
            <a:ext cx="302107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Launch Internal Testing</a:t>
            </a:r>
          </a:p>
        </p:txBody>
      </p:sp>
      <p:grpSp>
        <p:nvGrpSpPr>
          <p:cNvPr name="Group 52" id="52"/>
          <p:cNvGrpSpPr/>
          <p:nvPr/>
        </p:nvGrpSpPr>
        <p:grpSpPr>
          <a:xfrm rot="0">
            <a:off x="14815946" y="3339559"/>
            <a:ext cx="3058673" cy="1076256"/>
            <a:chOff x="0" y="0"/>
            <a:chExt cx="4078230" cy="1435008"/>
          </a:xfrm>
        </p:grpSpPr>
        <p:sp>
          <p:nvSpPr>
            <p:cNvPr name="Freeform 53" id="53"/>
            <p:cNvSpPr/>
            <p:nvPr/>
          </p:nvSpPr>
          <p:spPr>
            <a:xfrm flipH="false" flipV="false" rot="0">
              <a:off x="0" y="0"/>
              <a:ext cx="4028093" cy="1435008"/>
            </a:xfrm>
            <a:custGeom>
              <a:avLst/>
              <a:gdLst/>
              <a:ahLst/>
              <a:cxnLst/>
              <a:rect r="r" b="b" t="t" l="l"/>
              <a:pathLst>
                <a:path h="1435008" w="4028093">
                  <a:moveTo>
                    <a:pt x="0" y="0"/>
                  </a:moveTo>
                  <a:lnTo>
                    <a:pt x="4028093" y="0"/>
                  </a:lnTo>
                  <a:lnTo>
                    <a:pt x="4028093" y="1435008"/>
                  </a:lnTo>
                  <a:lnTo>
                    <a:pt x="0" y="143500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54" id="54"/>
            <p:cNvSpPr txBox="true"/>
            <p:nvPr/>
          </p:nvSpPr>
          <p:spPr>
            <a:xfrm rot="0">
              <a:off x="50137" y="413112"/>
              <a:ext cx="4028093" cy="418253"/>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Conduct User Training</a:t>
              </a:r>
            </a:p>
          </p:txBody>
        </p:sp>
      </p:grpSp>
      <p:grpSp>
        <p:nvGrpSpPr>
          <p:cNvPr name="Group 55" id="55"/>
          <p:cNvGrpSpPr/>
          <p:nvPr/>
        </p:nvGrpSpPr>
        <p:grpSpPr>
          <a:xfrm rot="0">
            <a:off x="14774346" y="4839389"/>
            <a:ext cx="3141873" cy="1076256"/>
            <a:chOff x="0" y="0"/>
            <a:chExt cx="4189164" cy="1435008"/>
          </a:xfrm>
        </p:grpSpPr>
        <p:sp>
          <p:nvSpPr>
            <p:cNvPr name="Freeform 56" id="56"/>
            <p:cNvSpPr/>
            <p:nvPr/>
          </p:nvSpPr>
          <p:spPr>
            <a:xfrm flipH="false" flipV="false" rot="0">
              <a:off x="0" y="0"/>
              <a:ext cx="4028093" cy="1435008"/>
            </a:xfrm>
            <a:custGeom>
              <a:avLst/>
              <a:gdLst/>
              <a:ahLst/>
              <a:cxnLst/>
              <a:rect r="r" b="b" t="t" l="l"/>
              <a:pathLst>
                <a:path h="1435008" w="4028093">
                  <a:moveTo>
                    <a:pt x="0" y="0"/>
                  </a:moveTo>
                  <a:lnTo>
                    <a:pt x="4028093" y="0"/>
                  </a:lnTo>
                  <a:lnTo>
                    <a:pt x="4028093" y="1435008"/>
                  </a:lnTo>
                  <a:lnTo>
                    <a:pt x="0" y="143500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57" id="57"/>
            <p:cNvSpPr txBox="true"/>
            <p:nvPr/>
          </p:nvSpPr>
          <p:spPr>
            <a:xfrm rot="0">
              <a:off x="161071" y="489343"/>
              <a:ext cx="4028093" cy="418253"/>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Release Platform</a:t>
              </a:r>
            </a:p>
          </p:txBody>
        </p:sp>
      </p:grpSp>
      <p:grpSp>
        <p:nvGrpSpPr>
          <p:cNvPr name="Group 58" id="58"/>
          <p:cNvGrpSpPr/>
          <p:nvPr/>
        </p:nvGrpSpPr>
        <p:grpSpPr>
          <a:xfrm rot="0">
            <a:off x="14834748" y="6253806"/>
            <a:ext cx="3021070" cy="1076256"/>
            <a:chOff x="0" y="0"/>
            <a:chExt cx="4028093" cy="1435008"/>
          </a:xfrm>
        </p:grpSpPr>
        <p:sp>
          <p:nvSpPr>
            <p:cNvPr name="Freeform 59" id="59"/>
            <p:cNvSpPr/>
            <p:nvPr/>
          </p:nvSpPr>
          <p:spPr>
            <a:xfrm flipH="false" flipV="false" rot="0">
              <a:off x="0" y="0"/>
              <a:ext cx="4028093" cy="1435008"/>
            </a:xfrm>
            <a:custGeom>
              <a:avLst/>
              <a:gdLst/>
              <a:ahLst/>
              <a:cxnLst/>
              <a:rect r="r" b="b" t="t" l="l"/>
              <a:pathLst>
                <a:path h="1435008" w="4028093">
                  <a:moveTo>
                    <a:pt x="0" y="0"/>
                  </a:moveTo>
                  <a:lnTo>
                    <a:pt x="4028093" y="0"/>
                  </a:lnTo>
                  <a:lnTo>
                    <a:pt x="4028093" y="1435008"/>
                  </a:lnTo>
                  <a:lnTo>
                    <a:pt x="0" y="143500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60" id="60"/>
            <p:cNvSpPr txBox="true"/>
            <p:nvPr/>
          </p:nvSpPr>
          <p:spPr>
            <a:xfrm rot="0">
              <a:off x="400315" y="267077"/>
              <a:ext cx="3227463" cy="862753"/>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Monitor Initial Feedback</a:t>
              </a:r>
            </a:p>
          </p:txBody>
        </p:sp>
      </p:grpSp>
      <p:grpSp>
        <p:nvGrpSpPr>
          <p:cNvPr name="Group 61" id="61"/>
          <p:cNvGrpSpPr/>
          <p:nvPr/>
        </p:nvGrpSpPr>
        <p:grpSpPr>
          <a:xfrm rot="0">
            <a:off x="14834748" y="7490650"/>
            <a:ext cx="3021070" cy="1076256"/>
            <a:chOff x="0" y="0"/>
            <a:chExt cx="4028093" cy="1435008"/>
          </a:xfrm>
        </p:grpSpPr>
        <p:sp>
          <p:nvSpPr>
            <p:cNvPr name="Freeform 62" id="62"/>
            <p:cNvSpPr/>
            <p:nvPr/>
          </p:nvSpPr>
          <p:spPr>
            <a:xfrm flipH="false" flipV="false" rot="0">
              <a:off x="0" y="0"/>
              <a:ext cx="4028093" cy="1435008"/>
            </a:xfrm>
            <a:custGeom>
              <a:avLst/>
              <a:gdLst/>
              <a:ahLst/>
              <a:cxnLst/>
              <a:rect r="r" b="b" t="t" l="l"/>
              <a:pathLst>
                <a:path h="1435008" w="4028093">
                  <a:moveTo>
                    <a:pt x="0" y="0"/>
                  </a:moveTo>
                  <a:lnTo>
                    <a:pt x="4028093" y="0"/>
                  </a:lnTo>
                  <a:lnTo>
                    <a:pt x="4028093" y="1435008"/>
                  </a:lnTo>
                  <a:lnTo>
                    <a:pt x="0" y="143500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63" id="63"/>
            <p:cNvSpPr txBox="true"/>
            <p:nvPr/>
          </p:nvSpPr>
          <p:spPr>
            <a:xfrm rot="0">
              <a:off x="263365" y="311119"/>
              <a:ext cx="3501363" cy="862753"/>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Optimize for Scalability</a:t>
              </a:r>
            </a:p>
          </p:txBody>
        </p:sp>
      </p:grpSp>
      <p:sp>
        <p:nvSpPr>
          <p:cNvPr name="AutoShape 64" id="64"/>
          <p:cNvSpPr/>
          <p:nvPr/>
        </p:nvSpPr>
        <p:spPr>
          <a:xfrm>
            <a:off x="3935470" y="1809712"/>
            <a:ext cx="0" cy="6926896"/>
          </a:xfrm>
          <a:prstGeom prst="line">
            <a:avLst/>
          </a:prstGeom>
          <a:ln cap="flat" w="38100">
            <a:solidFill>
              <a:srgbClr val="000000"/>
            </a:solidFill>
            <a:prstDash val="sysDot"/>
            <a:headEnd type="none" len="sm" w="sm"/>
            <a:tailEnd type="none" len="sm" w="sm"/>
          </a:ln>
        </p:spPr>
      </p:sp>
      <p:sp>
        <p:nvSpPr>
          <p:cNvPr name="AutoShape 65" id="65"/>
          <p:cNvSpPr/>
          <p:nvPr/>
        </p:nvSpPr>
        <p:spPr>
          <a:xfrm>
            <a:off x="7470622" y="1884052"/>
            <a:ext cx="0" cy="6926896"/>
          </a:xfrm>
          <a:prstGeom prst="line">
            <a:avLst/>
          </a:prstGeom>
          <a:ln cap="flat" w="38100">
            <a:solidFill>
              <a:srgbClr val="000000"/>
            </a:solidFill>
            <a:prstDash val="sysDot"/>
            <a:headEnd type="none" len="sm" w="sm"/>
            <a:tailEnd type="none" len="sm" w="sm"/>
          </a:ln>
        </p:spPr>
      </p:sp>
      <p:sp>
        <p:nvSpPr>
          <p:cNvPr name="AutoShape 66" id="66"/>
          <p:cNvSpPr/>
          <p:nvPr/>
        </p:nvSpPr>
        <p:spPr>
          <a:xfrm>
            <a:off x="11005545" y="1809712"/>
            <a:ext cx="0" cy="6926896"/>
          </a:xfrm>
          <a:prstGeom prst="line">
            <a:avLst/>
          </a:prstGeom>
          <a:ln cap="flat" w="38100">
            <a:solidFill>
              <a:srgbClr val="000000"/>
            </a:solidFill>
            <a:prstDash val="sysDot"/>
            <a:headEnd type="none" len="sm" w="sm"/>
            <a:tailEnd type="none" len="sm" w="sm"/>
          </a:ln>
        </p:spPr>
      </p:sp>
      <p:sp>
        <p:nvSpPr>
          <p:cNvPr name="AutoShape 67" id="67"/>
          <p:cNvSpPr/>
          <p:nvPr/>
        </p:nvSpPr>
        <p:spPr>
          <a:xfrm>
            <a:off x="14544465" y="1874022"/>
            <a:ext cx="0" cy="6926896"/>
          </a:xfrm>
          <a:prstGeom prst="line">
            <a:avLst/>
          </a:prstGeom>
          <a:ln cap="flat" w="38100">
            <a:solidFill>
              <a:srgbClr val="000000"/>
            </a:solidFill>
            <a:prstDash val="sysDot"/>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857662" y="619614"/>
            <a:ext cx="7133481"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a:ea typeface="Canva Sans"/>
                <a:cs typeface="Canva Sans"/>
                <a:sym typeface="Canva Sans"/>
              </a:rPr>
              <a:t>Component 01</a:t>
            </a:r>
          </a:p>
        </p:txBody>
      </p:sp>
      <p:sp>
        <p:nvSpPr>
          <p:cNvPr name="TextBox 10" id="10"/>
          <p:cNvSpPr txBox="true"/>
          <p:nvPr/>
        </p:nvSpPr>
        <p:spPr>
          <a:xfrm rot="0">
            <a:off x="0" y="3106274"/>
            <a:ext cx="17052964" cy="3240405"/>
          </a:xfrm>
          <a:prstGeom prst="rect">
            <a:avLst/>
          </a:prstGeom>
        </p:spPr>
        <p:txBody>
          <a:bodyPr anchor="t" rtlCol="false" tIns="0" lIns="0" bIns="0" rIns="0">
            <a:spAutoFit/>
          </a:bodyPr>
          <a:lstStyle/>
          <a:p>
            <a:pPr algn="ctr">
              <a:lnSpc>
                <a:spcPts val="13019"/>
              </a:lnSpc>
            </a:pPr>
            <a:r>
              <a:rPr lang="en-US" sz="9300" b="true">
                <a:solidFill>
                  <a:srgbClr val="000000"/>
                </a:solidFill>
                <a:latin typeface="Canva Sans Bold"/>
                <a:ea typeface="Canva Sans Bold"/>
                <a:cs typeface="Canva Sans Bold"/>
                <a:sym typeface="Canva Sans Bold"/>
              </a:rPr>
              <a:t>Real-Time Pet Service Ecosystem</a:t>
            </a:r>
          </a:p>
        </p:txBody>
      </p:sp>
      <p:sp>
        <p:nvSpPr>
          <p:cNvPr name="TextBox 11" id="11"/>
          <p:cNvSpPr txBox="true"/>
          <p:nvPr/>
        </p:nvSpPr>
        <p:spPr>
          <a:xfrm rot="0">
            <a:off x="11370665" y="8439008"/>
            <a:ext cx="5868987"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IT21812576</a:t>
            </a:r>
            <a:r>
              <a:rPr lang="en-US" sz="3494">
                <a:solidFill>
                  <a:srgbClr val="000000"/>
                </a:solidFill>
                <a:latin typeface="Canva Sans"/>
                <a:ea typeface="Canva Sans"/>
                <a:cs typeface="Canva Sans"/>
                <a:sym typeface="Canva Sans"/>
              </a:rPr>
              <a:t>| H.D  Warnakula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sp>
        <p:nvSpPr>
          <p:cNvPr name="TextBox 9" id="9"/>
          <p:cNvSpPr txBox="true"/>
          <p:nvPr/>
        </p:nvSpPr>
        <p:spPr>
          <a:xfrm rot="0">
            <a:off x="456025" y="647921"/>
            <a:ext cx="5521970"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BACKGROUND</a:t>
            </a:r>
          </a:p>
        </p:txBody>
      </p:sp>
      <p:sp>
        <p:nvSpPr>
          <p:cNvPr name="TextBox 10" id="10"/>
          <p:cNvSpPr txBox="true"/>
          <p:nvPr/>
        </p:nvSpPr>
        <p:spPr>
          <a:xfrm rot="0">
            <a:off x="3194707" y="2848196"/>
            <a:ext cx="5949293"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Why is a Live Service Availability Map important?</a:t>
            </a:r>
          </a:p>
        </p:txBody>
      </p:sp>
      <p:sp>
        <p:nvSpPr>
          <p:cNvPr name="TextBox 11" id="11"/>
          <p:cNvSpPr txBox="true"/>
          <p:nvPr/>
        </p:nvSpPr>
        <p:spPr>
          <a:xfrm rot="0">
            <a:off x="3318096" y="3815368"/>
            <a:ext cx="4656117"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Why is In-App GPS Tracking important?</a:t>
            </a:r>
          </a:p>
        </p:txBody>
      </p:sp>
      <p:sp>
        <p:nvSpPr>
          <p:cNvPr name="TextBox 12" id="12"/>
          <p:cNvSpPr txBox="true"/>
          <p:nvPr/>
        </p:nvSpPr>
        <p:spPr>
          <a:xfrm rot="0">
            <a:off x="3318096" y="4785468"/>
            <a:ext cx="5857063"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Why combine these features in a single platform?</a:t>
            </a:r>
          </a:p>
        </p:txBody>
      </p:sp>
      <p:grpSp>
        <p:nvGrpSpPr>
          <p:cNvPr name="Group 13" id="13"/>
          <p:cNvGrpSpPr/>
          <p:nvPr/>
        </p:nvGrpSpPr>
        <p:grpSpPr>
          <a:xfrm rot="0">
            <a:off x="2339311" y="2667628"/>
            <a:ext cx="722450" cy="722450"/>
            <a:chOff x="0" y="0"/>
            <a:chExt cx="963267" cy="963267"/>
          </a:xfrm>
        </p:grpSpPr>
        <p:grpSp>
          <p:nvGrpSpPr>
            <p:cNvPr name="Group 14" id="14"/>
            <p:cNvGrpSpPr/>
            <p:nvPr/>
          </p:nvGrpSpPr>
          <p:grpSpPr>
            <a:xfrm rot="0">
              <a:off x="0" y="0"/>
              <a:ext cx="963267" cy="96326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16" id="16"/>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17" id="17"/>
            <p:cNvSpPr/>
            <p:nvPr/>
          </p:nvSpPr>
          <p:spPr>
            <a:xfrm flipH="false" flipV="false" rot="0">
              <a:off x="220745" y="126903"/>
              <a:ext cx="540366" cy="621531"/>
            </a:xfrm>
            <a:custGeom>
              <a:avLst/>
              <a:gdLst/>
              <a:ahLst/>
              <a:cxnLst/>
              <a:rect r="r" b="b" t="t" l="l"/>
              <a:pathLst>
                <a:path h="621531" w="540366">
                  <a:moveTo>
                    <a:pt x="0" y="0"/>
                  </a:moveTo>
                  <a:lnTo>
                    <a:pt x="540367" y="0"/>
                  </a:lnTo>
                  <a:lnTo>
                    <a:pt x="540367" y="621531"/>
                  </a:lnTo>
                  <a:lnTo>
                    <a:pt x="0" y="621531"/>
                  </a:lnTo>
                  <a:lnTo>
                    <a:pt x="0" y="0"/>
                  </a:lnTo>
                  <a:close/>
                </a:path>
              </a:pathLst>
            </a:custGeom>
            <a:blipFill>
              <a:blip r:embed="rId4"/>
              <a:stretch>
                <a:fillRect l="0" t="0" r="0" b="0"/>
              </a:stretch>
            </a:blipFill>
          </p:spPr>
        </p:sp>
      </p:grpSp>
      <p:grpSp>
        <p:nvGrpSpPr>
          <p:cNvPr name="Group 18" id="18"/>
          <p:cNvGrpSpPr/>
          <p:nvPr/>
        </p:nvGrpSpPr>
        <p:grpSpPr>
          <a:xfrm rot="0">
            <a:off x="2339311" y="3634800"/>
            <a:ext cx="722450" cy="722450"/>
            <a:chOff x="0" y="0"/>
            <a:chExt cx="963267" cy="963267"/>
          </a:xfrm>
        </p:grpSpPr>
        <p:grpSp>
          <p:nvGrpSpPr>
            <p:cNvPr name="Group 19" id="19"/>
            <p:cNvGrpSpPr/>
            <p:nvPr/>
          </p:nvGrpSpPr>
          <p:grpSpPr>
            <a:xfrm rot="0">
              <a:off x="0" y="0"/>
              <a:ext cx="963267" cy="96326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21" id="21"/>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22" id="22"/>
            <p:cNvSpPr/>
            <p:nvPr/>
          </p:nvSpPr>
          <p:spPr>
            <a:xfrm flipH="false" flipV="false" rot="0">
              <a:off x="220745" y="126903"/>
              <a:ext cx="540366" cy="621531"/>
            </a:xfrm>
            <a:custGeom>
              <a:avLst/>
              <a:gdLst/>
              <a:ahLst/>
              <a:cxnLst/>
              <a:rect r="r" b="b" t="t" l="l"/>
              <a:pathLst>
                <a:path h="621531" w="540366">
                  <a:moveTo>
                    <a:pt x="0" y="0"/>
                  </a:moveTo>
                  <a:lnTo>
                    <a:pt x="540367" y="0"/>
                  </a:lnTo>
                  <a:lnTo>
                    <a:pt x="540367" y="621531"/>
                  </a:lnTo>
                  <a:lnTo>
                    <a:pt x="0" y="621531"/>
                  </a:lnTo>
                  <a:lnTo>
                    <a:pt x="0" y="0"/>
                  </a:lnTo>
                  <a:close/>
                </a:path>
              </a:pathLst>
            </a:custGeom>
            <a:blipFill>
              <a:blip r:embed="rId4"/>
              <a:stretch>
                <a:fillRect l="0" t="0" r="0" b="0"/>
              </a:stretch>
            </a:blipFill>
          </p:spPr>
        </p:sp>
      </p:grpSp>
      <p:grpSp>
        <p:nvGrpSpPr>
          <p:cNvPr name="Group 23" id="23"/>
          <p:cNvGrpSpPr/>
          <p:nvPr/>
        </p:nvGrpSpPr>
        <p:grpSpPr>
          <a:xfrm rot="0">
            <a:off x="2339311" y="4604900"/>
            <a:ext cx="722450" cy="722450"/>
            <a:chOff x="0" y="0"/>
            <a:chExt cx="963267" cy="963267"/>
          </a:xfrm>
        </p:grpSpPr>
        <p:grpSp>
          <p:nvGrpSpPr>
            <p:cNvPr name="Group 24" id="24"/>
            <p:cNvGrpSpPr/>
            <p:nvPr/>
          </p:nvGrpSpPr>
          <p:grpSpPr>
            <a:xfrm rot="0">
              <a:off x="0" y="0"/>
              <a:ext cx="963267" cy="96326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BCD"/>
              </a:solidFill>
            </p:spPr>
          </p:sp>
          <p:sp>
            <p:nvSpPr>
              <p:cNvPr name="TextBox 26" id="26"/>
              <p:cNvSpPr txBox="true"/>
              <p:nvPr/>
            </p:nvSpPr>
            <p:spPr>
              <a:xfrm>
                <a:off x="76200" y="38100"/>
                <a:ext cx="660400" cy="698500"/>
              </a:xfrm>
              <a:prstGeom prst="rect">
                <a:avLst/>
              </a:prstGeom>
            </p:spPr>
            <p:txBody>
              <a:bodyPr anchor="ctr" rtlCol="false" tIns="20139" lIns="20139" bIns="20139" rIns="20139"/>
              <a:lstStyle/>
              <a:p>
                <a:pPr algn="ctr">
                  <a:lnSpc>
                    <a:spcPts val="2659"/>
                  </a:lnSpc>
                </a:pPr>
              </a:p>
            </p:txBody>
          </p:sp>
        </p:grpSp>
        <p:sp>
          <p:nvSpPr>
            <p:cNvPr name="Freeform 27" id="27"/>
            <p:cNvSpPr/>
            <p:nvPr/>
          </p:nvSpPr>
          <p:spPr>
            <a:xfrm flipH="false" flipV="false" rot="0">
              <a:off x="220745" y="126903"/>
              <a:ext cx="540366" cy="621531"/>
            </a:xfrm>
            <a:custGeom>
              <a:avLst/>
              <a:gdLst/>
              <a:ahLst/>
              <a:cxnLst/>
              <a:rect r="r" b="b" t="t" l="l"/>
              <a:pathLst>
                <a:path h="621531" w="540366">
                  <a:moveTo>
                    <a:pt x="0" y="0"/>
                  </a:moveTo>
                  <a:lnTo>
                    <a:pt x="540367" y="0"/>
                  </a:lnTo>
                  <a:lnTo>
                    <a:pt x="540367" y="621531"/>
                  </a:lnTo>
                  <a:lnTo>
                    <a:pt x="0" y="621531"/>
                  </a:lnTo>
                  <a:lnTo>
                    <a:pt x="0" y="0"/>
                  </a:lnTo>
                  <a:close/>
                </a:path>
              </a:pathLst>
            </a:custGeom>
            <a:blipFill>
              <a:blip r:embed="rId4"/>
              <a:stretch>
                <a:fillRect l="0" t="0" r="0"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Bold"/>
                  <a:ea typeface="Arial Bold"/>
                  <a:cs typeface="Arial Bold"/>
                  <a:sym typeface="Arial Bold"/>
                </a:rPr>
                <a:t>R25-064 </a:t>
              </a:r>
            </a:p>
          </p:txBody>
        </p:sp>
      </p:grpSp>
      <p:grpSp>
        <p:nvGrpSpPr>
          <p:cNvPr name="Group 9" id="9"/>
          <p:cNvGrpSpPr/>
          <p:nvPr/>
        </p:nvGrpSpPr>
        <p:grpSpPr>
          <a:xfrm rot="0">
            <a:off x="0" y="2465061"/>
            <a:ext cx="9397530" cy="4512987"/>
            <a:chOff x="0" y="0"/>
            <a:chExt cx="1790854" cy="860024"/>
          </a:xfrm>
        </p:grpSpPr>
        <p:sp>
          <p:nvSpPr>
            <p:cNvPr name="Freeform 10" id="10"/>
            <p:cNvSpPr/>
            <p:nvPr/>
          </p:nvSpPr>
          <p:spPr>
            <a:xfrm flipH="false" flipV="false" rot="0">
              <a:off x="0" y="0"/>
              <a:ext cx="1790865" cy="860024"/>
            </a:xfrm>
            <a:custGeom>
              <a:avLst/>
              <a:gdLst/>
              <a:ahLst/>
              <a:cxnLst/>
              <a:rect r="r" b="b" t="t" l="l"/>
              <a:pathLst>
                <a:path h="860024" w="1790865">
                  <a:moveTo>
                    <a:pt x="1491763" y="0"/>
                  </a:moveTo>
                  <a:lnTo>
                    <a:pt x="282407" y="0"/>
                  </a:lnTo>
                  <a:cubicBezTo>
                    <a:pt x="126426" y="0"/>
                    <a:pt x="0" y="123512"/>
                    <a:pt x="0" y="356893"/>
                  </a:cubicBezTo>
                  <a:cubicBezTo>
                    <a:pt x="0" y="534993"/>
                    <a:pt x="66279" y="630133"/>
                    <a:pt x="162037" y="674275"/>
                  </a:cubicBezTo>
                  <a:lnTo>
                    <a:pt x="162037" y="860024"/>
                  </a:lnTo>
                  <a:lnTo>
                    <a:pt x="353844" y="700556"/>
                  </a:lnTo>
                  <a:lnTo>
                    <a:pt x="1491763" y="700556"/>
                  </a:lnTo>
                  <a:cubicBezTo>
                    <a:pt x="1664417" y="700556"/>
                    <a:pt x="1790854" y="577044"/>
                    <a:pt x="1790854" y="356859"/>
                  </a:cubicBezTo>
                  <a:cubicBezTo>
                    <a:pt x="1790865" y="123512"/>
                    <a:pt x="1664417" y="0"/>
                    <a:pt x="1491763" y="0"/>
                  </a:cubicBezTo>
                  <a:close/>
                </a:path>
              </a:pathLst>
            </a:custGeom>
            <a:solidFill>
              <a:srgbClr val="46B2FF"/>
            </a:solidFill>
          </p:spPr>
        </p:sp>
        <p:sp>
          <p:nvSpPr>
            <p:cNvPr name="TextBox 11" id="11"/>
            <p:cNvSpPr txBox="true"/>
            <p:nvPr/>
          </p:nvSpPr>
          <p:spPr>
            <a:xfrm>
              <a:off x="0" y="0"/>
              <a:ext cx="1790854" cy="669524"/>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977482" y="5148324"/>
            <a:ext cx="4012364" cy="4109976"/>
          </a:xfrm>
          <a:custGeom>
            <a:avLst/>
            <a:gdLst/>
            <a:ahLst/>
            <a:cxnLst/>
            <a:rect r="r" b="b" t="t" l="l"/>
            <a:pathLst>
              <a:path h="4109976" w="4012364">
                <a:moveTo>
                  <a:pt x="0" y="0"/>
                </a:moveTo>
                <a:lnTo>
                  <a:pt x="4012364" y="0"/>
                </a:lnTo>
                <a:lnTo>
                  <a:pt x="4012364" y="4109976"/>
                </a:lnTo>
                <a:lnTo>
                  <a:pt x="0" y="4109976"/>
                </a:lnTo>
                <a:lnTo>
                  <a:pt x="0" y="0"/>
                </a:lnTo>
                <a:close/>
              </a:path>
            </a:pathLst>
          </a:custGeom>
          <a:blipFill>
            <a:blip r:embed="rId4"/>
            <a:stretch>
              <a:fillRect l="0" t="0" r="0" b="0"/>
            </a:stretch>
          </a:blipFill>
        </p:spPr>
      </p:sp>
      <p:sp>
        <p:nvSpPr>
          <p:cNvPr name="TextBox 13" id="13"/>
          <p:cNvSpPr txBox="true"/>
          <p:nvPr/>
        </p:nvSpPr>
        <p:spPr>
          <a:xfrm rot="0">
            <a:off x="-2063236" y="779136"/>
            <a:ext cx="11477083"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Research Problem</a:t>
            </a:r>
          </a:p>
        </p:txBody>
      </p:sp>
      <p:sp>
        <p:nvSpPr>
          <p:cNvPr name="TextBox 14" id="14"/>
          <p:cNvSpPr txBox="true"/>
          <p:nvPr/>
        </p:nvSpPr>
        <p:spPr>
          <a:xfrm rot="0">
            <a:off x="126765" y="3829914"/>
            <a:ext cx="9144000" cy="6565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How to provide a mobile application-based solution to address the challenges faced in the pet service industry?</a:t>
            </a:r>
          </a:p>
        </p:txBody>
      </p:sp>
      <p:sp>
        <p:nvSpPr>
          <p:cNvPr name="AutoShape 15" id="15"/>
          <p:cNvSpPr/>
          <p:nvPr/>
        </p:nvSpPr>
        <p:spPr>
          <a:xfrm flipV="true">
            <a:off x="9397530" y="2915636"/>
            <a:ext cx="3167935" cy="638585"/>
          </a:xfrm>
          <a:prstGeom prst="line">
            <a:avLst/>
          </a:prstGeom>
          <a:ln cap="flat" w="133350">
            <a:solidFill>
              <a:srgbClr val="000000"/>
            </a:solidFill>
            <a:prstDash val="solid"/>
            <a:headEnd type="none" len="sm" w="sm"/>
            <a:tailEnd type="arrow" len="sm" w="med"/>
          </a:ln>
        </p:spPr>
      </p:sp>
      <p:sp>
        <p:nvSpPr>
          <p:cNvPr name="AutoShape 16" id="16"/>
          <p:cNvSpPr/>
          <p:nvPr/>
        </p:nvSpPr>
        <p:spPr>
          <a:xfrm>
            <a:off x="9413848" y="4486504"/>
            <a:ext cx="2063236" cy="438885"/>
          </a:xfrm>
          <a:prstGeom prst="line">
            <a:avLst/>
          </a:prstGeom>
          <a:ln cap="flat" w="133350">
            <a:solidFill>
              <a:srgbClr val="000000"/>
            </a:solidFill>
            <a:prstDash val="solid"/>
            <a:headEnd type="none" len="sm" w="sm"/>
            <a:tailEnd type="arrow" len="sm" w="med"/>
          </a:ln>
        </p:spPr>
      </p:sp>
      <p:sp>
        <p:nvSpPr>
          <p:cNvPr name="AutoShape 17" id="17"/>
          <p:cNvSpPr/>
          <p:nvPr/>
        </p:nvSpPr>
        <p:spPr>
          <a:xfrm>
            <a:off x="9160317" y="5576047"/>
            <a:ext cx="2316766" cy="1402001"/>
          </a:xfrm>
          <a:prstGeom prst="line">
            <a:avLst/>
          </a:prstGeom>
          <a:ln cap="flat" w="133350">
            <a:solidFill>
              <a:srgbClr val="000000"/>
            </a:solidFill>
            <a:prstDash val="solid"/>
            <a:headEnd type="none" len="sm" w="sm"/>
            <a:tailEnd type="arrow" len="sm" w="med"/>
          </a:ln>
        </p:spPr>
      </p:sp>
      <p:sp>
        <p:nvSpPr>
          <p:cNvPr name="TextBox 18" id="18"/>
          <p:cNvSpPr txBox="true"/>
          <p:nvPr/>
        </p:nvSpPr>
        <p:spPr>
          <a:xfrm rot="0">
            <a:off x="12805283" y="2734979"/>
            <a:ext cx="3602831"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Real-Time Service Accessibility</a:t>
            </a:r>
          </a:p>
        </p:txBody>
      </p:sp>
      <p:sp>
        <p:nvSpPr>
          <p:cNvPr name="TextBox 19" id="19"/>
          <p:cNvSpPr txBox="true"/>
          <p:nvPr/>
        </p:nvSpPr>
        <p:spPr>
          <a:xfrm rot="0">
            <a:off x="11669118" y="4683455"/>
            <a:ext cx="4225082"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Dynamic Scheduling and Availability</a:t>
            </a:r>
          </a:p>
        </p:txBody>
      </p:sp>
      <p:sp>
        <p:nvSpPr>
          <p:cNvPr name="TextBox 20" id="20"/>
          <p:cNvSpPr txBox="true"/>
          <p:nvPr/>
        </p:nvSpPr>
        <p:spPr>
          <a:xfrm rot="0">
            <a:off x="10602041" y="6797390"/>
            <a:ext cx="5561112"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User Engagement and Trust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0BA511443E064D854E5067B4019C9E" ma:contentTypeVersion="13" ma:contentTypeDescription="Create a new document." ma:contentTypeScope="" ma:versionID="8104c32d3b58b0beb8c2f02a58fc1406">
  <xsd:schema xmlns:xsd="http://www.w3.org/2001/XMLSchema" xmlns:xs="http://www.w3.org/2001/XMLSchema" xmlns:p="http://schemas.microsoft.com/office/2006/metadata/properties" xmlns:ns2="3a1c76c7-cebf-4aba-b6dd-f609147c545c" xmlns:ns3="db72c12f-87a4-44ab-bbc5-4cc8306b158a" targetNamespace="http://schemas.microsoft.com/office/2006/metadata/properties" ma:root="true" ma:fieldsID="f827fb936a2f6a4665171d2c04655978" ns2:_="" ns3:_="">
    <xsd:import namespace="3a1c76c7-cebf-4aba-b6dd-f609147c545c"/>
    <xsd:import namespace="db72c12f-87a4-44ab-bbc5-4cc8306b158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1c76c7-cebf-4aba-b6dd-f609147c54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7c8a686f-bba2-44f2-819b-edf0b3003fb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BillingMetadata" ma:index="20"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72c12f-87a4-44ab-bbc5-4cc8306b158a"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4a90b710-f748-4220-b362-4102ae550bf9}" ma:internalName="TaxCatchAll" ma:showField="CatchAllData" ma:web="db72c12f-87a4-44ab-bbc5-4cc8306b15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a1c76c7-cebf-4aba-b6dd-f609147c545c">
      <Terms xmlns="http://schemas.microsoft.com/office/infopath/2007/PartnerControls"/>
    </lcf76f155ced4ddcb4097134ff3c332f>
    <TaxCatchAll xmlns="db72c12f-87a4-44ab-bbc5-4cc8306b158a" xsi:nil="true"/>
  </documentManagement>
</p:properties>
</file>

<file path=customXml/itemProps1.xml><?xml version="1.0" encoding="utf-8"?>
<ds:datastoreItem xmlns:ds="http://schemas.openxmlformats.org/officeDocument/2006/customXml" ds:itemID="{11F9083F-31B6-4CAF-9879-F9296916FB5C}"/>
</file>

<file path=customXml/itemProps2.xml><?xml version="1.0" encoding="utf-8"?>
<ds:datastoreItem xmlns:ds="http://schemas.openxmlformats.org/officeDocument/2006/customXml" ds:itemID="{08355487-2C9F-42AE-996C-F07BDBE57B39}"/>
</file>

<file path=customXml/itemProps3.xml><?xml version="1.0" encoding="utf-8"?>
<ds:datastoreItem xmlns:ds="http://schemas.openxmlformats.org/officeDocument/2006/customXml" ds:itemID="{6BE92E6B-3B00-42EA-8E28-0E656D9C61D0}"/>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PawPal_R25-064</dc:title>
  <cp:revision>1</cp:revision>
  <dcterms:created xsi:type="dcterms:W3CDTF">2006-08-16T00:00:00Z</dcterms:created>
  <dcterms:modified xsi:type="dcterms:W3CDTF">2011-08-01T06:04:30Z</dcterms:modified>
  <dc:identifier>DAGc2EKU1MI</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0x010100720BA511443E064D854E5067B4019C9E</vt:lpwstr>
  </property>
</Properties>
</file>