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8F9A-8785-7C26-5087-DF8EABBA1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5BBAB-5CE5-8989-E1C2-D467ED2A0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676E-13E9-6833-7F6B-318C5C74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83B7A-81D4-C147-DFAA-1365D258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4E7A-DF0C-41A0-B3BA-5955286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3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C7BA-29EC-29CA-46B1-FB744C1A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8A31-0860-6E90-570F-8B1EFC48E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A4B0-D8A7-ABC2-DD90-6D3BD96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92EE-B25E-05FD-654D-B3ED81DF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1E31-3B33-E82A-48D8-477B76F5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6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E89BD-3235-8C8D-3C06-DAFCFDF3C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91254-B2D0-7D07-A62D-63F36AE17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7490B-69BE-1C62-7DD5-A4B862B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1AB4-BAC1-682B-58A6-3D89793B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2D01-1720-A67A-6DDC-6E098E5A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51FC-810D-6DD3-6126-C1B8B0AB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2AFF-EB55-B69F-6222-C11EAA08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AB85-0E00-D9F2-4B3A-B3557083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06E0-5302-E93E-C4C6-3002204A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3444-DD07-F89E-C0F7-25224449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1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B848-4842-27BB-0843-2F3AD0DA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B166-66BD-203A-E80A-1AF4F094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5D54-A25C-D6B5-AF12-D3BB30F1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DC0E-2033-D770-E07D-04729848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2343-EA6F-1062-7783-793C9952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79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437F-DBDE-9838-9E25-A1C61BBE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F81E-1AAB-6E2E-3A35-BD3061DE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91ABE-3CD5-7F97-C014-59ABE997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21BD7-3556-6E39-666B-E9F849FD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39F61-89ED-FBE8-40E9-C2DD855A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B543-A09C-BC14-A079-5E933FF3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9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2C0-75E3-5EDE-2EB6-B0EE9B2D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A145-DD95-07A4-AD67-55EE567B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BCA95-EBD4-5050-49D7-AA8FEEB3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10D88-D175-5F5C-34FF-DD460A167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8F3BA-06D5-7687-29B4-1AD0B1FC3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1582D-02C0-BE0B-D6C2-555B4FB5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BA3F3-0193-859A-17D6-E3F7AFEF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24828-BCAE-E1EB-783F-D7F8B25D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15EA-DC31-7FFD-552B-3333EC4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DC283-E094-DE70-6CA5-B63893C6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08C49-37E8-0BCD-96A6-04F98F50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59DBD-D958-00AB-EF45-6BB643AC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7262C-261F-DD16-42D9-8C1FC4C0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63554-ABCE-AC61-9CE1-E378C348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FE49A-6CA1-D22A-F750-ED65977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2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D327-DA3D-F003-B2DC-14487079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69D68-3CE1-44D4-21A0-8AB6EB03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BC3CC-05C4-5211-80C1-C5483C0BB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12514-7E72-84D1-6299-C5D10F0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0A177-2D9B-8346-4B10-DF98E17B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3A728-698F-F3D7-14F9-DC8B2F0E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5C76-5821-B791-FF4A-4C75C70E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BD5C3-E3D4-E7DA-17B7-242029AB3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076B6-A255-7795-A2D9-6EFA502B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A1AAC-0A71-B4CF-DA89-855AEA59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9630D-8D51-07D3-9B88-005D4795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EA61-84E3-C35C-1D1F-EFFCA1EA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61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B7118-D775-FA74-A904-6E8F64FA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B3AC-6807-7614-FE43-CA3CF29F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3754-0484-C70B-78D3-96F63B91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E4B8-A21C-4798-A74C-14B95A01583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9851-AE4B-8CD8-F300-9B9B374C8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960D-59D5-7A6E-EACC-0AA28282B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CDD2-7C1D-4302-9416-131D40E18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0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7427"/>
            <a:ext cx="6099427" cy="6098032"/>
            <a:chOff x="0" y="757427"/>
            <a:chExt cx="6099427" cy="6098032"/>
          </a:xfrm>
        </p:grpSpPr>
        <p:sp>
          <p:nvSpPr>
            <p:cNvPr id="3" name="object 3"/>
            <p:cNvSpPr/>
            <p:nvPr/>
          </p:nvSpPr>
          <p:spPr>
            <a:xfrm>
              <a:off x="0" y="757427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8256" y="4098036"/>
                  </a:moveTo>
                  <a:lnTo>
                    <a:pt x="0" y="2051304"/>
                  </a:lnTo>
                  <a:lnTo>
                    <a:pt x="0" y="0"/>
                  </a:lnTo>
                  <a:lnTo>
                    <a:pt x="3073908" y="3072384"/>
                  </a:lnTo>
                  <a:lnTo>
                    <a:pt x="2048256" y="409803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59"/>
              <a:ext cx="1995170" cy="1993900"/>
            </a:xfrm>
            <a:custGeom>
              <a:avLst/>
              <a:gdLst/>
              <a:ahLst/>
              <a:cxnLst/>
              <a:rect l="l" t="t" r="r" b="b"/>
              <a:pathLst>
                <a:path w="1995170" h="1993900">
                  <a:moveTo>
                    <a:pt x="1994916" y="1993391"/>
                  </a:moveTo>
                  <a:lnTo>
                    <a:pt x="0" y="1993391"/>
                  </a:lnTo>
                  <a:lnTo>
                    <a:pt x="0" y="0"/>
                  </a:lnTo>
                  <a:lnTo>
                    <a:pt x="1994916" y="1993391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023" y="4855463"/>
              <a:ext cx="4002404" cy="1999614"/>
            </a:xfrm>
            <a:custGeom>
              <a:avLst/>
              <a:gdLst/>
              <a:ahLst/>
              <a:cxnLst/>
              <a:rect l="l" t="t" r="r" b="b"/>
              <a:pathLst>
                <a:path w="4002404" h="1999615">
                  <a:moveTo>
                    <a:pt x="4002024" y="1999488"/>
                  </a:moveTo>
                  <a:lnTo>
                    <a:pt x="0" y="1999488"/>
                  </a:lnTo>
                  <a:lnTo>
                    <a:pt x="2002536" y="0"/>
                  </a:lnTo>
                  <a:lnTo>
                    <a:pt x="4002024" y="1999488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95847" y="114299"/>
            <a:ext cx="51428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7575" marR="5080" indent="-90551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chemeClr val="accent6">
                    <a:lumMod val="75000"/>
                  </a:schemeClr>
                </a:solidFill>
              </a:rPr>
              <a:t>Basic</a:t>
            </a:r>
            <a:r>
              <a:rPr sz="3200" b="1" spc="-1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6">
                    <a:lumMod val="75000"/>
                  </a:schemeClr>
                </a:solidFill>
              </a:rPr>
              <a:t>Details</a:t>
            </a:r>
            <a:r>
              <a:rPr sz="3200" b="1" spc="-18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sz="3200" b="1" spc="-1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sz="3200" b="1" spc="-17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  <a:r>
              <a:rPr sz="3200" b="1" spc="-18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3200" b="1" spc="-25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sz="3200" b="1" dirty="0">
                <a:solidFill>
                  <a:schemeClr val="accent4">
                    <a:lumMod val="75000"/>
                  </a:schemeClr>
                </a:solidFill>
              </a:rPr>
              <a:t>Problem</a:t>
            </a:r>
            <a:r>
              <a:rPr sz="3200" b="1" spc="-5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4">
                    <a:lumMod val="75000"/>
                  </a:schemeClr>
                </a:solidFill>
              </a:rPr>
              <a:t>Statement</a:t>
            </a:r>
            <a:endParaRPr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Google Shape;93;p2">
            <a:extLst>
              <a:ext uri="{FF2B5EF4-FFF2-40B4-BE49-F238E27FC236}">
                <a16:creationId xmlns:a16="http://schemas.microsoft.com/office/drawing/2014/main" id="{295AC26D-D5B5-46DA-F39F-CF3EB5BE32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5969" y="320424"/>
            <a:ext cx="2746741" cy="15918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8C29F0-BD7A-C0BC-2651-AB9381DB5C3B}"/>
              </a:ext>
            </a:extLst>
          </p:cNvPr>
          <p:cNvGrpSpPr/>
          <p:nvPr/>
        </p:nvGrpSpPr>
        <p:grpSpPr>
          <a:xfrm>
            <a:off x="5895847" y="1318004"/>
            <a:ext cx="5635753" cy="3976372"/>
            <a:chOff x="5895847" y="1090928"/>
            <a:chExt cx="5142865" cy="38711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C549A9-30D4-52F0-99B6-B79B92D7821D}"/>
                </a:ext>
              </a:extLst>
            </p:cNvPr>
            <p:cNvSpPr txBox="1"/>
            <p:nvPr/>
          </p:nvSpPr>
          <p:spPr>
            <a:xfrm>
              <a:off x="5895847" y="1090928"/>
              <a:ext cx="5142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Ministry/Organization Name/ Student Innovation:</a:t>
              </a:r>
            </a:p>
            <a:p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Government of NCT of Delhi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8394F2-8C16-66E6-812C-F7225111DA9F}"/>
                </a:ext>
              </a:extLst>
            </p:cNvPr>
            <p:cNvSpPr txBox="1"/>
            <p:nvPr/>
          </p:nvSpPr>
          <p:spPr>
            <a:xfrm>
              <a:off x="5895847" y="1737259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PS Code: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SIH1615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D971B9-EEF3-6C0D-A29E-A049C3F72689}"/>
                </a:ext>
              </a:extLst>
            </p:cNvPr>
            <p:cNvSpPr txBox="1"/>
            <p:nvPr/>
          </p:nvSpPr>
          <p:spPr>
            <a:xfrm>
              <a:off x="5895847" y="2154937"/>
              <a:ext cx="5142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Problem Statement Title:</a:t>
              </a:r>
            </a:p>
            <a:p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Learning Path Dashboard for Enhancing Skills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3E3B42-C70F-8C8C-FD1A-80F6366554E0}"/>
                </a:ext>
              </a:extLst>
            </p:cNvPr>
            <p:cNvSpPr txBox="1"/>
            <p:nvPr/>
          </p:nvSpPr>
          <p:spPr>
            <a:xfrm>
              <a:off x="5895847" y="2782669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Name: 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Code Crafters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271350-FF7C-BEA8-D1E6-4898127626E5}"/>
                </a:ext>
              </a:extLst>
            </p:cNvPr>
            <p:cNvSpPr txBox="1"/>
            <p:nvPr/>
          </p:nvSpPr>
          <p:spPr>
            <a:xfrm>
              <a:off x="5895847" y="3207701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Leader Name: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IN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K.Dhanunjaya</a:t>
              </a:r>
              <a:endParaRPr lang="en-IN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263F7E-C60C-5580-3140-5F04A792E1D9}"/>
                </a:ext>
              </a:extLst>
            </p:cNvPr>
            <p:cNvSpPr txBox="1"/>
            <p:nvPr/>
          </p:nvSpPr>
          <p:spPr>
            <a:xfrm>
              <a:off x="5895847" y="3577033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Institute Code(AISHE): 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ANIL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6BDE03-C5F9-3777-37F3-AD31A55C9CA0}"/>
                </a:ext>
              </a:extLst>
            </p:cNvPr>
            <p:cNvSpPr txBox="1"/>
            <p:nvPr/>
          </p:nvSpPr>
          <p:spPr>
            <a:xfrm>
              <a:off x="5895847" y="3946365"/>
              <a:ext cx="5142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Institute Name: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Anil </a:t>
              </a:r>
              <a:r>
                <a:rPr lang="en-IN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Neerukonda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Institution of Technology and Sciences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018A4F-723C-6DFE-B5B0-9ECE48FC61CA}"/>
                </a:ext>
              </a:extLst>
            </p:cNvPr>
            <p:cNvSpPr txBox="1"/>
            <p:nvPr/>
          </p:nvSpPr>
          <p:spPr>
            <a:xfrm>
              <a:off x="5895847" y="4592696"/>
              <a:ext cx="51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Theme Name: 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Navigate Your Learning Journey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99C3A7B-4934-B3DE-3FE5-31D58B8E2238}"/>
              </a:ext>
            </a:extLst>
          </p:cNvPr>
          <p:cNvGrpSpPr/>
          <p:nvPr/>
        </p:nvGrpSpPr>
        <p:grpSpPr>
          <a:xfrm>
            <a:off x="0" y="3898265"/>
            <a:ext cx="2958465" cy="2959735"/>
            <a:chOff x="0" y="3898391"/>
            <a:chExt cx="2958465" cy="29597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6C7FBAE2-B45A-1093-B644-1DF80C856294}"/>
                </a:ext>
              </a:extLst>
            </p:cNvPr>
            <p:cNvSpPr/>
            <p:nvPr/>
          </p:nvSpPr>
          <p:spPr>
            <a:xfrm>
              <a:off x="970788" y="5367527"/>
              <a:ext cx="1987550" cy="1490980"/>
            </a:xfrm>
            <a:custGeom>
              <a:avLst/>
              <a:gdLst/>
              <a:ahLst/>
              <a:cxnLst/>
              <a:rect l="l" t="t" r="r" b="b"/>
              <a:pathLst>
                <a:path w="1987550" h="1490979">
                  <a:moveTo>
                    <a:pt x="1987295" y="1490472"/>
                  </a:moveTo>
                  <a:lnTo>
                    <a:pt x="992124" y="1490472"/>
                  </a:lnTo>
                  <a:lnTo>
                    <a:pt x="0" y="496824"/>
                  </a:lnTo>
                  <a:lnTo>
                    <a:pt x="496824" y="0"/>
                  </a:lnTo>
                  <a:lnTo>
                    <a:pt x="1987295" y="1490472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C76679-B9ED-A173-A310-E91597224DE4}"/>
                </a:ext>
              </a:extLst>
            </p:cNvPr>
            <p:cNvSpPr/>
            <p:nvPr/>
          </p:nvSpPr>
          <p:spPr>
            <a:xfrm>
              <a:off x="0" y="5890259"/>
              <a:ext cx="967740" cy="967740"/>
            </a:xfrm>
            <a:custGeom>
              <a:avLst/>
              <a:gdLst/>
              <a:ahLst/>
              <a:cxnLst/>
              <a:rect l="l" t="t" r="r" b="b"/>
              <a:pathLst>
                <a:path w="967740" h="967740">
                  <a:moveTo>
                    <a:pt x="967740" y="967739"/>
                  </a:moveTo>
                  <a:lnTo>
                    <a:pt x="0" y="967739"/>
                  </a:lnTo>
                  <a:lnTo>
                    <a:pt x="0" y="0"/>
                  </a:lnTo>
                  <a:lnTo>
                    <a:pt x="967740" y="967739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1595D1-60ED-1AB6-FFFA-FD2712DC90A8}"/>
                </a:ext>
              </a:extLst>
            </p:cNvPr>
            <p:cNvSpPr/>
            <p:nvPr/>
          </p:nvSpPr>
          <p:spPr>
            <a:xfrm>
              <a:off x="0" y="3898391"/>
              <a:ext cx="970915" cy="1941830"/>
            </a:xfrm>
            <a:custGeom>
              <a:avLst/>
              <a:gdLst/>
              <a:ahLst/>
              <a:cxnLst/>
              <a:rect l="l" t="t" r="r" b="b"/>
              <a:pathLst>
                <a:path w="970915" h="1941829">
                  <a:moveTo>
                    <a:pt x="0" y="1941576"/>
                  </a:moveTo>
                  <a:lnTo>
                    <a:pt x="0" y="0"/>
                  </a:lnTo>
                  <a:lnTo>
                    <a:pt x="970788" y="970788"/>
                  </a:lnTo>
                  <a:lnTo>
                    <a:pt x="0" y="194157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2">
            <a:extLst>
              <a:ext uri="{FF2B5EF4-FFF2-40B4-BE49-F238E27FC236}">
                <a16:creationId xmlns:a16="http://schemas.microsoft.com/office/drawing/2014/main" id="{AAAF597B-B62D-B8AF-D916-C442E0DBED63}"/>
              </a:ext>
            </a:extLst>
          </p:cNvPr>
          <p:cNvGrpSpPr/>
          <p:nvPr/>
        </p:nvGrpSpPr>
        <p:grpSpPr>
          <a:xfrm>
            <a:off x="0" y="3930945"/>
            <a:ext cx="2958465" cy="2959735"/>
            <a:chOff x="0" y="3898391"/>
            <a:chExt cx="2958465" cy="29597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4D021054-C5DA-38EA-FBF7-397FF3CFC53F}"/>
                </a:ext>
              </a:extLst>
            </p:cNvPr>
            <p:cNvSpPr/>
            <p:nvPr/>
          </p:nvSpPr>
          <p:spPr>
            <a:xfrm>
              <a:off x="970788" y="5367527"/>
              <a:ext cx="1987550" cy="1490980"/>
            </a:xfrm>
            <a:custGeom>
              <a:avLst/>
              <a:gdLst/>
              <a:ahLst/>
              <a:cxnLst/>
              <a:rect l="l" t="t" r="r" b="b"/>
              <a:pathLst>
                <a:path w="1987550" h="1490979">
                  <a:moveTo>
                    <a:pt x="1987295" y="1490472"/>
                  </a:moveTo>
                  <a:lnTo>
                    <a:pt x="992124" y="1490472"/>
                  </a:lnTo>
                  <a:lnTo>
                    <a:pt x="0" y="496824"/>
                  </a:lnTo>
                  <a:lnTo>
                    <a:pt x="496824" y="0"/>
                  </a:lnTo>
                  <a:lnTo>
                    <a:pt x="1987295" y="1490472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BCD7D493-66A4-7366-00F7-1F7733DD10A7}"/>
                </a:ext>
              </a:extLst>
            </p:cNvPr>
            <p:cNvSpPr/>
            <p:nvPr/>
          </p:nvSpPr>
          <p:spPr>
            <a:xfrm>
              <a:off x="0" y="5890259"/>
              <a:ext cx="967740" cy="967740"/>
            </a:xfrm>
            <a:custGeom>
              <a:avLst/>
              <a:gdLst/>
              <a:ahLst/>
              <a:cxnLst/>
              <a:rect l="l" t="t" r="r" b="b"/>
              <a:pathLst>
                <a:path w="967740" h="967740">
                  <a:moveTo>
                    <a:pt x="967740" y="967739"/>
                  </a:moveTo>
                  <a:lnTo>
                    <a:pt x="0" y="967739"/>
                  </a:lnTo>
                  <a:lnTo>
                    <a:pt x="0" y="0"/>
                  </a:lnTo>
                  <a:lnTo>
                    <a:pt x="967740" y="967739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6E04B92-4C55-77B0-46B1-97E1796EFE3F}"/>
                </a:ext>
              </a:extLst>
            </p:cNvPr>
            <p:cNvSpPr/>
            <p:nvPr/>
          </p:nvSpPr>
          <p:spPr>
            <a:xfrm>
              <a:off x="0" y="3898391"/>
              <a:ext cx="970915" cy="1941830"/>
            </a:xfrm>
            <a:custGeom>
              <a:avLst/>
              <a:gdLst/>
              <a:ahLst/>
              <a:cxnLst/>
              <a:rect l="l" t="t" r="r" b="b"/>
              <a:pathLst>
                <a:path w="970915" h="1941829">
                  <a:moveTo>
                    <a:pt x="0" y="1941576"/>
                  </a:moveTo>
                  <a:lnTo>
                    <a:pt x="0" y="0"/>
                  </a:lnTo>
                  <a:lnTo>
                    <a:pt x="970788" y="970788"/>
                  </a:lnTo>
                  <a:lnTo>
                    <a:pt x="0" y="194157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EB9BA639-DF5F-E21F-8F71-5FE95F0F181F}"/>
              </a:ext>
            </a:extLst>
          </p:cNvPr>
          <p:cNvSpPr txBox="1">
            <a:spLocks/>
          </p:cNvSpPr>
          <p:nvPr/>
        </p:nvSpPr>
        <p:spPr>
          <a:xfrm>
            <a:off x="483870" y="306540"/>
            <a:ext cx="5591174" cy="694151"/>
          </a:xfrm>
          <a:prstGeom prst="rect">
            <a:avLst/>
          </a:prstGeom>
        </p:spPr>
        <p:txBody>
          <a:bodyPr vert="horz" wrap="square" lIns="0" tIns="7783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spc="-55" dirty="0">
                <a:solidFill>
                  <a:schemeClr val="accent6">
                    <a:lumMod val="75000"/>
                  </a:schemeClr>
                </a:solidFill>
              </a:rPr>
              <a:t>Idea/</a:t>
            </a:r>
            <a:r>
              <a:rPr lang="en-IN" sz="4000" b="1" spc="-5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  <a:r>
              <a:rPr lang="en-IN" sz="4000" b="1" spc="-14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000" b="1" spc="-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Details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006B7-AE14-BD39-A7F1-4DD18474B155}"/>
              </a:ext>
            </a:extLst>
          </p:cNvPr>
          <p:cNvSpPr txBox="1"/>
          <p:nvPr/>
        </p:nvSpPr>
        <p:spPr>
          <a:xfrm>
            <a:off x="483870" y="13455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IDEA</a:t>
            </a:r>
            <a:r>
              <a:rPr lang="en-IN" sz="1800" spc="-6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/</a:t>
            </a:r>
            <a:r>
              <a:rPr lang="en-IN" sz="1800" spc="-8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SOLUTION</a:t>
            </a:r>
            <a:r>
              <a:rPr lang="en-IN" sz="1800" spc="-6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800" spc="-5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88F43F2-285E-996C-08DE-AEEB6A4A4880}"/>
              </a:ext>
            </a:extLst>
          </p:cNvPr>
          <p:cNvSpPr/>
          <p:nvPr/>
        </p:nvSpPr>
        <p:spPr>
          <a:xfrm>
            <a:off x="483870" y="1033370"/>
            <a:ext cx="4251416" cy="109629"/>
          </a:xfrm>
          <a:custGeom>
            <a:avLst/>
            <a:gdLst/>
            <a:ahLst/>
            <a:cxnLst/>
            <a:rect l="l" t="t" r="r" b="b"/>
            <a:pathLst>
              <a:path w="2133600" h="105410">
                <a:moveTo>
                  <a:pt x="2133600" y="105156"/>
                </a:moveTo>
                <a:lnTo>
                  <a:pt x="0" y="100583"/>
                </a:lnTo>
                <a:lnTo>
                  <a:pt x="0" y="0"/>
                </a:lnTo>
                <a:lnTo>
                  <a:pt x="2133600" y="4571"/>
                </a:lnTo>
                <a:lnTo>
                  <a:pt x="2133600" y="105156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F85C15E-BB34-DAD7-95DF-7E74346270B9}"/>
              </a:ext>
            </a:extLst>
          </p:cNvPr>
          <p:cNvGrpSpPr/>
          <p:nvPr/>
        </p:nvGrpSpPr>
        <p:grpSpPr>
          <a:xfrm>
            <a:off x="7992889" y="-118495"/>
            <a:ext cx="3537766" cy="4519302"/>
            <a:chOff x="7045832" y="928049"/>
            <a:chExt cx="3537766" cy="451930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C76ACC-B8AA-82C1-9E96-0443B1E3A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832" y="928049"/>
              <a:ext cx="3537766" cy="4519302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8BD015-1911-1015-87C1-8E1B3E64E73F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0" y="2132651"/>
              <a:ext cx="0" cy="313055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CE74C2-0240-C8EF-F8D3-9CCCFA11462D}"/>
                </a:ext>
              </a:extLst>
            </p:cNvPr>
            <p:cNvCxnSpPr>
              <a:cxnSpLocks/>
            </p:cNvCxnSpPr>
            <p:nvPr/>
          </p:nvCxnSpPr>
          <p:spPr>
            <a:xfrm>
              <a:off x="9429750" y="2132651"/>
              <a:ext cx="0" cy="313055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150BBA-46EB-016C-7BA3-EF18DDC3B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2750" y="5263201"/>
              <a:ext cx="1397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68D71C-488A-3099-C7A4-86C3BAD35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2750" y="2131702"/>
              <a:ext cx="1397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227B00-A670-5458-0BA5-722A378D74C9}"/>
                </a:ext>
              </a:extLst>
            </p:cNvPr>
            <p:cNvCxnSpPr>
              <a:cxnSpLocks/>
            </p:cNvCxnSpPr>
            <p:nvPr/>
          </p:nvCxnSpPr>
          <p:spPr>
            <a:xfrm>
              <a:off x="9766300" y="2033277"/>
              <a:ext cx="0" cy="313055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7FC2CA-DAAF-2AA4-4FC9-F950BCCCC3B2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700" y="2033277"/>
              <a:ext cx="0" cy="313055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25F297-AD16-C941-5D1F-502C8ED34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6300" y="5163827"/>
              <a:ext cx="6604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E11EF3-9F23-2075-6651-37F65EA3F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66300" y="2047254"/>
              <a:ext cx="6604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7DEDCD-5D42-86C5-4C06-209B57AC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000" y="2222828"/>
              <a:ext cx="59055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790D82E-8697-C688-BD89-6BFA968EDE4F}"/>
                </a:ext>
              </a:extLst>
            </p:cNvPr>
            <p:cNvCxnSpPr>
              <a:cxnSpLocks/>
            </p:cNvCxnSpPr>
            <p:nvPr/>
          </p:nvCxnSpPr>
          <p:spPr>
            <a:xfrm>
              <a:off x="7112000" y="2222828"/>
              <a:ext cx="0" cy="94709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0B388F-B11B-E69B-3275-1C0AE1C53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000" y="3169927"/>
              <a:ext cx="59055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58B385-3509-B243-7AA9-34A5AF254B7C}"/>
                </a:ext>
              </a:extLst>
            </p:cNvPr>
            <p:cNvCxnSpPr>
              <a:cxnSpLocks/>
            </p:cNvCxnSpPr>
            <p:nvPr/>
          </p:nvCxnSpPr>
          <p:spPr>
            <a:xfrm>
              <a:off x="7702550" y="2222828"/>
              <a:ext cx="0" cy="94709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AA68E7-3BDD-4EFC-0F92-7670DBC5A98D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0" y="1142999"/>
              <a:ext cx="0" cy="7569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5B1B256-BEF0-BE0F-5FA4-DBDA86D21D9A}"/>
                </a:ext>
              </a:extLst>
            </p:cNvPr>
            <p:cNvCxnSpPr>
              <a:cxnSpLocks/>
            </p:cNvCxnSpPr>
            <p:nvPr/>
          </p:nvCxnSpPr>
          <p:spPr>
            <a:xfrm>
              <a:off x="8794750" y="1142999"/>
              <a:ext cx="0" cy="7569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AE7411-8664-47A6-62F0-5B0FBE70E264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0" y="1899920"/>
              <a:ext cx="762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1304F7-F34C-C12D-C2F1-E298DFF1493B}"/>
                </a:ext>
              </a:extLst>
            </p:cNvPr>
            <p:cNvCxnSpPr>
              <a:cxnSpLocks/>
            </p:cNvCxnSpPr>
            <p:nvPr/>
          </p:nvCxnSpPr>
          <p:spPr>
            <a:xfrm>
              <a:off x="8032750" y="1142999"/>
              <a:ext cx="762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8BAB13A-7BF6-2332-7411-9296E0E5A05E}"/>
              </a:ext>
            </a:extLst>
          </p:cNvPr>
          <p:cNvSpPr txBox="1"/>
          <p:nvPr/>
        </p:nvSpPr>
        <p:spPr>
          <a:xfrm>
            <a:off x="6252753" y="4070340"/>
            <a:ext cx="2403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TECHNOLOGY</a:t>
            </a:r>
            <a:r>
              <a:rPr lang="en-IN" sz="1800" spc="-5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STACK: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7EA15D-308B-407F-DD8F-3E6F8E0CFCE1}"/>
              </a:ext>
            </a:extLst>
          </p:cNvPr>
          <p:cNvSpPr txBox="1"/>
          <p:nvPr/>
        </p:nvSpPr>
        <p:spPr>
          <a:xfrm>
            <a:off x="6252753" y="4439672"/>
            <a:ext cx="5735483" cy="2323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React.js: For front-end development.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Node.js with Express.js: For back-end development.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PostgreSQL or MySQL: For database management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Amazon S3 or Google Cloud Storage: For data storage.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Auth0 or Firebase Authentication: For user authentication.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Elasticsearch and Kibana: For powerful search, analysis, and visualization of large datasets.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F3503B-0431-19E6-F427-5DE8E717330F}"/>
              </a:ext>
            </a:extLst>
          </p:cNvPr>
          <p:cNvSpPr txBox="1"/>
          <p:nvPr/>
        </p:nvSpPr>
        <p:spPr>
          <a:xfrm>
            <a:off x="483870" y="1699543"/>
            <a:ext cx="65622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Handle multiple record and resource formats (e.g., .</a:t>
            </a:r>
            <a:r>
              <a:rPr lang="en-IN" sz="2000" dirty="0" err="1"/>
              <a:t>bibtex</a:t>
            </a:r>
            <a:r>
              <a:rPr lang="en-IN" sz="2000" dirty="0"/>
              <a:t>, Excel, PDF, Word, links, videos).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Show reading stats, completion percentages, and offer filters.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Monitor learner progress and engagement with notifications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Allow instructors to build and adjust learning paths easily. </a:t>
            </a:r>
          </a:p>
        </p:txBody>
      </p:sp>
    </p:spTree>
    <p:extLst>
      <p:ext uri="{BB962C8B-B14F-4D97-AF65-F5344CB8AC3E}">
        <p14:creationId xmlns:p14="http://schemas.microsoft.com/office/powerpoint/2010/main" val="11506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7C13AC01-DF2A-13F3-DCA4-30C4DFDB262C}"/>
              </a:ext>
            </a:extLst>
          </p:cNvPr>
          <p:cNvGrpSpPr/>
          <p:nvPr/>
        </p:nvGrpSpPr>
        <p:grpSpPr>
          <a:xfrm>
            <a:off x="8869680" y="0"/>
            <a:ext cx="3322320" cy="3321050"/>
            <a:chOff x="8869680" y="0"/>
            <a:chExt cx="3322320" cy="3321050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7A3A681C-73E5-E149-60C9-74722E1ACF11}"/>
                </a:ext>
              </a:extLst>
            </p:cNvPr>
            <p:cNvSpPr/>
            <p:nvPr/>
          </p:nvSpPr>
          <p:spPr>
            <a:xfrm>
              <a:off x="10518648" y="1089660"/>
              <a:ext cx="1673860" cy="2231390"/>
            </a:xfrm>
            <a:custGeom>
              <a:avLst/>
              <a:gdLst/>
              <a:ahLst/>
              <a:cxnLst/>
              <a:rect l="l" t="t" r="r" b="b"/>
              <a:pathLst>
                <a:path w="1673859" h="2231390">
                  <a:moveTo>
                    <a:pt x="1673352" y="2231136"/>
                  </a:moveTo>
                  <a:lnTo>
                    <a:pt x="0" y="559307"/>
                  </a:lnTo>
                  <a:lnTo>
                    <a:pt x="559307" y="0"/>
                  </a:lnTo>
                  <a:lnTo>
                    <a:pt x="1673352" y="1114044"/>
                  </a:lnTo>
                  <a:lnTo>
                    <a:pt x="1673352" y="223113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09F8E41B-EA44-DB22-21BC-42992E975976}"/>
                </a:ext>
              </a:extLst>
            </p:cNvPr>
            <p:cNvSpPr/>
            <p:nvPr/>
          </p:nvSpPr>
          <p:spPr>
            <a:xfrm>
              <a:off x="11106912" y="0"/>
              <a:ext cx="1083945" cy="1085215"/>
            </a:xfrm>
            <a:custGeom>
              <a:avLst/>
              <a:gdLst/>
              <a:ahLst/>
              <a:cxnLst/>
              <a:rect l="l" t="t" r="r" b="b"/>
              <a:pathLst>
                <a:path w="1083945" h="1085215">
                  <a:moveTo>
                    <a:pt x="1083564" y="1085088"/>
                  </a:moveTo>
                  <a:lnTo>
                    <a:pt x="0" y="0"/>
                  </a:lnTo>
                  <a:lnTo>
                    <a:pt x="1083564" y="0"/>
                  </a:lnTo>
                  <a:lnTo>
                    <a:pt x="1083564" y="1085088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05D21B5-7C16-C50F-A05A-B89B14268107}"/>
                </a:ext>
              </a:extLst>
            </p:cNvPr>
            <p:cNvSpPr/>
            <p:nvPr/>
          </p:nvSpPr>
          <p:spPr>
            <a:xfrm>
              <a:off x="8869680" y="0"/>
              <a:ext cx="2181225" cy="1091565"/>
            </a:xfrm>
            <a:custGeom>
              <a:avLst/>
              <a:gdLst/>
              <a:ahLst/>
              <a:cxnLst/>
              <a:rect l="l" t="t" r="r" b="b"/>
              <a:pathLst>
                <a:path w="2181225" h="1091565">
                  <a:moveTo>
                    <a:pt x="1089660" y="1091184"/>
                  </a:moveTo>
                  <a:lnTo>
                    <a:pt x="0" y="0"/>
                  </a:lnTo>
                  <a:lnTo>
                    <a:pt x="2180844" y="0"/>
                  </a:lnTo>
                  <a:lnTo>
                    <a:pt x="1089660" y="1091184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5EA9A2-E6B4-0B64-BC89-DBE72B83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206119"/>
              </p:ext>
            </p:extLst>
          </p:nvPr>
        </p:nvGraphicFramePr>
        <p:xfrm>
          <a:off x="1219200" y="1785256"/>
          <a:ext cx="9398001" cy="4766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005">
                  <a:extLst>
                    <a:ext uri="{9D8B030D-6E8A-4147-A177-3AD203B41FA5}">
                      <a16:colId xmlns:a16="http://schemas.microsoft.com/office/drawing/2014/main" val="897028450"/>
                    </a:ext>
                  </a:extLst>
                </a:gridCol>
                <a:gridCol w="4718996">
                  <a:extLst>
                    <a:ext uri="{9D8B030D-6E8A-4147-A177-3AD203B41FA5}">
                      <a16:colId xmlns:a16="http://schemas.microsoft.com/office/drawing/2014/main" val="1886346780"/>
                    </a:ext>
                  </a:extLst>
                </a:gridCol>
              </a:tblGrid>
              <a:tr h="47662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7773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9AFDA9-5635-CF57-5561-74A1BFF75E59}"/>
              </a:ext>
            </a:extLst>
          </p:cNvPr>
          <p:cNvSpPr txBox="1"/>
          <p:nvPr/>
        </p:nvSpPr>
        <p:spPr>
          <a:xfrm>
            <a:off x="1574799" y="2068285"/>
            <a:ext cx="39928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User Authentication: Secure registration and profile management for learners and instructors.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Learning Path Management: Customizable paths with diverse resources and prerequisites.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Resource Access: Easy access and interaction with learning materials.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Progress Tracking: Real-time updates on learner progress and performance.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Analytics and Reporting: Detailed insights on engagement, completion rates, and resource effectiveness.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FF26E-E0D7-AEF6-196A-BA909238F2E8}"/>
              </a:ext>
            </a:extLst>
          </p:cNvPr>
          <p:cNvSpPr txBox="1"/>
          <p:nvPr/>
        </p:nvSpPr>
        <p:spPr>
          <a:xfrm>
            <a:off x="6044184" y="2445081"/>
            <a:ext cx="46990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Data Integration: Challenges with handling various formats and ensuring data availability.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Real-Time Updates: Issues with syncing progress and data inconsistencies.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Scalability: Risks of performance degradation under high load.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Security and Privacy: Ensuring data protection and compliance.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Content Management: Keeping resources current and managing versions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5AA660EB-25E8-2F2B-16D8-AB59DDAA1E19}"/>
              </a:ext>
            </a:extLst>
          </p:cNvPr>
          <p:cNvSpPr txBox="1">
            <a:spLocks/>
          </p:cNvSpPr>
          <p:nvPr/>
        </p:nvSpPr>
        <p:spPr>
          <a:xfrm>
            <a:off x="483870" y="306540"/>
            <a:ext cx="5591174" cy="694151"/>
          </a:xfrm>
          <a:prstGeom prst="rect">
            <a:avLst/>
          </a:prstGeom>
        </p:spPr>
        <p:txBody>
          <a:bodyPr vert="horz" wrap="square" lIns="0" tIns="77838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spc="-55" dirty="0">
                <a:solidFill>
                  <a:schemeClr val="accent6">
                    <a:lumMod val="75000"/>
                  </a:schemeClr>
                </a:solidFill>
              </a:rPr>
              <a:t>Idea/</a:t>
            </a:r>
            <a:r>
              <a:rPr lang="en-IN" sz="4000" b="1" spc="-5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  <a:r>
              <a:rPr lang="en-IN" sz="4000" b="1" spc="-14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000" b="1" spc="-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Details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4C131E96-451A-B9D1-D85C-F7F7004FA399}"/>
              </a:ext>
            </a:extLst>
          </p:cNvPr>
          <p:cNvSpPr/>
          <p:nvPr/>
        </p:nvSpPr>
        <p:spPr>
          <a:xfrm>
            <a:off x="483870" y="1033370"/>
            <a:ext cx="4251416" cy="109629"/>
          </a:xfrm>
          <a:custGeom>
            <a:avLst/>
            <a:gdLst/>
            <a:ahLst/>
            <a:cxnLst/>
            <a:rect l="l" t="t" r="r" b="b"/>
            <a:pathLst>
              <a:path w="2133600" h="105410">
                <a:moveTo>
                  <a:pt x="2133600" y="105156"/>
                </a:moveTo>
                <a:lnTo>
                  <a:pt x="0" y="100583"/>
                </a:lnTo>
                <a:lnTo>
                  <a:pt x="0" y="0"/>
                </a:lnTo>
                <a:lnTo>
                  <a:pt x="2133600" y="4571"/>
                </a:lnTo>
                <a:lnTo>
                  <a:pt x="2133600" y="105156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82AB7D7-8B41-FAF5-7848-939FD6B5A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84501"/>
              </p:ext>
            </p:extLst>
          </p:nvPr>
        </p:nvGraphicFramePr>
        <p:xfrm>
          <a:off x="1219199" y="6185699"/>
          <a:ext cx="9398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001">
                  <a:extLst>
                    <a:ext uri="{9D8B030D-6E8A-4147-A177-3AD203B41FA5}">
                      <a16:colId xmlns:a16="http://schemas.microsoft.com/office/drawing/2014/main" val="2176555016"/>
                    </a:ext>
                  </a:extLst>
                </a:gridCol>
                <a:gridCol w="4699001">
                  <a:extLst>
                    <a:ext uri="{9D8B030D-6E8A-4147-A177-3AD203B41FA5}">
                      <a16:colId xmlns:a16="http://schemas.microsoft.com/office/drawing/2014/main" val="2144551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0248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1FCEE25-78D0-C1E8-418A-921AF4EA4DED}"/>
              </a:ext>
            </a:extLst>
          </p:cNvPr>
          <p:cNvSpPr txBox="1"/>
          <p:nvPr/>
        </p:nvSpPr>
        <p:spPr>
          <a:xfrm>
            <a:off x="1219198" y="6185699"/>
            <a:ext cx="5279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600" spc="-20" dirty="0"/>
              <a:t>CHANNELS:</a:t>
            </a:r>
            <a:r>
              <a:rPr lang="fr-FR" sz="1600" spc="-40" dirty="0"/>
              <a:t> </a:t>
            </a:r>
            <a:r>
              <a:rPr lang="fr-FR" sz="1600" spc="-10" dirty="0" err="1">
                <a:solidFill>
                  <a:srgbClr val="000000"/>
                </a:solidFill>
              </a:rPr>
              <a:t>Govt</a:t>
            </a:r>
            <a:r>
              <a:rPr lang="fr-FR" sz="1600" spc="-10" dirty="0">
                <a:solidFill>
                  <a:srgbClr val="000000"/>
                </a:solidFill>
              </a:rPr>
              <a:t>.</a:t>
            </a:r>
            <a:r>
              <a:rPr lang="fr-FR" sz="1600" spc="-35" dirty="0">
                <a:solidFill>
                  <a:srgbClr val="000000"/>
                </a:solidFill>
              </a:rPr>
              <a:t> </a:t>
            </a:r>
            <a:r>
              <a:rPr lang="fr-FR" sz="1600" spc="-10" dirty="0" err="1">
                <a:solidFill>
                  <a:srgbClr val="000000"/>
                </a:solidFill>
              </a:rPr>
              <a:t>portals</a:t>
            </a:r>
            <a:r>
              <a:rPr lang="fr-FR" sz="1600" spc="-10" dirty="0">
                <a:solidFill>
                  <a:srgbClr val="000000"/>
                </a:solidFill>
              </a:rPr>
              <a:t>,</a:t>
            </a:r>
            <a:r>
              <a:rPr lang="fr-FR" sz="1600" spc="-35" dirty="0">
                <a:solidFill>
                  <a:srgbClr val="000000"/>
                </a:solidFill>
              </a:rPr>
              <a:t> </a:t>
            </a:r>
            <a:r>
              <a:rPr lang="fr-FR" sz="1600" spc="-10" dirty="0">
                <a:solidFill>
                  <a:srgbClr val="000000"/>
                </a:solidFill>
              </a:rPr>
              <a:t>Industries,</a:t>
            </a:r>
            <a:r>
              <a:rPr lang="fr-FR" sz="1600" spc="-50" dirty="0">
                <a:solidFill>
                  <a:srgbClr val="000000"/>
                </a:solidFill>
              </a:rPr>
              <a:t> </a:t>
            </a:r>
            <a:r>
              <a:rPr lang="fr-FR" sz="1600" spc="-20" dirty="0" err="1">
                <a:solidFill>
                  <a:srgbClr val="000000"/>
                </a:solidFill>
              </a:rPr>
              <a:t>organizations</a:t>
            </a:r>
            <a:r>
              <a:rPr lang="fr-FR" sz="1600" spc="-40" dirty="0">
                <a:solidFill>
                  <a:srgbClr val="000000"/>
                </a:solidFill>
              </a:rPr>
              <a:t> </a:t>
            </a:r>
            <a:r>
              <a:rPr lang="fr-FR" sz="1600" spc="-20" dirty="0">
                <a:solidFill>
                  <a:srgbClr val="000000"/>
                </a:solidFill>
              </a:rPr>
              <a:t>etc.</a:t>
            </a:r>
            <a:endParaRPr lang="fr-F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DFF15A-BC55-C9EE-99DF-B8D4B1B3D7E4}"/>
              </a:ext>
            </a:extLst>
          </p:cNvPr>
          <p:cNvSpPr txBox="1"/>
          <p:nvPr/>
        </p:nvSpPr>
        <p:spPr>
          <a:xfrm>
            <a:off x="5918200" y="6164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20" dirty="0"/>
              <a:t>Revenue</a:t>
            </a:r>
            <a:r>
              <a:rPr lang="en-US" spc="-95" dirty="0"/>
              <a:t> </a:t>
            </a:r>
            <a:r>
              <a:rPr lang="en-US" spc="-10" dirty="0"/>
              <a:t>Streams:</a:t>
            </a:r>
            <a:r>
              <a:rPr lang="en-US" spc="-80" dirty="0"/>
              <a:t> </a:t>
            </a:r>
            <a:r>
              <a:rPr lang="en-US" sz="1800" spc="-10" dirty="0">
                <a:solidFill>
                  <a:srgbClr val="000000"/>
                </a:solidFill>
              </a:rPr>
              <a:t>Service</a:t>
            </a:r>
            <a:r>
              <a:rPr lang="en-US" sz="1800" spc="-70" dirty="0">
                <a:solidFill>
                  <a:srgbClr val="000000"/>
                </a:solidFill>
              </a:rPr>
              <a:t> </a:t>
            </a:r>
            <a:r>
              <a:rPr lang="en-US" sz="1800" spc="-10" dirty="0">
                <a:solidFill>
                  <a:srgbClr val="000000"/>
                </a:solidFill>
              </a:rPr>
              <a:t>based</a:t>
            </a:r>
            <a:r>
              <a:rPr lang="en-US" sz="1800" spc="-55" dirty="0">
                <a:solidFill>
                  <a:srgbClr val="000000"/>
                </a:solidFill>
              </a:rPr>
              <a:t> </a:t>
            </a:r>
            <a:r>
              <a:rPr lang="en-US" sz="1800" spc="-10" dirty="0">
                <a:solidFill>
                  <a:srgbClr val="000000"/>
                </a:solidFill>
              </a:rPr>
              <a:t>model</a:t>
            </a:r>
            <a:r>
              <a:rPr lang="en-US" sz="1800" spc="-60" dirty="0">
                <a:solidFill>
                  <a:srgbClr val="000000"/>
                </a:solidFill>
              </a:rPr>
              <a:t>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62B99-DB76-B490-18BF-974398D1E1CF}"/>
              </a:ext>
            </a:extLst>
          </p:cNvPr>
          <p:cNvSpPr txBox="1"/>
          <p:nvPr/>
        </p:nvSpPr>
        <p:spPr>
          <a:xfrm>
            <a:off x="2609578" y="1420592"/>
            <a:ext cx="1763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100"/>
              </a:spcBef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en-IN" sz="2000" b="1" spc="-10" dirty="0">
                <a:solidFill>
                  <a:schemeClr val="accent6">
                    <a:lumMod val="75000"/>
                  </a:schemeClr>
                </a:solidFill>
              </a:rPr>
              <a:t> CASES: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90293-61AD-C6ED-A44A-AD811477FF7C}"/>
              </a:ext>
            </a:extLst>
          </p:cNvPr>
          <p:cNvSpPr txBox="1"/>
          <p:nvPr/>
        </p:nvSpPr>
        <p:spPr>
          <a:xfrm>
            <a:off x="7217671" y="1385146"/>
            <a:ext cx="2308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7320" algn="ctr">
              <a:lnSpc>
                <a:spcPct val="100000"/>
              </a:lnSpc>
              <a:spcBef>
                <a:spcPts val="100"/>
              </a:spcBef>
            </a:pPr>
            <a:r>
              <a:rPr lang="en-IN" sz="2000" b="1" spc="-10" dirty="0">
                <a:solidFill>
                  <a:schemeClr val="accent6">
                    <a:lumMod val="75000"/>
                  </a:schemeClr>
                </a:solidFill>
              </a:rPr>
              <a:t>SHOW STOPPER:</a:t>
            </a:r>
          </a:p>
        </p:txBody>
      </p:sp>
    </p:spTree>
    <p:extLst>
      <p:ext uri="{BB962C8B-B14F-4D97-AF65-F5344CB8AC3E}">
        <p14:creationId xmlns:p14="http://schemas.microsoft.com/office/powerpoint/2010/main" val="311426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913" y="965625"/>
            <a:ext cx="4824413" cy="45719"/>
          </a:xfrm>
          <a:custGeom>
            <a:avLst/>
            <a:gdLst/>
            <a:ahLst/>
            <a:cxnLst/>
            <a:rect l="l" t="t" r="r" b="b"/>
            <a:pathLst>
              <a:path w="2133600" h="106680">
                <a:moveTo>
                  <a:pt x="2133600" y="106680"/>
                </a:moveTo>
                <a:lnTo>
                  <a:pt x="0" y="102107"/>
                </a:lnTo>
                <a:lnTo>
                  <a:pt x="0" y="0"/>
                </a:lnTo>
                <a:lnTo>
                  <a:pt x="2133600" y="4571"/>
                </a:lnTo>
                <a:lnTo>
                  <a:pt x="2133600" y="106680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9680" y="0"/>
            <a:ext cx="3322320" cy="3321050"/>
            <a:chOff x="8869680" y="0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8648" y="1089660"/>
              <a:ext cx="1673860" cy="2231390"/>
            </a:xfrm>
            <a:custGeom>
              <a:avLst/>
              <a:gdLst/>
              <a:ahLst/>
              <a:cxnLst/>
              <a:rect l="l" t="t" r="r" b="b"/>
              <a:pathLst>
                <a:path w="1673859" h="2231390">
                  <a:moveTo>
                    <a:pt x="1673352" y="2231136"/>
                  </a:moveTo>
                  <a:lnTo>
                    <a:pt x="0" y="559307"/>
                  </a:lnTo>
                  <a:lnTo>
                    <a:pt x="559307" y="0"/>
                  </a:lnTo>
                  <a:lnTo>
                    <a:pt x="1673352" y="1114044"/>
                  </a:lnTo>
                  <a:lnTo>
                    <a:pt x="1673352" y="223113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6912" y="0"/>
              <a:ext cx="1083945" cy="1085215"/>
            </a:xfrm>
            <a:custGeom>
              <a:avLst/>
              <a:gdLst/>
              <a:ahLst/>
              <a:cxnLst/>
              <a:rect l="l" t="t" r="r" b="b"/>
              <a:pathLst>
                <a:path w="1083945" h="1085215">
                  <a:moveTo>
                    <a:pt x="1083564" y="1085088"/>
                  </a:moveTo>
                  <a:lnTo>
                    <a:pt x="0" y="0"/>
                  </a:lnTo>
                  <a:lnTo>
                    <a:pt x="1083564" y="0"/>
                  </a:lnTo>
                  <a:lnTo>
                    <a:pt x="1083564" y="1085088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0" y="0"/>
              <a:ext cx="2181225" cy="1091565"/>
            </a:xfrm>
            <a:custGeom>
              <a:avLst/>
              <a:gdLst/>
              <a:ahLst/>
              <a:cxnLst/>
              <a:rect l="l" t="t" r="r" b="b"/>
              <a:pathLst>
                <a:path w="2181225" h="1091565">
                  <a:moveTo>
                    <a:pt x="1089660" y="1091184"/>
                  </a:moveTo>
                  <a:lnTo>
                    <a:pt x="0" y="0"/>
                  </a:lnTo>
                  <a:lnTo>
                    <a:pt x="2180844" y="0"/>
                  </a:lnTo>
                  <a:lnTo>
                    <a:pt x="1089660" y="1091184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213" y="185115"/>
            <a:ext cx="55911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solidFill>
                  <a:schemeClr val="accent6">
                    <a:lumMod val="75000"/>
                  </a:schemeClr>
                </a:solidFill>
              </a:rPr>
              <a:t>Team</a:t>
            </a:r>
            <a:r>
              <a:rPr b="1" spc="-24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b="1" spc="-4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Member</a:t>
            </a:r>
            <a:r>
              <a:rPr b="1" spc="-245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b="1" spc="-1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Details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6C260B-D510-070E-6D05-FBE9A4362C6E}"/>
              </a:ext>
            </a:extLst>
          </p:cNvPr>
          <p:cNvGrpSpPr/>
          <p:nvPr/>
        </p:nvGrpSpPr>
        <p:grpSpPr>
          <a:xfrm>
            <a:off x="304800" y="1180637"/>
            <a:ext cx="10802112" cy="5677363"/>
            <a:chOff x="304800" y="1252200"/>
            <a:chExt cx="10802112" cy="567736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0C5630-F397-E6BB-572F-FF10AE4B4828}"/>
                </a:ext>
              </a:extLst>
            </p:cNvPr>
            <p:cNvSpPr txBox="1"/>
            <p:nvPr/>
          </p:nvSpPr>
          <p:spPr>
            <a:xfrm>
              <a:off x="381000" y="1252200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Leader Name: </a:t>
              </a:r>
              <a:r>
                <a:rPr lang="en-IN" b="1" dirty="0">
                  <a:solidFill>
                    <a:schemeClr val="tx1"/>
                  </a:solidFill>
                </a:rPr>
                <a:t>K. </a:t>
              </a:r>
              <a:r>
                <a:rPr lang="en-IN" b="1" dirty="0" err="1">
                  <a:solidFill>
                    <a:schemeClr val="tx1"/>
                  </a:solidFill>
                </a:rPr>
                <a:t>Dhanunj</a:t>
              </a:r>
              <a:r>
                <a:rPr lang="en-IN" b="1" dirty="0" err="1"/>
                <a:t>aya</a:t>
              </a:r>
              <a:r>
                <a:rPr lang="en-IN" b="1" dirty="0">
                  <a:solidFill>
                    <a:schemeClr val="tx1"/>
                  </a:solidFill>
                </a:rPr>
                <a:t>   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B.Tech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 Stream : CSE (AI &amp; M</a:t>
              </a:r>
              <a:r>
                <a:rPr lang="en-IN" b="1" dirty="0"/>
                <a:t>L)</a:t>
              </a:r>
              <a:r>
                <a:rPr lang="en-IN" b="1" dirty="0">
                  <a:solidFill>
                    <a:schemeClr val="tx1"/>
                  </a:solidFill>
                </a:rPr>
                <a:t>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4ABDAE-86FA-A307-A78A-F99756B1530A}"/>
                </a:ext>
              </a:extLst>
            </p:cNvPr>
            <p:cNvSpPr txBox="1"/>
            <p:nvPr/>
          </p:nvSpPr>
          <p:spPr>
            <a:xfrm>
              <a:off x="355600" y="2088960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>
                  <a:solidFill>
                    <a:schemeClr val="tx1"/>
                  </a:solidFill>
                </a:rPr>
                <a:t>K. Kishore  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B.Tech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 Stream : CSE (AI &amp; ML)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8C2D96-2952-1E95-CAA0-B6CC3C7AD626}"/>
                </a:ext>
              </a:extLst>
            </p:cNvPr>
            <p:cNvSpPr txBox="1"/>
            <p:nvPr/>
          </p:nvSpPr>
          <p:spPr>
            <a:xfrm>
              <a:off x="368300" y="2951946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>
                  <a:solidFill>
                    <a:schemeClr val="tx1"/>
                  </a:solidFill>
                </a:rPr>
                <a:t>K. Satya Laxmi Narasimha Murthy 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B.Tech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 Stream : CSE (AI &amp; ML)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03C9D2-F01A-6130-EE51-0CDF9CB0BB48}"/>
                </a:ext>
              </a:extLst>
            </p:cNvPr>
            <p:cNvSpPr txBox="1"/>
            <p:nvPr/>
          </p:nvSpPr>
          <p:spPr>
            <a:xfrm>
              <a:off x="312293" y="3788706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 Team Member Name: </a:t>
              </a:r>
              <a:r>
                <a:rPr lang="en-IN" b="1" dirty="0">
                  <a:solidFill>
                    <a:schemeClr val="tx1"/>
                  </a:solidFill>
                </a:rPr>
                <a:t>N. Varalakshmi 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 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B.Tech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 Stream : CSE (AI &amp; ML)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58CFF5-93DA-9EBA-34A0-E131DC1983F2}"/>
                </a:ext>
              </a:extLst>
            </p:cNvPr>
            <p:cNvSpPr txBox="1"/>
            <p:nvPr/>
          </p:nvSpPr>
          <p:spPr>
            <a:xfrm>
              <a:off x="342900" y="4585356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>
                  <a:solidFill>
                    <a:schemeClr val="tx1"/>
                  </a:solidFill>
                </a:rPr>
                <a:t>K. Yamini 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B.Tech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 Stream : CSE (AI &amp; ML)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EFF606-6547-B1EC-1CDE-E6116FAC6275}"/>
                </a:ext>
              </a:extLst>
            </p:cNvPr>
            <p:cNvSpPr txBox="1"/>
            <p:nvPr/>
          </p:nvSpPr>
          <p:spPr>
            <a:xfrm>
              <a:off x="342900" y="5274056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Team Member Name: </a:t>
              </a:r>
              <a:r>
                <a:rPr lang="en-IN" b="1" dirty="0">
                  <a:solidFill>
                    <a:schemeClr val="tx1"/>
                  </a:solidFill>
                </a:rPr>
                <a:t>G. Varsha </a:t>
              </a:r>
              <a:r>
                <a:rPr lang="en-IN" b="1" dirty="0"/>
                <a:t>P</a:t>
              </a:r>
              <a:r>
                <a:rPr lang="en-IN" b="1" dirty="0">
                  <a:solidFill>
                    <a:schemeClr val="tx1"/>
                  </a:solidFill>
                </a:rPr>
                <a:t>riya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B.Tech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 Stream : CSE </a:t>
              </a:r>
              <a:r>
                <a:rPr lang="en-IN" b="1" dirty="0"/>
                <a:t>(</a:t>
              </a:r>
              <a:r>
                <a:rPr lang="en-IN" b="1" dirty="0">
                  <a:solidFill>
                    <a:schemeClr val="tx1"/>
                  </a:solidFill>
                </a:rPr>
                <a:t>AI &amp; ML)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6F9E39-5293-419B-8C14-6E388951570F}"/>
                </a:ext>
              </a:extLst>
            </p:cNvPr>
            <p:cNvSpPr txBox="1"/>
            <p:nvPr/>
          </p:nvSpPr>
          <p:spPr>
            <a:xfrm>
              <a:off x="304800" y="5975456"/>
              <a:ext cx="10725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92D050"/>
                  </a:solidFill>
                </a:rPr>
                <a:t> Team Member Name: </a:t>
              </a:r>
              <a:r>
                <a:rPr lang="en-IN" b="1" dirty="0">
                  <a:solidFill>
                    <a:schemeClr val="tx1"/>
                  </a:solidFill>
                </a:rPr>
                <a:t>K. </a:t>
              </a:r>
              <a:r>
                <a:rPr lang="en-IN" b="1" dirty="0" err="1">
                  <a:solidFill>
                    <a:schemeClr val="tx1"/>
                  </a:solidFill>
                </a:rPr>
                <a:t>Jithin</a:t>
              </a:r>
              <a:r>
                <a:rPr lang="en-IN" b="1" dirty="0">
                  <a:solidFill>
                    <a:schemeClr val="tx1"/>
                  </a:solidFill>
                </a:rPr>
                <a:t> Sai Kamal            </a:t>
              </a:r>
            </a:p>
            <a:p>
              <a:r>
                <a:rPr lang="en-IN" sz="2000" b="1" dirty="0">
                  <a:solidFill>
                    <a:schemeClr val="tx1"/>
                  </a:solidFill>
                </a:rPr>
                <a:t> Branch : </a:t>
              </a:r>
              <a:r>
                <a:rPr lang="en-IN" sz="2000" b="1" dirty="0" err="1">
                  <a:solidFill>
                    <a:schemeClr val="tx1"/>
                  </a:solidFill>
                </a:rPr>
                <a:t>B.Tech</a:t>
              </a:r>
              <a:r>
                <a:rPr lang="en-IN" b="1" dirty="0">
                  <a:solidFill>
                    <a:schemeClr val="tx1"/>
                  </a:solidFill>
                </a:rPr>
                <a:t>                                         Stream : CSE (AI &amp; ML)                  Year : |||</a:t>
              </a:r>
            </a:p>
            <a:p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513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Medium</vt:lpstr>
      <vt:lpstr>Wingdings</vt:lpstr>
      <vt:lpstr>Office Theme</vt:lpstr>
      <vt:lpstr>Basic Details of the Team and Problem Statement</vt:lpstr>
      <vt:lpstr>PowerPoint Presentation</vt:lpstr>
      <vt:lpstr>PowerPoint Presentation</vt:lpstr>
      <vt:lpstr>Team Member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jathin kamal</dc:creator>
  <cp:lastModifiedBy>k dhanunjay</cp:lastModifiedBy>
  <cp:revision>4</cp:revision>
  <dcterms:created xsi:type="dcterms:W3CDTF">2024-08-30T04:48:53Z</dcterms:created>
  <dcterms:modified xsi:type="dcterms:W3CDTF">2024-08-30T10:24:03Z</dcterms:modified>
</cp:coreProperties>
</file>