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8"/>
  </p:notesMasterIdLst>
  <p:sldIdLst>
    <p:sldId id="261" r:id="rId2"/>
    <p:sldId id="259" r:id="rId3"/>
    <p:sldId id="260" r:id="rId4"/>
    <p:sldId id="290" r:id="rId5"/>
    <p:sldId id="302" r:id="rId6"/>
    <p:sldId id="301" r:id="rId7"/>
    <p:sldId id="285" r:id="rId8"/>
    <p:sldId id="303" r:id="rId9"/>
    <p:sldId id="304" r:id="rId10"/>
    <p:sldId id="305" r:id="rId11"/>
    <p:sldId id="308" r:id="rId12"/>
    <p:sldId id="306" r:id="rId13"/>
    <p:sldId id="307" r:id="rId14"/>
    <p:sldId id="299" r:id="rId15"/>
    <p:sldId id="309"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78" d="100"/>
          <a:sy n="78" d="100"/>
        </p:scale>
        <p:origin x="80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AD2DE-2DDE-4038-BD87-7577A21B7991}"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77059-0224-4D3C-9EF4-7FEDC8628983}" type="slidenum">
              <a:rPr lang="en-IN" smtClean="0"/>
              <a:t>‹#›</a:t>
            </a:fld>
            <a:endParaRPr lang="en-IN"/>
          </a:p>
        </p:txBody>
      </p:sp>
    </p:spTree>
    <p:extLst>
      <p:ext uri="{BB962C8B-B14F-4D97-AF65-F5344CB8AC3E}">
        <p14:creationId xmlns:p14="http://schemas.microsoft.com/office/powerpoint/2010/main" val="186742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4</a:t>
            </a:fld>
            <a:endParaRPr lang="en-IN"/>
          </a:p>
        </p:txBody>
      </p:sp>
    </p:spTree>
    <p:extLst>
      <p:ext uri="{BB962C8B-B14F-4D97-AF65-F5344CB8AC3E}">
        <p14:creationId xmlns:p14="http://schemas.microsoft.com/office/powerpoint/2010/main" val="187824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13</a:t>
            </a:fld>
            <a:endParaRPr lang="en-IN"/>
          </a:p>
        </p:txBody>
      </p:sp>
    </p:spTree>
    <p:extLst>
      <p:ext uri="{BB962C8B-B14F-4D97-AF65-F5344CB8AC3E}">
        <p14:creationId xmlns:p14="http://schemas.microsoft.com/office/powerpoint/2010/main" val="373135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5</a:t>
            </a:fld>
            <a:endParaRPr lang="en-IN"/>
          </a:p>
        </p:txBody>
      </p:sp>
    </p:spTree>
    <p:extLst>
      <p:ext uri="{BB962C8B-B14F-4D97-AF65-F5344CB8AC3E}">
        <p14:creationId xmlns:p14="http://schemas.microsoft.com/office/powerpoint/2010/main" val="187824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6</a:t>
            </a:fld>
            <a:endParaRPr lang="en-IN"/>
          </a:p>
        </p:txBody>
      </p:sp>
    </p:spTree>
    <p:extLst>
      <p:ext uri="{BB962C8B-B14F-4D97-AF65-F5344CB8AC3E}">
        <p14:creationId xmlns:p14="http://schemas.microsoft.com/office/powerpoint/2010/main" val="116144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7</a:t>
            </a:fld>
            <a:endParaRPr lang="en-IN"/>
          </a:p>
        </p:txBody>
      </p:sp>
    </p:spTree>
    <p:extLst>
      <p:ext uri="{BB962C8B-B14F-4D97-AF65-F5344CB8AC3E}">
        <p14:creationId xmlns:p14="http://schemas.microsoft.com/office/powerpoint/2010/main" val="360541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8</a:t>
            </a:fld>
            <a:endParaRPr lang="en-IN"/>
          </a:p>
        </p:txBody>
      </p:sp>
    </p:spTree>
    <p:extLst>
      <p:ext uri="{BB962C8B-B14F-4D97-AF65-F5344CB8AC3E}">
        <p14:creationId xmlns:p14="http://schemas.microsoft.com/office/powerpoint/2010/main" val="2672399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9</a:t>
            </a:fld>
            <a:endParaRPr lang="en-IN"/>
          </a:p>
        </p:txBody>
      </p:sp>
    </p:spTree>
    <p:extLst>
      <p:ext uri="{BB962C8B-B14F-4D97-AF65-F5344CB8AC3E}">
        <p14:creationId xmlns:p14="http://schemas.microsoft.com/office/powerpoint/2010/main" val="366702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10</a:t>
            </a:fld>
            <a:endParaRPr lang="en-IN"/>
          </a:p>
        </p:txBody>
      </p:sp>
    </p:spTree>
    <p:extLst>
      <p:ext uri="{BB962C8B-B14F-4D97-AF65-F5344CB8AC3E}">
        <p14:creationId xmlns:p14="http://schemas.microsoft.com/office/powerpoint/2010/main" val="308548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11</a:t>
            </a:fld>
            <a:endParaRPr lang="en-IN"/>
          </a:p>
        </p:txBody>
      </p:sp>
    </p:spTree>
    <p:extLst>
      <p:ext uri="{BB962C8B-B14F-4D97-AF65-F5344CB8AC3E}">
        <p14:creationId xmlns:p14="http://schemas.microsoft.com/office/powerpoint/2010/main" val="243476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12</a:t>
            </a:fld>
            <a:endParaRPr lang="en-IN"/>
          </a:p>
        </p:txBody>
      </p:sp>
    </p:spTree>
    <p:extLst>
      <p:ext uri="{BB962C8B-B14F-4D97-AF65-F5344CB8AC3E}">
        <p14:creationId xmlns:p14="http://schemas.microsoft.com/office/powerpoint/2010/main" val="319467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5372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2555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55113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2027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21417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85272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51138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7355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9468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9612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8288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0274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0027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56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5226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26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512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11/4/2023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27959569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pngimg.com/download/665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7885471" y="4234032"/>
            <a:ext cx="4170993" cy="1873364"/>
          </a:xfrm>
        </p:spPr>
        <p:txBody>
          <a:bodyPr vert="horz" lIns="91440" tIns="45720" rIns="91440" bIns="45720" rtlCol="0" anchor="t">
            <a:noAutofit/>
          </a:bodyPr>
          <a:lstStyle/>
          <a:p>
            <a:pPr marL="0" indent="0">
              <a:lnSpc>
                <a:spcPct val="110000"/>
              </a:lnSpc>
              <a:buNone/>
            </a:pPr>
            <a:r>
              <a:rPr lang="en-US" sz="2000" dirty="0">
                <a:latin typeface="Book Antiqua" pitchFamily="18" charset="0"/>
              </a:rPr>
              <a:t>Guided by:</a:t>
            </a:r>
            <a:endParaRPr lang="en-US" sz="2000" i="1" dirty="0">
              <a:latin typeface="Book Antiqua" pitchFamily="18" charset="0"/>
              <a:cs typeface="Calibri"/>
            </a:endParaRPr>
          </a:p>
          <a:p>
            <a:pPr marL="0" indent="0">
              <a:lnSpc>
                <a:spcPct val="110000"/>
              </a:lnSpc>
              <a:buNone/>
            </a:pPr>
            <a:r>
              <a:rPr lang="en-US" sz="2000" dirty="0">
                <a:latin typeface="Book Antiqua" pitchFamily="18" charset="0"/>
                <a:cs typeface="Times New Roman" panose="02020603050405020304" pitchFamily="18" charset="0"/>
              </a:rPr>
              <a:t>Mr. R. AYYAPPAN, AP/IT</a:t>
            </a:r>
            <a:endParaRPr lang="en-US" sz="2000" dirty="0">
              <a:latin typeface="Book Antiqua" pitchFamily="18" charset="0"/>
              <a:cs typeface="Calibri" panose="020F0502020204030204"/>
            </a:endParaRPr>
          </a:p>
          <a:p>
            <a:pPr marL="0" indent="0">
              <a:lnSpc>
                <a:spcPct val="120000"/>
              </a:lnSpc>
              <a:buNone/>
            </a:pPr>
            <a:r>
              <a:rPr lang="en-US" sz="2000" dirty="0">
                <a:latin typeface="Book Antiqua" pitchFamily="18" charset="0"/>
                <a:cs typeface="Calibri" panose="020F0502020204030204"/>
              </a:rPr>
              <a:t>SPOC</a:t>
            </a:r>
            <a:r>
              <a:rPr lang="en-US" sz="2000" i="1" dirty="0">
                <a:latin typeface="Book Antiqua" pitchFamily="18" charset="0"/>
                <a:cs typeface="Calibri" panose="020F0502020204030204"/>
              </a:rPr>
              <a:t>:</a:t>
            </a:r>
          </a:p>
          <a:p>
            <a:pPr marL="0" indent="0">
              <a:lnSpc>
                <a:spcPct val="120000"/>
              </a:lnSpc>
              <a:buNone/>
            </a:pPr>
            <a:r>
              <a:rPr lang="en-US" sz="2000" dirty="0">
                <a:latin typeface="Book Antiqua" pitchFamily="18" charset="0"/>
                <a:cs typeface="Times New Roman" panose="02020603050405020304" pitchFamily="18" charset="0"/>
              </a:rPr>
              <a:t> Mr. T. KARTHIKEYAN, AP/CSE</a:t>
            </a:r>
            <a:endParaRPr lang="en-US" sz="2000" dirty="0">
              <a:latin typeface="Book Antiqua" pitchFamily="18" charset="0"/>
              <a:cs typeface="Calibri" panose="020F0502020204030204"/>
            </a:endParaRPr>
          </a:p>
        </p:txBody>
      </p:sp>
      <p:sp>
        <p:nvSpPr>
          <p:cNvPr id="5" name="TextBox 4">
            <a:extLst>
              <a:ext uri="{FF2B5EF4-FFF2-40B4-BE49-F238E27FC236}">
                <a16:creationId xmlns:a16="http://schemas.microsoft.com/office/drawing/2014/main" id="{863CA619-8FBC-A73E-4BF6-5A29C376D492}"/>
              </a:ext>
            </a:extLst>
          </p:cNvPr>
          <p:cNvSpPr txBox="1"/>
          <p:nvPr/>
        </p:nvSpPr>
        <p:spPr>
          <a:xfrm>
            <a:off x="1728836" y="4115143"/>
            <a:ext cx="4839111" cy="2267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u="sng" dirty="0">
                <a:latin typeface="Book Antiqua" pitchFamily="18" charset="0"/>
                <a:cs typeface="Calibri"/>
              </a:rPr>
              <a:t>TEAM MEMBERS</a:t>
            </a:r>
            <a:r>
              <a:rPr lang="en-US" sz="2000" u="sng" dirty="0">
                <a:latin typeface="Book Antiqua" pitchFamily="18" charset="0"/>
                <a:cs typeface="Calibri"/>
              </a:rPr>
              <a:t> :</a:t>
            </a:r>
            <a:endParaRPr lang="en-US" sz="2000" b="1" dirty="0">
              <a:latin typeface="Book Antiqua"/>
              <a:cs typeface="Calibri"/>
            </a:endParaRPr>
          </a:p>
          <a:p>
            <a:pPr>
              <a:lnSpc>
                <a:spcPct val="90000"/>
              </a:lnSpc>
              <a:spcBef>
                <a:spcPts val="1000"/>
              </a:spcBef>
            </a:pPr>
            <a:r>
              <a:rPr lang="en-US" sz="2000" b="1" dirty="0">
                <a:latin typeface="Book Antiqua"/>
                <a:cs typeface="Calibri"/>
              </a:rPr>
              <a:t>DHANUSH KUMAR P (611220205003)(TEAM LEAD)
MOHNISH S(611220205018)</a:t>
            </a:r>
          </a:p>
          <a:p>
            <a:pPr>
              <a:lnSpc>
                <a:spcPct val="90000"/>
              </a:lnSpc>
              <a:spcBef>
                <a:spcPts val="1000"/>
              </a:spcBef>
            </a:pPr>
            <a:r>
              <a:rPr lang="en-US" sz="2000" b="1" dirty="0">
                <a:latin typeface="Book Antiqua"/>
                <a:cs typeface="Calibri"/>
              </a:rPr>
              <a:t>THARUN DEEPAK P(611220205043)</a:t>
            </a:r>
          </a:p>
          <a:p>
            <a:pPr>
              <a:lnSpc>
                <a:spcPct val="90000"/>
              </a:lnSpc>
              <a:spcBef>
                <a:spcPts val="1000"/>
              </a:spcBef>
            </a:pPr>
            <a:r>
              <a:rPr lang="en-US" sz="2000" b="1" dirty="0">
                <a:latin typeface="Book Antiqua"/>
                <a:cs typeface="Calibri"/>
              </a:rPr>
              <a:t>VIJAY KUMAR P(611220205310)</a:t>
            </a:r>
          </a:p>
        </p:txBody>
      </p:sp>
      <p:sp>
        <p:nvSpPr>
          <p:cNvPr id="6" name="TextBox 5">
            <a:extLst>
              <a:ext uri="{FF2B5EF4-FFF2-40B4-BE49-F238E27FC236}">
                <a16:creationId xmlns:a16="http://schemas.microsoft.com/office/drawing/2014/main" id="{E77D9543-2C7E-E7BC-95E4-FB6FE8831939}"/>
              </a:ext>
            </a:extLst>
          </p:cNvPr>
          <p:cNvSpPr txBox="1"/>
          <p:nvPr/>
        </p:nvSpPr>
        <p:spPr>
          <a:xfrm>
            <a:off x="307975" y="1436667"/>
            <a:ext cx="118840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Book Antiqua"/>
                <a:cs typeface="Calibri"/>
              </a:rPr>
              <a:t>JOB APPLICATION TRACKING SYSTEM</a:t>
            </a:r>
            <a:endParaRPr lang="en-US" sz="2800" b="1" dirty="0">
              <a:latin typeface="Book Antiqua" pitchFamily="18" charset="0"/>
              <a:cs typeface="Calibri"/>
            </a:endParaRPr>
          </a:p>
        </p:txBody>
      </p:sp>
      <p:sp>
        <p:nvSpPr>
          <p:cNvPr id="7" name="TextBox 6">
            <a:extLst>
              <a:ext uri="{FF2B5EF4-FFF2-40B4-BE49-F238E27FC236}">
                <a16:creationId xmlns:a16="http://schemas.microsoft.com/office/drawing/2014/main" id="{90D61A24-4269-3842-E6AC-ED2B16412660}"/>
              </a:ext>
            </a:extLst>
          </p:cNvPr>
          <p:cNvSpPr txBox="1"/>
          <p:nvPr/>
        </p:nvSpPr>
        <p:spPr>
          <a:xfrm>
            <a:off x="1728836" y="2559491"/>
            <a:ext cx="9533392"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Book Antiqua"/>
                <a:cs typeface="Times New Roman"/>
              </a:rPr>
              <a:t>DOMAIN    :</a:t>
            </a:r>
            <a:r>
              <a:rPr lang="en-US" sz="2400" dirty="0">
                <a:latin typeface="Book Antiqua"/>
                <a:cs typeface="Times New Roman"/>
              </a:rPr>
              <a:t> Salesforce</a:t>
            </a:r>
          </a:p>
          <a:p>
            <a:r>
              <a:rPr lang="en-US" sz="2400" b="1" dirty="0">
                <a:latin typeface="Book Antiqua"/>
                <a:cs typeface="Times New Roman"/>
              </a:rPr>
              <a:t>TEAM ID    :</a:t>
            </a:r>
            <a:r>
              <a:rPr lang="en-IN" sz="2400" b="1" i="0" u="none" strike="noStrike" baseline="0" dirty="0">
                <a:latin typeface="Book Antiqua"/>
              </a:rPr>
              <a:t> </a:t>
            </a:r>
            <a:r>
              <a:rPr lang="en-US" sz="2400" i="0" u="none" strike="noStrike" baseline="0" dirty="0">
                <a:latin typeface="Book Antiqua"/>
              </a:rPr>
              <a:t>NM2023TMID02244</a:t>
            </a:r>
            <a:endParaRPr lang="en-IN" sz="2400" dirty="0">
              <a:latin typeface="Book Antiqua"/>
            </a:endParaRPr>
          </a:p>
          <a:p>
            <a:r>
              <a:rPr lang="en-US" sz="2000" b="1" dirty="0">
                <a:latin typeface="Times New Roman"/>
                <a:cs typeface="Calibri"/>
              </a:rPr>
              <a:t>YEAR &amp; DEPARTMENT</a:t>
            </a:r>
            <a:r>
              <a:rPr lang="en-US" sz="2000" b="1" dirty="0">
                <a:latin typeface="Bookman Old Style"/>
                <a:cs typeface="Calibri"/>
              </a:rPr>
              <a:t>  :  </a:t>
            </a:r>
            <a:r>
              <a:rPr lang="en-US" sz="2000" dirty="0">
                <a:latin typeface="Times New Roman"/>
                <a:cs typeface="Calibri"/>
              </a:rPr>
              <a:t>IV – </a:t>
            </a:r>
            <a:r>
              <a:rPr lang="en-US" sz="2000" dirty="0" err="1">
                <a:latin typeface="Times New Roman"/>
                <a:cs typeface="Calibri"/>
              </a:rPr>
              <a:t>B.Tech</a:t>
            </a:r>
            <a:r>
              <a:rPr lang="en-US" sz="2000" dirty="0">
                <a:latin typeface="Times New Roman"/>
                <a:cs typeface="Calibri"/>
              </a:rPr>
              <a:t> / IT</a:t>
            </a:r>
            <a:endParaRPr lang="en-IN" dirty="0">
              <a:latin typeface="Times New Roman"/>
              <a:cs typeface="Times New Roman"/>
            </a:endParaRPr>
          </a:p>
        </p:txBody>
      </p:sp>
      <p:pic>
        <p:nvPicPr>
          <p:cNvPr id="9" name="Picture 9">
            <a:extLst>
              <a:ext uri="{FF2B5EF4-FFF2-40B4-BE49-F238E27FC236}">
                <a16:creationId xmlns:a16="http://schemas.microsoft.com/office/drawing/2014/main" id="{9325D6F5-67CC-FC68-427E-F9B01D84FF07}"/>
              </a:ext>
            </a:extLst>
          </p:cNvPr>
          <p:cNvPicPr>
            <a:picLocks noChangeAspect="1"/>
          </p:cNvPicPr>
          <p:nvPr/>
        </p:nvPicPr>
        <p:blipFill>
          <a:blip r:embed="rId2"/>
          <a:stretch>
            <a:fillRect/>
          </a:stretch>
        </p:blipFill>
        <p:spPr>
          <a:xfrm>
            <a:off x="1631953" y="17387"/>
            <a:ext cx="6997699" cy="1147534"/>
          </a:xfrm>
          <a:prstGeom prst="rect">
            <a:avLst/>
          </a:prstGeom>
        </p:spPr>
      </p:pic>
      <p:sp>
        <p:nvSpPr>
          <p:cNvPr id="2" name="AutoShape 2" descr="https://nmcareereducation.smartinternz.com/assets/2022/img/home/NM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ook Antiqua"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5" y="10"/>
            <a:ext cx="3562351" cy="116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 y="7937"/>
            <a:ext cx="1728831" cy="115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08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FEAE47EF-8B72-845E-324F-E69BDB19A335}"/>
              </a:ext>
            </a:extLst>
          </p:cNvPr>
          <p:cNvSpPr txBox="1"/>
          <p:nvPr/>
        </p:nvSpPr>
        <p:spPr>
          <a:xfrm>
            <a:off x="2104103" y="216311"/>
            <a:ext cx="9506791" cy="69803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FIELDS AND RELATIONSHIP</a:t>
            </a:r>
            <a:endParaRPr lang="en-US" sz="2800" dirty="0">
              <a:latin typeface="Times New Roman"/>
              <a:cs typeface="Times New Roman"/>
            </a:endParaRPr>
          </a:p>
          <a:p>
            <a:endParaRPr lang="en-US" sz="2800" b="1" dirty="0">
              <a:latin typeface="Times New Roman"/>
              <a:cs typeface="Times New Roman"/>
            </a:endParaRPr>
          </a:p>
          <a:p>
            <a:r>
              <a:rPr lang="en-US" sz="2400" dirty="0">
                <a:latin typeface="Times New Roman"/>
                <a:cs typeface="Times New Roman"/>
              </a:rPr>
              <a:t>Fields in Salesforce represent what the columns represent in relational databases. It can store data values which are required for a particular object in a record.</a:t>
            </a:r>
          </a:p>
          <a:p>
            <a:endParaRPr lang="en-US" sz="2400" dirty="0">
              <a:latin typeface="Times New Roman"/>
              <a:cs typeface="Times New Roman"/>
            </a:endParaRPr>
          </a:p>
          <a:p>
            <a:r>
              <a:rPr lang="en-US" sz="2400" b="1" dirty="0">
                <a:latin typeface="Times New Roman"/>
                <a:cs typeface="Times New Roman"/>
              </a:rPr>
              <a:t>                           There are 2 types of fields in salesforce:</a:t>
            </a:r>
            <a:endParaRPr lang="en-US" sz="2400" dirty="0">
              <a:latin typeface="Times New Roman"/>
              <a:cs typeface="Times New Roman"/>
            </a:endParaRPr>
          </a:p>
          <a:p>
            <a:pPr marL="457200" indent="-457200">
              <a:buAutoNum type="arabicPeriod"/>
            </a:pPr>
            <a:r>
              <a:rPr lang="en-US" sz="2400" b="1" dirty="0">
                <a:latin typeface="Times New Roman"/>
                <a:cs typeface="Times New Roman"/>
              </a:rPr>
              <a:t>Standard fields: </a:t>
            </a:r>
            <a:endParaRPr lang="en-US" sz="2400" dirty="0">
              <a:latin typeface="Times New Roman"/>
              <a:cs typeface="Times New Roman"/>
            </a:endParaRPr>
          </a:p>
          <a:p>
            <a:r>
              <a:rPr lang="en-US" sz="2400" dirty="0">
                <a:latin typeface="Times New Roman"/>
                <a:cs typeface="Times New Roman"/>
              </a:rPr>
              <a:t>                   There are four standard fields in every custom object that are Created By, Last Modified By, Owner, and the field created at the time of the creation of an object. These fields cannot be deleted or edited and they are always required. </a:t>
            </a:r>
          </a:p>
          <a:p>
            <a:endParaRPr lang="en-US" sz="2400" dirty="0">
              <a:latin typeface="Times New Roman"/>
              <a:cs typeface="Times New Roman"/>
            </a:endParaRPr>
          </a:p>
          <a:p>
            <a:r>
              <a:rPr lang="en-US" sz="2400" b="1" dirty="0">
                <a:latin typeface="Times New Roman"/>
                <a:cs typeface="Times New Roman"/>
              </a:rPr>
              <a:t>2.   Custom fields:</a:t>
            </a:r>
            <a:endParaRPr lang="en-US" sz="2400" dirty="0">
              <a:latin typeface="Times New Roman"/>
              <a:cs typeface="Times New Roman"/>
            </a:endParaRPr>
          </a:p>
          <a:p>
            <a:r>
              <a:rPr lang="en-US" sz="2400" dirty="0">
                <a:latin typeface="Times New Roman"/>
                <a:cs typeface="Times New Roman"/>
              </a:rPr>
              <a:t>                   The Custom fields which are added by the administrator/developer to meet the business requirements of any organization. They may or may not be required.</a:t>
            </a:r>
            <a:endParaRPr lang="en-IN" sz="2400" dirty="0">
              <a:latin typeface="Times New Roman"/>
              <a:cs typeface="Times New Roman"/>
            </a:endParaRPr>
          </a:p>
          <a:p>
            <a:pPr>
              <a:lnSpc>
                <a:spcPct val="150000"/>
              </a:lnSpc>
            </a:pPr>
            <a:endParaRPr lang="en-US" sz="2400" i="1" dirty="0">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171267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06C8EEC7-5602-0494-6EB1-B04F0D86FAAD}"/>
              </a:ext>
            </a:extLst>
          </p:cNvPr>
          <p:cNvSpPr txBox="1"/>
          <p:nvPr/>
        </p:nvSpPr>
        <p:spPr>
          <a:xfrm>
            <a:off x="1966452" y="108156"/>
            <a:ext cx="10058400" cy="4739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Times New Roman"/>
              </a:rPr>
              <a:t>PROFILE</a:t>
            </a:r>
            <a:endParaRPr lang="en-US" sz="2800" dirty="0">
              <a:cs typeface="Times New Roman"/>
            </a:endParaRPr>
          </a:p>
          <a:p>
            <a:endParaRPr lang="en-US" sz="2800" b="1" dirty="0">
              <a:cs typeface="Times New Roman"/>
            </a:endParaRPr>
          </a:p>
          <a:p>
            <a:pPr marL="342900" indent="-342900">
              <a:buFont typeface="Arial"/>
              <a:buChar char="•"/>
            </a:pPr>
            <a:r>
              <a:rPr lang="en-US" sz="2400" dirty="0">
                <a:cs typeface="Times New Roman"/>
              </a:rPr>
              <a:t>A 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 </a:t>
            </a:r>
          </a:p>
          <a:p>
            <a:pPr marL="342900" indent="-342900">
              <a:buFont typeface="Arial"/>
              <a:buChar char="•"/>
            </a:pPr>
            <a:endParaRPr lang="en-US" sz="2400" dirty="0">
              <a:cs typeface="Times New Roman"/>
            </a:endParaRPr>
          </a:p>
          <a:p>
            <a:pPr marL="342900" indent="-342900">
              <a:buFont typeface="Arial"/>
              <a:buChar char="•"/>
            </a:pPr>
            <a:r>
              <a:rPr lang="en-US" sz="2400" dirty="0">
                <a:cs typeface="Times New Roman"/>
              </a:rPr>
              <a:t> A profile can be assigned to many users, but user can be assigned single profile at a time.</a:t>
            </a:r>
            <a:endParaRPr lang="en-IN" sz="2400" dirty="0">
              <a:cs typeface="Times New Roman"/>
            </a:endParaRPr>
          </a:p>
          <a:p>
            <a:pPr marL="457200" indent="-457200">
              <a:lnSpc>
                <a:spcPct val="150000"/>
              </a:lnSpc>
              <a:buFont typeface="Arial"/>
              <a:buChar char="•"/>
            </a:pPr>
            <a:endParaRPr lang="en-US" sz="3200" dirty="0">
              <a:cs typeface="Calibri" panose="020F0502020204030204"/>
            </a:endParaRPr>
          </a:p>
        </p:txBody>
      </p:sp>
      <p:sp>
        <p:nvSpPr>
          <p:cNvPr id="5" name="TextBox 4">
            <a:extLst>
              <a:ext uri="{FF2B5EF4-FFF2-40B4-BE49-F238E27FC236}">
                <a16:creationId xmlns:a16="http://schemas.microsoft.com/office/drawing/2014/main" id="{867BD471-577E-542B-DB39-3AA5F3D8B39E}"/>
              </a:ext>
            </a:extLst>
          </p:cNvPr>
          <p:cNvSpPr txBox="1"/>
          <p:nvPr/>
        </p:nvSpPr>
        <p:spPr>
          <a:xfrm>
            <a:off x="1966452" y="4585854"/>
            <a:ext cx="4129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t>ROLE</a:t>
            </a:r>
            <a:r>
              <a:rPr lang="en-US" sz="2800" dirty="0">
                <a:cs typeface="Times New Roman"/>
              </a:rPr>
              <a:t>​</a:t>
            </a:r>
            <a:endParaRPr lang="en-US" dirty="0"/>
          </a:p>
        </p:txBody>
      </p:sp>
      <p:sp>
        <p:nvSpPr>
          <p:cNvPr id="7" name="TextBox 6">
            <a:extLst>
              <a:ext uri="{FF2B5EF4-FFF2-40B4-BE49-F238E27FC236}">
                <a16:creationId xmlns:a16="http://schemas.microsoft.com/office/drawing/2014/main" id="{ADC50C15-B800-C0C9-F45E-5B77B3CDB76D}"/>
              </a:ext>
            </a:extLst>
          </p:cNvPr>
          <p:cNvSpPr txBox="1"/>
          <p:nvPr/>
        </p:nvSpPr>
        <p:spPr>
          <a:xfrm>
            <a:off x="1966452" y="5111140"/>
            <a:ext cx="991292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Segoe UI"/>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r>
              <a:rPr lang="en-IN" sz="2400" dirty="0">
                <a:cs typeface="Segoe UI"/>
              </a:rPr>
              <a:t>​</a:t>
            </a:r>
            <a:endParaRPr lang="en-US" dirty="0"/>
          </a:p>
          <a:p>
            <a:endParaRPr lang="en-IN" dirty="0">
              <a:latin typeface="Gill Sans MT"/>
              <a:cs typeface="Segoe UI"/>
            </a:endParaRPr>
          </a:p>
        </p:txBody>
      </p:sp>
    </p:spTree>
    <p:extLst>
      <p:ext uri="{BB962C8B-B14F-4D97-AF65-F5344CB8AC3E}">
        <p14:creationId xmlns:p14="http://schemas.microsoft.com/office/powerpoint/2010/main" val="413656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06C8EEC7-5602-0494-6EB1-B04F0D86FAAD}"/>
              </a:ext>
            </a:extLst>
          </p:cNvPr>
          <p:cNvSpPr txBox="1"/>
          <p:nvPr/>
        </p:nvSpPr>
        <p:spPr>
          <a:xfrm>
            <a:off x="1706556" y="444756"/>
            <a:ext cx="8369715" cy="12525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USER</a:t>
            </a:r>
            <a:endParaRPr lang="en-US" sz="2800" dirty="0">
              <a:latin typeface="Times New Roman"/>
              <a:cs typeface="Times New Roman"/>
            </a:endParaRPr>
          </a:p>
          <a:p>
            <a:pPr>
              <a:lnSpc>
                <a:spcPct val="150000"/>
              </a:lnSpc>
            </a:pPr>
            <a:endParaRPr lang="en-US" sz="3600" i="1" dirty="0">
              <a:latin typeface="Franklin Gothic Demi" panose="020B0703020102020204" pitchFamily="34" charset="0"/>
              <a:cs typeface="Calibri" panose="020F0502020204030204"/>
            </a:endParaRPr>
          </a:p>
        </p:txBody>
      </p:sp>
      <p:sp>
        <p:nvSpPr>
          <p:cNvPr id="5" name="TextBox 4">
            <a:extLst>
              <a:ext uri="{FF2B5EF4-FFF2-40B4-BE49-F238E27FC236}">
                <a16:creationId xmlns:a16="http://schemas.microsoft.com/office/drawing/2014/main" id="{0603F4BB-9200-3EC8-5A0D-86DCD3694E36}"/>
              </a:ext>
            </a:extLst>
          </p:cNvPr>
          <p:cNvSpPr txBox="1"/>
          <p:nvPr/>
        </p:nvSpPr>
        <p:spPr>
          <a:xfrm>
            <a:off x="836301" y="2811538"/>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3" name="TextBox 2">
            <a:extLst>
              <a:ext uri="{FF2B5EF4-FFF2-40B4-BE49-F238E27FC236}">
                <a16:creationId xmlns:a16="http://schemas.microsoft.com/office/drawing/2014/main" id="{44A8FA45-F0F7-AE8C-4BBB-55B67EBC9901}"/>
              </a:ext>
            </a:extLst>
          </p:cNvPr>
          <p:cNvSpPr txBox="1"/>
          <p:nvPr/>
        </p:nvSpPr>
        <p:spPr>
          <a:xfrm>
            <a:off x="1706556" y="1305233"/>
            <a:ext cx="10259301" cy="4579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latin typeface="Times New Roman"/>
                <a:cs typeface="Times New Roman"/>
              </a:rPr>
              <a:t>What is a user?</a:t>
            </a:r>
            <a:endParaRPr lang="en-US" sz="2400" dirty="0">
              <a:latin typeface="Times New Roman"/>
              <a:cs typeface="Times New Roman"/>
            </a:endParaRPr>
          </a:p>
          <a:p>
            <a:r>
              <a:rPr lang="en-US" sz="2400" dirty="0">
                <a:latin typeface="Times New Roman"/>
                <a:cs typeface="Times New Roman"/>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pPr marL="342900" indent="-342900">
              <a:buFont typeface="Arial"/>
              <a:buChar char="•"/>
            </a:pPr>
            <a:endParaRPr lang="en-US" sz="2400" dirty="0">
              <a:latin typeface="Times New Roman"/>
              <a:cs typeface="Times New Roman"/>
            </a:endParaRPr>
          </a:p>
          <a:p>
            <a:pPr marL="342900" indent="-342900">
              <a:buFont typeface="Arial"/>
              <a:buChar char="•"/>
            </a:pPr>
            <a:r>
              <a:rPr lang="en-US" sz="2000" b="1" dirty="0">
                <a:latin typeface="Times New Roman"/>
                <a:cs typeface="Times New Roman"/>
              </a:rPr>
              <a:t>NOTE :-</a:t>
            </a:r>
            <a:endParaRPr lang="en-US" sz="2000" dirty="0">
              <a:latin typeface="Times New Roman"/>
              <a:cs typeface="Times New Roman"/>
            </a:endParaRPr>
          </a:p>
          <a:p>
            <a:r>
              <a:rPr lang="en-US" sz="2400" b="1" dirty="0">
                <a:latin typeface="Times New Roman"/>
                <a:cs typeface="Times New Roman"/>
              </a:rPr>
              <a:t>                </a:t>
            </a:r>
            <a:r>
              <a:rPr lang="en-US" sz="2400" dirty="0">
                <a:latin typeface="Times New Roman"/>
                <a:cs typeface="Times New Roman"/>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a:cs typeface="Times New Roman"/>
            </a:endParaRPr>
          </a:p>
          <a:p>
            <a:pPr marL="342900" indent="-342900">
              <a:lnSpc>
                <a:spcPct val="150000"/>
              </a:lnSpc>
              <a:buFont typeface="Arial"/>
              <a:buChar char="•"/>
            </a:pPr>
            <a:endParaRPr lang="en-US" sz="2400" i="1" dirty="0">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32742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455174" y="1569191"/>
            <a:ext cx="10640430" cy="4078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cs typeface="Times New Roman"/>
              </a:rPr>
              <a:t>What are Sharing Rules?</a:t>
            </a:r>
            <a:endParaRPr lang="en-US" sz="2400" dirty="0">
              <a:cs typeface="Times New Roman"/>
            </a:endParaRPr>
          </a:p>
          <a:p>
            <a:r>
              <a:rPr lang="en-US" sz="2400" dirty="0">
                <a:cs typeface="Times New Roman"/>
              </a:rPr>
              <a:t>                Sharing rules help users to share records based on conditions. It is basically created for objects whose organization-wide defaults (OWD) are set to public read-only or private because sharing rules can only extend the access and not restrict it.</a:t>
            </a:r>
          </a:p>
          <a:p>
            <a:pPr marL="342900" indent="-342900">
              <a:buFont typeface="Arial"/>
              <a:buChar char="•"/>
            </a:pPr>
            <a:endParaRPr lang="en-US" sz="2400" dirty="0">
              <a:cs typeface="Times New Roman"/>
            </a:endParaRPr>
          </a:p>
          <a:p>
            <a:pPr marL="342900" indent="-342900">
              <a:buFont typeface="Arial"/>
              <a:buChar char="•"/>
            </a:pPr>
            <a:r>
              <a:rPr lang="en-US" sz="2400" b="1" dirty="0">
                <a:cs typeface="Times New Roman"/>
              </a:rPr>
              <a:t>Types of sharing rules</a:t>
            </a:r>
            <a:endParaRPr lang="en-US" sz="2400" dirty="0">
              <a:cs typeface="Times New Roman"/>
            </a:endParaRPr>
          </a:p>
          <a:p>
            <a:r>
              <a:rPr lang="en-US" sz="2400" dirty="0">
                <a:cs typeface="Times New Roman"/>
              </a:rPr>
              <a:t>            1. Owner-based Sharing Rules            </a:t>
            </a:r>
            <a:endParaRPr lang="en-IN" sz="2400" dirty="0">
              <a:cs typeface="Times New Roman"/>
            </a:endParaRPr>
          </a:p>
          <a:p>
            <a:r>
              <a:rPr lang="en-US" sz="2400" dirty="0">
                <a:cs typeface="Times New Roman"/>
              </a:rPr>
              <a:t>            2. Criteria-based Sharing Rules</a:t>
            </a:r>
            <a:endParaRPr lang="en-IN" sz="2400" dirty="0">
              <a:cs typeface="Times New Roman"/>
            </a:endParaRPr>
          </a:p>
          <a:p>
            <a:pPr>
              <a:lnSpc>
                <a:spcPct val="150000"/>
              </a:lnSpc>
            </a:pPr>
            <a:endParaRPr lang="en-US" sz="3200" dirty="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3E6B59AD-378F-EBAC-10E7-6754B95D69C3}"/>
              </a:ext>
            </a:extLst>
          </p:cNvPr>
          <p:cNvSpPr txBox="1"/>
          <p:nvPr/>
        </p:nvSpPr>
        <p:spPr>
          <a:xfrm>
            <a:off x="1455174" y="559684"/>
            <a:ext cx="8644189" cy="10095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SHARING RULES</a:t>
            </a:r>
            <a:endParaRPr lang="en-US" sz="2800" dirty="0">
              <a:latin typeface="Times New Roman"/>
              <a:cs typeface="Times New Roman"/>
            </a:endParaRPr>
          </a:p>
          <a:p>
            <a:pPr>
              <a:lnSpc>
                <a:spcPct val="150000"/>
              </a:lnSpc>
            </a:pPr>
            <a:endParaRPr lang="en-US" sz="2400" i="1" dirty="0">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29670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Box 706">
            <a:extLst>
              <a:ext uri="{FF2B5EF4-FFF2-40B4-BE49-F238E27FC236}">
                <a16:creationId xmlns:a16="http://schemas.microsoft.com/office/drawing/2014/main" id="{FAB811D5-5EC7-8C6D-EA0C-216395716EC7}"/>
              </a:ext>
            </a:extLst>
          </p:cNvPr>
          <p:cNvSpPr txBox="1"/>
          <p:nvPr/>
        </p:nvSpPr>
        <p:spPr>
          <a:xfrm>
            <a:off x="1671484" y="518761"/>
            <a:ext cx="10441858"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USER ADOPTION</a:t>
            </a:r>
            <a:endParaRPr lang="en-US" sz="2800" dirty="0">
              <a:latin typeface="Times New Roman"/>
              <a:cs typeface="Times New Roman"/>
            </a:endParaRPr>
          </a:p>
          <a:p>
            <a:endParaRPr lang="en-US" sz="2800" b="1" dirty="0">
              <a:latin typeface="Times New Roman"/>
              <a:cs typeface="Times New Roman"/>
            </a:endParaRPr>
          </a:p>
          <a:p>
            <a:r>
              <a:rPr lang="en-US" sz="2400" dirty="0">
                <a:latin typeface="Times New Roman"/>
                <a:cs typeface="Times New Roman"/>
              </a:rPr>
              <a:t>Salesforce user adoption is the act of enabling a user to use SFDC's full CRM capabilities by creating strategies around onboarding, training, and continued development – all to drive overall digital adoption.</a:t>
            </a:r>
          </a:p>
          <a:p>
            <a:endParaRPr lang="en-US" sz="4400" b="1" i="1" dirty="0">
              <a:latin typeface="Franklin Gothic"/>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671482" y="3053604"/>
            <a:ext cx="9606117" cy="7546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200" b="1" dirty="0">
                <a:cs typeface="Calibri" panose="020F0502020204030204"/>
              </a:rPr>
              <a:t>REPORTS</a:t>
            </a:r>
          </a:p>
        </p:txBody>
      </p:sp>
      <p:sp>
        <p:nvSpPr>
          <p:cNvPr id="4" name="TextBox 3">
            <a:extLst>
              <a:ext uri="{FF2B5EF4-FFF2-40B4-BE49-F238E27FC236}">
                <a16:creationId xmlns:a16="http://schemas.microsoft.com/office/drawing/2014/main" id="{B93B7CC4-DFBE-C92B-0587-F008DCDE6C83}"/>
              </a:ext>
            </a:extLst>
          </p:cNvPr>
          <p:cNvSpPr txBox="1"/>
          <p:nvPr/>
        </p:nvSpPr>
        <p:spPr>
          <a:xfrm>
            <a:off x="1671483" y="4274127"/>
            <a:ext cx="996186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US"/>
          </a:p>
        </p:txBody>
      </p:sp>
    </p:spTree>
    <p:extLst>
      <p:ext uri="{BB962C8B-B14F-4D97-AF65-F5344CB8AC3E}">
        <p14:creationId xmlns:p14="http://schemas.microsoft.com/office/powerpoint/2010/main" val="220296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A8A07-F6D7-EB74-607D-01FA1EA468AF}"/>
              </a:ext>
            </a:extLst>
          </p:cNvPr>
          <p:cNvSpPr txBox="1"/>
          <p:nvPr/>
        </p:nvSpPr>
        <p:spPr>
          <a:xfrm>
            <a:off x="1188307" y="2637968"/>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3" name="TextBox 2">
            <a:extLst>
              <a:ext uri="{FF2B5EF4-FFF2-40B4-BE49-F238E27FC236}">
                <a16:creationId xmlns:a16="http://schemas.microsoft.com/office/drawing/2014/main" id="{6D59C4F1-5DA0-F295-B9F4-8F5DC25BD21F}"/>
              </a:ext>
            </a:extLst>
          </p:cNvPr>
          <p:cNvSpPr txBox="1"/>
          <p:nvPr/>
        </p:nvSpPr>
        <p:spPr>
          <a:xfrm rot="10800000" flipV="1">
            <a:off x="2005781" y="255639"/>
            <a:ext cx="35887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DASHBOARDS</a:t>
            </a:r>
            <a:r>
              <a:rPr lang="en-US" sz="2800" dirty="0">
                <a:cs typeface="Times New Roman"/>
              </a:rPr>
              <a:t>​</a:t>
            </a:r>
            <a:endParaRPr lang="en-US" dirty="0"/>
          </a:p>
        </p:txBody>
      </p:sp>
      <p:sp>
        <p:nvSpPr>
          <p:cNvPr id="5" name="TextBox 4">
            <a:extLst>
              <a:ext uri="{FF2B5EF4-FFF2-40B4-BE49-F238E27FC236}">
                <a16:creationId xmlns:a16="http://schemas.microsoft.com/office/drawing/2014/main" id="{22BC8B64-7737-CAAF-1E50-90DA02BB8559}"/>
              </a:ext>
            </a:extLst>
          </p:cNvPr>
          <p:cNvSpPr txBox="1"/>
          <p:nvPr/>
        </p:nvSpPr>
        <p:spPr>
          <a:xfrm>
            <a:off x="2005781" y="1029186"/>
            <a:ext cx="10038734"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Times New Roman"/>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p>
          <a:p>
            <a:endParaRPr lang="en-US" sz="2800" dirty="0">
              <a:cs typeface="Times New Roman"/>
            </a:endParaRPr>
          </a:p>
        </p:txBody>
      </p:sp>
      <p:sp>
        <p:nvSpPr>
          <p:cNvPr id="6" name="TextBox 5">
            <a:extLst>
              <a:ext uri="{FF2B5EF4-FFF2-40B4-BE49-F238E27FC236}">
                <a16:creationId xmlns:a16="http://schemas.microsoft.com/office/drawing/2014/main" id="{12F05693-17F3-BF6F-FC26-CD330789682D}"/>
              </a:ext>
            </a:extLst>
          </p:cNvPr>
          <p:cNvSpPr txBox="1"/>
          <p:nvPr/>
        </p:nvSpPr>
        <p:spPr>
          <a:xfrm>
            <a:off x="2005781" y="3165987"/>
            <a:ext cx="17672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FLOWS</a:t>
            </a:r>
            <a:r>
              <a:rPr lang="en-US" sz="2800" dirty="0">
                <a:cs typeface="Times New Roman"/>
              </a:rPr>
              <a:t>​</a:t>
            </a:r>
            <a:endParaRPr lang="en-US" dirty="0"/>
          </a:p>
        </p:txBody>
      </p:sp>
      <p:sp>
        <p:nvSpPr>
          <p:cNvPr id="7" name="TextBox 6">
            <a:extLst>
              <a:ext uri="{FF2B5EF4-FFF2-40B4-BE49-F238E27FC236}">
                <a16:creationId xmlns:a16="http://schemas.microsoft.com/office/drawing/2014/main" id="{F36331C2-AE9C-5E77-2779-6B0E1F6C2FB3}"/>
              </a:ext>
            </a:extLst>
          </p:cNvPr>
          <p:cNvSpPr txBox="1"/>
          <p:nvPr/>
        </p:nvSpPr>
        <p:spPr>
          <a:xfrm>
            <a:off x="2005782" y="3689207"/>
            <a:ext cx="975672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sz="2400" dirty="0" err="1"/>
              <a:t>Autolaunched</a:t>
            </a:r>
            <a:r>
              <a:rPr lang="en-US" sz="2400" dirty="0"/>
              <a:t> Flows  Record-Triggered Flows  Platform Event-Triggered Flows</a:t>
            </a:r>
            <a:r>
              <a:rPr lang="en-US" sz="2400" dirty="0">
                <a:cs typeface="Times New Roman"/>
              </a:rPr>
              <a:t>​.</a:t>
            </a:r>
            <a:endParaRPr lang="en-US" dirty="0"/>
          </a:p>
        </p:txBody>
      </p:sp>
    </p:spTree>
    <p:extLst>
      <p:ext uri="{BB962C8B-B14F-4D97-AF65-F5344CB8AC3E}">
        <p14:creationId xmlns:p14="http://schemas.microsoft.com/office/powerpoint/2010/main" val="195252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4171260" y="2368472"/>
            <a:ext cx="4520697"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7200">
              <a:latin typeface="STXingkai"/>
              <a:ea typeface="STXingkai"/>
              <a:cs typeface="Calibri"/>
            </a:endParaRPr>
          </a:p>
        </p:txBody>
      </p:sp>
      <p:pic>
        <p:nvPicPr>
          <p:cNvPr id="3" name="Picture 3" descr="A picture containing text, vector graphics, businesscard&#10;&#10;Description automatically generated">
            <a:extLst>
              <a:ext uri="{FF2B5EF4-FFF2-40B4-BE49-F238E27FC236}">
                <a16:creationId xmlns:a16="http://schemas.microsoft.com/office/drawing/2014/main" id="{3B4C08FC-662A-8C93-3765-5CB79BE9D471}"/>
              </a:ext>
            </a:extLst>
          </p:cNvPr>
          <p:cNvPicPr>
            <a:picLocks noChangeAspect="1"/>
          </p:cNvPicPr>
          <p:nvPr/>
        </p:nvPicPr>
        <p:blipFill>
          <a:blip r:embed="rId2"/>
          <a:stretch>
            <a:fillRect/>
          </a:stretch>
        </p:blipFill>
        <p:spPr>
          <a:xfrm>
            <a:off x="7844454" y="2483381"/>
            <a:ext cx="4765791" cy="4765791"/>
          </a:xfrm>
          <a:prstGeom prst="rect">
            <a:avLst/>
          </a:prstGeom>
        </p:spPr>
      </p:pic>
      <p:pic>
        <p:nvPicPr>
          <p:cNvPr id="4" name="Picture 3">
            <a:extLst>
              <a:ext uri="{FF2B5EF4-FFF2-40B4-BE49-F238E27FC236}">
                <a16:creationId xmlns:a16="http://schemas.microsoft.com/office/drawing/2014/main" id="{A6CABDAC-CF73-E77A-F7DC-7EEEECD306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408545" y="1216264"/>
            <a:ext cx="7184849" cy="3598403"/>
          </a:xfrm>
          <a:prstGeom prst="rect">
            <a:avLst/>
          </a:prstGeom>
        </p:spPr>
      </p:pic>
      <p:sp>
        <p:nvSpPr>
          <p:cNvPr id="5" name="TextBox 4">
            <a:extLst>
              <a:ext uri="{FF2B5EF4-FFF2-40B4-BE49-F238E27FC236}">
                <a16:creationId xmlns:a16="http://schemas.microsoft.com/office/drawing/2014/main" id="{8F23A9F4-B2F4-CE2E-12E5-40BEA0FC07FE}"/>
              </a:ext>
            </a:extLst>
          </p:cNvPr>
          <p:cNvSpPr txBox="1"/>
          <p:nvPr/>
        </p:nvSpPr>
        <p:spPr>
          <a:xfrm>
            <a:off x="1639455" y="2309091"/>
            <a:ext cx="9144000" cy="317500"/>
          </a:xfrm>
          <a:prstGeom prst="rect">
            <a:avLst/>
          </a:prstGeom>
        </p:spPr>
        <p:txBody>
          <a:bodyPr lIns="91440" tIns="45720" rIns="91440" bIns="45720" anchor="t">
            <a:normAutofit fontScale="92500" lnSpcReduction="20000"/>
          </a:bodyPr>
          <a:lstStyle/>
          <a:p>
            <a:endParaRPr lang="en-US">
              <a:cs typeface="Times New Roman"/>
            </a:endParaRPr>
          </a:p>
        </p:txBody>
      </p:sp>
    </p:spTree>
    <p:extLst>
      <p:ext uri="{BB962C8B-B14F-4D97-AF65-F5344CB8AC3E}">
        <p14:creationId xmlns:p14="http://schemas.microsoft.com/office/powerpoint/2010/main" val="31492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1455174" y="133679"/>
            <a:ext cx="4955458" cy="1906882"/>
          </a:xfrm>
        </p:spPr>
        <p:txBody>
          <a:bodyPr>
            <a:normAutofit/>
          </a:bodyPr>
          <a:lstStyle/>
          <a:p>
            <a:r>
              <a:rPr lang="en-US" sz="5400" b="1" i="1" dirty="0">
                <a:latin typeface="Franklin Gothic Demi"/>
                <a:cs typeface="Calibri Light"/>
              </a:rPr>
              <a:t>  </a:t>
            </a:r>
            <a:r>
              <a:rPr lang="en-US" sz="2800" b="1" dirty="0">
                <a:solidFill>
                  <a:srgbClr val="000000"/>
                </a:solidFill>
                <a:latin typeface="Times New Roman"/>
                <a:cs typeface="Times New Roman"/>
              </a:rPr>
              <a:t>WHAT IS SALESFORCE?</a:t>
            </a:r>
            <a:endParaRPr lang="en-US" sz="2800" dirty="0">
              <a:solidFill>
                <a:srgbClr val="000000"/>
              </a:solidFill>
              <a:latin typeface="Times New Roman"/>
              <a:cs typeface="Times New Roman"/>
            </a:endParaRPr>
          </a:p>
          <a:p>
            <a:endParaRPr lang="en-US" b="1" i="1" dirty="0">
              <a:latin typeface="Franklin Gothic Demi"/>
              <a:cs typeface="Calibri Light"/>
            </a:endParaRPr>
          </a:p>
        </p:txBody>
      </p:sp>
      <p:sp>
        <p:nvSpPr>
          <p:cNvPr id="7" name="Content Placeholder 6">
            <a:extLst>
              <a:ext uri="{FF2B5EF4-FFF2-40B4-BE49-F238E27FC236}">
                <a16:creationId xmlns:a16="http://schemas.microsoft.com/office/drawing/2014/main" id="{FA52673B-D78A-D37A-DD82-880C5225E59F}"/>
              </a:ext>
            </a:extLst>
          </p:cNvPr>
          <p:cNvSpPr>
            <a:spLocks noGrp="1"/>
          </p:cNvSpPr>
          <p:nvPr>
            <p:ph idx="1"/>
          </p:nvPr>
        </p:nvSpPr>
        <p:spPr>
          <a:xfrm>
            <a:off x="1455174" y="1431916"/>
            <a:ext cx="10736826" cy="4465964"/>
          </a:xfrm>
        </p:spPr>
        <p:txBody>
          <a:bodyPr vert="horz" lIns="91440" tIns="45720" rIns="91440" bIns="45720" rtlCol="0" anchor="t">
            <a:noAutofit/>
          </a:bodyPr>
          <a:lstStyle/>
          <a:p>
            <a:pPr>
              <a:spcBef>
                <a:spcPts val="0"/>
              </a:spcBef>
            </a:pPr>
            <a:r>
              <a:rPr lang="en-US" dirty="0">
                <a:solidFill>
                  <a:schemeClr val="tx1"/>
                </a:solidFill>
                <a:latin typeface="Times New Roman"/>
                <a:ea typeface="Calibri"/>
                <a:cs typeface="Times New Roman"/>
              </a:rPr>
              <a:t>Salesforce  a is  </a:t>
            </a:r>
            <a:r>
              <a:rPr lang="en-US" b="0" i="0" dirty="0">
                <a:solidFill>
                  <a:schemeClr val="tx1"/>
                </a:solidFill>
                <a:effectLst/>
                <a:latin typeface="Times New Roman"/>
                <a:ea typeface="Calibri"/>
                <a:cs typeface="Times New Roman"/>
              </a:rPr>
              <a:t>CRM</a:t>
            </a:r>
            <a:r>
              <a:rPr lang="en-US" dirty="0">
                <a:solidFill>
                  <a:schemeClr val="tx1"/>
                </a:solidFill>
                <a:latin typeface="Times New Roman"/>
                <a:ea typeface="Calibri"/>
                <a:cs typeface="Times New Roman"/>
              </a:rPr>
              <a:t> platform </a:t>
            </a:r>
            <a:r>
              <a:rPr lang="en-US" b="0" i="0" dirty="0">
                <a:solidFill>
                  <a:schemeClr val="tx1"/>
                </a:solidFill>
                <a:effectLst/>
                <a:latin typeface="Times New Roman"/>
                <a:ea typeface="Calibri"/>
                <a:cs typeface="Times New Roman"/>
              </a:rPr>
              <a:t>and </a:t>
            </a:r>
            <a:r>
              <a:rPr lang="en-US" dirty="0">
                <a:solidFill>
                  <a:schemeClr val="tx1"/>
                </a:solidFill>
                <a:latin typeface="Times New Roman"/>
                <a:ea typeface="Calibri"/>
                <a:cs typeface="Times New Roman"/>
              </a:rPr>
              <a:t>its an </a:t>
            </a:r>
            <a:r>
              <a:rPr lang="en-US" dirty="0" err="1">
                <a:solidFill>
                  <a:schemeClr val="tx1"/>
                </a:solidFill>
                <a:latin typeface="Times New Roman"/>
                <a:ea typeface="Calibri"/>
                <a:cs typeface="Times New Roman"/>
              </a:rPr>
              <a:t>saas</a:t>
            </a:r>
            <a:r>
              <a:rPr lang="en-US" dirty="0">
                <a:solidFill>
                  <a:schemeClr val="tx1"/>
                </a:solidFill>
                <a:latin typeface="Times New Roman"/>
                <a:ea typeface="Calibri"/>
                <a:cs typeface="Times New Roman"/>
              </a:rPr>
              <a:t> Cloud . Apart from this, It is game-changing technology, with a host of productivity- boosting features, that will help you sell smarter and faster</a:t>
            </a:r>
            <a:r>
              <a:rPr lang="en-US" b="0" i="0" dirty="0">
                <a:solidFill>
                  <a:srgbClr val="000000"/>
                </a:solidFill>
                <a:effectLst/>
                <a:latin typeface="Times New Roman"/>
                <a:ea typeface="Calibri"/>
                <a:cs typeface="Times New Roman"/>
              </a:rPr>
              <a:t>.</a:t>
            </a:r>
          </a:p>
          <a:p>
            <a:pPr>
              <a:spcBef>
                <a:spcPts val="0"/>
              </a:spcBef>
            </a:pPr>
            <a:endParaRPr lang="en-US" b="0" i="0" dirty="0">
              <a:solidFill>
                <a:srgbClr val="000000"/>
              </a:solidFill>
              <a:effectLst/>
              <a:latin typeface="Times New Roman"/>
              <a:ea typeface="Calibri" panose="020F0502020204030204" pitchFamily="34" charset="0"/>
              <a:cs typeface="Times New Roman"/>
            </a:endParaRPr>
          </a:p>
          <a:p>
            <a:pPr>
              <a:spcBef>
                <a:spcPts val="0"/>
              </a:spcBef>
            </a:pPr>
            <a:r>
              <a:rPr lang="en-US" dirty="0">
                <a:solidFill>
                  <a:srgbClr val="000000"/>
                </a:solidFill>
                <a:latin typeface="Times New Roman"/>
                <a:ea typeface="Calibri"/>
                <a:cs typeface="Times New Roman"/>
              </a:rPr>
              <a:t>Salesforce has everything you need </a:t>
            </a:r>
            <a:r>
              <a:rPr lang="en-US" b="0" i="0" dirty="0">
                <a:solidFill>
                  <a:srgbClr val="000000"/>
                </a:solidFill>
                <a:effectLst/>
                <a:latin typeface="Times New Roman"/>
                <a:ea typeface="Calibri"/>
                <a:cs typeface="Times New Roman"/>
              </a:rPr>
              <a:t>to </a:t>
            </a:r>
            <a:r>
              <a:rPr lang="en-US" dirty="0">
                <a:solidFill>
                  <a:srgbClr val="000000"/>
                </a:solidFill>
                <a:latin typeface="Times New Roman"/>
                <a:ea typeface="Calibri"/>
                <a:cs typeface="Times New Roman"/>
              </a:rPr>
              <a:t>run your business from anywhere. Using standard products and features, you can manage relationships with prospects and customers, collaborate and engage with employees and partners, </a:t>
            </a:r>
            <a:r>
              <a:rPr lang="en-US" b="0" i="0" dirty="0">
                <a:solidFill>
                  <a:srgbClr val="000000"/>
                </a:solidFill>
                <a:effectLst/>
                <a:latin typeface="Times New Roman"/>
                <a:ea typeface="Calibri"/>
                <a:cs typeface="Times New Roman"/>
              </a:rPr>
              <a:t>and </a:t>
            </a:r>
            <a:r>
              <a:rPr lang="en-US" dirty="0">
                <a:solidFill>
                  <a:srgbClr val="000000"/>
                </a:solidFill>
                <a:latin typeface="Times New Roman"/>
                <a:ea typeface="Calibri"/>
                <a:cs typeface="Times New Roman"/>
              </a:rPr>
              <a:t>store your </a:t>
            </a:r>
            <a:r>
              <a:rPr lang="en-US" b="0" i="0" dirty="0">
                <a:solidFill>
                  <a:srgbClr val="000000"/>
                </a:solidFill>
                <a:effectLst/>
                <a:latin typeface="Times New Roman"/>
                <a:ea typeface="Calibri"/>
                <a:cs typeface="Times New Roman"/>
              </a:rPr>
              <a:t>data </a:t>
            </a:r>
            <a:r>
              <a:rPr lang="en-US" dirty="0">
                <a:solidFill>
                  <a:srgbClr val="000000"/>
                </a:solidFill>
                <a:latin typeface="Times New Roman"/>
                <a:ea typeface="Calibri"/>
                <a:cs typeface="Times New Roman"/>
              </a:rPr>
              <a:t>securely in the cloud.</a:t>
            </a:r>
          </a:p>
          <a:p>
            <a:pPr>
              <a:spcBef>
                <a:spcPts val="0"/>
              </a:spcBef>
            </a:pPr>
            <a:endParaRPr lang="en-US" dirty="0">
              <a:solidFill>
                <a:srgbClr val="000000"/>
              </a:solidFill>
              <a:latin typeface="Times New Roman"/>
              <a:ea typeface="Calibri" panose="020F0502020204030204" pitchFamily="34" charset="0"/>
              <a:cs typeface="Times New Roman"/>
            </a:endParaRPr>
          </a:p>
          <a:p>
            <a:pPr>
              <a:spcBef>
                <a:spcPts val="0"/>
              </a:spcBef>
            </a:pPr>
            <a:r>
              <a:rPr lang="en-US" dirty="0">
                <a:solidFill>
                  <a:srgbClr val="000000"/>
                </a:solidFill>
                <a:latin typeface="Times New Roman"/>
                <a:ea typeface="Calibri"/>
                <a:cs typeface="Times New Roman"/>
              </a:rPr>
              <a:t>Salesforce is your customer success platform, designed to help you sell, service, market, analyze, </a:t>
            </a:r>
            <a:r>
              <a:rPr lang="en-US" b="0" i="0" dirty="0">
                <a:solidFill>
                  <a:srgbClr val="000000"/>
                </a:solidFill>
                <a:effectLst/>
                <a:latin typeface="Times New Roman"/>
                <a:ea typeface="Calibri"/>
                <a:cs typeface="Times New Roman"/>
              </a:rPr>
              <a:t>and </a:t>
            </a:r>
            <a:r>
              <a:rPr lang="en-US" dirty="0">
                <a:solidFill>
                  <a:srgbClr val="000000"/>
                </a:solidFill>
                <a:latin typeface="Times New Roman"/>
                <a:ea typeface="Calibri"/>
                <a:cs typeface="Times New Roman"/>
              </a:rPr>
              <a:t>connect with your customers</a:t>
            </a:r>
            <a:r>
              <a:rPr lang="en-US" b="0" i="0" dirty="0">
                <a:solidFill>
                  <a:srgbClr val="000000"/>
                </a:solidFill>
                <a:effectLst/>
                <a:latin typeface="Times New Roman"/>
                <a:ea typeface="Calibri"/>
                <a:cs typeface="Times New Roman"/>
              </a:rPr>
              <a:t>.</a:t>
            </a:r>
            <a:endParaRPr lang="en-US" dirty="0">
              <a:solidFill>
                <a:srgbClr val="000000"/>
              </a:solidFill>
              <a:latin typeface="Times New Roman"/>
              <a:ea typeface="Calibri"/>
              <a:cs typeface="Times New Roman"/>
            </a:endParaRPr>
          </a:p>
          <a:p>
            <a:pPr>
              <a:spcBef>
                <a:spcPts val="0"/>
              </a:spcBef>
            </a:pPr>
            <a:endParaRPr lang="en-US" sz="1800" dirty="0">
              <a:solidFill>
                <a:srgbClr val="000000"/>
              </a:solidFill>
              <a:latin typeface="Gill Sans MT"/>
              <a:ea typeface="Calibri" panose="020F0502020204030204" pitchFamily="34" charset="0"/>
              <a:cs typeface="Calibri" panose="020F0502020204030204" pitchFamily="34" charset="0"/>
            </a:endParaRPr>
          </a:p>
          <a:p>
            <a:pPr>
              <a:spcBef>
                <a:spcPts val="0"/>
              </a:spcBef>
            </a:pPr>
            <a:endParaRPr lang="en-US" sz="1800" dirty="0">
              <a:solidFill>
                <a:srgbClr val="000000"/>
              </a:solidFill>
              <a:latin typeface="Gill Sans MT"/>
              <a:ea typeface="Calibri" panose="020F0502020204030204" pitchFamily="34" charset="0"/>
              <a:cs typeface="Calibri" panose="020F0502020204030204" pitchFamily="34" charset="0"/>
            </a:endParaRPr>
          </a:p>
          <a:p>
            <a:pPr>
              <a:spcBef>
                <a:spcPts val="0"/>
              </a:spcBef>
            </a:pPr>
            <a:endParaRPr lang="en-US" sz="1800" dirty="0">
              <a:solidFill>
                <a:srgbClr val="000000"/>
              </a:solidFill>
              <a:latin typeface="Gill Sans MT"/>
              <a:ea typeface="Calibri" panose="020F0502020204030204" pitchFamily="34" charset="0"/>
              <a:cs typeface="Calibri" panose="020F0502020204030204" pitchFamily="34" charset="0"/>
            </a:endParaRPr>
          </a:p>
          <a:p>
            <a:pPr marL="457200" indent="-457200" algn="just"/>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978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925880" y="361720"/>
            <a:ext cx="9392421" cy="1330841"/>
          </a:xfrm>
        </p:spPr>
        <p:txBody>
          <a:bodyPr>
            <a:normAutofit/>
          </a:bodyPr>
          <a:lstStyle/>
          <a:p>
            <a:r>
              <a:rPr lang="en-US" sz="2800" b="1">
                <a:solidFill>
                  <a:srgbClr val="000000"/>
                </a:solidFill>
                <a:latin typeface="Times New Roman"/>
                <a:cs typeface="Times New Roman"/>
              </a:rPr>
              <a:t>JOB APPLICATION TRACKING SYSTEM</a:t>
            </a:r>
            <a:endParaRPr lang="en-US" sz="2800">
              <a:solidFill>
                <a:srgbClr val="000000"/>
              </a:solidFill>
              <a:latin typeface="Times New Roman"/>
              <a:cs typeface="Times New Roman"/>
            </a:endParaRPr>
          </a:p>
          <a:p>
            <a:endParaRPr lang="en-US" sz="3600" b="1" i="1">
              <a:latin typeface="Franklin Gothic Demi"/>
              <a:cs typeface="Calibri Light"/>
            </a:endParaRPr>
          </a:p>
        </p:txBody>
      </p:sp>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1573161" y="1843808"/>
            <a:ext cx="10025940" cy="4060013"/>
          </a:xfrm>
        </p:spPr>
        <p:txBody>
          <a:bodyPr vert="horz" lIns="91440" tIns="45720" rIns="91440" bIns="45720" rtlCol="0" anchor="t">
            <a:noAutofit/>
          </a:bodyPr>
          <a:lstStyle/>
          <a:p>
            <a:pPr>
              <a:spcBef>
                <a:spcPts val="0"/>
              </a:spcBef>
            </a:pPr>
            <a:r>
              <a:rPr lang="en-US" dirty="0">
                <a:solidFill>
                  <a:srgbClr val="000000"/>
                </a:solidFill>
                <a:latin typeface="Times New Roman"/>
                <a:ea typeface="Calibri"/>
                <a:cs typeface="Times New Roman"/>
              </a:rPr>
              <a:t>In the project we Create a CRM Application which helps the applicant to track the No. of jobs he applied </a:t>
            </a:r>
            <a:r>
              <a:rPr lang="en-US" b="0" i="0" dirty="0">
                <a:solidFill>
                  <a:srgbClr val="000000"/>
                </a:solidFill>
                <a:effectLst/>
                <a:latin typeface="Times New Roman"/>
                <a:ea typeface="Calibri"/>
                <a:cs typeface="Times New Roman"/>
              </a:rPr>
              <a:t>and </a:t>
            </a:r>
            <a:r>
              <a:rPr lang="en-US" dirty="0">
                <a:solidFill>
                  <a:srgbClr val="000000"/>
                </a:solidFill>
                <a:latin typeface="Times New Roman"/>
                <a:ea typeface="Calibri"/>
                <a:cs typeface="Times New Roman"/>
              </a:rPr>
              <a:t>helps him to find the job posted by the various recruiters</a:t>
            </a:r>
            <a:r>
              <a:rPr lang="en-US" b="0" i="0" dirty="0">
                <a:solidFill>
                  <a:srgbClr val="000000"/>
                </a:solidFill>
                <a:effectLst/>
                <a:latin typeface="Times New Roman"/>
                <a:ea typeface="Calibri"/>
                <a:cs typeface="Times New Roman"/>
              </a:rPr>
              <a:t>, </a:t>
            </a:r>
            <a:r>
              <a:rPr lang="en-US" dirty="0">
                <a:solidFill>
                  <a:srgbClr val="000000"/>
                </a:solidFill>
                <a:latin typeface="Times New Roman"/>
                <a:ea typeface="Calibri"/>
                <a:cs typeface="Times New Roman"/>
              </a:rPr>
              <a:t>find the best attributes to be involved </a:t>
            </a:r>
            <a:r>
              <a:rPr lang="en-US" b="0" i="0" dirty="0">
                <a:solidFill>
                  <a:srgbClr val="000000"/>
                </a:solidFill>
                <a:effectLst/>
                <a:latin typeface="Times New Roman"/>
                <a:ea typeface="Calibri"/>
                <a:cs typeface="Times New Roman"/>
              </a:rPr>
              <a:t>to </a:t>
            </a:r>
            <a:r>
              <a:rPr lang="en-US" dirty="0">
                <a:solidFill>
                  <a:srgbClr val="000000"/>
                </a:solidFill>
                <a:latin typeface="Times New Roman"/>
                <a:ea typeface="Calibri"/>
                <a:cs typeface="Times New Roman"/>
              </a:rPr>
              <a:t>run the process in </a:t>
            </a:r>
            <a:r>
              <a:rPr lang="en-US" b="0" i="0" dirty="0">
                <a:solidFill>
                  <a:srgbClr val="000000"/>
                </a:solidFill>
                <a:effectLst/>
                <a:latin typeface="Times New Roman"/>
                <a:ea typeface="Calibri"/>
                <a:cs typeface="Times New Roman"/>
              </a:rPr>
              <a:t>a </a:t>
            </a:r>
            <a:r>
              <a:rPr lang="en-US" dirty="0">
                <a:solidFill>
                  <a:srgbClr val="000000"/>
                </a:solidFill>
                <a:latin typeface="Times New Roman"/>
                <a:ea typeface="Calibri"/>
                <a:cs typeface="Times New Roman"/>
              </a:rPr>
              <a:t>smooth way and easily to track</a:t>
            </a:r>
            <a:r>
              <a:rPr lang="en-US" b="0" i="0" dirty="0">
                <a:solidFill>
                  <a:srgbClr val="000000"/>
                </a:solidFill>
                <a:effectLst/>
                <a:latin typeface="Times New Roman"/>
                <a:ea typeface="Calibri"/>
                <a:cs typeface="Times New Roman"/>
              </a:rPr>
              <a:t>.</a:t>
            </a:r>
          </a:p>
          <a:p>
            <a:pPr>
              <a:lnSpc>
                <a:spcPct val="100000"/>
              </a:lnSpc>
              <a:spcBef>
                <a:spcPts val="0"/>
              </a:spcBef>
            </a:pPr>
            <a:endParaRPr lang="en-US" dirty="0">
              <a:solidFill>
                <a:srgbClr val="000000"/>
              </a:solidFill>
              <a:latin typeface="Times New Roman"/>
              <a:ea typeface="Calibri" panose="020F0502020204030204" pitchFamily="34" charset="0"/>
              <a:cs typeface="Times New Roman"/>
            </a:endParaRPr>
          </a:p>
          <a:p>
            <a:pPr>
              <a:spcBef>
                <a:spcPts val="0"/>
              </a:spcBef>
            </a:pPr>
            <a:r>
              <a:rPr lang="en-US" dirty="0">
                <a:solidFill>
                  <a:srgbClr val="000000"/>
                </a:solidFill>
                <a:latin typeface="Times New Roman"/>
                <a:ea typeface="Calibri"/>
                <a:cs typeface="Times New Roman"/>
              </a:rPr>
              <a:t>In this project you can do hands on practice the configuration as well as customization with the Data modeling, App building, User Adoption &amp; Many more </a:t>
            </a:r>
            <a:r>
              <a:rPr lang="en-US" b="0" i="0" dirty="0">
                <a:solidFill>
                  <a:srgbClr val="000000"/>
                </a:solidFill>
                <a:effectLst/>
                <a:latin typeface="Times New Roman"/>
                <a:ea typeface="Calibri"/>
                <a:cs typeface="Times New Roman"/>
              </a:rPr>
              <a:t>.</a:t>
            </a:r>
            <a:endParaRPr lang="en-US" dirty="0">
              <a:solidFill>
                <a:srgbClr val="000000"/>
              </a:solidFill>
              <a:latin typeface="Times New Roman"/>
              <a:ea typeface="Calibri"/>
              <a:cs typeface="Times New Roman"/>
            </a:endParaRPr>
          </a:p>
          <a:p>
            <a:pPr marL="0" indent="0" algn="l">
              <a:buNone/>
            </a:pP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7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1671484" y="443283"/>
            <a:ext cx="8408117" cy="1330841"/>
          </a:xfrm>
        </p:spPr>
        <p:txBody>
          <a:bodyPr>
            <a:normAutofit/>
          </a:bodyPr>
          <a:lstStyle/>
          <a:p>
            <a:r>
              <a:rPr lang="en-US" sz="2800" b="1" dirty="0">
                <a:solidFill>
                  <a:srgbClr val="000000"/>
                </a:solidFill>
                <a:latin typeface="Gill Sans MT"/>
                <a:cs typeface="Calibri Light"/>
              </a:rPr>
              <a:t>CREATION OF DEVELOPER ACCOUNT</a:t>
            </a:r>
            <a:endParaRPr lang="en-US" sz="2800" dirty="0">
              <a:solidFill>
                <a:srgbClr val="000000"/>
              </a:solidFill>
              <a:latin typeface="Gill Sans MT"/>
              <a:cs typeface="Calibri Light"/>
            </a:endParaRPr>
          </a:p>
          <a:p>
            <a:endParaRPr lang="en-US" sz="3600" b="1" i="1" dirty="0">
              <a:latin typeface="Franklin Gothic Demi"/>
              <a:cs typeface="Calibri Light"/>
            </a:endParaRPr>
          </a:p>
        </p:txBody>
      </p:sp>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1907457" y="1093870"/>
            <a:ext cx="9195077" cy="4670259"/>
          </a:xfrm>
        </p:spPr>
        <p:txBody>
          <a:bodyPr vert="horz" lIns="91440" tIns="45720" rIns="91440" bIns="45720" rtlCol="0" anchor="t">
            <a:noAutofit/>
          </a:bodyPr>
          <a:lstStyle/>
          <a:p>
            <a:pPr>
              <a:spcBef>
                <a:spcPts val="0"/>
              </a:spcBef>
            </a:pPr>
            <a:r>
              <a:rPr lang="en-US" b="0" i="0" dirty="0">
                <a:solidFill>
                  <a:srgbClr val="000000"/>
                </a:solidFill>
                <a:effectLst/>
                <a:latin typeface="Times New Roman"/>
                <a:ea typeface="Calibri" panose="020F0502020204030204" pitchFamily="34" charset="0"/>
                <a:cs typeface="Times New Roman"/>
              </a:rPr>
              <a:t>A </a:t>
            </a:r>
            <a:r>
              <a:rPr lang="en-US" dirty="0">
                <a:solidFill>
                  <a:srgbClr val="000000"/>
                </a:solidFill>
                <a:latin typeface="Times New Roman"/>
                <a:ea typeface="Calibri" panose="020F0502020204030204" pitchFamily="34" charset="0"/>
                <a:cs typeface="Times New Roman"/>
              </a:rPr>
              <a:t>Developer org has all the features and licenses you need to get started </a:t>
            </a:r>
            <a:r>
              <a:rPr lang="en-US" b="0" i="0" dirty="0">
                <a:solidFill>
                  <a:srgbClr val="000000"/>
                </a:solidFill>
                <a:effectLst/>
                <a:latin typeface="Times New Roman"/>
                <a:ea typeface="Calibri" panose="020F0502020204030204" pitchFamily="34" charset="0"/>
                <a:cs typeface="Times New Roman"/>
              </a:rPr>
              <a:t>with </a:t>
            </a:r>
            <a:r>
              <a:rPr lang="en-US" dirty="0">
                <a:solidFill>
                  <a:srgbClr val="000000"/>
                </a:solidFill>
                <a:latin typeface="Times New Roman"/>
                <a:ea typeface="Calibri" panose="020F0502020204030204" pitchFamily="34" charset="0"/>
                <a:cs typeface="Times New Roman"/>
              </a:rPr>
              <a:t>Salesforce</a:t>
            </a:r>
            <a:r>
              <a:rPr lang="en-US" b="0" i="0" dirty="0">
                <a:solidFill>
                  <a:srgbClr val="000000"/>
                </a:solidFill>
                <a:effectLst/>
                <a:latin typeface="Times New Roman"/>
                <a:ea typeface="Calibri" panose="020F0502020204030204" pitchFamily="34" charset="0"/>
                <a:cs typeface="Times New Roman"/>
              </a:rPr>
              <a:t>.</a:t>
            </a:r>
          </a:p>
          <a:p>
            <a:pPr>
              <a:spcBef>
                <a:spcPts val="0"/>
              </a:spcBef>
            </a:pPr>
            <a:endParaRPr lang="en-US" dirty="0">
              <a:solidFill>
                <a:srgbClr val="000000"/>
              </a:solidFill>
              <a:latin typeface="Times New Roman"/>
              <a:ea typeface="Calibri" panose="020F0502020204030204" pitchFamily="34" charset="0"/>
              <a:cs typeface="Times New Roman"/>
            </a:endParaRPr>
          </a:p>
          <a:p>
            <a:pPr>
              <a:spcBef>
                <a:spcPts val="0"/>
              </a:spcBef>
            </a:pPr>
            <a:r>
              <a:rPr lang="en-US" dirty="0">
                <a:solidFill>
                  <a:srgbClr val="000000"/>
                </a:solidFill>
                <a:latin typeface="Times New Roman"/>
                <a:ea typeface="Calibri"/>
                <a:cs typeface="Times New Roman"/>
              </a:rPr>
              <a:t>Search </a:t>
            </a:r>
            <a:r>
              <a:rPr lang="en-US" b="1" dirty="0">
                <a:solidFill>
                  <a:srgbClr val="000000"/>
                </a:solidFill>
                <a:latin typeface="Times New Roman"/>
                <a:ea typeface="Calibri"/>
                <a:cs typeface="Times New Roman"/>
              </a:rPr>
              <a:t>developer.salesforce</a:t>
            </a:r>
            <a:r>
              <a:rPr lang="en-US" b="1" i="0" dirty="0">
                <a:solidFill>
                  <a:srgbClr val="000000"/>
                </a:solidFill>
                <a:effectLst/>
                <a:latin typeface="Times New Roman"/>
                <a:ea typeface="Calibri"/>
                <a:cs typeface="Times New Roman"/>
              </a:rPr>
              <a:t>.</a:t>
            </a:r>
            <a:r>
              <a:rPr lang="en-US" b="1" dirty="0">
                <a:solidFill>
                  <a:srgbClr val="000000"/>
                </a:solidFill>
                <a:latin typeface="Times New Roman"/>
                <a:ea typeface="Calibri"/>
                <a:cs typeface="Times New Roman"/>
              </a:rPr>
              <a:t>com/signup</a:t>
            </a:r>
            <a:endParaRPr lang="en-IN" dirty="0">
              <a:solidFill>
                <a:srgbClr val="000000"/>
              </a:solidFill>
              <a:latin typeface="Times New Roman"/>
              <a:ea typeface="Calibri"/>
              <a:cs typeface="Times New Roman"/>
            </a:endParaRPr>
          </a:p>
          <a:p>
            <a:pPr>
              <a:spcBef>
                <a:spcPts val="0"/>
              </a:spcBef>
            </a:pPr>
            <a:endParaRPr lang="en-IN" sz="1800" b="0" i="0" dirty="0">
              <a:solidFill>
                <a:srgbClr val="000000"/>
              </a:solidFill>
              <a:effectLst/>
              <a:latin typeface="Gill Sans MT"/>
              <a:ea typeface="Calibri" panose="020F0502020204030204" pitchFamily="34" charset="0"/>
              <a:cs typeface="Calibri" panose="020F0502020204030204" pitchFamily="34" charset="0"/>
            </a:endParaRPr>
          </a:p>
          <a:p>
            <a:pPr marL="0" indent="0">
              <a:buNone/>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2995951F-FC21-CD8C-082F-CF88F059CE1E}"/>
              </a:ext>
            </a:extLst>
          </p:cNvPr>
          <p:cNvPicPr>
            <a:picLocks noChangeAspect="1"/>
          </p:cNvPicPr>
          <p:nvPr/>
        </p:nvPicPr>
        <p:blipFill>
          <a:blip r:embed="rId3"/>
          <a:stretch>
            <a:fillRect/>
          </a:stretch>
        </p:blipFill>
        <p:spPr>
          <a:xfrm>
            <a:off x="1795950" y="2843571"/>
            <a:ext cx="5498929" cy="341784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6D53958-E9B8-2F5C-BEFD-70BAA3A2F3EC}"/>
              </a:ext>
            </a:extLst>
          </p:cNvPr>
          <p:cNvPicPr>
            <a:picLocks noChangeAspect="1"/>
          </p:cNvPicPr>
          <p:nvPr/>
        </p:nvPicPr>
        <p:blipFill>
          <a:blip r:embed="rId4"/>
          <a:stretch>
            <a:fillRect/>
          </a:stretch>
        </p:blipFill>
        <p:spPr>
          <a:xfrm>
            <a:off x="7294878" y="2832412"/>
            <a:ext cx="4897121" cy="3429001"/>
          </a:xfrm>
          <a:prstGeom prst="rect">
            <a:avLst/>
          </a:prstGeom>
        </p:spPr>
      </p:pic>
    </p:spTree>
    <p:extLst>
      <p:ext uri="{BB962C8B-B14F-4D97-AF65-F5344CB8AC3E}">
        <p14:creationId xmlns:p14="http://schemas.microsoft.com/office/powerpoint/2010/main" val="351430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1917290" y="0"/>
            <a:ext cx="9576620" cy="914400"/>
          </a:xfrm>
        </p:spPr>
        <p:txBody>
          <a:bodyPr>
            <a:normAutofit/>
          </a:bodyPr>
          <a:lstStyle/>
          <a:p>
            <a:pPr>
              <a:spcBef>
                <a:spcPts val="0"/>
              </a:spcBef>
            </a:pPr>
            <a:r>
              <a:rPr lang="en-US" sz="2800" b="1" dirty="0">
                <a:solidFill>
                  <a:srgbClr val="000000"/>
                </a:solidFill>
                <a:latin typeface="Times New Roman"/>
                <a:cs typeface="Times New Roman"/>
              </a:rPr>
              <a:t>HOME PAGE</a:t>
            </a:r>
            <a:endParaRPr lang="en-US" sz="2800" dirty="0">
              <a:solidFill>
                <a:srgbClr val="000000"/>
              </a:solidFill>
              <a:latin typeface="Times New Roman"/>
              <a:cs typeface="Times New Roman"/>
            </a:endParaRPr>
          </a:p>
          <a:p>
            <a:pPr algn="ctr"/>
            <a:endParaRPr lang="en-US" sz="3600" b="1" i="1" dirty="0">
              <a:latin typeface="Franklin Gothic Demi"/>
              <a:cs typeface="Calibri Light"/>
            </a:endParaRPr>
          </a:p>
        </p:txBody>
      </p:sp>
      <p:pic>
        <p:nvPicPr>
          <p:cNvPr id="7" name="Content Placeholder 6" descr="A screenshot of a computer&#10;&#10;Description automatically generated">
            <a:extLst>
              <a:ext uri="{FF2B5EF4-FFF2-40B4-BE49-F238E27FC236}">
                <a16:creationId xmlns:a16="http://schemas.microsoft.com/office/drawing/2014/main" id="{EDEF2A0A-481F-40D0-448A-BB4973297CF2}"/>
              </a:ext>
            </a:extLst>
          </p:cNvPr>
          <p:cNvPicPr>
            <a:picLocks noGrp="1" noChangeAspect="1"/>
          </p:cNvPicPr>
          <p:nvPr>
            <p:ph idx="1"/>
          </p:nvPr>
        </p:nvPicPr>
        <p:blipFill>
          <a:blip r:embed="rId3"/>
          <a:stretch>
            <a:fillRect/>
          </a:stretch>
        </p:blipFill>
        <p:spPr>
          <a:xfrm>
            <a:off x="1917290" y="1150375"/>
            <a:ext cx="10196052" cy="5113917"/>
          </a:xfrm>
        </p:spPr>
      </p:pic>
    </p:spTree>
    <p:extLst>
      <p:ext uri="{BB962C8B-B14F-4D97-AF65-F5344CB8AC3E}">
        <p14:creationId xmlns:p14="http://schemas.microsoft.com/office/powerpoint/2010/main" val="27750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745846" y="1"/>
            <a:ext cx="10764021" cy="943896"/>
          </a:xfrm>
        </p:spPr>
        <p:txBody>
          <a:bodyPr>
            <a:normAutofit/>
          </a:bodyPr>
          <a:lstStyle/>
          <a:p>
            <a:r>
              <a:rPr lang="en-US" sz="2800" b="1" dirty="0">
                <a:solidFill>
                  <a:srgbClr val="000000"/>
                </a:solidFill>
                <a:latin typeface="Times New Roman"/>
                <a:cs typeface="Times New Roman"/>
              </a:rPr>
              <a:t>OBJECTS</a:t>
            </a:r>
            <a:endParaRPr lang="en-US" sz="2800" dirty="0">
              <a:solidFill>
                <a:srgbClr val="000000"/>
              </a:solidFill>
              <a:latin typeface="Times New Roman"/>
              <a:cs typeface="Times New Roman"/>
            </a:endParaRPr>
          </a:p>
          <a:p>
            <a:pPr algn="ctr"/>
            <a:endParaRPr lang="en-US" sz="3600" b="1" i="1" dirty="0">
              <a:latin typeface="Franklin Gothic"/>
              <a:cs typeface="Calibri Light"/>
            </a:endParaRPr>
          </a:p>
        </p:txBody>
      </p:sp>
      <p:sp>
        <p:nvSpPr>
          <p:cNvPr id="3" name="TextBox 2">
            <a:extLst>
              <a:ext uri="{FF2B5EF4-FFF2-40B4-BE49-F238E27FC236}">
                <a16:creationId xmlns:a16="http://schemas.microsoft.com/office/drawing/2014/main" id="{9968541D-2E26-C4A3-9B14-427DC8692B01}"/>
              </a:ext>
            </a:extLst>
          </p:cNvPr>
          <p:cNvSpPr txBox="1"/>
          <p:nvPr/>
        </p:nvSpPr>
        <p:spPr>
          <a:xfrm>
            <a:off x="1671484" y="383457"/>
            <a:ext cx="10097729" cy="568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cs typeface="Segoe UI"/>
              </a:rPr>
              <a:t>WHAT IS AN OBJECT?</a:t>
            </a:r>
            <a:r>
              <a:rPr lang="en-US" sz="2000" dirty="0">
                <a:cs typeface="Segoe UI"/>
              </a:rPr>
              <a:t>​</a:t>
            </a:r>
            <a:endParaRPr lang="en-US" dirty="0">
              <a:cs typeface="Times New Roman"/>
            </a:endParaRPr>
          </a:p>
          <a:p>
            <a:r>
              <a:rPr lang="en-US" sz="2400" dirty="0">
                <a:cs typeface="Segoe UI"/>
              </a:rPr>
              <a:t>​</a:t>
            </a:r>
          </a:p>
          <a:p>
            <a:r>
              <a:rPr lang="en-US" sz="2400" b="1" dirty="0">
                <a:cs typeface="Segoe UI"/>
              </a:rPr>
              <a:t>                </a:t>
            </a:r>
            <a:r>
              <a:rPr lang="en-US" sz="2400" dirty="0">
                <a:cs typeface="Segoe UI"/>
              </a:rPr>
              <a:t>Salesforce objects are database tables that permit you to store data that is specific to an organization. It consists of fields (columns) and records (rows).​</a:t>
            </a:r>
          </a:p>
          <a:p>
            <a:r>
              <a:rPr lang="en-US" sz="2400" dirty="0">
                <a:cs typeface="Segoe UI"/>
              </a:rPr>
              <a:t>​</a:t>
            </a:r>
          </a:p>
          <a:p>
            <a:pPr marL="342900" indent="-342900">
              <a:buFont typeface="Arial"/>
              <a:buChar char="•"/>
            </a:pPr>
            <a:r>
              <a:rPr lang="en-US" sz="2000" b="1" dirty="0">
                <a:cs typeface="Segoe UI"/>
              </a:rPr>
              <a:t>SALESFORCE OBJECTS ARE OF 2 TYPES</a:t>
            </a:r>
            <a:r>
              <a:rPr lang="en-US" sz="2000" dirty="0">
                <a:cs typeface="Segoe UI"/>
              </a:rPr>
              <a:t>​</a:t>
            </a:r>
          </a:p>
          <a:p>
            <a:r>
              <a:rPr lang="en-US" sz="2400" dirty="0">
                <a:cs typeface="Segoe UI"/>
              </a:rPr>
              <a:t>​</a:t>
            </a:r>
          </a:p>
          <a:p>
            <a:r>
              <a:rPr lang="en-US" sz="2400" dirty="0">
                <a:cs typeface="Segoe UI"/>
              </a:rPr>
              <a:t>                   1.Standard Objects: Standard objects are the kind of objects that are provided by salesforce.com such as users, contracts, reports, dashboards, etc.​</a:t>
            </a:r>
          </a:p>
          <a:p>
            <a:r>
              <a:rPr lang="en-US" sz="2400" dirty="0">
                <a:cs typeface="Segoe UI"/>
              </a:rPr>
              <a:t>​</a:t>
            </a:r>
          </a:p>
          <a:p>
            <a:r>
              <a:rPr lang="en-US" sz="2400" dirty="0">
                <a:cs typeface="Segoe UI"/>
              </a:rPr>
              <a:t>                   2.Custom Objects: Custom objects are those objects that are created by users. They supply information that is unique and essential to their organization. They are the heart of any application and provide a structure for sharing data.</a:t>
            </a:r>
            <a:r>
              <a:rPr lang="en-IN" sz="2400" dirty="0">
                <a:cs typeface="Segoe UI"/>
              </a:rPr>
              <a:t>​</a:t>
            </a:r>
          </a:p>
        </p:txBody>
      </p:sp>
    </p:spTree>
    <p:extLst>
      <p:ext uri="{BB962C8B-B14F-4D97-AF65-F5344CB8AC3E}">
        <p14:creationId xmlns:p14="http://schemas.microsoft.com/office/powerpoint/2010/main" val="111200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707" name="TextBox 706">
            <a:extLst>
              <a:ext uri="{FF2B5EF4-FFF2-40B4-BE49-F238E27FC236}">
                <a16:creationId xmlns:a16="http://schemas.microsoft.com/office/drawing/2014/main" id="{FAB811D5-5EC7-8C6D-EA0C-216395716EC7}"/>
              </a:ext>
            </a:extLst>
          </p:cNvPr>
          <p:cNvSpPr txBox="1"/>
          <p:nvPr/>
        </p:nvSpPr>
        <p:spPr>
          <a:xfrm>
            <a:off x="739398" y="560812"/>
            <a:ext cx="75417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400" b="1" i="1">
              <a:latin typeface="Franklin Gothic"/>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9B98527F-50CB-CB4A-DFBA-7D86B62FF7A0}"/>
              </a:ext>
            </a:extLst>
          </p:cNvPr>
          <p:cNvSpPr txBox="1"/>
          <p:nvPr/>
        </p:nvSpPr>
        <p:spPr>
          <a:xfrm>
            <a:off x="2153264" y="662880"/>
            <a:ext cx="88097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In This Application We Use 4 Custom Objects:</a:t>
            </a:r>
            <a:r>
              <a:rPr lang="en-US" sz="2800" dirty="0">
                <a:cs typeface="Times New Roman"/>
              </a:rPr>
              <a:t>​</a:t>
            </a:r>
            <a:endParaRPr lang="en-US" dirty="0"/>
          </a:p>
        </p:txBody>
      </p:sp>
      <p:sp>
        <p:nvSpPr>
          <p:cNvPr id="5" name="TextBox 4">
            <a:extLst>
              <a:ext uri="{FF2B5EF4-FFF2-40B4-BE49-F238E27FC236}">
                <a16:creationId xmlns:a16="http://schemas.microsoft.com/office/drawing/2014/main" id="{451E7C3B-8869-1B1A-24D1-E74932161479}"/>
              </a:ext>
            </a:extLst>
          </p:cNvPr>
          <p:cNvSpPr txBox="1"/>
          <p:nvPr/>
        </p:nvSpPr>
        <p:spPr>
          <a:xfrm>
            <a:off x="2153263" y="1880719"/>
            <a:ext cx="754170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IN" sz="2400" dirty="0">
                <a:cs typeface="Segoe UI"/>
              </a:rPr>
              <a:t>Recruiter</a:t>
            </a:r>
            <a:r>
              <a:rPr lang="en-US" sz="2400" dirty="0">
                <a:cs typeface="Segoe UI"/>
              </a:rPr>
              <a:t>​</a:t>
            </a:r>
            <a:endParaRPr lang="en-US" dirty="0"/>
          </a:p>
          <a:p>
            <a:pPr marL="457200" indent="-457200">
              <a:buAutoNum type="arabicPeriod"/>
            </a:pPr>
            <a:r>
              <a:rPr lang="en-IN" sz="2400" dirty="0">
                <a:cs typeface="Segoe UI"/>
              </a:rPr>
              <a:t>Jobs</a:t>
            </a:r>
            <a:r>
              <a:rPr lang="en-US" sz="2400" dirty="0">
                <a:cs typeface="Segoe UI"/>
              </a:rPr>
              <a:t>​</a:t>
            </a:r>
          </a:p>
          <a:p>
            <a:pPr marL="457200" indent="-457200">
              <a:buAutoNum type="arabicPeriod"/>
            </a:pPr>
            <a:r>
              <a:rPr lang="en-IN" sz="2400" dirty="0">
                <a:cs typeface="Segoe UI"/>
              </a:rPr>
              <a:t>Candidate</a:t>
            </a:r>
            <a:r>
              <a:rPr lang="en-US" sz="2400" dirty="0">
                <a:cs typeface="Segoe UI"/>
              </a:rPr>
              <a:t>​</a:t>
            </a:r>
          </a:p>
          <a:p>
            <a:pPr marL="457200" indent="-457200">
              <a:buAutoNum type="arabicPeriod"/>
            </a:pPr>
            <a:r>
              <a:rPr lang="en-IN" sz="2400" dirty="0">
                <a:cs typeface="Segoe UI"/>
              </a:rPr>
              <a:t>Job-Application</a:t>
            </a:r>
            <a:r>
              <a:rPr lang="en-US" sz="2400" dirty="0">
                <a:cs typeface="Segoe UI"/>
              </a:rPr>
              <a:t>​</a:t>
            </a:r>
            <a:endParaRPr lang="en-US" dirty="0">
              <a:cs typeface="Times New Roman"/>
            </a:endParaRPr>
          </a:p>
        </p:txBody>
      </p:sp>
    </p:spTree>
    <p:extLst>
      <p:ext uri="{BB962C8B-B14F-4D97-AF65-F5344CB8AC3E}">
        <p14:creationId xmlns:p14="http://schemas.microsoft.com/office/powerpoint/2010/main" val="357261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720645" y="1"/>
            <a:ext cx="10374960"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TABS</a:t>
            </a:r>
            <a:endParaRPr lang="en-US" sz="2800" dirty="0">
              <a:latin typeface="Times New Roman"/>
              <a:cs typeface="Times New Roman"/>
            </a:endParaRPr>
          </a:p>
          <a:p>
            <a:endParaRPr lang="en-US" sz="2800" b="1" dirty="0">
              <a:latin typeface="Times New Roman"/>
              <a:cs typeface="Times New Roman"/>
            </a:endParaRPr>
          </a:p>
          <a:p>
            <a:r>
              <a:rPr lang="en-US" sz="2400" dirty="0">
                <a:latin typeface="Times New Roman"/>
                <a:cs typeface="Times New Roman"/>
              </a:rPr>
              <a:t>Tabs in Salesforce help users view the information at a glance. It displays the data of objects and other web content in the application.</a:t>
            </a:r>
          </a:p>
          <a:p>
            <a:endParaRPr lang="en-US" sz="2400" b="1" dirty="0">
              <a:latin typeface="Times New Roman"/>
              <a:cs typeface="Times New Roman"/>
            </a:endParaRPr>
          </a:p>
          <a:p>
            <a:r>
              <a:rPr lang="en-US" sz="2400" b="1" dirty="0">
                <a:latin typeface="Times New Roman"/>
                <a:cs typeface="Times New Roman"/>
              </a:rPr>
              <a:t>There are mainly 4 types of tabs:</a:t>
            </a:r>
            <a:endParaRPr lang="en-US" sz="2400" dirty="0">
              <a:latin typeface="Times New Roman"/>
              <a:cs typeface="Times New Roman"/>
            </a:endParaRPr>
          </a:p>
          <a:p>
            <a:pPr marL="457200" indent="-457200">
              <a:buAutoNum type="arabicPeriod"/>
            </a:pPr>
            <a:r>
              <a:rPr lang="en-US" sz="2400" b="1" dirty="0">
                <a:latin typeface="Times New Roman"/>
                <a:cs typeface="Times New Roman"/>
              </a:rPr>
              <a:t>Standard Object Tabs:</a:t>
            </a:r>
            <a:endParaRPr lang="en-US" sz="2400" dirty="0">
              <a:latin typeface="Times New Roman"/>
              <a:cs typeface="Times New Roman"/>
            </a:endParaRPr>
          </a:p>
          <a:p>
            <a:r>
              <a:rPr lang="en-US" sz="2400" dirty="0">
                <a:latin typeface="Times New Roman"/>
                <a:cs typeface="Times New Roman"/>
              </a:rPr>
              <a:t>         Standard object tabs display data related to standard objects.</a:t>
            </a:r>
          </a:p>
          <a:p>
            <a:r>
              <a:rPr lang="en-US" sz="2400" b="1" dirty="0">
                <a:latin typeface="Times New Roman"/>
                <a:cs typeface="Times New Roman"/>
              </a:rPr>
              <a:t>2.   Custom Object Tabs</a:t>
            </a:r>
            <a:r>
              <a:rPr lang="en-US" sz="2400" dirty="0">
                <a:latin typeface="Times New Roman"/>
                <a:cs typeface="Times New Roman"/>
              </a:rPr>
              <a:t>:</a:t>
            </a:r>
          </a:p>
          <a:p>
            <a:r>
              <a:rPr lang="en-US" sz="2400" dirty="0">
                <a:latin typeface="Times New Roman"/>
                <a:cs typeface="Times New Roman"/>
              </a:rPr>
              <a:t>        Custom object tabs display data related to custom objects. These tabs look and function just like standard tabs.</a:t>
            </a:r>
          </a:p>
          <a:p>
            <a:r>
              <a:rPr lang="en-US" sz="2400" b="1" dirty="0">
                <a:latin typeface="Times New Roman"/>
                <a:cs typeface="Times New Roman"/>
              </a:rPr>
              <a:t>3.   Web Tabs:</a:t>
            </a:r>
            <a:endParaRPr lang="en-US" sz="2400" dirty="0">
              <a:latin typeface="Times New Roman"/>
              <a:cs typeface="Times New Roman"/>
            </a:endParaRPr>
          </a:p>
          <a:p>
            <a:r>
              <a:rPr lang="en-US" sz="2400" dirty="0">
                <a:latin typeface="Times New Roman"/>
                <a:cs typeface="Times New Roman"/>
              </a:rPr>
              <a:t>       Web Tabs display any external Web-based application or Web page in a Salesforce tab.</a:t>
            </a:r>
          </a:p>
          <a:p>
            <a:r>
              <a:rPr lang="en-US" sz="2400" b="1" dirty="0">
                <a:latin typeface="Times New Roman"/>
                <a:cs typeface="Times New Roman"/>
              </a:rPr>
              <a:t>4.   Visualforce Tabs:</a:t>
            </a:r>
            <a:endParaRPr lang="en-US" sz="2400" dirty="0">
              <a:latin typeface="Times New Roman"/>
              <a:cs typeface="Times New Roman"/>
            </a:endParaRPr>
          </a:p>
          <a:p>
            <a:r>
              <a:rPr lang="en-US" sz="2400" dirty="0">
                <a:latin typeface="Times New Roman"/>
                <a:cs typeface="Times New Roman"/>
              </a:rPr>
              <a:t>       Visualforce Tabs display data from a Visualforce Page.</a:t>
            </a:r>
            <a:endParaRPr lang="en-IN" sz="2400" dirty="0">
              <a:latin typeface="Times New Roman"/>
              <a:cs typeface="Times New Roman"/>
            </a:endParaRPr>
          </a:p>
          <a:p>
            <a:endParaRPr lang="en-US" sz="2400" dirty="0">
              <a:latin typeface="Times New Roman"/>
              <a:cs typeface="Times New Roman"/>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540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1DE13E05-EF23-B791-8DD1-FA3C2AB61874}"/>
              </a:ext>
            </a:extLst>
          </p:cNvPr>
          <p:cNvSpPr txBox="1"/>
          <p:nvPr/>
        </p:nvSpPr>
        <p:spPr>
          <a:xfrm>
            <a:off x="601605" y="80730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5" name="TextBox 4">
            <a:extLst>
              <a:ext uri="{FF2B5EF4-FFF2-40B4-BE49-F238E27FC236}">
                <a16:creationId xmlns:a16="http://schemas.microsoft.com/office/drawing/2014/main" id="{52AD16CA-0BB9-E378-8078-10DCD220BE19}"/>
              </a:ext>
            </a:extLst>
          </p:cNvPr>
          <p:cNvSpPr txBox="1"/>
          <p:nvPr/>
        </p:nvSpPr>
        <p:spPr>
          <a:xfrm>
            <a:off x="1779638" y="217159"/>
            <a:ext cx="10315966" cy="12507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LIGHTNING APP</a:t>
            </a:r>
            <a:endParaRPr lang="en-US" sz="2800" dirty="0">
              <a:latin typeface="Times New Roman"/>
              <a:cs typeface="Times New Roman"/>
            </a:endParaRPr>
          </a:p>
          <a:p>
            <a:pPr>
              <a:lnSpc>
                <a:spcPct val="150000"/>
              </a:lnSpc>
            </a:pPr>
            <a:endParaRPr lang="en-US" sz="3600" i="1" dirty="0">
              <a:latin typeface="Franklin Gothic Demi" panose="020B0703020102020204" pitchFamily="34" charset="0"/>
              <a:cs typeface="Calibri" panose="020F0502020204030204"/>
            </a:endParaRPr>
          </a:p>
        </p:txBody>
      </p:sp>
      <p:sp>
        <p:nvSpPr>
          <p:cNvPr id="7" name="TextBox 6">
            <a:extLst>
              <a:ext uri="{FF2B5EF4-FFF2-40B4-BE49-F238E27FC236}">
                <a16:creationId xmlns:a16="http://schemas.microsoft.com/office/drawing/2014/main" id="{C0486EAD-3B75-6F53-A04C-970F0C30FA70}"/>
              </a:ext>
            </a:extLst>
          </p:cNvPr>
          <p:cNvSpPr txBox="1"/>
          <p:nvPr/>
        </p:nvSpPr>
        <p:spPr>
          <a:xfrm>
            <a:off x="1779638" y="993058"/>
            <a:ext cx="8888362" cy="1686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Apps in Salesforce are a group of tabs that help the application function by working together as a unit. It has a name, a logo, and a particular set of tabs. The simplest app usually has just two tabs.</a:t>
            </a:r>
          </a:p>
          <a:p>
            <a:pPr>
              <a:lnSpc>
                <a:spcPct val="150000"/>
              </a:lnSpc>
            </a:pPr>
            <a:endParaRPr lang="en-US" sz="2400" i="1" dirty="0">
              <a:latin typeface="Franklin Gothic Demi" panose="020B0703020102020204" pitchFamily="34" charset="0"/>
              <a:cs typeface="Calibri" panose="020F0502020204030204"/>
            </a:endParaRPr>
          </a:p>
        </p:txBody>
      </p:sp>
      <p:sp>
        <p:nvSpPr>
          <p:cNvPr id="8" name="TextBox 7">
            <a:extLst>
              <a:ext uri="{FF2B5EF4-FFF2-40B4-BE49-F238E27FC236}">
                <a16:creationId xmlns:a16="http://schemas.microsoft.com/office/drawing/2014/main" id="{4D843CD4-B2CC-2E5D-DA9F-0835C6871B46}"/>
              </a:ext>
            </a:extLst>
          </p:cNvPr>
          <p:cNvSpPr txBox="1"/>
          <p:nvPr/>
        </p:nvSpPr>
        <p:spPr>
          <a:xfrm>
            <a:off x="1779638" y="2228444"/>
            <a:ext cx="8400649" cy="464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Times New Roman"/>
              </a:rPr>
              <a:t> There are 2 types of Salesforce applications</a:t>
            </a:r>
            <a:endParaRPr lang="en-US" sz="2400" dirty="0">
              <a:latin typeface="Times New Roman"/>
              <a:cs typeface="Times New Roman"/>
            </a:endParaRPr>
          </a:p>
          <a:p>
            <a:pPr marL="457200" indent="-457200">
              <a:buAutoNum type="arabicPeriod"/>
            </a:pPr>
            <a:r>
              <a:rPr lang="en-US" sz="2400" b="1" dirty="0">
                <a:latin typeface="Times New Roman"/>
                <a:cs typeface="Times New Roman"/>
              </a:rPr>
              <a:t>Standard apps: </a:t>
            </a:r>
            <a:endParaRPr lang="en-US" sz="2400" dirty="0">
              <a:latin typeface="Times New Roman"/>
              <a:cs typeface="Times New Roman"/>
            </a:endParaRPr>
          </a:p>
          <a:p>
            <a:r>
              <a:rPr lang="en-US" sz="2400" dirty="0">
                <a:latin typeface="Times New Roman"/>
                <a:cs typeface="Times New Roman"/>
              </a:rPr>
              <a:t>                These apps come with every occurrence of Salesforce as default. Community, Call Center, Content, Sales, Marketing, Salesforce Chatter, Site.com, and App Launcher are included in these apps. The description, logo, and label of a standard app cannot be altered.</a:t>
            </a:r>
          </a:p>
          <a:p>
            <a:r>
              <a:rPr lang="en-US" sz="2400" b="1" dirty="0">
                <a:latin typeface="Times New Roman"/>
                <a:cs typeface="Times New Roman"/>
              </a:rPr>
              <a:t>2.   Custom apps:</a:t>
            </a:r>
            <a:endParaRPr lang="en-US" sz="2400" dirty="0">
              <a:latin typeface="Times New Roman"/>
              <a:cs typeface="Times New Roman"/>
            </a:endParaRPr>
          </a:p>
          <a:p>
            <a:r>
              <a:rPr lang="en-US" sz="2400" dirty="0">
                <a:latin typeface="Times New Roman"/>
                <a:cs typeface="Times New Roman"/>
              </a:rPr>
              <a:t>                 These apps are created according to the needs of a company. They can be made by putting custom and standard tabs together. Logos for custom apps can be changed.</a:t>
            </a:r>
            <a:endParaRPr lang="en-IN" sz="2400" dirty="0">
              <a:latin typeface="Times New Roman"/>
              <a:cs typeface="Times New Roman"/>
            </a:endParaRPr>
          </a:p>
          <a:p>
            <a:pPr>
              <a:lnSpc>
                <a:spcPct val="150000"/>
              </a:lnSpc>
            </a:pPr>
            <a:endParaRPr lang="en-US" sz="2400" i="1" dirty="0">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4073779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TotalTime>
  <Words>1414</Words>
  <Application>Microsoft Office PowerPoint</Application>
  <PresentationFormat>Widescreen</PresentationFormat>
  <Paragraphs>113</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STXingkai</vt:lpstr>
      <vt:lpstr>Arial</vt:lpstr>
      <vt:lpstr>Book Antiqua</vt:lpstr>
      <vt:lpstr>Bookman Old Style</vt:lpstr>
      <vt:lpstr>Calibri</vt:lpstr>
      <vt:lpstr>Corbel</vt:lpstr>
      <vt:lpstr>Franklin Gothic</vt:lpstr>
      <vt:lpstr>Franklin Gothic Demi</vt:lpstr>
      <vt:lpstr>Gill Sans MT</vt:lpstr>
      <vt:lpstr>Times New Roman</vt:lpstr>
      <vt:lpstr>Parallax</vt:lpstr>
      <vt:lpstr>PowerPoint Presentation</vt:lpstr>
      <vt:lpstr>  WHAT IS SALESFORCE? </vt:lpstr>
      <vt:lpstr>JOB APPLICATION TRACKING SYSTEM </vt:lpstr>
      <vt:lpstr>CREATION OF DEVELOPER ACCOUNT </vt:lpstr>
      <vt:lpstr>HOME PAGE </vt:lpstr>
      <vt:lpstr>OBJECTS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R</dc:creator>
  <cp:lastModifiedBy>Mohnish S</cp:lastModifiedBy>
  <cp:revision>4</cp:revision>
  <dcterms:created xsi:type="dcterms:W3CDTF">2023-03-27T02:11:09Z</dcterms:created>
  <dcterms:modified xsi:type="dcterms:W3CDTF">2023-11-04T07:42:12Z</dcterms:modified>
</cp:coreProperties>
</file>