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19EE7901 -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19EE7901 -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19EE7901 -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19EE7901 -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19EE7901 -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0305" y="75945"/>
            <a:ext cx="10146030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216533"/>
            <a:ext cx="10208895" cy="386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19EE7901 -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64680"/>
            <a:ext cx="7651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HINDUSTHAN</a:t>
            </a:r>
            <a:r>
              <a:rPr spc="280" dirty="0"/>
              <a:t> </a:t>
            </a:r>
            <a:r>
              <a:rPr spc="300" dirty="0"/>
              <a:t>COLLEGE</a:t>
            </a:r>
            <a:r>
              <a:rPr spc="280" dirty="0"/>
              <a:t> OF</a:t>
            </a:r>
            <a:r>
              <a:rPr spc="295" dirty="0"/>
              <a:t> </a:t>
            </a:r>
            <a:r>
              <a:rPr spc="240" dirty="0"/>
              <a:t>ENGINEERING</a:t>
            </a:r>
            <a:r>
              <a:rPr spc="280" dirty="0"/>
              <a:t> </a:t>
            </a:r>
            <a:r>
              <a:rPr spc="160" dirty="0"/>
              <a:t>AND</a:t>
            </a:r>
            <a:r>
              <a:rPr spc="285" dirty="0"/>
              <a:t> </a:t>
            </a:r>
            <a:r>
              <a:rPr spc="250" dirty="0"/>
              <a:t>TECHNOLOGY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169" y="450849"/>
            <a:ext cx="11113770" cy="5765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7155" algn="ctr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00FF"/>
                </a:solidFill>
                <a:latin typeface="Cambria"/>
                <a:cs typeface="Cambria"/>
              </a:rPr>
              <a:t>Approved</a:t>
            </a:r>
            <a:r>
              <a:rPr sz="1600" spc="1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00FF"/>
                </a:solidFill>
                <a:latin typeface="Cambria"/>
                <a:cs typeface="Cambria"/>
              </a:rPr>
              <a:t>by</a:t>
            </a:r>
            <a:r>
              <a:rPr sz="1600" spc="16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FF00FF"/>
                </a:solidFill>
                <a:latin typeface="Cambria"/>
                <a:cs typeface="Cambria"/>
              </a:rPr>
              <a:t>AICTE,</a:t>
            </a:r>
            <a:r>
              <a:rPr sz="1600" spc="1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00FF"/>
                </a:solidFill>
                <a:latin typeface="Cambria"/>
                <a:cs typeface="Cambria"/>
              </a:rPr>
              <a:t>New</a:t>
            </a:r>
            <a:r>
              <a:rPr sz="1600" spc="1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00FF"/>
                </a:solidFill>
                <a:latin typeface="Cambria"/>
                <a:cs typeface="Cambria"/>
              </a:rPr>
              <a:t>Delhi</a:t>
            </a:r>
            <a:r>
              <a:rPr sz="1600" spc="14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00FF"/>
                </a:solidFill>
                <a:latin typeface="Cambria"/>
                <a:cs typeface="Cambria"/>
              </a:rPr>
              <a:t>|Affiliated</a:t>
            </a:r>
            <a:r>
              <a:rPr sz="1600" spc="13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600" spc="17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FF00FF"/>
                </a:solidFill>
                <a:latin typeface="Cambria"/>
                <a:cs typeface="Cambria"/>
              </a:rPr>
              <a:t>Anna</a:t>
            </a:r>
            <a:r>
              <a:rPr sz="1600" spc="20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FF00FF"/>
                </a:solidFill>
                <a:latin typeface="Cambria"/>
                <a:cs typeface="Cambria"/>
              </a:rPr>
              <a:t>University|An</a:t>
            </a:r>
            <a:r>
              <a:rPr sz="1600" spc="19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00FF"/>
                </a:solidFill>
                <a:latin typeface="Cambria"/>
                <a:cs typeface="Cambria"/>
              </a:rPr>
              <a:t>Autonomous</a:t>
            </a:r>
            <a:r>
              <a:rPr sz="1600" spc="22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00FF"/>
                </a:solidFill>
                <a:latin typeface="Cambria"/>
                <a:cs typeface="Cambria"/>
              </a:rPr>
              <a:t>Institution</a:t>
            </a:r>
            <a:endParaRPr sz="1600" dirty="0">
              <a:latin typeface="Cambria"/>
              <a:cs typeface="Cambria"/>
            </a:endParaRPr>
          </a:p>
          <a:p>
            <a:pPr marL="220979" algn="ctr">
              <a:lnSpc>
                <a:spcPct val="100000"/>
              </a:lnSpc>
            </a:pPr>
            <a:r>
              <a:rPr sz="1600" spc="80" dirty="0">
                <a:solidFill>
                  <a:srgbClr val="FF00FF"/>
                </a:solidFill>
                <a:latin typeface="Cambria"/>
                <a:cs typeface="Cambria"/>
              </a:rPr>
              <a:t>Accredited</a:t>
            </a:r>
            <a:r>
              <a:rPr sz="1600" spc="13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00FF"/>
                </a:solidFill>
                <a:latin typeface="Cambria"/>
                <a:cs typeface="Cambria"/>
              </a:rPr>
              <a:t>with</a:t>
            </a:r>
            <a:r>
              <a:rPr sz="1600" spc="15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00FF"/>
                </a:solidFill>
                <a:latin typeface="Cambria"/>
                <a:cs typeface="Cambria"/>
              </a:rPr>
              <a:t>‘A++’</a:t>
            </a:r>
            <a:r>
              <a:rPr sz="1600" spc="16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FF00FF"/>
                </a:solidFill>
                <a:latin typeface="Cambria"/>
                <a:cs typeface="Cambria"/>
              </a:rPr>
              <a:t>Grade</a:t>
            </a:r>
            <a:r>
              <a:rPr sz="1600" spc="14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00FF"/>
                </a:solidFill>
                <a:latin typeface="Cambria"/>
                <a:cs typeface="Cambria"/>
              </a:rPr>
              <a:t>by</a:t>
            </a:r>
            <a:r>
              <a:rPr sz="1600" spc="15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FF00FF"/>
                </a:solidFill>
                <a:latin typeface="Cambria"/>
                <a:cs typeface="Cambria"/>
              </a:rPr>
              <a:t>NAAC</a:t>
            </a:r>
            <a:endParaRPr sz="1600" dirty="0">
              <a:latin typeface="Cambria"/>
              <a:cs typeface="Cambria"/>
            </a:endParaRPr>
          </a:p>
          <a:p>
            <a:pPr marL="1713230" marR="1814195" algn="ctr">
              <a:lnSpc>
                <a:spcPct val="100000"/>
              </a:lnSpc>
            </a:pPr>
            <a:r>
              <a:rPr sz="1600" spc="80" dirty="0">
                <a:solidFill>
                  <a:srgbClr val="FF00FF"/>
                </a:solidFill>
                <a:latin typeface="Cambria"/>
                <a:cs typeface="Cambria"/>
              </a:rPr>
              <a:t>Accredited</a:t>
            </a:r>
            <a:r>
              <a:rPr sz="1600" spc="15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00FF"/>
                </a:solidFill>
                <a:latin typeface="Cambria"/>
                <a:cs typeface="Cambria"/>
              </a:rPr>
              <a:t>by</a:t>
            </a:r>
            <a:r>
              <a:rPr sz="1600" spc="16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FF00FF"/>
                </a:solidFill>
                <a:latin typeface="Cambria"/>
                <a:cs typeface="Cambria"/>
              </a:rPr>
              <a:t>NBA</a:t>
            </a:r>
            <a:r>
              <a:rPr sz="1600" spc="18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55" dirty="0">
                <a:solidFill>
                  <a:srgbClr val="FF00FF"/>
                </a:solidFill>
                <a:latin typeface="Cambria"/>
                <a:cs typeface="Cambria"/>
              </a:rPr>
              <a:t>(ECE,</a:t>
            </a:r>
            <a:r>
              <a:rPr sz="1600" spc="1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200" dirty="0">
                <a:solidFill>
                  <a:srgbClr val="FF00FF"/>
                </a:solidFill>
                <a:latin typeface="Cambria"/>
                <a:cs typeface="Cambria"/>
              </a:rPr>
              <a:t>MECH,</a:t>
            </a:r>
            <a:r>
              <a:rPr sz="1600" spc="18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210" dirty="0">
                <a:solidFill>
                  <a:srgbClr val="FF00FF"/>
                </a:solidFill>
                <a:latin typeface="Cambria"/>
                <a:cs typeface="Cambria"/>
              </a:rPr>
              <a:t>EEE,</a:t>
            </a:r>
            <a:r>
              <a:rPr sz="1600" spc="15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00FF"/>
                </a:solidFill>
                <a:latin typeface="Cambria"/>
                <a:cs typeface="Cambria"/>
              </a:rPr>
              <a:t>IT,</a:t>
            </a:r>
            <a:r>
              <a:rPr sz="1600" spc="16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235" dirty="0">
                <a:solidFill>
                  <a:srgbClr val="FF00FF"/>
                </a:solidFill>
                <a:latin typeface="Cambria"/>
                <a:cs typeface="Cambria"/>
              </a:rPr>
              <a:t>CSE,</a:t>
            </a:r>
            <a:r>
              <a:rPr sz="1600" spc="170" dirty="0">
                <a:solidFill>
                  <a:srgbClr val="FF00FF"/>
                </a:solidFill>
                <a:latin typeface="Cambria"/>
                <a:cs typeface="Cambria"/>
              </a:rPr>
              <a:t> AERO, </a:t>
            </a:r>
            <a:r>
              <a:rPr sz="1600" spc="145" dirty="0">
                <a:solidFill>
                  <a:srgbClr val="FF00FF"/>
                </a:solidFill>
                <a:latin typeface="Cambria"/>
                <a:cs typeface="Cambria"/>
              </a:rPr>
              <a:t>AUTO,</a:t>
            </a:r>
            <a:r>
              <a:rPr sz="1600" spc="18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FF00FF"/>
                </a:solidFill>
                <a:latin typeface="Cambria"/>
                <a:cs typeface="Cambria"/>
              </a:rPr>
              <a:t>CIVIL</a:t>
            </a:r>
            <a:r>
              <a:rPr sz="1600" spc="16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75" dirty="0">
                <a:solidFill>
                  <a:srgbClr val="FF00FF"/>
                </a:solidFill>
                <a:latin typeface="Cambria"/>
                <a:cs typeface="Cambria"/>
              </a:rPr>
              <a:t>&amp;</a:t>
            </a:r>
            <a:r>
              <a:rPr sz="1600" spc="15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00FF"/>
                </a:solidFill>
                <a:latin typeface="Cambria"/>
                <a:cs typeface="Cambria"/>
              </a:rPr>
              <a:t>MCT) </a:t>
            </a:r>
            <a:r>
              <a:rPr sz="1600" spc="-34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00AFEF"/>
                </a:solidFill>
                <a:latin typeface="Cambria"/>
                <a:cs typeface="Cambria"/>
              </a:rPr>
              <a:t>VALLEY</a:t>
            </a:r>
            <a:r>
              <a:rPr sz="1600" spc="190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1600" spc="175" dirty="0">
                <a:solidFill>
                  <a:srgbClr val="00AFEF"/>
                </a:solidFill>
                <a:latin typeface="Cambria"/>
                <a:cs typeface="Cambria"/>
              </a:rPr>
              <a:t>CAMPUS,</a:t>
            </a:r>
            <a:r>
              <a:rPr sz="1600" spc="19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00AFEF"/>
                </a:solidFill>
                <a:latin typeface="Cambria"/>
                <a:cs typeface="Cambria"/>
              </a:rPr>
              <a:t>POLLACHI</a:t>
            </a:r>
            <a:r>
              <a:rPr sz="1600" spc="204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1600" spc="130" dirty="0">
                <a:solidFill>
                  <a:srgbClr val="00AFEF"/>
                </a:solidFill>
                <a:latin typeface="Cambria"/>
                <a:cs typeface="Cambria"/>
              </a:rPr>
              <a:t>HIGHWAY</a:t>
            </a:r>
            <a:r>
              <a:rPr sz="1600" spc="15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1600" spc="180" dirty="0">
                <a:solidFill>
                  <a:srgbClr val="00AFEF"/>
                </a:solidFill>
                <a:latin typeface="Cambria"/>
                <a:cs typeface="Cambria"/>
              </a:rPr>
              <a:t>,</a:t>
            </a:r>
            <a:r>
              <a:rPr sz="1600" spc="16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1600" spc="160" dirty="0">
                <a:solidFill>
                  <a:srgbClr val="00AFEF"/>
                </a:solidFill>
                <a:latin typeface="Cambria"/>
                <a:cs typeface="Cambria"/>
              </a:rPr>
              <a:t>COIMBATORE</a:t>
            </a:r>
            <a:r>
              <a:rPr sz="1600" spc="19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AFEF"/>
                </a:solidFill>
                <a:latin typeface="Cambria"/>
                <a:cs typeface="Cambria"/>
              </a:rPr>
              <a:t>–</a:t>
            </a:r>
            <a:r>
              <a:rPr sz="1600" spc="16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00AFEF"/>
                </a:solidFill>
                <a:latin typeface="Cambria"/>
                <a:cs typeface="Cambria"/>
              </a:rPr>
              <a:t>641</a:t>
            </a:r>
            <a:r>
              <a:rPr sz="1600" spc="155" dirty="0">
                <a:solidFill>
                  <a:srgbClr val="00AFE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00AFEF"/>
                </a:solidFill>
                <a:latin typeface="Cambria"/>
                <a:cs typeface="Cambria"/>
              </a:rPr>
              <a:t>032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z="3200" spc="355" dirty="0">
                <a:latin typeface="Cambria"/>
                <a:cs typeface="Cambria"/>
              </a:rPr>
              <a:t>AUTOMATED</a:t>
            </a:r>
            <a:r>
              <a:rPr sz="3200" spc="390" dirty="0">
                <a:latin typeface="Cambria"/>
                <a:cs typeface="Cambria"/>
              </a:rPr>
              <a:t> </a:t>
            </a:r>
            <a:r>
              <a:rPr sz="3200" spc="440" dirty="0">
                <a:latin typeface="Cambria"/>
                <a:cs typeface="Cambria"/>
              </a:rPr>
              <a:t>CAR</a:t>
            </a:r>
            <a:r>
              <a:rPr sz="3200" spc="405" dirty="0">
                <a:latin typeface="Cambria"/>
                <a:cs typeface="Cambria"/>
              </a:rPr>
              <a:t> </a:t>
            </a:r>
            <a:r>
              <a:rPr sz="3200" spc="360" dirty="0">
                <a:latin typeface="Cambria"/>
                <a:cs typeface="Cambria"/>
              </a:rPr>
              <a:t>WASHING</a:t>
            </a:r>
            <a:r>
              <a:rPr sz="3200" spc="425" dirty="0">
                <a:latin typeface="Cambria"/>
                <a:cs typeface="Cambria"/>
              </a:rPr>
              <a:t> </a:t>
            </a:r>
            <a:r>
              <a:rPr sz="3200" spc="440" dirty="0">
                <a:latin typeface="Cambria"/>
                <a:cs typeface="Cambria"/>
              </a:rPr>
              <a:t>SYSTEM</a:t>
            </a:r>
            <a:r>
              <a:rPr sz="3200" spc="390" dirty="0">
                <a:latin typeface="Cambria"/>
                <a:cs typeface="Cambria"/>
              </a:rPr>
              <a:t> </a:t>
            </a:r>
            <a:r>
              <a:rPr sz="3200" spc="445" dirty="0">
                <a:latin typeface="Cambria"/>
                <a:cs typeface="Cambria"/>
              </a:rPr>
              <a:t>USING</a:t>
            </a:r>
            <a:r>
              <a:rPr sz="3200" spc="420" dirty="0">
                <a:latin typeface="Cambria"/>
                <a:cs typeface="Cambria"/>
              </a:rPr>
              <a:t> </a:t>
            </a:r>
            <a:r>
              <a:rPr sz="3200" spc="380" dirty="0">
                <a:latin typeface="Cambria"/>
                <a:cs typeface="Cambria"/>
              </a:rPr>
              <a:t>PLC</a:t>
            </a:r>
            <a:endParaRPr lang="en-US" sz="3200" spc="38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endParaRPr sz="4650" dirty="0">
              <a:latin typeface="Cambria"/>
              <a:cs typeface="Cambria"/>
            </a:endParaRPr>
          </a:p>
          <a:p>
            <a:pPr marR="92710" algn="ctr">
              <a:lnSpc>
                <a:spcPct val="100000"/>
              </a:lnSpc>
            </a:pPr>
            <a:r>
              <a:rPr sz="2400" b="1" u="heavy" spc="2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mbria"/>
                <a:cs typeface="Cambria"/>
              </a:rPr>
              <a:t>GUIDE</a:t>
            </a:r>
            <a:r>
              <a:rPr sz="2400" b="1" u="heavy" spc="2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heavy" spc="2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mbria"/>
                <a:cs typeface="Cambria"/>
              </a:rPr>
              <a:t>NAME</a:t>
            </a:r>
            <a:endParaRPr sz="2400" dirty="0">
              <a:latin typeface="Cambria"/>
              <a:cs typeface="Cambria"/>
            </a:endParaRPr>
          </a:p>
          <a:p>
            <a:pPr marL="1730375" marR="1827530" algn="ctr">
              <a:lnSpc>
                <a:spcPct val="112700"/>
              </a:lnSpc>
              <a:spcBef>
                <a:spcPts val="45"/>
              </a:spcBef>
            </a:pPr>
            <a:r>
              <a:rPr sz="2400" spc="200" dirty="0">
                <a:latin typeface="Cambria"/>
                <a:cs typeface="Cambria"/>
              </a:rPr>
              <a:t>Dr.R.Rajesh</a:t>
            </a:r>
            <a:r>
              <a:rPr sz="2400" spc="250" dirty="0">
                <a:latin typeface="Cambria"/>
                <a:cs typeface="Cambria"/>
              </a:rPr>
              <a:t> Kanna,M.E,Ph.D.,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C00000"/>
                </a:solidFill>
                <a:latin typeface="Cambria"/>
                <a:cs typeface="Cambria"/>
              </a:rPr>
              <a:t>Associate</a:t>
            </a:r>
            <a:r>
              <a:rPr sz="2400" spc="2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C00000"/>
                </a:solidFill>
                <a:latin typeface="Cambria"/>
                <a:cs typeface="Cambria"/>
              </a:rPr>
              <a:t>Professor </a:t>
            </a:r>
            <a:r>
              <a:rPr sz="2400" spc="-50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45" dirty="0">
                <a:solidFill>
                  <a:srgbClr val="C00000"/>
                </a:solidFill>
                <a:latin typeface="Cambria"/>
                <a:cs typeface="Cambria"/>
              </a:rPr>
              <a:t>Department</a:t>
            </a:r>
            <a:r>
              <a:rPr sz="2200" spc="2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4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srgbClr val="C00000"/>
                </a:solidFill>
                <a:latin typeface="Cambria"/>
                <a:cs typeface="Cambria"/>
              </a:rPr>
              <a:t>Electrical</a:t>
            </a:r>
            <a:r>
              <a:rPr sz="2200" spc="2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8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2200" spc="2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25" dirty="0">
                <a:solidFill>
                  <a:srgbClr val="C00000"/>
                </a:solidFill>
                <a:latin typeface="Cambria"/>
                <a:cs typeface="Cambria"/>
              </a:rPr>
              <a:t>Electronics</a:t>
            </a:r>
            <a:r>
              <a:rPr sz="2200" spc="25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30" dirty="0">
                <a:solidFill>
                  <a:srgbClr val="C00000"/>
                </a:solidFill>
                <a:latin typeface="Cambria"/>
                <a:cs typeface="Cambria"/>
              </a:rPr>
              <a:t>Engineering </a:t>
            </a:r>
            <a:r>
              <a:rPr sz="2200" spc="1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u="heavy" spc="19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mbria"/>
                <a:cs typeface="Cambria"/>
              </a:rPr>
              <a:t>BATCH</a:t>
            </a:r>
            <a:r>
              <a:rPr sz="2200" b="1" u="heavy" spc="27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mbria"/>
                <a:cs typeface="Cambria"/>
              </a:rPr>
              <a:t> </a:t>
            </a:r>
            <a:r>
              <a:rPr sz="2200" b="1" u="heavy" spc="19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mbria"/>
                <a:cs typeface="Cambria"/>
              </a:rPr>
              <a:t>DETAILS</a:t>
            </a:r>
            <a:endParaRPr sz="2200" dirty="0">
              <a:latin typeface="Cambria"/>
              <a:cs typeface="Cambria"/>
            </a:endParaRPr>
          </a:p>
          <a:p>
            <a:pPr marL="4098925">
              <a:lnSpc>
                <a:spcPct val="100000"/>
              </a:lnSpc>
              <a:spcBef>
                <a:spcPts val="204"/>
              </a:spcBef>
            </a:pPr>
            <a:r>
              <a:rPr sz="2200" spc="130" dirty="0">
                <a:solidFill>
                  <a:srgbClr val="C55A11"/>
                </a:solidFill>
                <a:latin typeface="Cambria"/>
                <a:cs typeface="Cambria"/>
              </a:rPr>
              <a:t>20105005</a:t>
            </a:r>
            <a:r>
              <a:rPr sz="2200" spc="254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55A11"/>
                </a:solidFill>
                <a:latin typeface="Cambria"/>
                <a:cs typeface="Cambria"/>
              </a:rPr>
              <a:t>–</a:t>
            </a:r>
            <a:r>
              <a:rPr sz="2200" spc="204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180" dirty="0">
                <a:solidFill>
                  <a:srgbClr val="C55A11"/>
                </a:solidFill>
                <a:latin typeface="Cambria"/>
                <a:cs typeface="Cambria"/>
              </a:rPr>
              <a:t>ARUN</a:t>
            </a:r>
            <a:r>
              <a:rPr sz="2200" spc="210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385" dirty="0">
                <a:solidFill>
                  <a:srgbClr val="C55A11"/>
                </a:solidFill>
                <a:latin typeface="Cambria"/>
                <a:cs typeface="Cambria"/>
              </a:rPr>
              <a:t>C</a:t>
            </a:r>
            <a:endParaRPr sz="2200" dirty="0">
              <a:latin typeface="Cambria"/>
              <a:cs typeface="Cambria"/>
            </a:endParaRPr>
          </a:p>
          <a:p>
            <a:pPr marL="4102100">
              <a:lnSpc>
                <a:spcPct val="100000"/>
              </a:lnSpc>
              <a:spcBef>
                <a:spcPts val="200"/>
              </a:spcBef>
            </a:pPr>
            <a:r>
              <a:rPr sz="2200" spc="130" dirty="0">
                <a:solidFill>
                  <a:srgbClr val="C55A11"/>
                </a:solidFill>
                <a:latin typeface="Cambria"/>
                <a:cs typeface="Cambria"/>
              </a:rPr>
              <a:t>20105011</a:t>
            </a:r>
            <a:r>
              <a:rPr sz="2200" spc="240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55A11"/>
                </a:solidFill>
                <a:latin typeface="Cambria"/>
                <a:cs typeface="Cambria"/>
              </a:rPr>
              <a:t>–</a:t>
            </a:r>
            <a:r>
              <a:rPr sz="2200" spc="204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235" dirty="0">
                <a:solidFill>
                  <a:srgbClr val="C55A11"/>
                </a:solidFill>
                <a:latin typeface="Cambria"/>
                <a:cs typeface="Cambria"/>
              </a:rPr>
              <a:t>DHANUSH</a:t>
            </a:r>
            <a:r>
              <a:rPr sz="2200" spc="245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225" dirty="0">
                <a:solidFill>
                  <a:srgbClr val="C55A11"/>
                </a:solidFill>
                <a:latin typeface="Cambria"/>
                <a:cs typeface="Cambria"/>
              </a:rPr>
              <a:t>M</a:t>
            </a:r>
            <a:endParaRPr sz="2200" dirty="0">
              <a:latin typeface="Cambria"/>
              <a:cs typeface="Cambria"/>
            </a:endParaRPr>
          </a:p>
          <a:p>
            <a:pPr marL="4082415">
              <a:lnSpc>
                <a:spcPct val="100000"/>
              </a:lnSpc>
              <a:spcBef>
                <a:spcPts val="219"/>
              </a:spcBef>
            </a:pPr>
            <a:r>
              <a:rPr sz="2200" spc="135" dirty="0">
                <a:solidFill>
                  <a:srgbClr val="C55A11"/>
                </a:solidFill>
                <a:latin typeface="Cambria"/>
                <a:cs typeface="Cambria"/>
              </a:rPr>
              <a:t>20105013</a:t>
            </a:r>
            <a:r>
              <a:rPr sz="2200" spc="250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55A11"/>
                </a:solidFill>
                <a:latin typeface="Cambria"/>
                <a:cs typeface="Cambria"/>
              </a:rPr>
              <a:t>–</a:t>
            </a:r>
            <a:r>
              <a:rPr sz="2200" spc="200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225" dirty="0">
                <a:solidFill>
                  <a:srgbClr val="C55A11"/>
                </a:solidFill>
                <a:latin typeface="Cambria"/>
                <a:cs typeface="Cambria"/>
              </a:rPr>
              <a:t>DINESH</a:t>
            </a:r>
            <a:r>
              <a:rPr sz="2200" spc="200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355" dirty="0">
                <a:solidFill>
                  <a:srgbClr val="C55A11"/>
                </a:solidFill>
                <a:latin typeface="Cambria"/>
                <a:cs typeface="Cambria"/>
              </a:rPr>
              <a:t>S</a:t>
            </a:r>
            <a:endParaRPr sz="2200" dirty="0">
              <a:latin typeface="Cambria"/>
              <a:cs typeface="Cambria"/>
            </a:endParaRPr>
          </a:p>
          <a:p>
            <a:pPr marL="4090035">
              <a:lnSpc>
                <a:spcPct val="100000"/>
              </a:lnSpc>
              <a:spcBef>
                <a:spcPts val="204"/>
              </a:spcBef>
            </a:pPr>
            <a:r>
              <a:rPr sz="2200" spc="130" dirty="0">
                <a:solidFill>
                  <a:srgbClr val="C55A11"/>
                </a:solidFill>
                <a:latin typeface="Cambria"/>
                <a:cs typeface="Cambria"/>
              </a:rPr>
              <a:t>20105016</a:t>
            </a:r>
            <a:r>
              <a:rPr sz="2200" spc="245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C55A11"/>
                </a:solidFill>
                <a:latin typeface="Cambria"/>
                <a:cs typeface="Cambria"/>
              </a:rPr>
              <a:t>–</a:t>
            </a:r>
            <a:r>
              <a:rPr sz="2200" spc="210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185" dirty="0">
                <a:solidFill>
                  <a:srgbClr val="C55A11"/>
                </a:solidFill>
                <a:latin typeface="Cambria"/>
                <a:cs typeface="Cambria"/>
              </a:rPr>
              <a:t>ELAVARSAN</a:t>
            </a:r>
            <a:r>
              <a:rPr sz="2200" spc="245" dirty="0">
                <a:solidFill>
                  <a:srgbClr val="C55A11"/>
                </a:solidFill>
                <a:latin typeface="Cambria"/>
                <a:cs typeface="Cambria"/>
              </a:rPr>
              <a:t> </a:t>
            </a:r>
            <a:r>
              <a:rPr sz="2200" spc="315" dirty="0">
                <a:solidFill>
                  <a:srgbClr val="C55A11"/>
                </a:solidFill>
                <a:latin typeface="Cambria"/>
                <a:cs typeface="Cambria"/>
              </a:rPr>
              <a:t>E</a:t>
            </a:r>
            <a:endParaRPr sz="2200" dirty="0">
              <a:latin typeface="Cambria"/>
              <a:cs typeface="Cambria"/>
            </a:endParaRPr>
          </a:p>
          <a:p>
            <a:pPr marL="3405504">
              <a:lnSpc>
                <a:spcPct val="100000"/>
              </a:lnSpc>
              <a:spcBef>
                <a:spcPts val="484"/>
              </a:spcBef>
            </a:pPr>
            <a:r>
              <a:rPr sz="2000" b="1" spc="170" dirty="0">
                <a:solidFill>
                  <a:srgbClr val="FF00FF"/>
                </a:solidFill>
                <a:latin typeface="Cambria"/>
                <a:cs typeface="Cambria"/>
              </a:rPr>
              <a:t>19EE7901</a:t>
            </a:r>
            <a:r>
              <a:rPr sz="2000" b="1" spc="24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2000" b="1" spc="265" dirty="0">
                <a:solidFill>
                  <a:srgbClr val="FF00FF"/>
                </a:solidFill>
                <a:latin typeface="Trebuchet MS"/>
                <a:cs typeface="Trebuchet MS"/>
              </a:rPr>
              <a:t>–</a:t>
            </a:r>
            <a:r>
              <a:rPr sz="2000" b="1" spc="65" dirty="0">
                <a:solidFill>
                  <a:srgbClr val="FF00FF"/>
                </a:solidFill>
                <a:latin typeface="Trebuchet MS"/>
                <a:cs typeface="Trebuchet MS"/>
              </a:rPr>
              <a:t> </a:t>
            </a:r>
            <a:r>
              <a:rPr sz="2000" b="1" spc="265" dirty="0">
                <a:solidFill>
                  <a:srgbClr val="FF00FF"/>
                </a:solidFill>
                <a:latin typeface="Cambria"/>
                <a:cs typeface="Cambria"/>
              </a:rPr>
              <a:t>PROJECT</a:t>
            </a:r>
            <a:r>
              <a:rPr sz="2000" b="1" spc="20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2000" b="1" spc="195" dirty="0">
                <a:solidFill>
                  <a:srgbClr val="FF00FF"/>
                </a:solidFill>
                <a:latin typeface="Cambria"/>
                <a:cs typeface="Cambria"/>
              </a:rPr>
              <a:t>PHASE</a:t>
            </a:r>
            <a:r>
              <a:rPr sz="2000" b="1" spc="22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2000" b="1" spc="90" dirty="0">
                <a:solidFill>
                  <a:srgbClr val="FF00FF"/>
                </a:solidFill>
                <a:latin typeface="Cambria"/>
                <a:cs typeface="Cambria"/>
              </a:rPr>
              <a:t>-1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6206439"/>
            <a:ext cx="961136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920">
              <a:lnSpc>
                <a:spcPts val="2065"/>
              </a:lnSpc>
              <a:spcBef>
                <a:spcPts val="100"/>
              </a:spcBef>
            </a:pPr>
            <a:r>
              <a:rPr sz="2000" b="1" spc="170" dirty="0">
                <a:solidFill>
                  <a:srgbClr val="00AF50"/>
                </a:solidFill>
                <a:latin typeface="Cambria"/>
                <a:cs typeface="Cambria"/>
              </a:rPr>
              <a:t>DEPARTMENT</a:t>
            </a:r>
            <a:r>
              <a:rPr sz="2000" b="1" spc="21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000" b="1" spc="235" dirty="0">
                <a:solidFill>
                  <a:srgbClr val="00AF50"/>
                </a:solidFill>
                <a:latin typeface="Cambria"/>
                <a:cs typeface="Cambria"/>
              </a:rPr>
              <a:t>OF</a:t>
            </a:r>
            <a:r>
              <a:rPr sz="2000" b="1" spc="229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000" b="1" spc="215" dirty="0">
                <a:solidFill>
                  <a:srgbClr val="00AF50"/>
                </a:solidFill>
                <a:latin typeface="Cambria"/>
                <a:cs typeface="Cambria"/>
              </a:rPr>
              <a:t>ELECTRICAL</a:t>
            </a:r>
            <a:r>
              <a:rPr sz="2000" b="1" spc="2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000" b="1" spc="135" dirty="0">
                <a:solidFill>
                  <a:srgbClr val="00AF50"/>
                </a:solidFill>
                <a:latin typeface="Cambria"/>
                <a:cs typeface="Cambria"/>
              </a:rPr>
              <a:t>AND</a:t>
            </a:r>
            <a:r>
              <a:rPr sz="2000" b="1" spc="220" dirty="0">
                <a:solidFill>
                  <a:srgbClr val="00AF50"/>
                </a:solidFill>
                <a:latin typeface="Cambria"/>
                <a:cs typeface="Cambria"/>
              </a:rPr>
              <a:t> ELECTRONICS</a:t>
            </a:r>
            <a:r>
              <a:rPr sz="2000" b="1" spc="204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000" b="1" spc="195" dirty="0">
                <a:solidFill>
                  <a:srgbClr val="00AF50"/>
                </a:solidFill>
                <a:latin typeface="Cambria"/>
                <a:cs typeface="Cambria"/>
              </a:rPr>
              <a:t>ENGINEERING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ts val="1105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29/11/2023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7139" y="14732"/>
            <a:ext cx="3244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32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TEST</a:t>
            </a:r>
            <a:r>
              <a:rPr sz="3600" b="0" u="heavy" spc="27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37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RESULT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54556"/>
            <a:ext cx="11951335" cy="467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120" dirty="0">
                <a:latin typeface="Cambria"/>
                <a:cs typeface="Cambria"/>
              </a:rPr>
              <a:t>Conveyor</a:t>
            </a:r>
            <a:r>
              <a:rPr sz="1800" b="1" spc="225" dirty="0">
                <a:latin typeface="Cambria"/>
                <a:cs typeface="Cambria"/>
              </a:rPr>
              <a:t> </a:t>
            </a:r>
            <a:r>
              <a:rPr sz="1800" b="1" spc="105" dirty="0">
                <a:latin typeface="Cambria"/>
                <a:cs typeface="Cambria"/>
              </a:rPr>
              <a:t>motor</a:t>
            </a:r>
            <a:r>
              <a:rPr sz="1800" b="1" spc="210" dirty="0">
                <a:latin typeface="Cambria"/>
                <a:cs typeface="Cambria"/>
              </a:rPr>
              <a:t> </a:t>
            </a:r>
            <a:r>
              <a:rPr sz="1800" b="1" spc="114" dirty="0">
                <a:latin typeface="Cambria"/>
                <a:cs typeface="Cambria"/>
              </a:rPr>
              <a:t>testing</a:t>
            </a:r>
            <a:r>
              <a:rPr sz="1800" spc="114" dirty="0">
                <a:latin typeface="Cambria"/>
                <a:cs typeface="Cambria"/>
              </a:rPr>
              <a:t>: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When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switch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PLC </a:t>
            </a:r>
            <a:r>
              <a:rPr sz="1800" spc="100" dirty="0">
                <a:latin typeface="Cambria"/>
                <a:cs typeface="Cambria"/>
              </a:rPr>
              <a:t>is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on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conveyor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motor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will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be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driven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carry 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proximity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sensor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detection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next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followed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by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water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sprayer.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Conveyors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pull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push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 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through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wash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tunnel.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There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are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two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types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conveyors: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over-under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surface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conveyors.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Most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conveyor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systems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have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small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rollers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that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pop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up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behind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wheel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once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it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on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conveyor.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roller 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pushes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wheel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forward,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causing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roll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along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through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tunnel,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which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term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used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describe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long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bay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used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exterior-only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full-service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systems.</a:t>
            </a:r>
            <a:endParaRPr sz="1800">
              <a:latin typeface="Cambria"/>
              <a:cs typeface="Cambria"/>
            </a:endParaRPr>
          </a:p>
          <a:p>
            <a:pPr marL="299085" marR="480695" indent="-28702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110" dirty="0">
                <a:latin typeface="Cambria"/>
                <a:cs typeface="Cambria"/>
              </a:rPr>
              <a:t>Proximity</a:t>
            </a:r>
            <a:r>
              <a:rPr sz="1800" b="1" spc="180" dirty="0">
                <a:latin typeface="Cambria"/>
                <a:cs typeface="Cambria"/>
              </a:rPr>
              <a:t> </a:t>
            </a:r>
            <a:r>
              <a:rPr sz="1800" b="1" spc="85" dirty="0">
                <a:latin typeface="Cambria"/>
                <a:cs typeface="Cambria"/>
              </a:rPr>
              <a:t>sensor</a:t>
            </a:r>
            <a:r>
              <a:rPr sz="1800" b="1" spc="220" dirty="0">
                <a:latin typeface="Cambria"/>
                <a:cs typeface="Cambria"/>
              </a:rPr>
              <a:t> </a:t>
            </a:r>
            <a:r>
              <a:rPr sz="1800" b="1" spc="120" dirty="0">
                <a:latin typeface="Cambria"/>
                <a:cs typeface="Cambria"/>
              </a:rPr>
              <a:t>testing</a:t>
            </a:r>
            <a:r>
              <a:rPr sz="1800" spc="120" dirty="0">
                <a:latin typeface="Cambria"/>
                <a:cs typeface="Cambria"/>
              </a:rPr>
              <a:t>: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Proximity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Sensors,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70" dirty="0">
                <a:latin typeface="Cambria"/>
                <a:cs typeface="Cambria"/>
              </a:rPr>
              <a:t> PLC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automation,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are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usually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used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detecting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presence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absence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objects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made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varying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materials.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They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do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so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WITHOUT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making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contact.</a:t>
            </a:r>
            <a:endParaRPr sz="18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125" dirty="0">
                <a:latin typeface="Cambria"/>
                <a:cs typeface="Cambria"/>
              </a:rPr>
              <a:t>Sometimes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they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are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called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“proximity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switches”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because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output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binary,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95" dirty="0">
                <a:latin typeface="Cambria"/>
                <a:cs typeface="Cambria"/>
              </a:rPr>
              <a:t>HIGH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LOW—just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like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  <a:p>
            <a:pPr marL="299085" marR="204470">
              <a:lnSpc>
                <a:spcPct val="150000"/>
              </a:lnSpc>
            </a:pPr>
            <a:r>
              <a:rPr sz="1800" spc="110" dirty="0">
                <a:latin typeface="Cambria"/>
                <a:cs typeface="Cambria"/>
              </a:rPr>
              <a:t>switch.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When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reaches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proximity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sensor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its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ready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stop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start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automatically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wash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car.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7139" y="14732"/>
            <a:ext cx="3244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32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TEST</a:t>
            </a:r>
            <a:r>
              <a:rPr sz="3600" b="0" u="heavy" spc="27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37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RESULT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54556"/>
            <a:ext cx="11851640" cy="480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240" indent="-28702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110" dirty="0">
                <a:latin typeface="Cambria"/>
                <a:cs typeface="Cambria"/>
              </a:rPr>
              <a:t>Testing</a:t>
            </a:r>
            <a:r>
              <a:rPr sz="1800" b="1" spc="225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of</a:t>
            </a:r>
            <a:r>
              <a:rPr sz="1800" b="1" spc="215" dirty="0">
                <a:latin typeface="Cambria"/>
                <a:cs typeface="Cambria"/>
              </a:rPr>
              <a:t> </a:t>
            </a:r>
            <a:r>
              <a:rPr sz="1800" b="1" spc="65" dirty="0">
                <a:latin typeface="Cambria"/>
                <a:cs typeface="Cambria"/>
              </a:rPr>
              <a:t>water</a:t>
            </a:r>
            <a:r>
              <a:rPr sz="1800" b="1" spc="229" dirty="0">
                <a:latin typeface="Cambria"/>
                <a:cs typeface="Cambria"/>
              </a:rPr>
              <a:t> </a:t>
            </a:r>
            <a:r>
              <a:rPr sz="1800" b="1" spc="110" dirty="0">
                <a:latin typeface="Cambria"/>
                <a:cs typeface="Cambria"/>
              </a:rPr>
              <a:t>pump</a:t>
            </a:r>
            <a:r>
              <a:rPr sz="1800" b="1" spc="204" dirty="0">
                <a:latin typeface="Cambria"/>
                <a:cs typeface="Cambria"/>
              </a:rPr>
              <a:t> </a:t>
            </a:r>
            <a:r>
              <a:rPr sz="1800" b="1" spc="105" dirty="0">
                <a:latin typeface="Cambria"/>
                <a:cs typeface="Cambria"/>
              </a:rPr>
              <a:t>motor</a:t>
            </a:r>
            <a:r>
              <a:rPr sz="1800" spc="105" dirty="0">
                <a:latin typeface="Cambria"/>
                <a:cs typeface="Cambria"/>
              </a:rPr>
              <a:t>: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When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reaches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proximity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sensor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it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starts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move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water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sprayer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it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starts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sprinkle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on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20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seconds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after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20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seconds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sprinkler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will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be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turned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off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move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next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process.</a:t>
            </a:r>
            <a:endParaRPr sz="1800">
              <a:latin typeface="Cambria"/>
              <a:cs typeface="Cambria"/>
            </a:endParaRPr>
          </a:p>
          <a:p>
            <a:pPr marL="299085" marR="255904" indent="-287020">
              <a:lnSpc>
                <a:spcPct val="150000"/>
              </a:lnSpc>
              <a:spcBef>
                <a:spcPts val="994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110" dirty="0">
                <a:latin typeface="Cambria"/>
                <a:cs typeface="Cambria"/>
              </a:rPr>
              <a:t>Testing</a:t>
            </a:r>
            <a:r>
              <a:rPr sz="1800" b="1" spc="229" dirty="0">
                <a:latin typeface="Cambria"/>
                <a:cs typeface="Cambria"/>
              </a:rPr>
              <a:t> </a:t>
            </a:r>
            <a:r>
              <a:rPr sz="1800" b="1" spc="90" dirty="0">
                <a:latin typeface="Cambria"/>
                <a:cs typeface="Cambria"/>
              </a:rPr>
              <a:t>of</a:t>
            </a:r>
            <a:r>
              <a:rPr sz="1800" b="1" spc="220" dirty="0">
                <a:latin typeface="Cambria"/>
                <a:cs typeface="Cambria"/>
              </a:rPr>
              <a:t> </a:t>
            </a:r>
            <a:r>
              <a:rPr sz="1800" b="1" spc="70" dirty="0">
                <a:latin typeface="Cambria"/>
                <a:cs typeface="Cambria"/>
              </a:rPr>
              <a:t>brush</a:t>
            </a:r>
            <a:r>
              <a:rPr sz="1800" b="1" spc="220" dirty="0">
                <a:latin typeface="Cambria"/>
                <a:cs typeface="Cambria"/>
              </a:rPr>
              <a:t> </a:t>
            </a:r>
            <a:r>
              <a:rPr sz="1800" b="1" spc="105" dirty="0">
                <a:latin typeface="Cambria"/>
                <a:cs typeface="Cambria"/>
              </a:rPr>
              <a:t>motor</a:t>
            </a:r>
            <a:r>
              <a:rPr sz="1800" spc="105" dirty="0">
                <a:latin typeface="Cambria"/>
                <a:cs typeface="Cambria"/>
              </a:rPr>
              <a:t>: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When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reaches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final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washing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section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conveyor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moves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brush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motor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brush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motor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starts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operated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brush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motor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starts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rotate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clean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the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20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seconds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.After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operation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brush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motor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20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seconds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completes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brush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motor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turn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off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automatically.</a:t>
            </a:r>
            <a:endParaRPr sz="1800">
              <a:latin typeface="Cambria"/>
              <a:cs typeface="Cambria"/>
            </a:endParaRPr>
          </a:p>
          <a:p>
            <a:pPr marL="299085" marR="5080" indent="-287020">
              <a:lnSpc>
                <a:spcPct val="150000"/>
              </a:lnSpc>
              <a:spcBef>
                <a:spcPts val="994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90" dirty="0">
                <a:latin typeface="Cambria"/>
                <a:cs typeface="Cambria"/>
              </a:rPr>
              <a:t>Thermal</a:t>
            </a:r>
            <a:r>
              <a:rPr sz="1800" b="1" spc="229" dirty="0">
                <a:latin typeface="Cambria"/>
                <a:cs typeface="Cambria"/>
              </a:rPr>
              <a:t> </a:t>
            </a:r>
            <a:r>
              <a:rPr sz="1800" b="1" spc="120" dirty="0">
                <a:latin typeface="Cambria"/>
                <a:cs typeface="Cambria"/>
              </a:rPr>
              <a:t>Management</a:t>
            </a:r>
            <a:r>
              <a:rPr sz="1800" b="1" spc="254" dirty="0">
                <a:latin typeface="Cambria"/>
                <a:cs typeface="Cambria"/>
              </a:rPr>
              <a:t> </a:t>
            </a:r>
            <a:r>
              <a:rPr sz="1800" b="1" spc="95" dirty="0">
                <a:latin typeface="Cambria"/>
                <a:cs typeface="Cambria"/>
              </a:rPr>
              <a:t>and</a:t>
            </a:r>
            <a:r>
              <a:rPr sz="1800" b="1" spc="229" dirty="0">
                <a:latin typeface="Cambria"/>
                <a:cs typeface="Cambria"/>
              </a:rPr>
              <a:t> </a:t>
            </a:r>
            <a:r>
              <a:rPr sz="1800" b="1" spc="125" dirty="0">
                <a:latin typeface="Cambria"/>
                <a:cs typeface="Cambria"/>
              </a:rPr>
              <a:t>Heat</a:t>
            </a:r>
            <a:r>
              <a:rPr sz="1800" b="1" spc="220" dirty="0">
                <a:latin typeface="Cambria"/>
                <a:cs typeface="Cambria"/>
              </a:rPr>
              <a:t> </a:t>
            </a:r>
            <a:r>
              <a:rPr sz="1800" b="1" spc="105" dirty="0">
                <a:latin typeface="Cambria"/>
                <a:cs typeface="Cambria"/>
              </a:rPr>
              <a:t>Dissipation</a:t>
            </a:r>
            <a:r>
              <a:rPr sz="1800" b="1" spc="235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Analysis</a:t>
            </a:r>
            <a:r>
              <a:rPr sz="1800" spc="100" dirty="0">
                <a:latin typeface="Cambria"/>
                <a:cs typeface="Cambria"/>
              </a:rPr>
              <a:t>: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Elaborate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on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thermal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management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testing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conducted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evaluate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heat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dissipation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capabilities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electric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motors,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focusing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on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analysis 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temperature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profiles,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effectiveness,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impact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temperature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fluctuations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on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car' 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performance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battery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longevity.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115" y="29083"/>
            <a:ext cx="3634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45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BUDGET/COST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97708" y="1171828"/>
          <a:ext cx="6527799" cy="5067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1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SI.No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COMPONENTS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SCHNEIDER-PLC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7499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CONVEYOR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BELT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PROXIMITY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SENSOR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WATER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PUMP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249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DC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BRUSH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MOTOR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12V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BATTERY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1400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CONVEYOR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WIPER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BRUSH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METAL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WIRES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CONNECTORS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6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4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16,276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653" y="29083"/>
            <a:ext cx="872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409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CONCLUSION</a:t>
            </a:r>
            <a:r>
              <a:rPr sz="3600" b="0" u="heavy" spc="33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40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&amp;</a:t>
            </a:r>
            <a:r>
              <a:rPr sz="3600" b="0" u="heavy" spc="35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38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FUTURE</a:t>
            </a:r>
            <a:r>
              <a:rPr sz="3600" b="0" u="heavy" spc="33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36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EXTENSION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00002"/>
            <a:ext cx="12003405" cy="50704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successful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deployment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testing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PLC-based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washer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validate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its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reliability,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precision,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adaptability.</a:t>
            </a:r>
            <a:endParaRPr sz="1800">
              <a:latin typeface="Cambria"/>
              <a:cs typeface="Cambria"/>
            </a:endParaRPr>
          </a:p>
          <a:p>
            <a:pPr marL="355600" marR="128270" indent="-34290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130" dirty="0">
                <a:latin typeface="Cambria"/>
                <a:cs typeface="Cambria"/>
              </a:rPr>
              <a:t>As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result,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this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project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stands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as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testament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potential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automation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enhancing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not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only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efficiency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washing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processes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but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also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overall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customer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experience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automotive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service 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industry.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mbria"/>
              <a:cs typeface="Cambria"/>
            </a:endParaRPr>
          </a:p>
          <a:p>
            <a:pPr marL="372110" indent="-360045">
              <a:lnSpc>
                <a:spcPct val="100000"/>
              </a:lnSpc>
              <a:buFont typeface="Wingdings"/>
              <a:buChar char=""/>
              <a:tabLst>
                <a:tab pos="372110" algn="l"/>
                <a:tab pos="372745" algn="l"/>
              </a:tabLst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scalable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design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intelligent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automation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introduced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this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pave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way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future</a:t>
            </a:r>
            <a:endParaRPr sz="1800">
              <a:latin typeface="Cambria"/>
              <a:cs typeface="Cambria"/>
            </a:endParaRPr>
          </a:p>
          <a:p>
            <a:pPr marL="299085" marR="5080">
              <a:lnSpc>
                <a:spcPct val="156200"/>
              </a:lnSpc>
              <a:spcBef>
                <a:spcPts val="680"/>
              </a:spcBef>
            </a:pPr>
            <a:r>
              <a:rPr sz="1800" spc="125" dirty="0">
                <a:latin typeface="Cambria"/>
                <a:cs typeface="Cambria"/>
              </a:rPr>
              <a:t>advancements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innovations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automated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vehicle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technologies.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challenge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feature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has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been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analysed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evaluated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because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more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effort</a:t>
            </a:r>
            <a:r>
              <a:rPr sz="1800" spc="170" dirty="0">
                <a:latin typeface="Cambria"/>
                <a:cs typeface="Cambria"/>
              </a:rPr>
              <a:t> has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gone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into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developing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automated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improve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productivity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than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has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gone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into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appropriate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matching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people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technology.</a:t>
            </a:r>
            <a:endParaRPr sz="1800">
              <a:latin typeface="Cambria"/>
              <a:cs typeface="Cambria"/>
            </a:endParaRPr>
          </a:p>
          <a:p>
            <a:pPr marL="299085" marR="682625" indent="-287020">
              <a:lnSpc>
                <a:spcPct val="150000"/>
              </a:lnSpc>
              <a:spcBef>
                <a:spcPts val="101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versatility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robots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used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all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applications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important,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as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applying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that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capability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efficiently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959" y="29083"/>
            <a:ext cx="308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434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QUERIES</a:t>
            </a:r>
            <a:r>
              <a:rPr sz="3600" b="0" u="heavy" spc="26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42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???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36042" y="1182550"/>
            <a:ext cx="7729855" cy="4486910"/>
            <a:chOff x="2036042" y="1182550"/>
            <a:chExt cx="7729855" cy="44869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6042" y="1182550"/>
              <a:ext cx="7729770" cy="44868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0656" y="1347216"/>
              <a:ext cx="7414259" cy="417118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580" y="14732"/>
            <a:ext cx="252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32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ABSTRACT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54556"/>
            <a:ext cx="12036425" cy="506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105" dirty="0">
                <a:latin typeface="Cambria"/>
                <a:cs typeface="Cambria"/>
              </a:rPr>
              <a:t>This </a:t>
            </a:r>
            <a:r>
              <a:rPr sz="1800" spc="75" dirty="0">
                <a:latin typeface="Cambria"/>
                <a:cs typeface="Cambria"/>
              </a:rPr>
              <a:t>project </a:t>
            </a:r>
            <a:r>
              <a:rPr sz="1800" spc="105" dirty="0">
                <a:latin typeface="Cambria"/>
                <a:cs typeface="Cambria"/>
              </a:rPr>
              <a:t>presents the design </a:t>
            </a:r>
            <a:r>
              <a:rPr sz="1800" spc="150" dirty="0">
                <a:latin typeface="Cambria"/>
                <a:cs typeface="Cambria"/>
              </a:rPr>
              <a:t>and </a:t>
            </a:r>
            <a:r>
              <a:rPr sz="1800" spc="100" dirty="0">
                <a:latin typeface="Cambria"/>
                <a:cs typeface="Cambria"/>
              </a:rPr>
              <a:t>implementation </a:t>
            </a:r>
            <a:r>
              <a:rPr sz="1800" spc="35" dirty="0">
                <a:latin typeface="Cambria"/>
                <a:cs typeface="Cambria"/>
              </a:rPr>
              <a:t>of </a:t>
            </a:r>
            <a:r>
              <a:rPr sz="1800" spc="165" dirty="0">
                <a:latin typeface="Cambria"/>
                <a:cs typeface="Cambria"/>
              </a:rPr>
              <a:t>a </a:t>
            </a:r>
            <a:r>
              <a:rPr sz="1800" spc="140" dirty="0">
                <a:latin typeface="Cambria"/>
                <a:cs typeface="Cambria"/>
              </a:rPr>
              <a:t>PLC-based </a:t>
            </a:r>
            <a:r>
              <a:rPr sz="1800" spc="114" dirty="0">
                <a:latin typeface="Cambria"/>
                <a:cs typeface="Cambria"/>
              </a:rPr>
              <a:t>car </a:t>
            </a:r>
            <a:r>
              <a:rPr sz="1800" spc="105" dirty="0">
                <a:latin typeface="Cambria"/>
                <a:cs typeface="Cambria"/>
              </a:rPr>
              <a:t>washer </a:t>
            </a:r>
            <a:r>
              <a:rPr sz="1800" spc="120" dirty="0">
                <a:latin typeface="Cambria"/>
                <a:cs typeface="Cambria"/>
              </a:rPr>
              <a:t>system that </a:t>
            </a:r>
            <a:r>
              <a:rPr sz="1800" spc="80" dirty="0">
                <a:latin typeface="Cambria"/>
                <a:cs typeface="Cambria"/>
              </a:rPr>
              <a:t>leverages 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advanced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automation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technologies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enhance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efficiency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precision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process.</a:t>
            </a:r>
            <a:endParaRPr sz="1800" dirty="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994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incorporates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Programmable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Logic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Controller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(PLC)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as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61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central 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control</a:t>
            </a:r>
            <a:r>
              <a:rPr sz="1800" spc="56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unit, 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orchestrating</a:t>
            </a:r>
            <a:r>
              <a:rPr sz="1800" spc="105" dirty="0">
                <a:latin typeface="Cambria"/>
                <a:cs typeface="Cambria"/>
              </a:rPr>
              <a:t> 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coordinated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functioning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 </a:t>
            </a:r>
            <a:r>
              <a:rPr sz="1800" spc="90" dirty="0">
                <a:latin typeface="Cambria"/>
                <a:cs typeface="Cambria"/>
              </a:rPr>
              <a:t>conveyor,  </a:t>
            </a:r>
            <a:r>
              <a:rPr sz="1800" spc="70" dirty="0">
                <a:latin typeface="Cambria"/>
                <a:cs typeface="Cambria"/>
              </a:rPr>
              <a:t>water  </a:t>
            </a:r>
            <a:r>
              <a:rPr sz="1800" spc="80" dirty="0">
                <a:latin typeface="Cambria"/>
                <a:cs typeface="Cambria"/>
              </a:rPr>
              <a:t>motor  </a:t>
            </a:r>
            <a:r>
              <a:rPr sz="1800" spc="40" dirty="0">
                <a:latin typeface="Cambria"/>
                <a:cs typeface="Cambria"/>
              </a:rPr>
              <a:t>for  </a:t>
            </a:r>
            <a:r>
              <a:rPr sz="1800" spc="120" dirty="0">
                <a:latin typeface="Cambria"/>
                <a:cs typeface="Cambria"/>
              </a:rPr>
              <a:t>cleaning, </a:t>
            </a:r>
            <a:r>
              <a:rPr sz="1800" spc="80" dirty="0">
                <a:latin typeface="Cambria"/>
                <a:cs typeface="Cambria"/>
              </a:rPr>
              <a:t>motor  </a:t>
            </a:r>
            <a:r>
              <a:rPr sz="1800" spc="145" dirty="0">
                <a:latin typeface="Cambria"/>
                <a:cs typeface="Cambria"/>
              </a:rPr>
              <a:t>brush </a:t>
            </a:r>
            <a:r>
              <a:rPr sz="1800" spc="40" dirty="0">
                <a:latin typeface="Cambria"/>
                <a:cs typeface="Cambria"/>
              </a:rPr>
              <a:t>for 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water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swiping,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proximity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sensors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control.</a:t>
            </a:r>
            <a:endParaRPr sz="1800" dirty="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90" dirty="0">
                <a:latin typeface="Cambria"/>
                <a:cs typeface="Cambria"/>
              </a:rPr>
              <a:t>The </a:t>
            </a:r>
            <a:r>
              <a:rPr sz="1800" spc="75" dirty="0">
                <a:latin typeface="Cambria"/>
                <a:cs typeface="Cambria"/>
              </a:rPr>
              <a:t>conveyor </a:t>
            </a:r>
            <a:r>
              <a:rPr sz="1800" spc="120" dirty="0">
                <a:latin typeface="Cambria"/>
                <a:cs typeface="Cambria"/>
              </a:rPr>
              <a:t>system </a:t>
            </a:r>
            <a:r>
              <a:rPr sz="1800" spc="80" dirty="0">
                <a:latin typeface="Cambria"/>
                <a:cs typeface="Cambria"/>
              </a:rPr>
              <a:t>serves </a:t>
            </a:r>
            <a:r>
              <a:rPr sz="1800" spc="160" dirty="0">
                <a:latin typeface="Cambria"/>
                <a:cs typeface="Cambria"/>
              </a:rPr>
              <a:t>as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90" dirty="0">
                <a:latin typeface="Cambria"/>
                <a:cs typeface="Cambria"/>
              </a:rPr>
              <a:t>primary </a:t>
            </a:r>
            <a:r>
              <a:rPr sz="1800" spc="100" dirty="0">
                <a:latin typeface="Cambria"/>
                <a:cs typeface="Cambria"/>
              </a:rPr>
              <a:t>transport </a:t>
            </a:r>
            <a:r>
              <a:rPr sz="1800" spc="155" dirty="0">
                <a:latin typeface="Cambria"/>
                <a:cs typeface="Cambria"/>
              </a:rPr>
              <a:t>mechanism, </a:t>
            </a:r>
            <a:r>
              <a:rPr sz="1800" spc="85" dirty="0">
                <a:latin typeface="Cambria"/>
                <a:cs typeface="Cambria"/>
              </a:rPr>
              <a:t>facilitating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125" dirty="0">
                <a:latin typeface="Cambria"/>
                <a:cs typeface="Cambria"/>
              </a:rPr>
              <a:t>seamless </a:t>
            </a:r>
            <a:r>
              <a:rPr sz="1800" spc="105" dirty="0">
                <a:latin typeface="Cambria"/>
                <a:cs typeface="Cambria"/>
              </a:rPr>
              <a:t>movement </a:t>
            </a:r>
            <a:r>
              <a:rPr sz="1800" spc="35" dirty="0">
                <a:latin typeface="Cambria"/>
                <a:cs typeface="Cambria"/>
              </a:rPr>
              <a:t>of 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through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washing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station.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750" dirty="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640080" algn="l"/>
                <a:tab pos="1387475" algn="l"/>
                <a:tab pos="2248535" algn="l"/>
                <a:tab pos="3489325" algn="l"/>
                <a:tab pos="3883660" algn="l"/>
                <a:tab pos="4370070" algn="l"/>
                <a:tab pos="5019040" algn="l"/>
                <a:tab pos="6219190" algn="l"/>
                <a:tab pos="7446009" algn="l"/>
                <a:tab pos="8507095" algn="l"/>
                <a:tab pos="9368155" algn="l"/>
                <a:tab pos="9991090" algn="l"/>
                <a:tab pos="10478770" algn="l"/>
                <a:tab pos="11129645" algn="l"/>
              </a:tabLst>
            </a:pPr>
            <a:r>
              <a:rPr sz="1800" spc="100" dirty="0">
                <a:latin typeface="Cambria"/>
                <a:cs typeface="Cambria"/>
              </a:rPr>
              <a:t>A	</a:t>
            </a:r>
            <a:r>
              <a:rPr sz="1800" spc="80" dirty="0">
                <a:latin typeface="Cambria"/>
                <a:cs typeface="Cambria"/>
              </a:rPr>
              <a:t>wat</a:t>
            </a:r>
            <a:r>
              <a:rPr sz="1800" spc="75" dirty="0">
                <a:latin typeface="Cambria"/>
                <a:cs typeface="Cambria"/>
              </a:rPr>
              <a:t>e</a:t>
            </a:r>
            <a:r>
              <a:rPr sz="1800" spc="45" dirty="0">
                <a:latin typeface="Cambria"/>
                <a:cs typeface="Cambria"/>
              </a:rPr>
              <a:t>r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95" dirty="0">
                <a:latin typeface="Cambria"/>
                <a:cs typeface="Cambria"/>
              </a:rPr>
              <a:t>mot</a:t>
            </a:r>
            <a:r>
              <a:rPr sz="1800" spc="80" dirty="0">
                <a:latin typeface="Cambria"/>
                <a:cs typeface="Cambria"/>
              </a:rPr>
              <a:t>o</a:t>
            </a:r>
            <a:r>
              <a:rPr sz="1800" spc="125" dirty="0">
                <a:latin typeface="Cambria"/>
                <a:cs typeface="Cambria"/>
              </a:rPr>
              <a:t>r,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70" dirty="0">
                <a:latin typeface="Cambria"/>
                <a:cs typeface="Cambria"/>
              </a:rPr>
              <a:t>controll</a:t>
            </a:r>
            <a:r>
              <a:rPr sz="1800" spc="95" dirty="0">
                <a:latin typeface="Cambria"/>
                <a:cs typeface="Cambria"/>
              </a:rPr>
              <a:t>e</a:t>
            </a:r>
            <a:r>
              <a:rPr sz="1800" spc="114" dirty="0">
                <a:latin typeface="Cambria"/>
                <a:cs typeface="Cambria"/>
              </a:rPr>
              <a:t>d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95" dirty="0">
                <a:latin typeface="Cambria"/>
                <a:cs typeface="Cambria"/>
              </a:rPr>
              <a:t>by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00" dirty="0">
                <a:latin typeface="Cambria"/>
                <a:cs typeface="Cambria"/>
              </a:rPr>
              <a:t>th</a:t>
            </a:r>
            <a:r>
              <a:rPr sz="1800" spc="114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80" dirty="0">
                <a:latin typeface="Cambria"/>
                <a:cs typeface="Cambria"/>
              </a:rPr>
              <a:t>P</a:t>
            </a:r>
            <a:r>
              <a:rPr sz="1800" spc="265" dirty="0">
                <a:latin typeface="Cambria"/>
                <a:cs typeface="Cambria"/>
              </a:rPr>
              <a:t>LC</a:t>
            </a:r>
            <a:r>
              <a:rPr sz="1800" spc="100" dirty="0">
                <a:latin typeface="Cambria"/>
                <a:cs typeface="Cambria"/>
              </a:rPr>
              <a:t>,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60" dirty="0">
                <a:latin typeface="Cambria"/>
                <a:cs typeface="Cambria"/>
              </a:rPr>
              <a:t>e</a:t>
            </a:r>
            <a:r>
              <a:rPr sz="1800" spc="30" dirty="0">
                <a:latin typeface="Cambria"/>
                <a:cs typeface="Cambria"/>
              </a:rPr>
              <a:t>f</a:t>
            </a:r>
            <a:r>
              <a:rPr sz="1800" spc="15" dirty="0">
                <a:latin typeface="Cambria"/>
                <a:cs typeface="Cambria"/>
              </a:rPr>
              <a:t>f</a:t>
            </a:r>
            <a:r>
              <a:rPr sz="1800" spc="80" dirty="0">
                <a:latin typeface="Cambria"/>
                <a:cs typeface="Cambria"/>
              </a:rPr>
              <a:t>ic</a:t>
            </a:r>
            <a:r>
              <a:rPr sz="1800" spc="45" dirty="0">
                <a:latin typeface="Cambria"/>
                <a:cs typeface="Cambria"/>
              </a:rPr>
              <a:t>i</a:t>
            </a:r>
            <a:r>
              <a:rPr sz="1800" spc="60" dirty="0">
                <a:latin typeface="Cambria"/>
                <a:cs typeface="Cambria"/>
              </a:rPr>
              <a:t>e</a:t>
            </a:r>
            <a:r>
              <a:rPr sz="1800" spc="80" dirty="0">
                <a:latin typeface="Cambria"/>
                <a:cs typeface="Cambria"/>
              </a:rPr>
              <a:t>ntl</a:t>
            </a:r>
            <a:r>
              <a:rPr sz="1800" spc="110" dirty="0">
                <a:latin typeface="Cambria"/>
                <a:cs typeface="Cambria"/>
              </a:rPr>
              <a:t>y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00" dirty="0">
                <a:latin typeface="Cambria"/>
                <a:cs typeface="Cambria"/>
              </a:rPr>
              <a:t>d</a:t>
            </a:r>
            <a:r>
              <a:rPr sz="1800" spc="35" dirty="0">
                <a:latin typeface="Cambria"/>
                <a:cs typeface="Cambria"/>
              </a:rPr>
              <a:t>i</a:t>
            </a:r>
            <a:r>
              <a:rPr sz="1800" spc="110" dirty="0">
                <a:latin typeface="Cambria"/>
                <a:cs typeface="Cambria"/>
              </a:rPr>
              <a:t>sp</a:t>
            </a:r>
            <a:r>
              <a:rPr sz="1800" spc="114" dirty="0">
                <a:latin typeface="Cambria"/>
                <a:cs typeface="Cambria"/>
              </a:rPr>
              <a:t>e</a:t>
            </a:r>
            <a:r>
              <a:rPr sz="1800" spc="190" dirty="0">
                <a:latin typeface="Cambria"/>
                <a:cs typeface="Cambria"/>
              </a:rPr>
              <a:t>n</a:t>
            </a:r>
            <a:r>
              <a:rPr sz="1800" spc="135" dirty="0">
                <a:latin typeface="Cambria"/>
                <a:cs typeface="Cambria"/>
              </a:rPr>
              <a:t>s</a:t>
            </a:r>
            <a:r>
              <a:rPr sz="1800" spc="60" dirty="0">
                <a:latin typeface="Cambria"/>
                <a:cs typeface="Cambria"/>
              </a:rPr>
              <a:t>e</a:t>
            </a:r>
            <a:r>
              <a:rPr sz="1800" spc="160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20" dirty="0">
                <a:latin typeface="Cambria"/>
                <a:cs typeface="Cambria"/>
              </a:rPr>
              <a:t>c</a:t>
            </a:r>
            <a:r>
              <a:rPr sz="1800" spc="55" dirty="0">
                <a:latin typeface="Cambria"/>
                <a:cs typeface="Cambria"/>
              </a:rPr>
              <a:t>l</a:t>
            </a:r>
            <a:r>
              <a:rPr sz="1800" spc="60" dirty="0">
                <a:latin typeface="Cambria"/>
                <a:cs typeface="Cambria"/>
              </a:rPr>
              <a:t>e</a:t>
            </a:r>
            <a:r>
              <a:rPr sz="1800" spc="150" dirty="0">
                <a:latin typeface="Cambria"/>
                <a:cs typeface="Cambria"/>
              </a:rPr>
              <a:t>a</a:t>
            </a:r>
            <a:r>
              <a:rPr sz="1800" spc="114" dirty="0">
                <a:latin typeface="Cambria"/>
                <a:cs typeface="Cambria"/>
              </a:rPr>
              <a:t>nin</a:t>
            </a:r>
            <a:r>
              <a:rPr sz="1800" spc="125" dirty="0">
                <a:latin typeface="Cambria"/>
                <a:cs typeface="Cambria"/>
              </a:rPr>
              <a:t>g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95" dirty="0">
                <a:latin typeface="Cambria"/>
                <a:cs typeface="Cambria"/>
              </a:rPr>
              <a:t>ag</a:t>
            </a:r>
            <a:r>
              <a:rPr sz="1800" spc="105" dirty="0">
                <a:latin typeface="Cambria"/>
                <a:cs typeface="Cambria"/>
              </a:rPr>
              <a:t>e</a:t>
            </a:r>
            <a:r>
              <a:rPr sz="1800" spc="135" dirty="0">
                <a:latin typeface="Cambria"/>
                <a:cs typeface="Cambria"/>
              </a:rPr>
              <a:t>nts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80" dirty="0">
                <a:latin typeface="Cambria"/>
                <a:cs typeface="Cambria"/>
              </a:rPr>
              <a:t>ont</a:t>
            </a:r>
            <a:r>
              <a:rPr sz="1800" spc="100" dirty="0">
                <a:latin typeface="Cambria"/>
                <a:cs typeface="Cambria"/>
              </a:rPr>
              <a:t>o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00" dirty="0">
                <a:latin typeface="Cambria"/>
                <a:cs typeface="Cambria"/>
              </a:rPr>
              <a:t>th</a:t>
            </a:r>
            <a:r>
              <a:rPr sz="1800" spc="114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95" dirty="0">
                <a:latin typeface="Cambria"/>
                <a:cs typeface="Cambria"/>
              </a:rPr>
              <a:t>car's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20" dirty="0">
                <a:latin typeface="Cambria"/>
                <a:cs typeface="Cambria"/>
              </a:rPr>
              <a:t>surf</a:t>
            </a:r>
            <a:r>
              <a:rPr sz="1800" spc="130" dirty="0">
                <a:latin typeface="Cambria"/>
                <a:cs typeface="Cambria"/>
              </a:rPr>
              <a:t>a</a:t>
            </a:r>
            <a:r>
              <a:rPr sz="1800" spc="95" dirty="0">
                <a:latin typeface="Cambria"/>
                <a:cs typeface="Cambria"/>
              </a:rPr>
              <a:t>c</a:t>
            </a:r>
            <a:r>
              <a:rPr sz="1800" spc="110" dirty="0">
                <a:latin typeface="Cambria"/>
                <a:cs typeface="Cambria"/>
              </a:rPr>
              <a:t>e</a:t>
            </a:r>
            <a:r>
              <a:rPr sz="1800" spc="204" dirty="0">
                <a:latin typeface="Cambria"/>
                <a:cs typeface="Cambria"/>
              </a:rPr>
              <a:t>,</a:t>
            </a:r>
            <a:endParaRPr sz="1800" dirty="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1800" spc="120" dirty="0">
                <a:latin typeface="Cambria"/>
                <a:cs typeface="Cambria"/>
              </a:rPr>
              <a:t>ensuring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thorough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consistent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cleaning.</a:t>
            </a:r>
            <a:endParaRPr sz="1800" dirty="0">
              <a:latin typeface="Cambria"/>
              <a:cs typeface="Cambria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995"/>
              </a:spcBef>
              <a:buFont typeface="Wingdings"/>
              <a:buChar char=""/>
              <a:tabLst>
                <a:tab pos="429259" algn="l"/>
              </a:tabLst>
            </a:pPr>
            <a:r>
              <a:rPr dirty="0"/>
              <a:t>	</a:t>
            </a:r>
            <a:r>
              <a:rPr sz="1800" spc="100" dirty="0">
                <a:latin typeface="Cambria"/>
                <a:cs typeface="Cambria"/>
              </a:rPr>
              <a:t>A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motorized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55" dirty="0">
                <a:latin typeface="Cambria"/>
                <a:cs typeface="Cambria"/>
              </a:rPr>
              <a:t>brush, </a:t>
            </a:r>
            <a:r>
              <a:rPr sz="1800" spc="105" dirty="0">
                <a:latin typeface="Cambria"/>
                <a:cs typeface="Cambria"/>
              </a:rPr>
              <a:t>synchronized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with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conveyor,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sweeps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across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car,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providing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mechanical 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scrubbing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enhanced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efficacy.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24478" y="6436687"/>
            <a:ext cx="4088129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19EE</a:t>
            </a:r>
            <a:r>
              <a:rPr lang="en-US"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8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901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-</a:t>
            </a:r>
            <a:r>
              <a:rPr sz="1200" b="1" spc="-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PROJECT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WORK</a:t>
            </a:r>
            <a:r>
              <a:rPr sz="1200" b="1" spc="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-</a:t>
            </a:r>
            <a:r>
              <a:rPr sz="1200" b="1" spc="-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PHASE</a:t>
            </a:r>
            <a:r>
              <a:rPr sz="1200" b="1" spc="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lang="en-US" sz="1200" b="1" spc="10" dirty="0">
                <a:solidFill>
                  <a:srgbClr val="00AF50"/>
                </a:solidFill>
                <a:latin typeface="Palatino Linotype"/>
                <a:cs typeface="Palatino Linotype"/>
              </a:rPr>
              <a:t>2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PRESENTATION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539" y="14732"/>
            <a:ext cx="3705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31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INTRODUCTION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54556"/>
            <a:ext cx="12010390" cy="506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767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114" dirty="0">
                <a:latin typeface="Cambria"/>
                <a:cs typeface="Cambria"/>
              </a:rPr>
              <a:t>In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ever-evolving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landscape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automotive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maintenance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services,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demand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efficient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automated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solutions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continues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rise.</a:t>
            </a:r>
            <a:endParaRPr sz="1800">
              <a:latin typeface="Cambria"/>
              <a:cs typeface="Cambria"/>
            </a:endParaRPr>
          </a:p>
          <a:p>
            <a:pPr marL="355600" marR="812800" indent="-342900">
              <a:lnSpc>
                <a:spcPct val="150000"/>
              </a:lnSpc>
              <a:spcBef>
                <a:spcPts val="994"/>
              </a:spcBef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dirty="0"/>
              <a:t>	</a:t>
            </a:r>
            <a:r>
              <a:rPr sz="1800" spc="105" dirty="0">
                <a:latin typeface="Cambria"/>
                <a:cs typeface="Cambria"/>
              </a:rPr>
              <a:t>This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project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introduces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cutting-edge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PLC-based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washer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designed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streamline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enhance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process.</a:t>
            </a:r>
            <a:endParaRPr sz="1800">
              <a:latin typeface="Cambria"/>
              <a:cs typeface="Cambria"/>
            </a:endParaRPr>
          </a:p>
          <a:p>
            <a:pPr marL="355600" marR="5080" indent="-34290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dirty="0"/>
              <a:t>	</a:t>
            </a:r>
            <a:r>
              <a:rPr sz="1800" spc="145" dirty="0">
                <a:latin typeface="Cambria"/>
                <a:cs typeface="Cambria"/>
              </a:rPr>
              <a:t>By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integrating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advanced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technologies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75" dirty="0">
                <a:latin typeface="Cambria"/>
                <a:cs typeface="Cambria"/>
              </a:rPr>
              <a:t>such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as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Programmable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Logic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Controller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(PLC),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conveyor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system,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water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motor,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motorized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55" dirty="0">
                <a:latin typeface="Cambria"/>
                <a:cs typeface="Cambria"/>
              </a:rPr>
              <a:t>brush,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proximity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sensors,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aims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revolutionize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traditional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car </a:t>
            </a:r>
            <a:r>
              <a:rPr sz="1800" spc="114" dirty="0">
                <a:latin typeface="Cambria"/>
                <a:cs typeface="Cambria"/>
              </a:rPr>
              <a:t> washing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methodologies.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750">
              <a:latin typeface="Cambria"/>
              <a:cs typeface="Cambria"/>
            </a:endParaRPr>
          </a:p>
          <a:p>
            <a:pPr marL="428625" indent="-416559">
              <a:lnSpc>
                <a:spcPct val="100000"/>
              </a:lnSpc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sz="1800" spc="85" dirty="0">
                <a:latin typeface="Cambria"/>
                <a:cs typeface="Cambria"/>
              </a:rPr>
              <a:t>Traditional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wash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often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rely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on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manual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labor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basic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automation,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lacking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precision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adaptability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required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diverse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vehicle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models.</a:t>
            </a:r>
            <a:endParaRPr sz="1800">
              <a:latin typeface="Cambria"/>
              <a:cs typeface="Cambria"/>
            </a:endParaRPr>
          </a:p>
          <a:p>
            <a:pPr marL="355600" marR="575945" indent="-342900">
              <a:lnSpc>
                <a:spcPct val="150000"/>
              </a:lnSpc>
              <a:spcBef>
                <a:spcPts val="995"/>
              </a:spcBef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dirty="0"/>
              <a:t>	</a:t>
            </a: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introduction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PLC </a:t>
            </a:r>
            <a:r>
              <a:rPr sz="1800" spc="160" dirty="0">
                <a:latin typeface="Cambria"/>
                <a:cs typeface="Cambria"/>
              </a:rPr>
              <a:t>as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central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control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unit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brings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new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level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sophistication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car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washing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process.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24478" y="6436687"/>
            <a:ext cx="4088129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19EE</a:t>
            </a:r>
            <a:r>
              <a:rPr lang="en-US"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8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901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-</a:t>
            </a:r>
            <a:r>
              <a:rPr sz="1200" b="1" spc="-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PROJECT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WORK</a:t>
            </a:r>
            <a:r>
              <a:rPr sz="1200" b="1" spc="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-</a:t>
            </a:r>
            <a:r>
              <a:rPr sz="1200" b="1" spc="-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PHASE</a:t>
            </a:r>
            <a:r>
              <a:rPr sz="1200" b="1" spc="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lang="en-US" sz="1200" b="1" spc="10" dirty="0">
                <a:solidFill>
                  <a:srgbClr val="00AF50"/>
                </a:solidFill>
                <a:latin typeface="Palatino Linotype"/>
                <a:cs typeface="Palatino Linotype"/>
              </a:rPr>
              <a:t>2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PRESENTATION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539" y="14732"/>
            <a:ext cx="3705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31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INTRODUCTION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54556"/>
            <a:ext cx="11847830" cy="464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131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conveyor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acts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as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backbone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washer,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enabling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smooth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transportation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vehicles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through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station.</a:t>
            </a:r>
            <a:endParaRPr sz="1800">
              <a:latin typeface="Cambria"/>
              <a:cs typeface="Cambria"/>
            </a:endParaRPr>
          </a:p>
          <a:p>
            <a:pPr marL="355600" marR="368935" indent="-342900">
              <a:lnSpc>
                <a:spcPct val="150000"/>
              </a:lnSpc>
              <a:spcBef>
                <a:spcPts val="99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water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motor,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under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PLC's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control,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optimally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dispenses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agents,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while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motorized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brush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enhances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scrubbing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action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thorough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experience.</a:t>
            </a:r>
            <a:endParaRPr sz="1800">
              <a:latin typeface="Cambria"/>
              <a:cs typeface="Cambria"/>
            </a:endParaRPr>
          </a:p>
          <a:p>
            <a:pPr marL="355600" marR="5080" indent="-34290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dirty="0"/>
              <a:t>	</a:t>
            </a: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inclusion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proximity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sensors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adds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an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intelligent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dimension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system,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allowing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real-time 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detection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car's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presence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dimensions,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thereby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customizing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process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dynamically.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7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114" dirty="0">
                <a:latin typeface="Cambria"/>
                <a:cs typeface="Cambria"/>
              </a:rPr>
              <a:t>3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This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project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aims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address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limitations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traditional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washing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methods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by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providing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an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120" dirty="0">
                <a:latin typeface="Cambria"/>
                <a:cs typeface="Cambria"/>
              </a:rPr>
              <a:t>automated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adaptable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solution.</a:t>
            </a:r>
            <a:endParaRPr sz="1800">
              <a:latin typeface="Cambria"/>
              <a:cs typeface="Cambria"/>
            </a:endParaRPr>
          </a:p>
          <a:p>
            <a:pPr marL="355600" marR="243204" indent="-34290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dirty="0"/>
              <a:t>	</a:t>
            </a:r>
            <a:r>
              <a:rPr sz="1800" spc="9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integration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PLC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technology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not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only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ensures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precision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cleaning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but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also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opens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avenues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for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customization,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making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versatile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enough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cater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variety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car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models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sizes.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24478" y="6436687"/>
            <a:ext cx="4088129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19EE</a:t>
            </a:r>
            <a:r>
              <a:rPr lang="en-US"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8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901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-</a:t>
            </a:r>
            <a:r>
              <a:rPr sz="1200" b="1" spc="-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PROJECT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WORK</a:t>
            </a:r>
            <a:r>
              <a:rPr sz="1200" b="1" spc="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-</a:t>
            </a:r>
            <a:r>
              <a:rPr sz="1200" b="1" spc="-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PHASE</a:t>
            </a:r>
            <a:r>
              <a:rPr sz="1200" b="1" spc="10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lang="en-US" sz="1200" b="1" spc="10" dirty="0">
                <a:solidFill>
                  <a:srgbClr val="00AF50"/>
                </a:solidFill>
                <a:latin typeface="Palatino Linotype"/>
                <a:cs typeface="Palatino Linotype"/>
              </a:rPr>
              <a:t>2</a:t>
            </a:r>
            <a:r>
              <a:rPr sz="1200" b="1" spc="-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200" b="1" dirty="0">
                <a:solidFill>
                  <a:srgbClr val="00AF50"/>
                </a:solidFill>
                <a:latin typeface="Palatino Linotype"/>
                <a:cs typeface="Palatino Linotype"/>
              </a:rPr>
              <a:t>PRESENTATION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166" y="29083"/>
            <a:ext cx="508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28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LITERATURE</a:t>
            </a:r>
            <a:r>
              <a:rPr sz="3600" b="0" u="heavy" spc="30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41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SURVEY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1216278"/>
          <a:ext cx="9984104" cy="4097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4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JOURNAL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REFERENCE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79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IEEE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International Conference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power,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control,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Instrumentation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Engineering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30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Ragini Gaikwad,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Sidesh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Mohite Mayuri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Kharat,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Jayendra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Thakur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17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PLC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based Automatic </a:t>
                      </a:r>
                      <a:r>
                        <a:rPr sz="180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Washing System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Proximity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Sensors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7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IEEE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Conference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Systems,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Control(ICSPC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2016)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79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Anam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Abid,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Tahir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Hasan,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Taimoor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Baig </a:t>
                      </a:r>
                      <a:r>
                        <a:rPr sz="1800" spc="-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Abdulla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Jadoon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Development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ash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86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IOSR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Journal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ISSN(e):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2250-3021,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ISSN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(p):2278-8719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45-51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8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Asif Iqbal Shaikh,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Shyam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L.B Singh,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Prof.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N.B.Bankhele,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Prof.P.D.Aher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62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Automatic Car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Washing System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PLC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SCADA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166" y="29083"/>
            <a:ext cx="508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28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LITERATURE</a:t>
            </a:r>
            <a:r>
              <a:rPr sz="3600" b="0" u="heavy" spc="30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41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SURVEY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1216533"/>
          <a:ext cx="10189207" cy="3855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7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JOURNAL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REFERNCE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19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Journal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Latest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Engineering,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Management&amp;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Applied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Science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VII,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Issue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20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Antara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Desmukh,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Kumari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Shikha,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Tanya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Jha.Prof.A.R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25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PLC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Washing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IJCRT.,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vol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11,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issue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4.,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ISSN: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2320-2882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Manthan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joshi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72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Automated car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washing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April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6855" y="81788"/>
            <a:ext cx="88099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u="heavy" spc="38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900" b="0" u="heavy" spc="47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BLOCK</a:t>
            </a:r>
            <a:r>
              <a:rPr sz="3900" b="0" u="heavy" spc="39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900" b="0" u="heavy" spc="36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DIAGRAM</a:t>
            </a:r>
            <a:r>
              <a:rPr sz="3900" b="0" u="heavy" spc="40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900" b="0" u="heavy" spc="434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&amp;</a:t>
            </a:r>
            <a:r>
              <a:rPr sz="3900" b="0" u="heavy" spc="38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900" b="0" u="heavy" spc="36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DESCRIPTION</a:t>
            </a:r>
            <a:endParaRPr sz="39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5945" y="2776601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842666" y="31496"/>
                </a:moveTo>
                <a:lnTo>
                  <a:pt x="789939" y="31496"/>
                </a:lnTo>
                <a:lnTo>
                  <a:pt x="790193" y="44196"/>
                </a:lnTo>
                <a:lnTo>
                  <a:pt x="777472" y="44423"/>
                </a:lnTo>
                <a:lnTo>
                  <a:pt x="778001" y="76200"/>
                </a:lnTo>
                <a:lnTo>
                  <a:pt x="853566" y="36702"/>
                </a:lnTo>
                <a:lnTo>
                  <a:pt x="842666" y="31496"/>
                </a:lnTo>
                <a:close/>
              </a:path>
              <a:path w="854075" h="76200">
                <a:moveTo>
                  <a:pt x="777260" y="31722"/>
                </a:moveTo>
                <a:lnTo>
                  <a:pt x="0" y="45593"/>
                </a:lnTo>
                <a:lnTo>
                  <a:pt x="253" y="58293"/>
                </a:lnTo>
                <a:lnTo>
                  <a:pt x="777472" y="44423"/>
                </a:lnTo>
                <a:lnTo>
                  <a:pt x="777260" y="31722"/>
                </a:lnTo>
                <a:close/>
              </a:path>
              <a:path w="854075" h="76200">
                <a:moveTo>
                  <a:pt x="789939" y="31496"/>
                </a:moveTo>
                <a:lnTo>
                  <a:pt x="777260" y="31722"/>
                </a:lnTo>
                <a:lnTo>
                  <a:pt x="777472" y="44423"/>
                </a:lnTo>
                <a:lnTo>
                  <a:pt x="790193" y="44196"/>
                </a:lnTo>
                <a:lnTo>
                  <a:pt x="789939" y="31496"/>
                </a:lnTo>
                <a:close/>
              </a:path>
              <a:path w="854075" h="76200">
                <a:moveTo>
                  <a:pt x="776731" y="0"/>
                </a:moveTo>
                <a:lnTo>
                  <a:pt x="777260" y="31722"/>
                </a:lnTo>
                <a:lnTo>
                  <a:pt x="789939" y="31496"/>
                </a:lnTo>
                <a:lnTo>
                  <a:pt x="842666" y="31496"/>
                </a:lnTo>
                <a:lnTo>
                  <a:pt x="7767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8272" y="3048733"/>
            <a:ext cx="824350" cy="777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39511" y="2316479"/>
            <a:ext cx="1554480" cy="1882139"/>
          </a:xfrm>
          <a:prstGeom prst="rect">
            <a:avLst/>
          </a:prstGeom>
          <a:solidFill>
            <a:srgbClr val="4471C4"/>
          </a:solidFill>
          <a:ln w="12700">
            <a:solidFill>
              <a:srgbClr val="090F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PLC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7772" y="1935479"/>
            <a:ext cx="1645920" cy="1341120"/>
          </a:xfrm>
          <a:prstGeom prst="rect">
            <a:avLst/>
          </a:prstGeom>
          <a:solidFill>
            <a:srgbClr val="4471C4"/>
          </a:solidFill>
          <a:ln w="12700">
            <a:solidFill>
              <a:srgbClr val="090F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950"/>
              </a:spcBef>
            </a:pPr>
            <a:r>
              <a:rPr sz="1400" spc="5" dirty="0">
                <a:latin typeface="Arial MT"/>
                <a:cs typeface="Arial MT"/>
              </a:rPr>
              <a:t>POWER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SUPPLY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1092" y="3561588"/>
            <a:ext cx="1790700" cy="1196340"/>
          </a:xfrm>
          <a:custGeom>
            <a:avLst/>
            <a:gdLst/>
            <a:ahLst/>
            <a:cxnLst/>
            <a:rect l="l" t="t" r="r" b="b"/>
            <a:pathLst>
              <a:path w="1790700" h="1196339">
                <a:moveTo>
                  <a:pt x="1790700" y="0"/>
                </a:moveTo>
                <a:lnTo>
                  <a:pt x="0" y="0"/>
                </a:lnTo>
                <a:lnTo>
                  <a:pt x="0" y="1196339"/>
                </a:lnTo>
                <a:lnTo>
                  <a:pt x="1790700" y="1196339"/>
                </a:lnTo>
                <a:lnTo>
                  <a:pt x="17907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41092" y="3561588"/>
            <a:ext cx="1790700" cy="1196340"/>
          </a:xfrm>
          <a:prstGeom prst="rect">
            <a:avLst/>
          </a:prstGeom>
          <a:ln w="12700">
            <a:solidFill>
              <a:srgbClr val="090F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18795" marR="395605" indent="-113030">
              <a:lnSpc>
                <a:spcPct val="100000"/>
              </a:lnSpc>
              <a:spcBef>
                <a:spcPts val="1265"/>
              </a:spcBef>
            </a:pPr>
            <a:r>
              <a:rPr sz="1400" dirty="0">
                <a:latin typeface="Arial MT"/>
                <a:cs typeface="Arial MT"/>
              </a:rPr>
              <a:t>P</a:t>
            </a: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5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Y  SENSOR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4092" y="2177795"/>
            <a:ext cx="1493520" cy="937260"/>
          </a:xfrm>
          <a:prstGeom prst="rect">
            <a:avLst/>
          </a:prstGeom>
          <a:solidFill>
            <a:srgbClr val="4471C4"/>
          </a:solidFill>
          <a:ln w="12700">
            <a:solidFill>
              <a:srgbClr val="090F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1085"/>
              </a:spcBef>
            </a:pPr>
            <a:r>
              <a:rPr sz="1400" spc="-5" dirty="0">
                <a:latin typeface="Arial MT"/>
                <a:cs typeface="Arial MT"/>
              </a:rPr>
              <a:t>CONVEYOR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6952" y="3744467"/>
            <a:ext cx="1355090" cy="868680"/>
          </a:xfrm>
          <a:prstGeom prst="rect">
            <a:avLst/>
          </a:prstGeom>
          <a:solidFill>
            <a:srgbClr val="4471C4"/>
          </a:solidFill>
          <a:ln w="12700">
            <a:solidFill>
              <a:srgbClr val="090F1D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</a:pPr>
            <a:r>
              <a:rPr sz="1400" spc="-30" dirty="0">
                <a:latin typeface="Arial MT"/>
                <a:cs typeface="Arial MT"/>
              </a:rPr>
              <a:t>WATER</a:t>
            </a:r>
            <a:endParaRPr sz="1400">
              <a:latin typeface="Arial MT"/>
              <a:cs typeface="Arial MT"/>
            </a:endParaRPr>
          </a:p>
          <a:p>
            <a:pPr marL="34798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MOTOR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86071" y="4037076"/>
            <a:ext cx="845819" cy="76200"/>
          </a:xfrm>
          <a:custGeom>
            <a:avLst/>
            <a:gdLst/>
            <a:ahLst/>
            <a:cxnLst/>
            <a:rect l="l" t="t" r="r" b="b"/>
            <a:pathLst>
              <a:path w="845820" h="76200">
                <a:moveTo>
                  <a:pt x="769619" y="0"/>
                </a:moveTo>
                <a:lnTo>
                  <a:pt x="769619" y="76200"/>
                </a:lnTo>
                <a:lnTo>
                  <a:pt x="833119" y="44450"/>
                </a:lnTo>
                <a:lnTo>
                  <a:pt x="782319" y="44450"/>
                </a:lnTo>
                <a:lnTo>
                  <a:pt x="782319" y="31750"/>
                </a:lnTo>
                <a:lnTo>
                  <a:pt x="833119" y="31750"/>
                </a:lnTo>
                <a:lnTo>
                  <a:pt x="769619" y="0"/>
                </a:lnTo>
                <a:close/>
              </a:path>
              <a:path w="845820" h="76200">
                <a:moveTo>
                  <a:pt x="76961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9619" y="44450"/>
                </a:lnTo>
                <a:lnTo>
                  <a:pt x="769619" y="31750"/>
                </a:lnTo>
                <a:close/>
              </a:path>
              <a:path w="845820" h="76200">
                <a:moveTo>
                  <a:pt x="833119" y="31750"/>
                </a:moveTo>
                <a:lnTo>
                  <a:pt x="782319" y="31750"/>
                </a:lnTo>
                <a:lnTo>
                  <a:pt x="782319" y="44450"/>
                </a:lnTo>
                <a:lnTo>
                  <a:pt x="833119" y="44450"/>
                </a:lnTo>
                <a:lnTo>
                  <a:pt x="845819" y="38100"/>
                </a:lnTo>
                <a:lnTo>
                  <a:pt x="833119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8083" y="4088891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199"/>
                </a:lnTo>
                <a:lnTo>
                  <a:pt x="825500" y="44449"/>
                </a:lnTo>
                <a:lnTo>
                  <a:pt x="774700" y="44449"/>
                </a:lnTo>
                <a:lnTo>
                  <a:pt x="774700" y="31749"/>
                </a:lnTo>
                <a:lnTo>
                  <a:pt x="825500" y="31749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62000" y="44449"/>
                </a:lnTo>
                <a:lnTo>
                  <a:pt x="762000" y="31749"/>
                </a:lnTo>
                <a:close/>
              </a:path>
              <a:path w="838200" h="76200">
                <a:moveTo>
                  <a:pt x="825500" y="31749"/>
                </a:moveTo>
                <a:lnTo>
                  <a:pt x="774700" y="31749"/>
                </a:lnTo>
                <a:lnTo>
                  <a:pt x="774700" y="44449"/>
                </a:lnTo>
                <a:lnTo>
                  <a:pt x="825500" y="44449"/>
                </a:lnTo>
                <a:lnTo>
                  <a:pt x="838200" y="38099"/>
                </a:lnTo>
                <a:lnTo>
                  <a:pt x="825500" y="3174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6244" y="2787523"/>
            <a:ext cx="808355" cy="76200"/>
          </a:xfrm>
          <a:custGeom>
            <a:avLst/>
            <a:gdLst/>
            <a:ahLst/>
            <a:cxnLst/>
            <a:rect l="l" t="t" r="r" b="b"/>
            <a:pathLst>
              <a:path w="808354" h="76200">
                <a:moveTo>
                  <a:pt x="732408" y="0"/>
                </a:moveTo>
                <a:lnTo>
                  <a:pt x="731773" y="31763"/>
                </a:lnTo>
                <a:lnTo>
                  <a:pt x="744474" y="32003"/>
                </a:lnTo>
                <a:lnTo>
                  <a:pt x="744220" y="44703"/>
                </a:lnTo>
                <a:lnTo>
                  <a:pt x="731514" y="44703"/>
                </a:lnTo>
                <a:lnTo>
                  <a:pt x="730884" y="76200"/>
                </a:lnTo>
                <a:lnTo>
                  <a:pt x="796928" y="44703"/>
                </a:lnTo>
                <a:lnTo>
                  <a:pt x="744220" y="44703"/>
                </a:lnTo>
                <a:lnTo>
                  <a:pt x="731519" y="44463"/>
                </a:lnTo>
                <a:lnTo>
                  <a:pt x="797432" y="44463"/>
                </a:lnTo>
                <a:lnTo>
                  <a:pt x="807847" y="39497"/>
                </a:lnTo>
                <a:lnTo>
                  <a:pt x="732408" y="0"/>
                </a:lnTo>
                <a:close/>
              </a:path>
              <a:path w="808354" h="76200">
                <a:moveTo>
                  <a:pt x="731773" y="31763"/>
                </a:moveTo>
                <a:lnTo>
                  <a:pt x="731519" y="44463"/>
                </a:lnTo>
                <a:lnTo>
                  <a:pt x="744220" y="44703"/>
                </a:lnTo>
                <a:lnTo>
                  <a:pt x="744474" y="32003"/>
                </a:lnTo>
                <a:lnTo>
                  <a:pt x="731773" y="31763"/>
                </a:lnTo>
                <a:close/>
              </a:path>
              <a:path w="808354" h="76200">
                <a:moveTo>
                  <a:pt x="253" y="17906"/>
                </a:moveTo>
                <a:lnTo>
                  <a:pt x="0" y="30606"/>
                </a:lnTo>
                <a:lnTo>
                  <a:pt x="731519" y="44463"/>
                </a:lnTo>
                <a:lnTo>
                  <a:pt x="731773" y="31763"/>
                </a:lnTo>
                <a:lnTo>
                  <a:pt x="253" y="1790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56410" y="5571235"/>
            <a:ext cx="83381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>
                <a:latin typeface="Cambria"/>
                <a:cs typeface="Cambria"/>
              </a:rPr>
              <a:t>BLOCK</a:t>
            </a:r>
            <a:r>
              <a:rPr spc="155" dirty="0">
                <a:latin typeface="Cambria"/>
                <a:cs typeface="Cambria"/>
              </a:rPr>
              <a:t> </a:t>
            </a:r>
            <a:r>
              <a:rPr spc="190" dirty="0">
                <a:latin typeface="Cambria"/>
                <a:cs typeface="Cambria"/>
              </a:rPr>
              <a:t>DIAGRAM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spc="250" dirty="0">
                <a:latin typeface="Cambria"/>
                <a:cs typeface="Cambria"/>
              </a:rPr>
              <a:t>OF</a:t>
            </a:r>
            <a:r>
              <a:rPr spc="170" dirty="0">
                <a:latin typeface="Cambria"/>
                <a:cs typeface="Cambria"/>
              </a:rPr>
              <a:t> </a:t>
            </a:r>
            <a:r>
              <a:rPr lang="en-US" spc="180" dirty="0">
                <a:latin typeface="Cambria"/>
                <a:cs typeface="Cambria"/>
              </a:rPr>
              <a:t>AUTOMATED</a:t>
            </a:r>
            <a:r>
              <a:rPr spc="175" dirty="0">
                <a:latin typeface="Cambria"/>
                <a:cs typeface="Cambria"/>
              </a:rPr>
              <a:t> </a:t>
            </a:r>
            <a:r>
              <a:rPr spc="225" dirty="0">
                <a:latin typeface="Cambria"/>
                <a:cs typeface="Cambria"/>
              </a:rPr>
              <a:t>CAR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spc="185" dirty="0">
                <a:latin typeface="Cambria"/>
                <a:cs typeface="Cambria"/>
              </a:rPr>
              <a:t>WASHING</a:t>
            </a:r>
            <a:r>
              <a:rPr spc="150" dirty="0">
                <a:latin typeface="Cambria"/>
                <a:cs typeface="Cambria"/>
              </a:rPr>
              <a:t> </a:t>
            </a:r>
            <a:r>
              <a:rPr spc="220" dirty="0">
                <a:latin typeface="Cambria"/>
                <a:cs typeface="Cambria"/>
              </a:rPr>
              <a:t>SYSTEM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225" dirty="0">
                <a:latin typeface="Cambria"/>
                <a:cs typeface="Cambria"/>
              </a:rPr>
              <a:t>USING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spc="190" dirty="0">
                <a:latin typeface="Cambria"/>
                <a:cs typeface="Cambria"/>
              </a:rPr>
              <a:t>PLC</a:t>
            </a:r>
            <a:endParaRPr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1385" y="29083"/>
            <a:ext cx="8438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35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33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CIRCUIT</a:t>
            </a:r>
            <a:r>
              <a:rPr sz="3600" b="0" u="heavy" spc="34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33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DIAGRAM</a:t>
            </a:r>
            <a:r>
              <a:rPr sz="3600" b="0" u="heavy" spc="33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40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&amp;</a:t>
            </a:r>
            <a:r>
              <a:rPr sz="3600" b="0" u="heavy" spc="32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34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DESCRIPTION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2572" y="713231"/>
            <a:ext cx="5443728" cy="46040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16073" y="5675782"/>
            <a:ext cx="76669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65" dirty="0">
                <a:latin typeface="Cambria"/>
                <a:cs typeface="Cambria"/>
              </a:rPr>
              <a:t>CIRCUIT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165" dirty="0">
                <a:latin typeface="Cambria"/>
                <a:cs typeface="Cambria"/>
              </a:rPr>
              <a:t>DIAGRAM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225" dirty="0">
                <a:latin typeface="Cambria"/>
                <a:cs typeface="Cambria"/>
              </a:rPr>
              <a:t>OF</a:t>
            </a:r>
            <a:r>
              <a:rPr sz="1600" spc="180" dirty="0">
                <a:latin typeface="Cambria"/>
                <a:cs typeface="Cambria"/>
              </a:rPr>
              <a:t> </a:t>
            </a:r>
            <a:r>
              <a:rPr lang="en-US" sz="1600" spc="155" dirty="0">
                <a:latin typeface="Cambria"/>
                <a:cs typeface="Cambria"/>
              </a:rPr>
              <a:t>AUTOMATED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spc="200" dirty="0">
                <a:latin typeface="Cambria"/>
                <a:cs typeface="Cambria"/>
              </a:rPr>
              <a:t>CAR</a:t>
            </a:r>
            <a:r>
              <a:rPr sz="1600" spc="190" dirty="0">
                <a:latin typeface="Cambria"/>
                <a:cs typeface="Cambria"/>
              </a:rPr>
              <a:t> </a:t>
            </a:r>
            <a:r>
              <a:rPr sz="1600" spc="165" dirty="0">
                <a:latin typeface="Cambria"/>
                <a:cs typeface="Cambria"/>
              </a:rPr>
              <a:t>WASHING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195" dirty="0">
                <a:latin typeface="Cambria"/>
                <a:cs typeface="Cambria"/>
              </a:rPr>
              <a:t>SYSTEM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spc="204" dirty="0">
                <a:latin typeface="Cambria"/>
                <a:cs typeface="Cambria"/>
              </a:rPr>
              <a:t>USING</a:t>
            </a:r>
            <a:r>
              <a:rPr sz="1600" spc="155" dirty="0">
                <a:latin typeface="Cambria"/>
                <a:cs typeface="Cambria"/>
              </a:rPr>
              <a:t> </a:t>
            </a:r>
            <a:r>
              <a:rPr sz="1600" spc="170" dirty="0">
                <a:latin typeface="Cambria"/>
                <a:cs typeface="Cambria"/>
              </a:rPr>
              <a:t>PLC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7139" y="14732"/>
            <a:ext cx="3244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32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TEST</a:t>
            </a:r>
            <a:r>
              <a:rPr sz="3600" b="0" u="heavy" spc="27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 </a:t>
            </a:r>
            <a:r>
              <a:rPr sz="3600" b="0" u="heavy" spc="37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ambria"/>
                <a:cs typeface="Cambria"/>
              </a:rPr>
              <a:t>RESULT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92097"/>
            <a:ext cx="11992610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160" dirty="0">
                <a:latin typeface="Cambria"/>
                <a:cs typeface="Cambria"/>
              </a:rPr>
              <a:t>Conduct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extensive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testing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verify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functionality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of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system.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mbria"/>
              <a:cs typeface="Cambria"/>
            </a:endParaRPr>
          </a:p>
          <a:p>
            <a:pPr marL="428625" indent="-416559">
              <a:lnSpc>
                <a:spcPct val="100000"/>
              </a:lnSpc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sz="1800" spc="75" dirty="0">
                <a:latin typeface="Cambria"/>
                <a:cs typeface="Cambria"/>
              </a:rPr>
              <a:t>Identify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resolve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any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hardware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or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software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issues,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ensuring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operates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smoothly.</a:t>
            </a:r>
            <a:endParaRPr sz="1800">
              <a:latin typeface="Cambria"/>
              <a:cs typeface="Cambria"/>
            </a:endParaRPr>
          </a:p>
          <a:p>
            <a:pPr marL="355600" marR="732790" indent="-342900">
              <a:lnSpc>
                <a:spcPct val="150000"/>
              </a:lnSpc>
              <a:spcBef>
                <a:spcPts val="994"/>
              </a:spcBef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dirty="0"/>
              <a:t>	</a:t>
            </a:r>
            <a:r>
              <a:rPr sz="1800" spc="110" dirty="0">
                <a:latin typeface="Cambria"/>
                <a:cs typeface="Cambria"/>
              </a:rPr>
              <a:t>Safety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30" dirty="0">
                <a:latin typeface="Cambria"/>
                <a:cs typeface="Cambria"/>
              </a:rPr>
              <a:t>Compliance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Ensure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complies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with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safety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standards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regulations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industrial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environment.</a:t>
            </a:r>
            <a:endParaRPr sz="1800">
              <a:latin typeface="Cambria"/>
              <a:cs typeface="Cambria"/>
            </a:endParaRPr>
          </a:p>
          <a:p>
            <a:pPr marL="355600" marR="732790" indent="-342900">
              <a:lnSpc>
                <a:spcPct val="150000"/>
              </a:lnSpc>
              <a:spcBef>
                <a:spcPts val="1010"/>
              </a:spcBef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dirty="0"/>
              <a:t>	</a:t>
            </a:r>
            <a:r>
              <a:rPr sz="1800" spc="105" dirty="0">
                <a:latin typeface="Cambria"/>
                <a:cs typeface="Cambria"/>
              </a:rPr>
              <a:t>Implement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safety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features,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interlocks,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emergency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stop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mechanisms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to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protect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personnel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equipment.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mbria"/>
              <a:cs typeface="Cambria"/>
            </a:endParaRPr>
          </a:p>
          <a:p>
            <a:pPr marL="428625" indent="-416559">
              <a:lnSpc>
                <a:spcPct val="100000"/>
              </a:lnSpc>
              <a:buFont typeface="Wingdings"/>
              <a:buChar char=""/>
              <a:tabLst>
                <a:tab pos="428625" algn="l"/>
                <a:tab pos="429259" algn="l"/>
              </a:tabLst>
            </a:pPr>
            <a:r>
              <a:rPr sz="1800" spc="80" dirty="0">
                <a:latin typeface="Cambria"/>
                <a:cs typeface="Cambria"/>
              </a:rPr>
              <a:t>Test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60" dirty="0">
                <a:latin typeface="Cambria"/>
                <a:cs typeface="Cambria"/>
              </a:rPr>
              <a:t>as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whole,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including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interaction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between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conveyor,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70" dirty="0">
                <a:latin typeface="Cambria"/>
                <a:cs typeface="Cambria"/>
              </a:rPr>
              <a:t>PLC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control,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Numatics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125" dirty="0">
                <a:latin typeface="Cambria"/>
                <a:cs typeface="Cambria"/>
              </a:rPr>
              <a:t>actuators.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70" dirty="0">
                <a:latin typeface="Cambria"/>
                <a:cs typeface="Cambria"/>
              </a:rPr>
              <a:t>Verify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that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system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meets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defined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project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requirements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150" dirty="0">
                <a:latin typeface="Cambria"/>
                <a:cs typeface="Cambria"/>
              </a:rPr>
              <a:t>and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objectives.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814" cy="11739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9147" y="27432"/>
            <a:ext cx="1006318" cy="10279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29/11/2023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432553" y="6464680"/>
            <a:ext cx="332803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19EE</a:t>
            </a:r>
            <a:r>
              <a:rPr lang="en-US" dirty="0"/>
              <a:t>8</a:t>
            </a:r>
            <a:r>
              <a:rPr dirty="0"/>
              <a:t>901 -</a:t>
            </a:r>
            <a:r>
              <a:rPr spc="-10" dirty="0"/>
              <a:t> PROJECT</a:t>
            </a:r>
            <a:r>
              <a:rPr spc="5" dirty="0"/>
              <a:t> </a:t>
            </a:r>
            <a:r>
              <a:rPr spc="-5" dirty="0"/>
              <a:t>WORK</a:t>
            </a:r>
            <a:r>
              <a:rPr spc="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PHASE</a:t>
            </a:r>
            <a:r>
              <a:rPr spc="-5" dirty="0"/>
              <a:t> </a:t>
            </a:r>
            <a:r>
              <a:rPr lang="en-US" spc="-5" dirty="0"/>
              <a:t>2</a:t>
            </a:r>
            <a:r>
              <a:rPr spc="-5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1587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MT</vt:lpstr>
      <vt:lpstr>Calibri</vt:lpstr>
      <vt:lpstr>Cambria</vt:lpstr>
      <vt:lpstr>Palatino Linotype</vt:lpstr>
      <vt:lpstr>Times New Roman</vt:lpstr>
      <vt:lpstr>Trebuchet MS</vt:lpstr>
      <vt:lpstr>Wingdings</vt:lpstr>
      <vt:lpstr>Office Theme</vt:lpstr>
      <vt:lpstr>HINDUSTHAN COLLEGE OF ENGINEERING AND TECHNOLOGY</vt:lpstr>
      <vt:lpstr>ABSTRACT</vt:lpstr>
      <vt:lpstr>INTRODUCTION</vt:lpstr>
      <vt:lpstr>INTRODUCTION</vt:lpstr>
      <vt:lpstr>LITERATURE SURVEY</vt:lpstr>
      <vt:lpstr>LITERATURE SURVEY</vt:lpstr>
      <vt:lpstr> BLOCK DIAGRAM &amp; DESCRIPTION</vt:lpstr>
      <vt:lpstr> CIRCUIT DIAGRAM &amp; DESCRIPTION</vt:lpstr>
      <vt:lpstr>TEST RESULT</vt:lpstr>
      <vt:lpstr>TEST RESULT</vt:lpstr>
      <vt:lpstr>TEST RESULT</vt:lpstr>
      <vt:lpstr>BUDGET/COST</vt:lpstr>
      <vt:lpstr>CONCLUSION &amp; FUTURE EXTENSION</vt:lpstr>
      <vt:lpstr>QUERIES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Administrator</dc:creator>
  <cp:lastModifiedBy>Elavarasan S</cp:lastModifiedBy>
  <cp:revision>1</cp:revision>
  <dcterms:created xsi:type="dcterms:W3CDTF">2024-04-23T07:02:52Z</dcterms:created>
  <dcterms:modified xsi:type="dcterms:W3CDTF">2024-04-23T07:17:18Z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2024-04-23T00:00:00Z</vt:filetime>
  </property>
</Properties>
</file>