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1" r:id="rId4"/>
    <p:sldId id="599" r:id="rId5"/>
    <p:sldId id="600" r:id="rId6"/>
    <p:sldId id="275" r:id="rId7"/>
    <p:sldId id="601" r:id="rId8"/>
    <p:sldId id="274" r:id="rId9"/>
  </p:sldIdLst>
  <p:sldSz cx="9144000" cy="6858000" type="screen4x3"/>
  <p:notesSz cx="68119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810F7D41-0BFC-42FF-80C0-20F7C6CF9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 September 2022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048606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t>6 March 2024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1-59</a:t>
            </a:r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048628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t>6 March 2024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1-59</a:t>
            </a:r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B3F95DA-3E1B-F7B1-7714-49B1ED87E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DEFF966-7C3F-05BB-E9C8-4DAE062141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98C07CFB-753A-ADAF-6F60-5E2682E88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9C40A5CB-68AD-2E74-50AA-D78F7DD718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4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38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5CFF9FC-3A2D-E7E3-ACE2-C83F563C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A826F82-633C-9C72-1EA0-BDF4715E2A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2DC2FFD-09A0-E617-E2E8-875B5FB917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9B903BAC-11FB-2C9D-F9F7-56650D0BB0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31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1048703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t>6 March 2024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1-59</a:t>
            </a:r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2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99997" sy="80002" flip="none" algn="tl"/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2987824" y="115829"/>
            <a:ext cx="61080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</a:t>
            </a:r>
            <a:endParaRPr sz="2400" b="1" i="0" u="none" strike="noStrike" cap="none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20ALP61–Project Work I</a:t>
            </a:r>
            <a:endParaRPr sz="1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222938" y="2297655"/>
            <a:ext cx="704718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Land Cover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using Satellite Data</a:t>
            </a:r>
            <a:endParaRPr sz="3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036000" y="4027810"/>
            <a:ext cx="61080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Mentor: </a:t>
            </a:r>
            <a:r>
              <a:rPr lang="en-US" sz="1800" b="1" dirty="0" err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Dr.K.S.Kalaivani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C0C0C"/>
                </a:solidFill>
                <a:effectLst/>
                <a:uLnTx/>
                <a:uFillTx/>
                <a:latin typeface="Times New Roman"/>
                <a:ea typeface="Cambria" panose="02040503050406030204" pitchFamily="18" charset="0"/>
                <a:cs typeface="Times New Roman"/>
                <a:sym typeface="Times New Roman"/>
              </a:rPr>
              <a:t>             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Assistant Professor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SrG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)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sz="18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Mohamed Bilal Z H - 21ALR027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Dhanush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 - 21ALR011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Gowtham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-</a:t>
            </a: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21ALR018    </a:t>
            </a:r>
            <a:endParaRPr sz="1800" b="1" i="0" u="none" strike="noStrike" cap="none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900" y="115828"/>
            <a:ext cx="1259632" cy="151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 descr="G:\TBI\TBI@KEC Logos\K Transform\6-5x4 product centre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2532" y="990414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67544" y="155288"/>
            <a:ext cx="8229600" cy="125525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707371" y="1483607"/>
            <a:ext cx="8174354" cy="5210816"/>
          </a:xfrm>
        </p:spPr>
        <p:txBody>
          <a:bodyPr/>
          <a:lstStyle/>
          <a:p>
            <a:pPr marL="0" indent="0" algn="just">
              <a:buNone/>
            </a:pPr>
            <a:endParaRPr dirty="0"/>
          </a:p>
          <a:p>
            <a:pPr algn="just"/>
            <a:r>
              <a:rPr dirty="0"/>
              <a:t>The problem addressed in this study is the classification of bone fractures from X-ray images using machine learning</a:t>
            </a:r>
            <a:endParaRPr lang="en-US" dirty="0"/>
          </a:p>
          <a:p>
            <a:pPr algn="just"/>
            <a:r>
              <a:rPr dirty="0"/>
              <a:t>The accurate and timely classification of fractures is crucial for effective diagnosis and treatment planning in the field of orthopedics.</a:t>
            </a:r>
            <a:endParaRPr lang="en-US" dirty="0"/>
          </a:p>
          <a:p>
            <a:pPr algn="just"/>
            <a:r>
              <a:rPr dirty="0"/>
              <a:t>Traditional methods of fracture classification heavily rely on human expertise, which can be time-consuming and subjective. </a:t>
            </a:r>
            <a:endParaRPr lang="en-US" dirty="0"/>
          </a:p>
          <a:p>
            <a:pPr algn="just"/>
            <a:r>
              <a:rPr dirty="0"/>
              <a:t>Therefore, there is a need to develop a machine learning-based approach that can automate the fracture classification process, providing a reliable and efficient solution.</a:t>
            </a:r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13320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4F7D9E-F9DE-B6F3-48AF-50D86310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0"/>
            <a:ext cx="8001000" cy="99060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72E5106-4AD6-0841-2A87-529AD9F0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D029B8-058E-E303-46A1-279BD356D537}"/>
              </a:ext>
            </a:extLst>
          </p:cNvPr>
          <p:cNvSpPr txBox="1">
            <a:spLocks/>
          </p:cNvSpPr>
          <p:nvPr/>
        </p:nvSpPr>
        <p:spPr>
          <a:xfrm>
            <a:off x="857224" y="1549563"/>
            <a:ext cx="7696200" cy="4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Capuchin bird, known for its distinctive and melodious calls, holds a special place. However, the dense and often inaccessible habitats that these birds have make traditional visual observation challenging, so using audio for finding its habitat is a efficient choice.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situation we use Deep Learning to build a model to identify the capuchin bird calls using audio, this helps us to conform the presence of the Capuchin bird.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Upon identifying the presence of that bird we can find the particular habitats of the Capuchin and mark that particular places to preserve the bird species.</a:t>
            </a:r>
          </a:p>
        </p:txBody>
      </p:sp>
    </p:spTree>
    <p:extLst>
      <p:ext uri="{BB962C8B-B14F-4D97-AF65-F5344CB8AC3E}">
        <p14:creationId xmlns:p14="http://schemas.microsoft.com/office/powerpoint/2010/main" val="5385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/>
          <a:lstStyle/>
          <a:p>
            <a:pPr algn="ctr"/>
            <a:r>
              <a:rPr lang="en-US" b="1" dirty="0"/>
              <a:t>Literature Survey</a:t>
            </a:r>
            <a:endParaRPr lang="en-IN" b="1" dirty="0"/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755576" y="980728"/>
          <a:ext cx="8085585" cy="557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OF THE PAPER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THE AUTHORS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USED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695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GLCM Based Feature Extraction and Medical XRAY Image Classification using Machine Learning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Pawan Kumar Mall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Science &amp;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Madan Mohan Malaviya University.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LBF SVM, Linear SVM, logistic regression and decision tree. 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695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framework for image classification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Loussaief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Sehla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Afef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Abdelkrim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KNN, SVM, SURF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563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on medical image classification using machine learning. 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Hai Tang and Zhihui Hu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 of Electrical and Information Engineering. China. 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CNN, RBF-SVM, PCA-CNN, CNN-SVM. 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873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analysis of image classification algorithms based on traditional machine learning and deep learning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Wang, Pin, En Fan, and Peng Wang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Machine, CNN, Deep Learning 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C008BF27-D308-021C-30F7-F3C2B3F2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0B4D08A-CA39-E25A-AB94-76D12E09D0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3420803-8D34-3D94-255E-24AF97EF6F12}"/>
              </a:ext>
            </a:extLst>
          </p:cNvPr>
          <p:cNvSpPr txBox="1"/>
          <p:nvPr/>
        </p:nvSpPr>
        <p:spPr>
          <a:xfrm>
            <a:off x="413320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>
            <a:extLst>
              <a:ext uri="{FF2B5EF4-FFF2-40B4-BE49-F238E27FC236}">
                <a16:creationId xmlns:a16="http://schemas.microsoft.com/office/drawing/2014/main" id="{15AE0D4C-57B0-522D-3C28-3B44001D46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A1BCEB-88A0-9E34-E43C-7D00DD6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0"/>
            <a:ext cx="8001000" cy="990600"/>
          </a:xfrm>
        </p:spPr>
        <p:txBody>
          <a:bodyPr/>
          <a:lstStyle/>
          <a:p>
            <a:pPr algn="ctr"/>
            <a:r>
              <a:rPr lang="en-US" b="1" dirty="0"/>
              <a:t>Existing System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483DE46-3B8C-9BC1-CAED-2DB15AED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3897BC-1C5B-62B4-78D5-9CEE5FB407B2}"/>
              </a:ext>
            </a:extLst>
          </p:cNvPr>
          <p:cNvSpPr txBox="1">
            <a:spLocks/>
          </p:cNvSpPr>
          <p:nvPr/>
        </p:nvSpPr>
        <p:spPr>
          <a:xfrm>
            <a:off x="857224" y="1549563"/>
            <a:ext cx="7696200" cy="4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Capuchin bird, known for its distinctive and melodious calls, holds a special place. However, the dense and often inaccessible habitats that these birds have make traditional visual observation challenging, so using audio for finding its habitat is a efficient choice.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this situation we use Deep Learning to build a model to identify the capuchin bird calls using audio, this helps us to conform the presence of the Capuchin bird.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Upon identifying the presence of that bird we can find the particular habitats of the Capuchin and mark that particular places to preserve the bird species.</a:t>
            </a:r>
          </a:p>
        </p:txBody>
      </p:sp>
    </p:spTree>
    <p:extLst>
      <p:ext uri="{BB962C8B-B14F-4D97-AF65-F5344CB8AC3E}">
        <p14:creationId xmlns:p14="http://schemas.microsoft.com/office/powerpoint/2010/main" val="363954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0" y="-120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00" dirty="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13320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1" name="Google Shape;101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A4F7D9E-F9DE-B6F3-48AF-50D86310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372931"/>
            <a:ext cx="8001000" cy="632726"/>
          </a:xfrm>
        </p:spPr>
        <p:txBody>
          <a:bodyPr/>
          <a:lstStyle/>
          <a:p>
            <a:pPr algn="ctr"/>
            <a:r>
              <a:rPr lang="en-US" b="1" dirty="0"/>
              <a:t>Proposed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E7C293-1E83-A51D-CC7B-B1E47A35DA9C}"/>
              </a:ext>
            </a:extLst>
          </p:cNvPr>
          <p:cNvSpPr txBox="1">
            <a:spLocks/>
          </p:cNvSpPr>
          <p:nvPr/>
        </p:nvSpPr>
        <p:spPr>
          <a:xfrm>
            <a:off x="1009624" y="1549563"/>
            <a:ext cx="7696200" cy="48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Algorithms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U-Net++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DeepLabV3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UNet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3+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DeepLabV3+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BiSeNet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(Bilateral Segmentation Network)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IN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Dataset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dataset that has been utilized is available from Kaggle.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There are 7 classes in the dataset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urban_land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agriculture_land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rangeland,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forest_land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water,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barren_land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unknown.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72E5106-4AD6-0841-2A87-529AD9F0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44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19E7B999-0F8E-96FA-A8BA-5F4EFA243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88A0442-4F65-DEF6-28F0-22846E8C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123" y="399936"/>
            <a:ext cx="4305416" cy="38804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A84766B-DC29-2D8E-0AE2-20FA8F16E956}"/>
              </a:ext>
            </a:extLst>
          </p:cNvPr>
          <p:cNvSpPr txBox="1"/>
          <p:nvPr/>
        </p:nvSpPr>
        <p:spPr>
          <a:xfrm>
            <a:off x="3815627" y="4348873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Proposed Model</a:t>
            </a:r>
            <a:endParaRPr lang="en-A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B47123B-BE48-15CF-C424-FC30EBFE00BB}"/>
              </a:ext>
            </a:extLst>
          </p:cNvPr>
          <p:cNvSpPr txBox="1">
            <a:spLocks/>
          </p:cNvSpPr>
          <p:nvPr/>
        </p:nvSpPr>
        <p:spPr>
          <a:xfrm>
            <a:off x="970210" y="4769069"/>
            <a:ext cx="7696200" cy="232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  <a:defRPr/>
            </a:pPr>
            <a:r>
              <a:rPr lang="en-IN" sz="22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Metrics</a:t>
            </a: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Confusion Matrix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Classification Report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IoU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(Intersection over Union)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2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AUC-ROC Graph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IN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IN" sz="22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9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8720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1048700" name="Content Placeholder 2"/>
          <p:cNvSpPr>
            <a:spLocks noGrp="1"/>
          </p:cNvSpPr>
          <p:nvPr>
            <p:ph idx="1"/>
          </p:nvPr>
        </p:nvSpPr>
        <p:spPr>
          <a:xfrm>
            <a:off x="914399" y="908720"/>
            <a:ext cx="8229600" cy="583264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/>
              <a:t>1. Jagannathan, J., and C. Divya. "Deep learning for the prediction and classification of land use and land cover changes using deep convolutional neural network." Ecological Informatics 65 (2021): 101412.</a:t>
            </a:r>
            <a:endParaRPr lang="en-IN" sz="1600" dirty="0"/>
          </a:p>
          <a:p>
            <a:pPr marL="0" indent="0" algn="just">
              <a:buNone/>
            </a:pPr>
            <a:r>
              <a:rPr lang="en-US" sz="1600" dirty="0"/>
              <a:t>2. Lu, </a:t>
            </a:r>
            <a:r>
              <a:rPr lang="en-US" sz="1600" dirty="0" err="1"/>
              <a:t>Dengsheng</a:t>
            </a:r>
            <a:r>
              <a:rPr lang="en-US" sz="1600" dirty="0"/>
              <a:t>, et al. "Land use/cover classification in the Brazilian Amazon using satellite images." </a:t>
            </a:r>
            <a:r>
              <a:rPr lang="en-US" sz="1600" dirty="0" err="1"/>
              <a:t>Pesquisa</a:t>
            </a:r>
            <a:r>
              <a:rPr lang="en-US" sz="1600" dirty="0"/>
              <a:t> </a:t>
            </a:r>
            <a:r>
              <a:rPr lang="en-US" sz="1600" dirty="0" err="1"/>
              <a:t>agropecuária</a:t>
            </a:r>
            <a:r>
              <a:rPr lang="en-US" sz="1600" dirty="0"/>
              <a:t> </a:t>
            </a:r>
            <a:r>
              <a:rPr lang="en-US" sz="1600" dirty="0" err="1"/>
              <a:t>brasileira</a:t>
            </a:r>
            <a:r>
              <a:rPr lang="en-US" sz="1600" dirty="0"/>
              <a:t> 47 (2012): 1185-1208.</a:t>
            </a:r>
            <a:endParaRPr lang="en-IN" sz="1600" dirty="0"/>
          </a:p>
          <a:p>
            <a:pPr marL="0" indent="0" algn="just">
              <a:buNone/>
            </a:pPr>
            <a:r>
              <a:rPr lang="en-US" sz="1600" dirty="0"/>
              <a:t>3. </a:t>
            </a:r>
            <a:r>
              <a:rPr lang="en-US" sz="1600" dirty="0" err="1"/>
              <a:t>Bocco</a:t>
            </a:r>
            <a:r>
              <a:rPr lang="en-US" sz="1600" dirty="0"/>
              <a:t>, Mónica, et al. "Neural network models for land cover classification from satellite images." Agricultura </a:t>
            </a:r>
            <a:r>
              <a:rPr lang="en-US" sz="1600" dirty="0" err="1"/>
              <a:t>técnica</a:t>
            </a:r>
            <a:r>
              <a:rPr lang="en-US" sz="1600" dirty="0"/>
              <a:t> 67.4 (2007): 414-421.</a:t>
            </a:r>
            <a:endParaRPr lang="en-IN" sz="1600" dirty="0"/>
          </a:p>
          <a:p>
            <a:pPr marL="0" indent="0" algn="just">
              <a:buNone/>
            </a:pPr>
            <a:r>
              <a:rPr lang="en-US" sz="1600" dirty="0"/>
              <a:t>4.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Manandhar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Ramita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Inakwu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OA Odeh,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Tiho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Ancev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"Improving the accuracy of land use and land cover classification of Landsat data using post-classification enhancement."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Remote Sensing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1.3 (2009): 330-344.</a:t>
            </a:r>
            <a:endParaRPr lang="en-IN" sz="1600" dirty="0"/>
          </a:p>
          <a:p>
            <a:pPr marL="0" indent="0" algn="just">
              <a:buNone/>
            </a:pPr>
            <a:r>
              <a:rPr lang="en-US" sz="1600" dirty="0"/>
              <a:t>5. </a:t>
            </a:r>
            <a:r>
              <a:rPr lang="en-US" sz="1600" dirty="0" err="1"/>
              <a:t>Gudmann</a:t>
            </a:r>
            <a:r>
              <a:rPr lang="en-US" sz="1600" dirty="0"/>
              <a:t>, </a:t>
            </a:r>
            <a:r>
              <a:rPr lang="en-US" sz="1600" dirty="0" err="1"/>
              <a:t>András</a:t>
            </a:r>
            <a:r>
              <a:rPr lang="en-US" sz="1600" dirty="0"/>
              <a:t>, et al. "Improvement in satellite image-based land cover classification with landscape metrics." Remote Sensing 12.21 (2020): 3580.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786</Words>
  <Application>Microsoft Office PowerPoint</Application>
  <PresentationFormat>On-screen Show (4:3)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Noto Sans Symbols</vt:lpstr>
      <vt:lpstr>Times New Roman</vt:lpstr>
      <vt:lpstr>Wingdings</vt:lpstr>
      <vt:lpstr>Flow</vt:lpstr>
      <vt:lpstr>PowerPoint Presentation</vt:lpstr>
      <vt:lpstr>Problem Statement</vt:lpstr>
      <vt:lpstr>Introduction</vt:lpstr>
      <vt:lpstr>Literature Survey</vt:lpstr>
      <vt:lpstr>Existing System</vt:lpstr>
      <vt:lpstr>Proposed Work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Mohamed Bilal Z H</dc:creator>
  <cp:lastModifiedBy>Mohamed Bilal Z H</cp:lastModifiedBy>
  <cp:revision>25</cp:revision>
  <dcterms:modified xsi:type="dcterms:W3CDTF">2024-03-06T14:09:59Z</dcterms:modified>
</cp:coreProperties>
</file>