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792"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Documents\naan%20muthalvan%20data%20set.csv"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 muthalvan data set.csv]naan muthalvan excel project!PivotTable1</c:name>
    <c:fmtId val="3"/>
  </c:pivotSource>
  <c:chart>
    <c:title>
      <c:tx>
        <c:rich>
          <a:bodyPr rot="0" spcFirstLastPara="1" vertOverflow="ellipsis" vert="horz" wrap="square" anchor="ctr" anchorCtr="1"/>
          <a:lstStyle/>
          <a:p>
            <a:pPr>
              <a:defRPr sz="2200" b="1" i="0" u="none" strike="noStrike" kern="1200" cap="all" spc="150" baseline="0">
                <a:solidFill>
                  <a:schemeClr val="tx1">
                    <a:lumMod val="50000"/>
                    <a:lumOff val="50000"/>
                  </a:schemeClr>
                </a:solidFill>
                <a:latin typeface="+mn-lt"/>
                <a:ea typeface="+mn-ea"/>
                <a:cs typeface="+mn-cs"/>
              </a:defRPr>
            </a:pPr>
            <a:r>
              <a:rPr lang="en-US"/>
              <a:t>Employee Performance Analysis</a:t>
            </a:r>
          </a:p>
        </c:rich>
      </c:tx>
      <c:layout>
        <c:manualLayout>
          <c:xMode val="edge"/>
          <c:yMode val="edge"/>
          <c:x val="0.28243739773346405"/>
          <c:y val="2.0030301095094265E-3"/>
        </c:manualLayout>
      </c:layout>
      <c:overlay val="0"/>
      <c:spPr>
        <a:noFill/>
        <a:ln>
          <a:noFill/>
        </a:ln>
        <a:effectLst/>
      </c:spPr>
      <c:txPr>
        <a:bodyPr rot="0" spcFirstLastPara="1" vertOverflow="ellipsis" vert="horz" wrap="square" anchor="ctr" anchorCtr="1"/>
        <a:lstStyle/>
        <a:p>
          <a:pPr>
            <a:defRPr sz="2200" b="1" i="0" u="none" strike="noStrike" kern="1200" cap="all" spc="150" baseline="0">
              <a:solidFill>
                <a:schemeClr val="tx1">
                  <a:lumMod val="50000"/>
                  <a:lumOff val="50000"/>
                </a:schemeClr>
              </a:solidFill>
              <a:latin typeface="+mn-lt"/>
              <a:ea typeface="+mn-ea"/>
              <a:cs typeface="+mn-cs"/>
            </a:defRPr>
          </a:pPr>
          <a:endParaRPr lang="en-US"/>
        </a:p>
      </c:txPr>
    </c:title>
    <c:autoTitleDeleted val="0"/>
    <c:pivotFmts>
      <c:pivotFmt>
        <c:idx val="0"/>
        <c:spPr>
          <a:pattFill prst="narHorz">
            <a:fgClr>
              <a:schemeClr val="accent1"/>
            </a:fgClr>
            <a:bgClr>
              <a:schemeClr val="accent1">
                <a:lumMod val="20000"/>
                <a:lumOff val="80000"/>
              </a:schemeClr>
            </a:bgClr>
          </a:pattFill>
          <a:ln>
            <a:noFill/>
          </a:ln>
          <a:effectLst/>
        </c:spPr>
        <c:marker>
          <c:symbol val="none"/>
        </c:marker>
      </c:pivotFmt>
      <c:pivotFmt>
        <c:idx val="1"/>
        <c:spPr>
          <a:pattFill prst="narHorz">
            <a:fgClr>
              <a:schemeClr val="accent1"/>
            </a:fgClr>
            <a:bgClr>
              <a:schemeClr val="accent1">
                <a:lumMod val="20000"/>
                <a:lumOff val="80000"/>
              </a:schemeClr>
            </a:bgClr>
          </a:pattFill>
          <a:ln>
            <a:noFill/>
          </a:ln>
          <a:effectLst/>
        </c:spPr>
        <c:marker>
          <c:symbol val="none"/>
        </c:marker>
      </c:pivotFmt>
      <c:pivotFmt>
        <c:idx val="2"/>
        <c:spPr>
          <a:pattFill prst="narHorz">
            <a:fgClr>
              <a:schemeClr val="accent1"/>
            </a:fgClr>
            <a:bgClr>
              <a:schemeClr val="accent1">
                <a:lumMod val="20000"/>
                <a:lumOff val="80000"/>
              </a:schemeClr>
            </a:bgClr>
          </a:pattFill>
          <a:ln>
            <a:noFill/>
          </a:ln>
          <a:effectLst/>
        </c:spPr>
        <c:marker>
          <c:symbol val="none"/>
        </c:marker>
      </c:pivotFmt>
      <c:pivotFmt>
        <c:idx val="3"/>
        <c:spPr>
          <a:pattFill prst="narHorz">
            <a:fgClr>
              <a:schemeClr val="accent1"/>
            </a:fgClr>
            <a:bgClr>
              <a:schemeClr val="accent1">
                <a:lumMod val="20000"/>
                <a:lumOff val="80000"/>
              </a:schemeClr>
            </a:bgClr>
          </a:pattFill>
          <a:ln>
            <a:noFill/>
          </a:ln>
          <a:effectLst/>
        </c:spPr>
        <c:marker>
          <c:symbol val="none"/>
        </c:marker>
      </c:pivotFmt>
      <c:pivotFmt>
        <c:idx val="4"/>
        <c:spPr>
          <a:pattFill prst="narHorz">
            <a:fgClr>
              <a:schemeClr val="accent1"/>
            </a:fgClr>
            <a:bgClr>
              <a:schemeClr val="accent1">
                <a:lumMod val="20000"/>
                <a:lumOff val="80000"/>
              </a:schemeClr>
            </a:bgClr>
          </a:pattFill>
          <a:ln>
            <a:noFill/>
          </a:ln>
          <a:effectLst/>
        </c:spPr>
        <c:marker>
          <c:symbol val="none"/>
        </c:marker>
      </c:pivotFmt>
      <c:pivotFmt>
        <c:idx val="5"/>
        <c:spPr>
          <a:pattFill prst="narHorz">
            <a:fgClr>
              <a:schemeClr val="accent1"/>
            </a:fgClr>
            <a:bgClr>
              <a:schemeClr val="accent1">
                <a:lumMod val="20000"/>
                <a:lumOff val="80000"/>
              </a:schemeClr>
            </a:bgClr>
          </a:pattFill>
          <a:ln>
            <a:noFill/>
          </a:ln>
          <a:effectLst/>
        </c:spPr>
        <c:marker>
          <c:symbol val="none"/>
        </c:marker>
      </c:pivotFmt>
      <c:pivotFmt>
        <c:idx val="6"/>
        <c:spPr>
          <a:pattFill prst="narHorz">
            <a:fgClr>
              <a:schemeClr val="accent1"/>
            </a:fgClr>
            <a:bgClr>
              <a:schemeClr val="accent1">
                <a:lumMod val="20000"/>
                <a:lumOff val="80000"/>
              </a:schemeClr>
            </a:bgClr>
          </a:pattFill>
          <a:ln>
            <a:noFill/>
          </a:ln>
          <a:effectLst/>
        </c:spPr>
        <c:marker>
          <c:symbol val="none"/>
        </c:marker>
      </c:pivotFmt>
      <c:pivotFmt>
        <c:idx val="7"/>
        <c:spPr>
          <a:pattFill prst="narHorz">
            <a:fgClr>
              <a:schemeClr val="accent1"/>
            </a:fgClr>
            <a:bgClr>
              <a:schemeClr val="accent1">
                <a:lumMod val="20000"/>
                <a:lumOff val="80000"/>
              </a:schemeClr>
            </a:bgClr>
          </a:pattFill>
          <a:ln>
            <a:noFill/>
          </a:ln>
          <a:effectLst/>
        </c:spPr>
        <c:marker>
          <c:symbol val="none"/>
        </c:marker>
      </c:pivotFmt>
      <c:pivotFmt>
        <c:idx val="8"/>
        <c:spPr>
          <a:pattFill prst="narHorz">
            <a:fgClr>
              <a:schemeClr val="accent1"/>
            </a:fgClr>
            <a:bgClr>
              <a:schemeClr val="accent1">
                <a:lumMod val="20000"/>
                <a:lumOff val="80000"/>
              </a:schemeClr>
            </a:bgClr>
          </a:pattFill>
          <a:ln>
            <a:noFill/>
          </a:ln>
          <a:effectLst/>
        </c:spPr>
        <c:marker>
          <c:symbol val="none"/>
        </c:marker>
      </c:pivotFmt>
      <c:pivotFmt>
        <c:idx val="9"/>
        <c:spPr>
          <a:pattFill prst="narHorz">
            <a:fgClr>
              <a:schemeClr val="accent1"/>
            </a:fgClr>
            <a:bgClr>
              <a:schemeClr val="accent1">
                <a:lumMod val="20000"/>
                <a:lumOff val="80000"/>
              </a:schemeClr>
            </a:bgClr>
          </a:pattFill>
          <a:ln>
            <a:noFill/>
          </a:ln>
          <a:effectLst/>
        </c:spPr>
        <c:marker>
          <c:symbol val="none"/>
        </c:marker>
      </c:pivotFmt>
      <c:pivotFmt>
        <c:idx val="10"/>
        <c:spPr>
          <a:pattFill prst="narHorz">
            <a:fgClr>
              <a:schemeClr val="accent1"/>
            </a:fgClr>
            <a:bgClr>
              <a:schemeClr val="accent1">
                <a:lumMod val="20000"/>
                <a:lumOff val="80000"/>
              </a:schemeClr>
            </a:bgClr>
          </a:pattFill>
          <a:ln>
            <a:noFill/>
          </a:ln>
          <a:effectLst/>
        </c:spPr>
        <c:marker>
          <c:symbol val="none"/>
        </c:marker>
      </c:pivotFmt>
      <c:pivotFmt>
        <c:idx val="11"/>
        <c:spPr>
          <a:pattFill prst="narHorz">
            <a:fgClr>
              <a:schemeClr val="accent1"/>
            </a:fgClr>
            <a:bgClr>
              <a:schemeClr val="accent1">
                <a:lumMod val="20000"/>
                <a:lumOff val="80000"/>
              </a:schemeClr>
            </a:bgClr>
          </a:pattFill>
          <a:ln>
            <a:noFill/>
          </a:ln>
          <a:effectLst/>
        </c:spPr>
        <c:marker>
          <c:symbol val="none"/>
        </c:marker>
      </c:pivotFmt>
      <c:pivotFmt>
        <c:idx val="12"/>
        <c:spPr>
          <a:pattFill prst="narHorz">
            <a:fgClr>
              <a:schemeClr val="accent1"/>
            </a:fgClr>
            <a:bgClr>
              <a:schemeClr val="accent1">
                <a:lumMod val="20000"/>
                <a:lumOff val="80000"/>
              </a:schemeClr>
            </a:bgClr>
          </a:pattFill>
          <a:ln>
            <a:noFill/>
          </a:ln>
          <a:effectLst/>
        </c:spPr>
        <c:marker>
          <c:symbol val="none"/>
        </c:marker>
      </c:pivotFmt>
      <c:pivotFmt>
        <c:idx val="13"/>
        <c:spPr>
          <a:pattFill prst="narHorz">
            <a:fgClr>
              <a:schemeClr val="accent1"/>
            </a:fgClr>
            <a:bgClr>
              <a:schemeClr val="accent1">
                <a:lumMod val="20000"/>
                <a:lumOff val="80000"/>
              </a:schemeClr>
            </a:bgClr>
          </a:pattFill>
          <a:ln>
            <a:noFill/>
          </a:ln>
          <a:effectLst/>
        </c:spPr>
        <c:marker>
          <c:symbol val="none"/>
        </c:marker>
      </c:pivotFmt>
      <c:pivotFmt>
        <c:idx val="14"/>
        <c:spPr>
          <a:pattFill prst="narHorz">
            <a:fgClr>
              <a:schemeClr val="accent1"/>
            </a:fgClr>
            <a:bgClr>
              <a:schemeClr val="accent1">
                <a:lumMod val="20000"/>
                <a:lumOff val="80000"/>
              </a:schemeClr>
            </a:bgClr>
          </a:pattFill>
          <a:ln>
            <a:noFill/>
          </a:ln>
          <a:effectLst/>
        </c:spPr>
        <c:marker>
          <c:symbol val="none"/>
        </c:marker>
      </c:pivotFmt>
    </c:pivotFmts>
    <c:plotArea>
      <c:layout/>
      <c:barChart>
        <c:barDir val="col"/>
        <c:grouping val="clustered"/>
        <c:varyColors val="0"/>
        <c:ser>
          <c:idx val="0"/>
          <c:order val="0"/>
          <c:tx>
            <c:strRef>
              <c:f>'naan muthalvan excel project'!$B$3:$B$4</c:f>
              <c:strCache>
                <c:ptCount val="1"/>
                <c:pt idx="0">
                  <c:v>HIGH</c:v>
                </c:pt>
              </c:strCache>
            </c:strRef>
          </c:tx>
          <c:spPr>
            <a:pattFill prst="narHorz">
              <a:fgClr>
                <a:schemeClr val="accent1"/>
              </a:fgClr>
              <a:bgClr>
                <a:schemeClr val="accent1">
                  <a:lumMod val="20000"/>
                  <a:lumOff val="80000"/>
                </a:schemeClr>
              </a:bgClr>
            </a:pattFill>
            <a:ln>
              <a:noFill/>
            </a:ln>
            <a:effectLst>
              <a:innerShdw blurRad="114300">
                <a:schemeClr val="accent1"/>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project'!$B$5:$B$16</c:f>
              <c:numCache>
                <c:formatCode>General</c:formatCode>
                <c:ptCount val="11"/>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5E6F-42B7-9B6C-25007E6ABA92}"/>
            </c:ext>
          </c:extLst>
        </c:ser>
        <c:ser>
          <c:idx val="1"/>
          <c:order val="1"/>
          <c:tx>
            <c:strRef>
              <c:f>'naan muthalvan excel project'!$C$3:$C$4</c:f>
              <c:strCache>
                <c:ptCount val="1"/>
                <c:pt idx="0">
                  <c:v>LOW</c:v>
                </c:pt>
              </c:strCache>
            </c:strRef>
          </c:tx>
          <c:spPr>
            <a:pattFill prst="narHorz">
              <a:fgClr>
                <a:schemeClr val="accent3"/>
              </a:fgClr>
              <a:bgClr>
                <a:schemeClr val="accent3">
                  <a:lumMod val="20000"/>
                  <a:lumOff val="80000"/>
                </a:schemeClr>
              </a:bgClr>
            </a:pattFill>
            <a:ln>
              <a:noFill/>
            </a:ln>
            <a:effectLst>
              <a:innerShdw blurRad="114300">
                <a:schemeClr val="accent3"/>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project'!$C$5:$C$16</c:f>
              <c:numCache>
                <c:formatCode>General</c:formatCode>
                <c:ptCount val="11"/>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5E6F-42B7-9B6C-25007E6ABA92}"/>
            </c:ext>
          </c:extLst>
        </c:ser>
        <c:ser>
          <c:idx val="2"/>
          <c:order val="2"/>
          <c:tx>
            <c:strRef>
              <c:f>'naan muthalvan excel project'!$D$3:$D$4</c:f>
              <c:strCache>
                <c:ptCount val="1"/>
                <c:pt idx="0">
                  <c:v>MED</c:v>
                </c:pt>
              </c:strCache>
            </c:strRef>
          </c:tx>
          <c:spPr>
            <a:pattFill prst="narHorz">
              <a:fgClr>
                <a:schemeClr val="accent5"/>
              </a:fgClr>
              <a:bgClr>
                <a:schemeClr val="accent5">
                  <a:lumMod val="20000"/>
                  <a:lumOff val="80000"/>
                </a:schemeClr>
              </a:bgClr>
            </a:pattFill>
            <a:ln>
              <a:noFill/>
            </a:ln>
            <a:effectLst>
              <a:innerShdw blurRad="114300">
                <a:schemeClr val="accent5"/>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project'!$D$5:$D$16</c:f>
              <c:numCache>
                <c:formatCode>General</c:formatCode>
                <c:ptCount val="11"/>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2-5E6F-42B7-9B6C-25007E6ABA92}"/>
            </c:ext>
          </c:extLst>
        </c:ser>
        <c:ser>
          <c:idx val="3"/>
          <c:order val="3"/>
          <c:tx>
            <c:strRef>
              <c:f>'naan muthalvan excel project'!$E$3:$E$4</c:f>
              <c:strCache>
                <c:ptCount val="1"/>
                <c:pt idx="0">
                  <c:v>VERY HIGH</c:v>
                </c:pt>
              </c:strCache>
            </c:strRef>
          </c:tx>
          <c:spPr>
            <a:pattFill prst="narHorz">
              <a:fgClr>
                <a:schemeClr val="accent1">
                  <a:lumMod val="60000"/>
                </a:schemeClr>
              </a:fgClr>
              <a:bgClr>
                <a:schemeClr val="accent1">
                  <a:lumMod val="60000"/>
                  <a:lumMod val="20000"/>
                  <a:lumOff val="80000"/>
                </a:schemeClr>
              </a:bgClr>
            </a:pattFill>
            <a:ln>
              <a:noFill/>
            </a:ln>
            <a:effectLst>
              <a:innerShdw blurRad="114300">
                <a:schemeClr val="accent1">
                  <a:lumMod val="60000"/>
                </a:schemeClr>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project'!$E$5:$E$16</c:f>
              <c:numCache>
                <c:formatCode>General</c:formatCode>
                <c:ptCount val="11"/>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3-5E6F-42B7-9B6C-25007E6ABA92}"/>
            </c:ext>
          </c:extLst>
        </c:ser>
        <c:ser>
          <c:idx val="4"/>
          <c:order val="4"/>
          <c:tx>
            <c:strRef>
              <c:f>'naan muthalvan excel project'!$F$3:$F$4</c:f>
              <c:strCache>
                <c:ptCount val="1"/>
                <c:pt idx="0">
                  <c:v>(blank)</c:v>
                </c:pt>
              </c:strCache>
            </c:strRef>
          </c:tx>
          <c:spPr>
            <a:pattFill prst="narHorz">
              <a:fgClr>
                <a:schemeClr val="accent3">
                  <a:lumMod val="60000"/>
                </a:schemeClr>
              </a:fgClr>
              <a:bgClr>
                <a:schemeClr val="accent3">
                  <a:lumMod val="60000"/>
                  <a:lumMod val="20000"/>
                  <a:lumOff val="80000"/>
                </a:schemeClr>
              </a:bgClr>
            </a:pattFill>
            <a:ln>
              <a:noFill/>
            </a:ln>
            <a:effectLst>
              <a:innerShdw blurRad="114300">
                <a:schemeClr val="accent3">
                  <a:lumMod val="60000"/>
                </a:schemeClr>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project'!$F$5:$F$16</c:f>
              <c:numCache>
                <c:formatCode>General</c:formatCode>
                <c:ptCount val="11"/>
                <c:pt idx="0">
                  <c:v>153</c:v>
                </c:pt>
                <c:pt idx="1">
                  <c:v>155</c:v>
                </c:pt>
                <c:pt idx="2">
                  <c:v>148</c:v>
                </c:pt>
                <c:pt idx="3">
                  <c:v>139</c:v>
                </c:pt>
                <c:pt idx="4">
                  <c:v>150</c:v>
                </c:pt>
                <c:pt idx="5">
                  <c:v>158</c:v>
                </c:pt>
                <c:pt idx="6">
                  <c:v>142</c:v>
                </c:pt>
                <c:pt idx="7">
                  <c:v>137</c:v>
                </c:pt>
                <c:pt idx="8">
                  <c:v>147</c:v>
                </c:pt>
                <c:pt idx="9">
                  <c:v>138</c:v>
                </c:pt>
              </c:numCache>
            </c:numRef>
          </c:val>
          <c:extLst>
            <c:ext xmlns:c16="http://schemas.microsoft.com/office/drawing/2014/chart" uri="{C3380CC4-5D6E-409C-BE32-E72D297353CC}">
              <c16:uniqueId val="{00000004-5E6F-42B7-9B6C-25007E6ABA92}"/>
            </c:ext>
          </c:extLst>
        </c:ser>
        <c:dLbls>
          <c:dLblPos val="outEnd"/>
          <c:showLegendKey val="0"/>
          <c:showVal val="1"/>
          <c:showCatName val="0"/>
          <c:showSerName val="0"/>
          <c:showPercent val="0"/>
          <c:showBubbleSize val="0"/>
        </c:dLbls>
        <c:gapWidth val="164"/>
        <c:overlap val="-22"/>
        <c:axId val="1345354880"/>
        <c:axId val="1345401856"/>
      </c:barChart>
      <c:catAx>
        <c:axId val="1345354880"/>
        <c:scaling>
          <c:orientation val="minMax"/>
        </c:scaling>
        <c:delete val="0"/>
        <c:axPos val="b"/>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45401856"/>
        <c:crosses val="autoZero"/>
        <c:auto val="1"/>
        <c:lblAlgn val="ctr"/>
        <c:lblOffset val="100"/>
        <c:noMultiLvlLbl val="0"/>
      </c:catAx>
      <c:valAx>
        <c:axId val="1345401856"/>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4535488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3">
  <cs:axisTitle>
    <cs:lnRef idx="0"/>
    <cs:fillRef idx="0"/>
    <cs:effectRef idx="0"/>
    <cs:fontRef idx="minor">
      <a:schemeClr val="tx1">
        <a:lumMod val="65000"/>
        <a:lumOff val="35000"/>
      </a:schemeClr>
    </cs:fontRef>
    <cs:defRPr sz="1197"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22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13-09-2024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6.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12.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6.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8" Type="http://schemas.openxmlformats.org/officeDocument/2006/relationships/image" Target="../media/image13.jpeg" /><Relationship Id="rId3" Type="http://schemas.openxmlformats.org/officeDocument/2006/relationships/image" Target="../media/image8.jpeg" /><Relationship Id="rId7" Type="http://schemas.openxmlformats.org/officeDocument/2006/relationships/image" Target="../media/image12.jpeg" /><Relationship Id="rId2" Type="http://schemas.openxmlformats.org/officeDocument/2006/relationships/image" Target="../media/image7.png" /><Relationship Id="rId1" Type="http://schemas.openxmlformats.org/officeDocument/2006/relationships/slideLayout" Target="../slideLayouts/slideLayout4.xml" /><Relationship Id="rId6" Type="http://schemas.openxmlformats.org/officeDocument/2006/relationships/image" Target="../media/image11.jpeg" /><Relationship Id="rId5" Type="http://schemas.openxmlformats.org/officeDocument/2006/relationships/image" Target="../media/image10.jpeg" /><Relationship Id="rId4" Type="http://schemas.openxmlformats.org/officeDocument/2006/relationships/image" Target="../media/image9.jpeg"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14.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5.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971674" y="3390901"/>
            <a:ext cx="8610600" cy="2308324"/>
          </a:xfrm>
          <a:prstGeom prst="rect">
            <a:avLst/>
          </a:prstGeom>
          <a:noFill/>
        </p:spPr>
        <p:txBody>
          <a:bodyPr wrap="square" rtlCol="0">
            <a:spAutoFit/>
          </a:bodyPr>
          <a:lstStyle/>
          <a:p>
            <a:r>
              <a:rPr lang="en-US" sz="2400" dirty="0"/>
              <a:t>STUDENT NAME:</a:t>
            </a:r>
            <a:r>
              <a:rPr lang="en-GB" sz="2400" dirty="0"/>
              <a:t> M.DHANUSH KUMAR</a:t>
            </a:r>
            <a:r>
              <a:rPr lang="en-US" sz="2400" dirty="0"/>
              <a:t> </a:t>
            </a:r>
          </a:p>
          <a:p>
            <a:r>
              <a:rPr lang="en-US" sz="2400" dirty="0"/>
              <a:t>REGISTER NO     : </a:t>
            </a:r>
            <a:r>
              <a:rPr lang="en-GB" sz="2400" dirty="0"/>
              <a:t>122201252</a:t>
            </a:r>
            <a:endParaRPr lang="en-US" sz="2400" dirty="0"/>
          </a:p>
          <a:p>
            <a:r>
              <a:rPr lang="en-US" sz="2400" dirty="0"/>
              <a:t>NM ID </a:t>
            </a:r>
            <a:r>
              <a:rPr lang="en-US" sz="2400"/>
              <a:t>: </a:t>
            </a:r>
            <a:r>
              <a:rPr lang="en-GB" sz="2400" dirty="0"/>
              <a:t>6D20D122A07109B8AC04FD8BDE738855</a:t>
            </a:r>
          </a:p>
          <a:p>
            <a:r>
              <a:rPr lang="en-US" sz="2400" dirty="0"/>
              <a:t>DEPARTMENT    : B.COM Corporate Secretaryship </a:t>
            </a:r>
          </a:p>
          <a:p>
            <a:r>
              <a:rPr lang="en-US" sz="2400" dirty="0"/>
              <a:t>COLLEGE             : Agurchand Manmull Jain College, Chennai</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Rectangle 2">
            <a:extLst>
              <a:ext uri="{FF2B5EF4-FFF2-40B4-BE49-F238E27FC236}">
                <a16:creationId xmlns:a16="http://schemas.microsoft.com/office/drawing/2014/main" id="{A29470CA-628E-4665-A791-43615CD9F4D4}"/>
              </a:ext>
            </a:extLst>
          </p:cNvPr>
          <p:cNvSpPr/>
          <p:nvPr/>
        </p:nvSpPr>
        <p:spPr>
          <a:xfrm>
            <a:off x="739774" y="1219200"/>
            <a:ext cx="8175625" cy="4893647"/>
          </a:xfrm>
          <a:prstGeom prst="rect">
            <a:avLst/>
          </a:prstGeom>
        </p:spPr>
        <p:txBody>
          <a:bodyPr wrap="square">
            <a:spAutoFit/>
          </a:bodyPr>
          <a:lstStyle/>
          <a:p>
            <a:r>
              <a:rPr lang="en-US" sz="2400" b="1" dirty="0"/>
              <a:t>DATA COLLECTION: </a:t>
            </a:r>
            <a:r>
              <a:rPr lang="en-US" sz="2400" dirty="0"/>
              <a:t>Gather all relevant data related to employees. Common fields include employee ID, name, business unit, employee status, employee type, employees classification type,   current employee rating, and more. DATA CLEANING: Handle Missing Values: Identify missing values in each column using conditional formatting Filter out the missing values Correct Inconsistencies: Standardize entries for categorical variables (e.g., job titles, departments) and correct any data entry errors. PERFORMANCE LEVEL Creating the new column called performance level by using the formula IFS(Z8&gt;=5,"VERY HIGH",Z8&gt;=4,“HIGH",Z8&gt;=3,"MED ",TRUE,"LOW”)It shoes that how his formula is used to categorised the employees based on their ratings like very high, high , low</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7942B6-D842-4867-9844-B884D3AE37FF}"/>
              </a:ext>
            </a:extLst>
          </p:cNvPr>
          <p:cNvSpPr txBox="1"/>
          <p:nvPr/>
        </p:nvSpPr>
        <p:spPr>
          <a:xfrm>
            <a:off x="990600" y="1295400"/>
            <a:ext cx="7315200" cy="4154984"/>
          </a:xfrm>
          <a:prstGeom prst="rect">
            <a:avLst/>
          </a:prstGeom>
          <a:noFill/>
        </p:spPr>
        <p:txBody>
          <a:bodyPr wrap="square" rtlCol="0">
            <a:spAutoFit/>
          </a:bodyPr>
          <a:lstStyle/>
          <a:p>
            <a:r>
              <a:rPr lang="en-US" sz="2400" b="1" dirty="0"/>
              <a:t>SUMMARY:</a:t>
            </a:r>
            <a:r>
              <a:rPr lang="en-US" sz="2400" dirty="0"/>
              <a:t> Pivot Table: In the pivot table it should work in the new worksheet. Arrange the table by using the features as we considered like business unit considered as a rows because business is considered as one of the matrix for identifying the employees from various department. Remove the blank values.</a:t>
            </a:r>
          </a:p>
          <a:p>
            <a:r>
              <a:rPr lang="en-US" sz="2400" dirty="0"/>
              <a:t> VISUALISATION: Graphical</a:t>
            </a:r>
          </a:p>
          <a:p>
            <a:r>
              <a:rPr lang="en-US" sz="2400" dirty="0"/>
              <a:t> Representation: Make a graph based on the table which we have created. There is the feature of recommended graph Filter: We can also filter the graph like male, female etc. We also filter the analysis by our choose.</a:t>
            </a:r>
          </a:p>
        </p:txBody>
      </p:sp>
    </p:spTree>
    <p:extLst>
      <p:ext uri="{BB962C8B-B14F-4D97-AF65-F5344CB8AC3E}">
        <p14:creationId xmlns:p14="http://schemas.microsoft.com/office/powerpoint/2010/main" val="18502193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8" name="Chart 7">
            <a:extLst>
              <a:ext uri="{FF2B5EF4-FFF2-40B4-BE49-F238E27FC236}">
                <a16:creationId xmlns:a16="http://schemas.microsoft.com/office/drawing/2014/main" id="{F4803F47-D7B1-4693-AEA2-8728561145B2}"/>
              </a:ext>
            </a:extLst>
          </p:cNvPr>
          <p:cNvGraphicFramePr>
            <a:graphicFrameLocks/>
          </p:cNvGraphicFramePr>
          <p:nvPr>
            <p:extLst>
              <p:ext uri="{D42A27DB-BD31-4B8C-83A1-F6EECF244321}">
                <p14:modId xmlns:p14="http://schemas.microsoft.com/office/powerpoint/2010/main" val="992679283"/>
              </p:ext>
            </p:extLst>
          </p:nvPr>
        </p:nvGraphicFramePr>
        <p:xfrm>
          <a:off x="838201" y="1143634"/>
          <a:ext cx="9143998" cy="5104766"/>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006143C-593F-411D-99B7-F6DE70F76CC7}"/>
              </a:ext>
            </a:extLst>
          </p:cNvPr>
          <p:cNvSpPr txBox="1"/>
          <p:nvPr/>
        </p:nvSpPr>
        <p:spPr>
          <a:xfrm>
            <a:off x="914400" y="1828800"/>
            <a:ext cx="6934200" cy="4154984"/>
          </a:xfrm>
          <a:prstGeom prst="rect">
            <a:avLst/>
          </a:prstGeom>
          <a:noFill/>
        </p:spPr>
        <p:txBody>
          <a:bodyPr wrap="square" rtlCol="0">
            <a:spAutoFit/>
          </a:bodyPr>
          <a:lstStyle/>
          <a:p>
            <a:r>
              <a:rPr lang="en-US" sz="2400" dirty="0"/>
              <a:t>The employees should summarize the performance during the re-view period, highlight their strengths, and identify areas for improvement. The conclusion can also include plans for the employee’s future development. Employee performance management is an essential part of any successful organization.  It provides the necessary feedback to develop employees, encourage growth, and align goals </a:t>
            </a:r>
            <a:r>
              <a:rPr lang="en-US" sz="2400" dirty="0" err="1"/>
              <a:t>goals</a:t>
            </a:r>
            <a:r>
              <a:rPr lang="en-US" sz="2400" dirty="0"/>
              <a:t> with company objectives. It is used as the basis for a salary increase, promotion or termination of an employee.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02FFE97B-38B3-4827-804E-84EC543144A4}"/>
              </a:ext>
            </a:extLst>
          </p:cNvPr>
          <p:cNvSpPr txBox="1"/>
          <p:nvPr/>
        </p:nvSpPr>
        <p:spPr>
          <a:xfrm>
            <a:off x="833437" y="2254151"/>
            <a:ext cx="6019800" cy="2308324"/>
          </a:xfrm>
          <a:prstGeom prst="rect">
            <a:avLst/>
          </a:prstGeom>
          <a:noFill/>
        </p:spPr>
        <p:txBody>
          <a:bodyPr wrap="square" rtlCol="0">
            <a:spAutoFit/>
          </a:bodyPr>
          <a:lstStyle/>
          <a:p>
            <a:r>
              <a:rPr lang="en-US" sz="2400" b="1" dirty="0">
                <a:latin typeface="Baskerville Old Face" panose="02020602080505020303" pitchFamily="18" charset="0"/>
              </a:rPr>
              <a:t>This project aims to analyze employee performance based on satisfaction levels using Excel. The goal is to identify patterns and correlations within the data to help improve employee satisfaction and performance across </a:t>
            </a:r>
          </a:p>
          <a:p>
            <a:r>
              <a:rPr lang="en-US" sz="2400" b="1" dirty="0">
                <a:latin typeface="Baskerville Old Face" panose="02020602080505020303" pitchFamily="18" charset="0"/>
              </a:rPr>
              <a:t>different demographics and business units.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Box 8">
            <a:extLst>
              <a:ext uri="{FF2B5EF4-FFF2-40B4-BE49-F238E27FC236}">
                <a16:creationId xmlns:a16="http://schemas.microsoft.com/office/drawing/2014/main" id="{F4B6B3D2-051C-4F70-9BBE-A088DF73D8F9}"/>
              </a:ext>
            </a:extLst>
          </p:cNvPr>
          <p:cNvSpPr txBox="1"/>
          <p:nvPr/>
        </p:nvSpPr>
        <p:spPr>
          <a:xfrm>
            <a:off x="793018" y="2033368"/>
            <a:ext cx="5956300" cy="3170099"/>
          </a:xfrm>
          <a:prstGeom prst="rect">
            <a:avLst/>
          </a:prstGeom>
          <a:noFill/>
        </p:spPr>
        <p:txBody>
          <a:bodyPr wrap="square" rtlCol="0">
            <a:spAutoFit/>
          </a:bodyPr>
          <a:lstStyle/>
          <a:p>
            <a:r>
              <a:rPr lang="en-US" sz="2000" b="1" dirty="0">
                <a:latin typeface="Baskerville Old Face" panose="02020602080505020303" pitchFamily="18" charset="0"/>
              </a:rPr>
              <a:t>The Employee Performance Analysis using excel” project focuses on evaluating employee performance by analyzing key factors such as satisfaction levels, gender, and business unit. The project involves collecting and organizing employee data in Excel, followed by details analysis will provide insights into how different factors impact performance across various demographics and </a:t>
            </a:r>
          </a:p>
          <a:p>
            <a:r>
              <a:rPr lang="en-US" sz="2000" b="1" dirty="0">
                <a:latin typeface="Baskerville Old Face" panose="02020602080505020303" pitchFamily="18" charset="0"/>
              </a:rPr>
              <a:t>departments. The findings will support data-driven</a:t>
            </a:r>
          </a:p>
          <a:p>
            <a:r>
              <a:rPr lang="en-US" sz="2000" b="1" dirty="0">
                <a:latin typeface="Baskerville Old Face" panose="02020602080505020303" pitchFamily="18" charset="0"/>
              </a:rPr>
              <a:t>decision-making to enhance employee satisfaction and optimize performance within the organization.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639959"/>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662F4F42-8D8B-4A9C-9DEA-25CCE8FE04A3}"/>
              </a:ext>
            </a:extLst>
          </p:cNvPr>
          <p:cNvSpPr txBox="1"/>
          <p:nvPr/>
        </p:nvSpPr>
        <p:spPr>
          <a:xfrm>
            <a:off x="1242933" y="1620857"/>
            <a:ext cx="2871867" cy="4385816"/>
          </a:xfrm>
          <a:prstGeom prst="rect">
            <a:avLst/>
          </a:prstGeom>
          <a:noFill/>
        </p:spPr>
        <p:txBody>
          <a:bodyPr wrap="square" rtlCol="0">
            <a:spAutoFit/>
          </a:bodyPr>
          <a:lstStyle/>
          <a:p>
            <a:pPr marL="342900" indent="-342900">
              <a:lnSpc>
                <a:spcPct val="250000"/>
              </a:lnSpc>
              <a:buFont typeface="+mj-lt"/>
              <a:buAutoNum type="arabicPeriod"/>
            </a:pPr>
            <a:r>
              <a:rPr lang="en-US" dirty="0"/>
              <a:t>HR MANAGER                                                                     </a:t>
            </a:r>
          </a:p>
          <a:p>
            <a:pPr marL="342900" indent="-342900">
              <a:lnSpc>
                <a:spcPct val="250000"/>
              </a:lnSpc>
              <a:buFont typeface="+mj-lt"/>
              <a:buAutoNum type="arabicPeriod"/>
            </a:pPr>
            <a:r>
              <a:rPr lang="en-US" dirty="0"/>
              <a:t>DEPARTMENT MANAGER</a:t>
            </a:r>
          </a:p>
          <a:p>
            <a:pPr marL="342900" indent="-342900">
              <a:lnSpc>
                <a:spcPct val="250000"/>
              </a:lnSpc>
              <a:buAutoNum type="arabicPeriod" startAt="3"/>
            </a:pPr>
            <a:r>
              <a:rPr lang="en-US" dirty="0"/>
              <a:t>EXCECUTIVES </a:t>
            </a:r>
          </a:p>
          <a:p>
            <a:pPr marL="342900" indent="-342900">
              <a:lnSpc>
                <a:spcPct val="250000"/>
              </a:lnSpc>
              <a:buAutoNum type="arabicPeriod" startAt="3"/>
            </a:pPr>
            <a:r>
              <a:rPr lang="en-US" dirty="0"/>
              <a:t>DATA ANALYST </a:t>
            </a:r>
          </a:p>
          <a:p>
            <a:pPr marL="342900" indent="-342900">
              <a:lnSpc>
                <a:spcPct val="250000"/>
              </a:lnSpc>
              <a:buAutoNum type="arabicPeriod" startAt="3"/>
            </a:pPr>
            <a:r>
              <a:rPr lang="en-US" dirty="0"/>
              <a:t>EMPLOYEES</a:t>
            </a:r>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p:txBody>
      </p:sp>
      <p:pic>
        <p:nvPicPr>
          <p:cNvPr id="9" name="Picture 2" descr="26,806 Hr Manager Stock Photos - Free &amp; Royalty-Free Stock ...">
            <a:extLst>
              <a:ext uri="{FF2B5EF4-FFF2-40B4-BE49-F238E27FC236}">
                <a16:creationId xmlns:a16="http://schemas.microsoft.com/office/drawing/2014/main" id="{BEA0C5DB-EE1E-4D91-B8A9-BF82D669597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24010" y="1303753"/>
            <a:ext cx="2140450" cy="14287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2,986,200+ Department Head Stock Photos, Pictures &amp; Royalty ...">
            <a:extLst>
              <a:ext uri="{FF2B5EF4-FFF2-40B4-BE49-F238E27FC236}">
                <a16:creationId xmlns:a16="http://schemas.microsoft.com/office/drawing/2014/main" id="{3A6A2FEB-D74B-4FBC-B019-3BCB31AD4FF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28678" y="1282066"/>
            <a:ext cx="1952625" cy="14097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1,000+ Free Executive &amp; Business Images - Pixabay">
            <a:extLst>
              <a:ext uri="{FF2B5EF4-FFF2-40B4-BE49-F238E27FC236}">
                <a16:creationId xmlns:a16="http://schemas.microsoft.com/office/drawing/2014/main" id="{0929E105-D24E-4480-8A18-2792DD68A85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93544" y="3419476"/>
            <a:ext cx="2114550" cy="14097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Executive Job Titles一What Do They Mean? | CO- by US Chamber ...">
            <a:extLst>
              <a:ext uri="{FF2B5EF4-FFF2-40B4-BE49-F238E27FC236}">
                <a16:creationId xmlns:a16="http://schemas.microsoft.com/office/drawing/2014/main" id="{96193627-CF1B-4F17-93F1-B5BCE0C1AF1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90691" y="3343275"/>
            <a:ext cx="2181225" cy="140970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Staff Royalty-Free Images, Stock Photos &amp; Pictures ...">
            <a:extLst>
              <a:ext uri="{FF2B5EF4-FFF2-40B4-BE49-F238E27FC236}">
                <a16:creationId xmlns:a16="http://schemas.microsoft.com/office/drawing/2014/main" id="{7AAF6FBF-593B-46A1-9DA7-662A415C39D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56927" y="5005387"/>
            <a:ext cx="2571750" cy="140970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Company logo hi-res stock photography and images - Alamy">
            <a:extLst>
              <a:ext uri="{FF2B5EF4-FFF2-40B4-BE49-F238E27FC236}">
                <a16:creationId xmlns:a16="http://schemas.microsoft.com/office/drawing/2014/main" id="{66D6B60C-7527-405D-968E-A47DDC3B2E8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76015" y="3261847"/>
            <a:ext cx="1933575" cy="14097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7443" y="2093742"/>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9D8FFE86-F605-495B-92EF-23411841067D}"/>
              </a:ext>
            </a:extLst>
          </p:cNvPr>
          <p:cNvSpPr txBox="1"/>
          <p:nvPr/>
        </p:nvSpPr>
        <p:spPr>
          <a:xfrm>
            <a:off x="2771774" y="2363212"/>
            <a:ext cx="6324162" cy="3046988"/>
          </a:xfrm>
          <a:prstGeom prst="rect">
            <a:avLst/>
          </a:prstGeom>
          <a:noFill/>
        </p:spPr>
        <p:txBody>
          <a:bodyPr wrap="square" rtlCol="0">
            <a:spAutoFit/>
          </a:bodyPr>
          <a:lstStyle/>
          <a:p>
            <a:pPr marL="342900" indent="-342900">
              <a:buFont typeface="Wingdings" panose="05000000000000000000" pitchFamily="2" charset="2"/>
              <a:buChar char="v"/>
            </a:pPr>
            <a:r>
              <a:rPr lang="en-US" sz="2400" dirty="0"/>
              <a:t>Conditional formatting – To compute missing values</a:t>
            </a:r>
          </a:p>
          <a:p>
            <a:pPr marL="342900" indent="-342900">
              <a:buFont typeface="Wingdings" panose="05000000000000000000" pitchFamily="2" charset="2"/>
              <a:buChar char="v"/>
            </a:pPr>
            <a:r>
              <a:rPr lang="en-US" sz="2400" dirty="0"/>
              <a:t>Filter – To remove the data</a:t>
            </a:r>
          </a:p>
          <a:p>
            <a:pPr marL="342900" indent="-342900">
              <a:buFont typeface="Wingdings" panose="05000000000000000000" pitchFamily="2" charset="2"/>
              <a:buChar char="v"/>
            </a:pPr>
            <a:r>
              <a:rPr lang="en-US" sz="2400" dirty="0"/>
              <a:t>Formula – To calculate performance level of employees</a:t>
            </a:r>
          </a:p>
          <a:p>
            <a:pPr marL="342900" indent="-342900">
              <a:buFont typeface="Wingdings" panose="05000000000000000000" pitchFamily="2" charset="2"/>
              <a:buChar char="v"/>
            </a:pPr>
            <a:r>
              <a:rPr lang="en-US" sz="2400" dirty="0"/>
              <a:t>Pivot table – For creating summary of the data</a:t>
            </a:r>
          </a:p>
          <a:p>
            <a:pPr marL="342900" indent="-342900">
              <a:buFont typeface="Wingdings" panose="05000000000000000000" pitchFamily="2" charset="2"/>
              <a:buChar char="v"/>
            </a:pPr>
            <a:r>
              <a:rPr lang="en-US" sz="2400" dirty="0"/>
              <a:t>Graph – For data visualization </a:t>
            </a:r>
          </a:p>
          <a:p>
            <a:pPr marL="342900" indent="-342900">
              <a:buFont typeface="Wingdings" panose="05000000000000000000" pitchFamily="2" charset="2"/>
              <a:buChar char="v"/>
            </a:pPr>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ACBAE1F0-2D4B-4FED-9D07-38C22671C3DD}"/>
              </a:ext>
            </a:extLst>
          </p:cNvPr>
          <p:cNvSpPr txBox="1"/>
          <p:nvPr/>
        </p:nvSpPr>
        <p:spPr>
          <a:xfrm>
            <a:off x="703750" y="1143634"/>
            <a:ext cx="8229600" cy="5892382"/>
          </a:xfrm>
          <a:prstGeom prst="rect">
            <a:avLst/>
          </a:prstGeom>
          <a:noFill/>
        </p:spPr>
        <p:txBody>
          <a:bodyPr wrap="square" rtlCol="0">
            <a:spAutoFit/>
          </a:bodyPr>
          <a:lstStyle/>
          <a:p>
            <a:r>
              <a:rPr lang="en-US" sz="2000" b="1" dirty="0"/>
              <a:t>Dataset Name: </a:t>
            </a:r>
            <a:r>
              <a:rPr lang="en-US" sz="2000" dirty="0"/>
              <a:t>Employee Performance Analysis Data</a:t>
            </a:r>
          </a:p>
          <a:p>
            <a:r>
              <a:rPr lang="en-US" sz="2000" b="1" dirty="0"/>
              <a:t>Description: </a:t>
            </a:r>
            <a:r>
              <a:rPr lang="en-US" sz="2000" dirty="0"/>
              <a:t>Contains performance metrics for employees, including</a:t>
            </a:r>
          </a:p>
          <a:p>
            <a:r>
              <a:rPr lang="en-US" sz="2000" dirty="0"/>
              <a:t>Satisfaction scores, Performance ratings, and demographic details.</a:t>
            </a:r>
          </a:p>
          <a:p>
            <a:r>
              <a:rPr lang="en-US" sz="2000" b="1" dirty="0"/>
              <a:t>Sources:</a:t>
            </a:r>
            <a:r>
              <a:rPr lang="en-US" sz="2000" dirty="0"/>
              <a:t> kaggle.com</a:t>
            </a:r>
          </a:p>
          <a:p>
            <a:r>
              <a:rPr lang="en-US" sz="2000" b="1" dirty="0"/>
              <a:t>Variable/Columns:</a:t>
            </a:r>
          </a:p>
          <a:p>
            <a:r>
              <a:rPr lang="en-US" sz="2000" dirty="0"/>
              <a:t>      Name: First name</a:t>
            </a:r>
          </a:p>
          <a:p>
            <a:r>
              <a:rPr lang="en-US" sz="2000" dirty="0"/>
              <a:t>      Gender: Male and Female</a:t>
            </a:r>
          </a:p>
          <a:p>
            <a:r>
              <a:rPr lang="en-US" sz="2000" dirty="0"/>
              <a:t>      Business Unit: BPC, CCDR, EW, MSC, NEL, PL, PYZ, SVG, TNS, WBL</a:t>
            </a:r>
          </a:p>
          <a:p>
            <a:r>
              <a:rPr lang="en-US" sz="2000" dirty="0"/>
              <a:t>      Performance Rating: Very High, High, Medium, Low</a:t>
            </a:r>
          </a:p>
          <a:p>
            <a:r>
              <a:rPr lang="en-US" sz="2000" dirty="0"/>
              <a:t>Satisfaction Score: 1-5</a:t>
            </a:r>
          </a:p>
          <a:p>
            <a:r>
              <a:rPr lang="en-US" sz="2000" b="1" dirty="0"/>
              <a:t>Data Types:</a:t>
            </a:r>
            <a:r>
              <a:rPr lang="en-US" sz="2000" dirty="0"/>
              <a:t> Numeric and Text</a:t>
            </a:r>
          </a:p>
          <a:p>
            <a:r>
              <a:rPr lang="en-US" sz="2000" b="1" dirty="0"/>
              <a:t>Unit of Measurement:</a:t>
            </a:r>
          </a:p>
          <a:p>
            <a:pPr marL="342900" indent="-342900">
              <a:buFont typeface="Arial" panose="020B0604020202020204" pitchFamily="34" charset="0"/>
              <a:buChar char="•"/>
            </a:pPr>
            <a:r>
              <a:rPr lang="en-US" sz="2000" dirty="0"/>
              <a:t>Satisfaction score: Scale of 1-5</a:t>
            </a:r>
          </a:p>
          <a:p>
            <a:pPr marL="342900" indent="-342900">
              <a:buFont typeface="Arial" panose="020B0604020202020204" pitchFamily="34" charset="0"/>
              <a:buChar char="•"/>
            </a:pPr>
            <a:r>
              <a:rPr lang="en-US" sz="2000" dirty="0"/>
              <a:t>Performance rating: Very High, High, Medium, Low</a:t>
            </a:r>
          </a:p>
          <a:p>
            <a:r>
              <a:rPr lang="en-US" sz="2000" dirty="0"/>
              <a:t>      </a:t>
            </a:r>
            <a:r>
              <a:rPr lang="en-US" sz="2000" b="1" dirty="0"/>
              <a:t>Size: </a:t>
            </a:r>
            <a:r>
              <a:rPr lang="en-US" sz="2000" dirty="0"/>
              <a:t>26 records, 9 Fields</a:t>
            </a:r>
          </a:p>
          <a:p>
            <a:r>
              <a:rPr lang="en-US" sz="2000" dirty="0"/>
              <a:t>      </a:t>
            </a:r>
            <a:r>
              <a:rPr lang="en-US" sz="2000" b="1" dirty="0"/>
              <a:t>Visualization:</a:t>
            </a:r>
            <a:r>
              <a:rPr lang="en-US" sz="2000" dirty="0"/>
              <a:t> Bar graph</a:t>
            </a:r>
          </a:p>
          <a:p>
            <a:pPr>
              <a:lnSpc>
                <a:spcPct val="150000"/>
              </a:lnSpc>
            </a:pPr>
            <a:endParaRPr lang="en-US" sz="2000" dirty="0"/>
          </a:p>
          <a:p>
            <a:pPr marL="285750" indent="-285750">
              <a:lnSpc>
                <a:spcPct val="150000"/>
              </a:lnSpc>
              <a:buFont typeface="Wingdings" panose="05000000000000000000" pitchFamily="2" charset="2"/>
              <a:buChar char="q"/>
            </a:pPr>
            <a:endParaRPr lang="en-US" sz="20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286000" y="2168605"/>
            <a:ext cx="5105400" cy="584775"/>
          </a:xfrm>
          <a:prstGeom prst="rect">
            <a:avLst/>
          </a:prstGeom>
          <a:noFill/>
        </p:spPr>
        <p:txBody>
          <a:bodyPr wrap="square" rtlCol="0">
            <a:spAutoFit/>
          </a:bodyPr>
          <a:lstStyle/>
          <a:p>
            <a:r>
              <a:rPr lang="en-IN" sz="3200" b="1" dirty="0">
                <a:highlight>
                  <a:srgbClr val="C0C0C0"/>
                </a:highlight>
                <a:latin typeface="Times New Roman" panose="02020603050405020304" pitchFamily="18" charset="0"/>
                <a:cs typeface="Times New Roman" panose="02020603050405020304" pitchFamily="18" charset="0"/>
              </a:rPr>
              <a:t>PERFORMANCE LEVEL</a:t>
            </a:r>
          </a:p>
        </p:txBody>
      </p:sp>
      <p:sp>
        <p:nvSpPr>
          <p:cNvPr id="10" name="TextBox 9">
            <a:extLst>
              <a:ext uri="{FF2B5EF4-FFF2-40B4-BE49-F238E27FC236}">
                <a16:creationId xmlns:a16="http://schemas.microsoft.com/office/drawing/2014/main" id="{6C01C057-364E-462D-8AB7-4FD4443B4DAD}"/>
              </a:ext>
            </a:extLst>
          </p:cNvPr>
          <p:cNvSpPr txBox="1"/>
          <p:nvPr/>
        </p:nvSpPr>
        <p:spPr>
          <a:xfrm>
            <a:off x="2724150" y="3125139"/>
            <a:ext cx="6629400" cy="3139321"/>
          </a:xfrm>
          <a:prstGeom prst="rect">
            <a:avLst/>
          </a:prstGeom>
          <a:noFill/>
        </p:spPr>
        <p:txBody>
          <a:bodyPr wrap="square" rtlCol="0">
            <a:spAutoFit/>
          </a:bodyPr>
          <a:lstStyle/>
          <a:p>
            <a:r>
              <a:rPr lang="en-US" sz="2400" dirty="0"/>
              <a:t>FORMULA</a:t>
            </a:r>
          </a:p>
          <a:p>
            <a:endParaRPr lang="en-US" sz="1200" dirty="0"/>
          </a:p>
          <a:p>
            <a:pPr marL="342900" indent="-342900">
              <a:buFont typeface="Arial" panose="020B0604020202020204" pitchFamily="34" charset="0"/>
              <a:buChar char="•"/>
            </a:pPr>
            <a:r>
              <a:rPr lang="en-US" sz="2400" dirty="0"/>
              <a:t>IFS(Z8&gt;=5,”VERYHIGH”,Z8&gt;=4,“HIGH”,Z8&gt;=3,”MED”,TRUE,”LOW”)</a:t>
            </a:r>
          </a:p>
          <a:p>
            <a:pPr marL="342900" indent="-342900">
              <a:buFont typeface="Arial" panose="020B0604020202020204" pitchFamily="34" charset="0"/>
              <a:buChar char="•"/>
            </a:pPr>
            <a:endParaRPr lang="en-US" sz="2400" b="1" dirty="0"/>
          </a:p>
          <a:p>
            <a:pPr marL="342900" indent="-342900">
              <a:buFont typeface="Arial" panose="020B0604020202020204" pitchFamily="34" charset="0"/>
              <a:buChar char="•"/>
            </a:pPr>
            <a:endParaRPr lang="en-US" sz="2400" b="1" dirty="0"/>
          </a:p>
          <a:p>
            <a:endParaRPr lang="en-US" sz="2400" b="1" dirty="0"/>
          </a:p>
          <a:p>
            <a:pPr marL="342900" indent="-342900">
              <a:buFont typeface="Arial" panose="020B0604020202020204" pitchFamily="34" charset="0"/>
              <a:buChar char="•"/>
            </a:pPr>
            <a:endParaRPr lang="en-US" sz="2400" b="1" dirty="0"/>
          </a:p>
          <a:p>
            <a:r>
              <a:rPr lang="en-US" dirty="0"/>
              <a:t>INSIGHTS: Used to evaluate the scores levels from low to very high</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355</TotalTime>
  <Words>773</Words>
  <Application>Microsoft Office PowerPoint</Application>
  <PresentationFormat>Widescreen</PresentationFormat>
  <Paragraphs>88</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deepak 2004</cp:lastModifiedBy>
  <cp:revision>41</cp:revision>
  <dcterms:created xsi:type="dcterms:W3CDTF">2024-03-29T15:07:22Z</dcterms:created>
  <dcterms:modified xsi:type="dcterms:W3CDTF">2024-09-13T11:17:28Z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