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tableStyles+xml" PartName="/ppt/tableStyles.xml"/>
  <Override ContentType="application/vnd.openxmlformats-officedocument.presentationml.slide+xml" PartName="/ppt/slides/slide1.xml"/>
  <Default ContentType="image/png" Extension="png"/>
  <Default ContentType="image/jpg" Extension="jpg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<Relationship Id="rId1" Target="ppt/presentation.xml" Type="http://schemas.openxmlformats.org/officeDocument/2006/relationships/officeDocument"/><Relationship Id="rId2" Target="docProps/app.xml" Type="http://schemas.openxmlformats.org/officeDocument/2006/relationships/extended-properties"/><Relationship Id="rId3" Target="docProps/core.xml" Type="http://schemas.openxmlformats.org/package/2006/relationships/metadata/core-properties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4630400" cy="8229600"/>
  <p:notesSz cx="14630400" cy="8229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viewProps.xml" Type="http://schemas.openxmlformats.org/officeDocument/2006/relationships/viewProps"/><Relationship Id="rId4" Target="presProps.xml" Type="http://schemas.openxmlformats.org/officeDocument/2006/relationships/presProps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2.jp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https://gamma.app/?utm_source=made-with-gamma" TargetMode="External" Type="http://schemas.openxmlformats.org/officeDocument/2006/relationships/hyperlink"/></Relationships>

</file>

<file path=ppt/slides/_rels/slide10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jpg" Type="http://schemas.openxmlformats.org/officeDocument/2006/relationships/image"/><Relationship Id="rId5" Target="https://gamma.app/?utm_source=made-with-gamma" TargetMode="External" Type="http://schemas.openxmlformats.org/officeDocument/2006/relationships/hyperlink"/><Relationship Id="rId6" Target="https://gamma.app/?utm_source=made-with-gamma" TargetMode="External" Type="http://schemas.openxmlformats.org/officeDocument/2006/relationships/hyperlink"/></Relationships>

</file>

<file path=ppt/slides/_rels/slide1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https://gamma.app/?utm_source=made-with-gamma" TargetMode="External" Type="http://schemas.openxmlformats.org/officeDocument/2006/relationships/hyperlink"/><Relationship Id="rId3" Target="../media/image18.png" Type="http://schemas.openxmlformats.org/officeDocument/2006/relationships/image"/><Relationship Id="rId4" Target="../media/image1.png" Type="http://schemas.openxmlformats.org/officeDocument/2006/relationships/image"/><Relationship Id="rId5" Target="../media/image19.png" Type="http://schemas.openxmlformats.org/officeDocument/2006/relationships/image"/><Relationship Id="rId6" Target="https://gamma.app/?utm_source=made-with-gamma" TargetMode="External" Type="http://schemas.openxmlformats.org/officeDocument/2006/relationships/hyperlink"/></Relationships>

</file>

<file path=ppt/slides/_rels/slide1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8.png" Type="http://schemas.openxmlformats.org/officeDocument/2006/relationships/image"/><Relationship Id="rId3" Target="../media/image1.png" Type="http://schemas.openxmlformats.org/officeDocument/2006/relationships/image"/><Relationship Id="rId4" Target="../media/image20.jpg" Type="http://schemas.openxmlformats.org/officeDocument/2006/relationships/image"/><Relationship Id="rId5" Target="https://gamma.app/?utm_source=made-with-gamma" TargetMode="External" Type="http://schemas.openxmlformats.org/officeDocument/2006/relationships/hyperlink"/><Relationship Id="rId6" Target="https://gamma.app/?utm_source=made-with-gamma" TargetMode="External" Type="http://schemas.openxmlformats.org/officeDocument/2006/relationships/hyperlink"/></Relationships>

</file>

<file path=ppt/slides/_rels/slide1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8.png" Type="http://schemas.openxmlformats.org/officeDocument/2006/relationships/image"/><Relationship Id="rId3" Target="../media/image1.png" Type="http://schemas.openxmlformats.org/officeDocument/2006/relationships/image"/><Relationship Id="rId4" Target="../media/image21.jpg" Type="http://schemas.openxmlformats.org/officeDocument/2006/relationships/image"/><Relationship Id="rId5" Target="https://gamma.app/?utm_source=made-with-gamma" TargetMode="External" Type="http://schemas.openxmlformats.org/officeDocument/2006/relationships/hyperlink"/><Relationship Id="rId6" Target="https://gamma.app/?utm_source=made-with-gamma" TargetMode="External" Type="http://schemas.openxmlformats.org/officeDocument/2006/relationships/hyperlink"/></Relationships>

</file>

<file path=ppt/slides/_rels/slide1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https://gamma.app/?utm_source=made-with-gamma" TargetMode="External" Type="http://schemas.openxmlformats.org/officeDocument/2006/relationships/hyperlink"/><Relationship Id="rId3" Target="../media/image18.png" Type="http://schemas.openxmlformats.org/officeDocument/2006/relationships/image"/><Relationship Id="rId4" Target="../media/image1.png" Type="http://schemas.openxmlformats.org/officeDocument/2006/relationships/image"/><Relationship Id="rId5" Target="../media/image22.jp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Relationship Id="rId10" Target="../media/image16.png" Type="http://schemas.openxmlformats.org/officeDocument/2006/relationships/image"/><Relationship Id="rId11" Target="https://gamma.app/?utm_source=made-with-gamma" TargetMode="External" Type="http://schemas.openxmlformats.org/officeDocument/2006/relationships/hyperlink"/></Relationships>

</file>

<file path=ppt/slides/_rels/slide1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8.png" Type="http://schemas.openxmlformats.org/officeDocument/2006/relationships/image"/><Relationship Id="rId3" Target="../media/image1.png" Type="http://schemas.openxmlformats.org/officeDocument/2006/relationships/image"/><Relationship Id="rId4" Target="../media/image27.jpg" Type="http://schemas.openxmlformats.org/officeDocument/2006/relationships/image"/><Relationship Id="rId5" Target="../media/image16.png" Type="http://schemas.openxmlformats.org/officeDocument/2006/relationships/image"/><Relationship Id="rId6" Target="https://gamma.app/?utm_source=made-with-gamma" TargetMode="External" Type="http://schemas.openxmlformats.org/officeDocument/2006/relationships/hyperlink"/><Relationship Id="rId7" Target="https://gamma.app/?utm_source=made-with-gamma" TargetMode="External" Type="http://schemas.openxmlformats.org/officeDocument/2006/relationships/hyperlink"/></Relationships>

</file>

<file path=ppt/slides/_rels/slide1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8.png" Type="http://schemas.openxmlformats.org/officeDocument/2006/relationships/image"/><Relationship Id="rId3" Target="../media/image1.png" Type="http://schemas.openxmlformats.org/officeDocument/2006/relationships/image"/><Relationship Id="rId4" Target="../media/image28.jpg" Type="http://schemas.openxmlformats.org/officeDocument/2006/relationships/image"/><Relationship Id="rId5" Target="../media/image29.png" Type="http://schemas.openxmlformats.org/officeDocument/2006/relationships/image"/><Relationship Id="rId6" Target="../media/image16.png" Type="http://schemas.openxmlformats.org/officeDocument/2006/relationships/image"/><Relationship Id="rId7" Target="https://gamma.app/?utm_source=made-with-gamma" TargetMode="External" Type="http://schemas.openxmlformats.org/officeDocument/2006/relationships/hyperlink"/><Relationship Id="rId8" Target="https://gamma.app/?utm_source=made-with-gamma" TargetMode="External" Type="http://schemas.openxmlformats.org/officeDocument/2006/relationships/hyperlink"/></Relationships>

</file>

<file path=ppt/slides/_rels/slide1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8.png" Type="http://schemas.openxmlformats.org/officeDocument/2006/relationships/image"/><Relationship Id="rId3" Target="../media/image1.png" Type="http://schemas.openxmlformats.org/officeDocument/2006/relationships/image"/><Relationship Id="rId4" Target="../media/image30.jpg" Type="http://schemas.openxmlformats.org/officeDocument/2006/relationships/image"/><Relationship Id="rId5" Target="../media/image16.png" Type="http://schemas.openxmlformats.org/officeDocument/2006/relationships/image"/><Relationship Id="rId6" Target="https://gamma.app/?utm_source=made-with-gamma" TargetMode="External" Type="http://schemas.openxmlformats.org/officeDocument/2006/relationships/hyperlink"/><Relationship Id="rId7" Target="https://gamma.app/?utm_source=made-with-gamma" TargetMode="External" Type="http://schemas.openxmlformats.org/officeDocument/2006/relationships/hyperlink"/></Relationships>
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https://gamma.app/?utm_source=made-with-gamma" TargetMode="External" Type="http://schemas.openxmlformats.org/officeDocument/2006/relationships/hyperlink"/></Relationships>

</file>

<file path=ppt/slides/_rels/slide3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jpg" Type="http://schemas.openxmlformats.org/officeDocument/2006/relationships/image"/><Relationship Id="rId5" Target="https://gamma.app/?utm_source=made-with-gamma" TargetMode="External" Type="http://schemas.openxmlformats.org/officeDocument/2006/relationships/hyperlink"/><Relationship Id="rId6" Target="https://gamma.app/?utm_source=made-with-gamma" TargetMode="External" Type="http://schemas.openxmlformats.org/officeDocument/2006/relationships/hyperlink"/></Relationships>

</file>

<file path=ppt/slides/_rels/slide4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5.jp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https://gamma.app/?utm_source=made-with-gamma" TargetMode="External" Type="http://schemas.openxmlformats.org/officeDocument/2006/relationships/hyperlink"/></Relationships>

</file>

<file path=ppt/slides/_rels/slide5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1.png" Type="http://schemas.openxmlformats.org/officeDocument/2006/relationships/image"/><Relationship Id="rId6" Target="../media/image3.png" Type="http://schemas.openxmlformats.org/officeDocument/2006/relationships/image"/><Relationship Id="rId7" Target="../media/image9.jpg" Type="http://schemas.openxmlformats.org/officeDocument/2006/relationships/image"/><Relationship Id="rId8" Target="https://gamma.app/?utm_source=made-with-gamma" TargetMode="External" Type="http://schemas.openxmlformats.org/officeDocument/2006/relationships/hyperlink"/><Relationship Id="rId9" Target="https://gamma.app/?utm_source=made-with-gamma" TargetMode="External" Type="http://schemas.openxmlformats.org/officeDocument/2006/relationships/hyperlink"/></Relationships>

</file>

<file path=ppt/slides/_rels/slide6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https://gamma.app/?utm_source=made-with-gamma" TargetMode="External" Type="http://schemas.openxmlformats.org/officeDocument/2006/relationships/hyperlink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.png" Type="http://schemas.openxmlformats.org/officeDocument/2006/relationships/image"/><Relationship Id="rId7" Target="../media/image3.png" Type="http://schemas.openxmlformats.org/officeDocument/2006/relationships/image"/><Relationship Id="rId8" Target="https://gamma.app/?utm_source=made-with-gamma" TargetMode="External" Type="http://schemas.openxmlformats.org/officeDocument/2006/relationships/hyperlink"/></Relationships>

</file>

<file path=ppt/slides/_rels/slide7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3.png" Type="http://schemas.openxmlformats.org/officeDocument/2006/relationships/imag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14.jpg" Type="http://schemas.openxmlformats.org/officeDocument/2006/relationships/image"/><Relationship Id="rId6" Target="https://gamma.app/?utm_source=made-with-gamma" TargetMode="External" Type="http://schemas.openxmlformats.org/officeDocument/2006/relationships/hyperlink"/><Relationship Id="rId7" Target="https://gamma.app/?utm_source=made-with-gamma" TargetMode="External" Type="http://schemas.openxmlformats.org/officeDocument/2006/relationships/hyperlink"/></Relationships>

</file>

<file path=ppt/slides/_rels/slide8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15.jp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https://gamma.app/?utm_source=made-with-gamma" TargetMode="External" Type="http://schemas.openxmlformats.org/officeDocument/2006/relationships/hyperlink"/></Relationships>

</file>

<file path=ppt/slides/_rels/slide9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https://gamma.app/?utm_source=made-with-gamma" TargetMode="External" Type="http://schemas.openxmlformats.org/officeDocument/2006/relationships/hyperlink"/>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5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0" y="0"/>
            <a:ext cx="5486400" cy="8229598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algn="r" marR="1782947">
              <a:lnSpc>
                <a:spcPct val="101725"/>
              </a:lnSpc>
              <a:spcBef>
                <a:spcPts val="60042"/>
              </a:spcBef>
            </a:pPr>
            <a:r>
              <a:rPr dirty="0" smtClean="0" spc="9" sz="100">
                <a:latin typeface="Calibri"/>
                <a:cs typeface="Calibri"/>
                <a:hlinkClick r:id="rId4"/>
              </a:rPr>
              <a:t>p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0" cy="8229597"/>
          </a:xfrm>
          <a:custGeom>
            <a:avLst/>
            <a:gdLst/>
            <a:ahLst/>
            <a:cxnLst/>
            <a:rect b="b" l="l" r="r" t="t"/>
            <a:pathLst>
              <a:path h="8229597" w="0">
                <a:moveTo>
                  <a:pt x="0" y="8229597"/>
                </a:moveTo>
                <a:lnTo>
                  <a:pt x="0" y="0"/>
                </a:lnTo>
                <a:lnTo>
                  <a:pt x="0" y="8229597"/>
                </a:lnTo>
                <a:close/>
              </a:path>
            </a:pathLst>
          </a:custGeom>
          <a:solidFill>
            <a:srgbClr val="EBEBF3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0" y="-1"/>
            <a:ext cx="5486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81304" y="1898315"/>
            <a:ext cx="7526049" cy="3838909"/>
          </a:xfrm>
          <a:prstGeom prst="rect">
            <a:avLst/>
          </a:prstGeom>
        </p:spPr>
        <p:txBody>
          <a:bodyPr bIns="0" lIns="0" rIns="0" rtlCol="0" tIns="29210" wrap="square">
            <a:noAutofit/>
          </a:bodyPr>
          <a:lstStyle/>
          <a:p>
            <a:pPr marL="12700">
              <a:lnSpc>
                <a:spcPts val="4600"/>
              </a:lnSpc>
            </a:pPr>
            <a:r>
              <a:rPr dirty="0" smtClean="0" spc="-159" sz="4450">
                <a:solidFill>
                  <a:srgbClr val="1B1B27"/>
                </a:solidFill>
                <a:latin typeface="Verdana"/>
                <a:cs typeface="Verdana"/>
              </a:rPr>
              <a:t>Unveiling</a:t>
            </a:r>
            <a:r>
              <a:rPr dirty="0" smtClean="0" spc="-159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59" sz="4450">
                <a:solidFill>
                  <a:srgbClr val="1B1B27"/>
                </a:solidFill>
                <a:latin typeface="Verdana"/>
                <a:cs typeface="Verdana"/>
              </a:rPr>
              <a:t>the</a:t>
            </a:r>
            <a:r>
              <a:rPr dirty="0" smtClean="0" spc="-159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59" sz="4450">
                <a:solidFill>
                  <a:srgbClr val="1B1B27"/>
                </a:solidFill>
                <a:latin typeface="Verdana"/>
                <a:cs typeface="Verdana"/>
              </a:rPr>
              <a:t>Pow</a:t>
            </a:r>
            <a:r>
              <a:rPr dirty="0" smtClean="0" spc="-159" sz="4450">
                <a:solidFill>
                  <a:srgbClr val="1B1B27"/>
                </a:solidFill>
                <a:latin typeface="Verdana"/>
                <a:cs typeface="Verdana"/>
              </a:rPr>
              <a:t>e</a:t>
            </a:r>
            <a:r>
              <a:rPr dirty="0" smtClean="0" spc="-159" sz="4450">
                <a:solidFill>
                  <a:srgbClr val="1B1B27"/>
                </a:solidFill>
                <a:latin typeface="Verdana"/>
                <a:cs typeface="Verdana"/>
              </a:rPr>
              <a:t>r</a:t>
            </a:r>
            <a:r>
              <a:rPr dirty="0" smtClean="0" spc="-159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59" sz="4450">
                <a:solidFill>
                  <a:srgbClr val="1B1B27"/>
                </a:solidFill>
                <a:latin typeface="Verdana"/>
                <a:cs typeface="Verdana"/>
              </a:rPr>
              <a:t>of</a:t>
            </a:r>
            <a:r>
              <a:rPr dirty="0" smtClean="0" spc="-159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59" sz="4450">
                <a:solidFill>
                  <a:srgbClr val="1B1B27"/>
                </a:solidFill>
                <a:latin typeface="Verdana"/>
                <a:cs typeface="Verdana"/>
              </a:rPr>
              <a:t>AWS</a:t>
            </a:r>
            <a:endParaRPr sz="4450">
              <a:latin typeface="Verdana"/>
              <a:cs typeface="Verdana"/>
            </a:endParaRPr>
          </a:p>
          <a:p>
            <a:pPr marL="12700" marR="60222">
              <a:lnSpc>
                <a:spcPct val="101277"/>
              </a:lnSpc>
            </a:pPr>
            <a:r>
              <a:rPr dirty="0" smtClean="0" spc="-113" sz="4450">
                <a:solidFill>
                  <a:srgbClr val="1B1B27"/>
                </a:solidFill>
                <a:latin typeface="Verdana"/>
                <a:cs typeface="Verdana"/>
              </a:rPr>
              <a:t>Detective</a:t>
            </a:r>
            <a:r>
              <a:rPr dirty="0" smtClean="0" spc="-113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13" sz="4450">
                <a:solidFill>
                  <a:srgbClr val="1B1B27"/>
                </a:solidFill>
                <a:latin typeface="Verdana"/>
                <a:cs typeface="Verdana"/>
              </a:rPr>
              <a:t>and</a:t>
            </a:r>
            <a:r>
              <a:rPr dirty="0" smtClean="0" spc="-113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13" sz="4450">
                <a:solidFill>
                  <a:srgbClr val="1B1B27"/>
                </a:solidFill>
                <a:latin typeface="Verdana"/>
                <a:cs typeface="Verdana"/>
              </a:rPr>
              <a:t>Detective</a:t>
            </a:r>
            <a:endParaRPr sz="4450">
              <a:latin typeface="Verdana"/>
              <a:cs typeface="Verdana"/>
            </a:endParaRPr>
          </a:p>
          <a:p>
            <a:pPr marL="12700" marR="60222">
              <a:lnSpc>
                <a:spcPct val="101277"/>
              </a:lnSpc>
              <a:spcBef>
                <a:spcPts val="180"/>
              </a:spcBef>
            </a:pPr>
            <a:r>
              <a:rPr dirty="0" smtClean="0" sz="4450">
                <a:solidFill>
                  <a:srgbClr val="1B1B27"/>
                </a:solidFill>
                <a:latin typeface="Verdana"/>
                <a:cs typeface="Verdana"/>
              </a:rPr>
              <a:t>Guard</a:t>
            </a:r>
            <a:endParaRPr sz="4450">
              <a:latin typeface="Verdana"/>
              <a:cs typeface="Verdana"/>
            </a:endParaRPr>
          </a:p>
          <a:p>
            <a:pPr marL="12700" marR="33838">
              <a:lnSpc>
                <a:spcPts val="2051"/>
              </a:lnSpc>
              <a:spcBef>
                <a:spcPts val="3601"/>
              </a:spcBef>
            </a:pP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entat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on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x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es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the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al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fe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tu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es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nd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benefi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of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AWS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endParaRPr sz="1750">
              <a:latin typeface="Cambria"/>
              <a:cs typeface="Cambria"/>
            </a:endParaRPr>
          </a:p>
          <a:p>
            <a:pPr marL="12700" marR="33838">
              <a:lnSpc>
                <a:spcPts val="2051"/>
              </a:lnSpc>
              <a:spcBef>
                <a:spcPts val="853"/>
              </a:spcBef>
            </a:pP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Det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nd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its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we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ful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x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tension,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Det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,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ovidi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endParaRPr sz="1750">
              <a:latin typeface="Cambria"/>
              <a:cs typeface="Cambria"/>
            </a:endParaRPr>
          </a:p>
          <a:p>
            <a:pPr marL="12700" marR="33838">
              <a:lnSpc>
                <a:spcPts val="2051"/>
              </a:lnSpc>
              <a:spcBef>
                <a:spcPts val="853"/>
              </a:spcBef>
            </a:pP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mp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ensi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nde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st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nd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of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ow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th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nh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nce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and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st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ne</a:t>
            </a:r>
            <a:endParaRPr sz="1750">
              <a:latin typeface="Cambria"/>
              <a:cs typeface="Cambria"/>
            </a:endParaRPr>
          </a:p>
          <a:p>
            <a:pPr marL="12700" marR="60222">
              <a:lnSpc>
                <a:spcPts val="2039"/>
              </a:lnSpc>
              <a:spcBef>
                <a:spcPts val="955"/>
              </a:spcBef>
            </a:pP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th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te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on.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81304" y="6718363"/>
            <a:ext cx="2065941" cy="697509"/>
          </a:xfrm>
          <a:prstGeom prst="rect">
            <a:avLst/>
          </a:prstGeom>
        </p:spPr>
        <p:txBody>
          <a:bodyPr bIns="0" lIns="0" rIns="0" rtlCol="0" tIns="15240" wrap="square">
            <a:noAutofit/>
          </a:bodyPr>
          <a:lstStyle/>
          <a:p>
            <a:pPr marL="12700">
              <a:lnSpc>
                <a:spcPts val="2400"/>
              </a:lnSpc>
            </a:pPr>
            <a:r>
              <a:rPr b="1" dirty="0" smtClean="0" spc="30" sz="2200">
                <a:solidFill>
                  <a:srgbClr val="3B3939"/>
                </a:solidFill>
                <a:latin typeface="Corbel"/>
                <a:cs typeface="Corbel"/>
              </a:rPr>
              <a:t>Prese</a:t>
            </a:r>
            <a:r>
              <a:rPr b="1" dirty="0" smtClean="0" spc="30" sz="2200">
                <a:solidFill>
                  <a:srgbClr val="3B3939"/>
                </a:solidFill>
                <a:latin typeface="Corbel"/>
                <a:cs typeface="Corbel"/>
              </a:rPr>
              <a:t>n</a:t>
            </a:r>
            <a:r>
              <a:rPr b="1" dirty="0" smtClean="0" spc="30" sz="2200">
                <a:solidFill>
                  <a:srgbClr val="3B3939"/>
                </a:solidFill>
                <a:latin typeface="Corbel"/>
                <a:cs typeface="Corbel"/>
              </a:rPr>
              <a:t>tation</a:t>
            </a:r>
            <a:r>
              <a:rPr b="1" dirty="0" smtClean="0" spc="30" sz="2200">
                <a:solidFill>
                  <a:srgbClr val="3B3939"/>
                </a:solidFill>
                <a:latin typeface="Corbel"/>
                <a:cs typeface="Corbel"/>
              </a:rPr>
              <a:t> </a:t>
            </a:r>
            <a:r>
              <a:rPr b="1" dirty="0" smtClean="0" spc="30" sz="2200">
                <a:solidFill>
                  <a:srgbClr val="3B3939"/>
                </a:solidFill>
                <a:latin typeface="Corbel"/>
                <a:cs typeface="Corbel"/>
              </a:rPr>
              <a:t>By</a:t>
            </a:r>
            <a:endParaRPr sz="2200">
              <a:latin typeface="Corbel"/>
              <a:cs typeface="Corbel"/>
            </a:endParaRPr>
          </a:p>
          <a:p>
            <a:pPr marL="221487" marR="41833">
              <a:lnSpc>
                <a:spcPts val="2650"/>
              </a:lnSpc>
              <a:spcBef>
                <a:spcPts val="452"/>
              </a:spcBef>
            </a:pPr>
            <a:r>
              <a:rPr b="1" dirty="0" smtClean="0" spc="32" sz="2200">
                <a:solidFill>
                  <a:srgbClr val="3B3939"/>
                </a:solidFill>
                <a:latin typeface="Corbel"/>
                <a:cs typeface="Corbel"/>
              </a:rPr>
              <a:t>Dhanush</a:t>
            </a:r>
            <a:r>
              <a:rPr b="1" dirty="0" smtClean="0" spc="32" sz="2200">
                <a:solidFill>
                  <a:srgbClr val="3B3939"/>
                </a:solidFill>
                <a:latin typeface="Corbel"/>
                <a:cs typeface="Corbel"/>
              </a:rPr>
              <a:t> </a:t>
            </a:r>
            <a:r>
              <a:rPr b="1" dirty="0" smtClean="0" spc="32" sz="2200">
                <a:solidFill>
                  <a:srgbClr val="3B3939"/>
                </a:solidFill>
                <a:latin typeface="Corbel"/>
                <a:cs typeface="Corbel"/>
              </a:rPr>
              <a:t>E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6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52832" y="7680379"/>
            <a:ext cx="1733804" cy="464997"/>
          </a:xfrm>
          <a:prstGeom prst="rect">
            <a:avLst/>
          </a:prstGeom>
        </p:spPr>
        <p:txBody>
          <a:bodyPr bIns="0" lIns="0" rIns="0" rtlCol="0" tIns="2222" wrap="square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 marL="86614">
              <a:lnSpc>
                <a:spcPct val="101725"/>
              </a:lnSpc>
            </a:pPr>
            <a:r>
              <a:rPr dirty="0" smtClean="0" spc="9" sz="100">
                <a:latin typeface="Calibri"/>
                <a:cs typeface="Calibri"/>
                <a:hlinkClick r:id="rId5"/>
              </a:rPr>
              <a:t>p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0" cy="8229597"/>
          </a:xfrm>
          <a:custGeom>
            <a:avLst/>
            <a:gdLst/>
            <a:ahLst/>
            <a:cxnLst/>
            <a:rect b="b" l="l" r="r" t="t"/>
            <a:pathLst>
              <a:path h="8229597" w="0">
                <a:moveTo>
                  <a:pt x="0" y="8229597"/>
                </a:moveTo>
                <a:lnTo>
                  <a:pt x="0" y="0"/>
                </a:lnTo>
                <a:lnTo>
                  <a:pt x="0" y="8229597"/>
                </a:lnTo>
                <a:close/>
              </a:path>
            </a:pathLst>
          </a:custGeom>
          <a:solidFill>
            <a:srgbClr val="EBEBF3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-1"/>
            <a:ext cx="5486400" cy="822960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2752832" y="7680379"/>
            <a:ext cx="1733804" cy="46499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6267958" y="2578654"/>
            <a:ext cx="7599396" cy="3129931"/>
          </a:xfrm>
          <a:prstGeom prst="rect">
            <a:avLst/>
          </a:prstGeom>
        </p:spPr>
        <p:txBody>
          <a:bodyPr bIns="0" lIns="0" rIns="0" rtlCol="0" tIns="29210" wrap="square">
            <a:noAutofit/>
          </a:bodyPr>
          <a:lstStyle/>
          <a:p>
            <a:pPr marL="12700" marR="26383">
              <a:lnSpc>
                <a:spcPts val="4600"/>
              </a:lnSpc>
            </a:pPr>
            <a:r>
              <a:rPr dirty="0" smtClean="0" spc="-141" sz="4450">
                <a:solidFill>
                  <a:srgbClr val="1B1B27"/>
                </a:solidFill>
                <a:latin typeface="Verdana"/>
                <a:cs typeface="Verdana"/>
              </a:rPr>
              <a:t>Conclusion</a:t>
            </a:r>
            <a:r>
              <a:rPr dirty="0" smtClean="0" spc="-141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41" sz="4450">
                <a:solidFill>
                  <a:srgbClr val="1B1B27"/>
                </a:solidFill>
                <a:latin typeface="Verdana"/>
                <a:cs typeface="Verdana"/>
              </a:rPr>
              <a:t>and</a:t>
            </a:r>
            <a:r>
              <a:rPr dirty="0" smtClean="0" spc="-141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41" sz="4450">
                <a:solidFill>
                  <a:srgbClr val="1B1B27"/>
                </a:solidFill>
                <a:latin typeface="Verdana"/>
                <a:cs typeface="Verdana"/>
              </a:rPr>
              <a:t>Key</a:t>
            </a:r>
            <a:endParaRPr sz="4450">
              <a:latin typeface="Verdana"/>
              <a:cs typeface="Verdana"/>
            </a:endParaRPr>
          </a:p>
          <a:p>
            <a:pPr marL="12700" marR="26383">
              <a:lnSpc>
                <a:spcPct val="101277"/>
              </a:lnSpc>
            </a:pPr>
            <a:r>
              <a:rPr dirty="0" smtClean="0" sz="4450">
                <a:solidFill>
                  <a:srgbClr val="1B1B27"/>
                </a:solidFill>
                <a:latin typeface="Verdana"/>
                <a:cs typeface="Verdana"/>
              </a:rPr>
              <a:t>Takeaways</a:t>
            </a:r>
            <a:endParaRPr sz="4450">
              <a:latin typeface="Verdana"/>
              <a:cs typeface="Verdana"/>
            </a:endParaRPr>
          </a:p>
          <a:p>
            <a:pPr marL="12700" marR="26383">
              <a:lnSpc>
                <a:spcPct val="97696"/>
              </a:lnSpc>
              <a:spcBef>
                <a:spcPts val="3613"/>
              </a:spcBef>
            </a:pP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AWS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Dete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nd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Dete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es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ent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al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tools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for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enh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nc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endParaRPr sz="1750">
              <a:latin typeface="Cambria"/>
              <a:cs typeface="Cambria"/>
            </a:endParaRPr>
          </a:p>
          <a:p>
            <a:pPr marL="12700">
              <a:lnSpc>
                <a:spcPts val="2051"/>
              </a:lnSpc>
              <a:spcBef>
                <a:spcPts val="852"/>
              </a:spcBef>
            </a:pP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po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tu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the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clo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d.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By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leve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th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se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s,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z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ons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endParaRPr sz="1750">
              <a:latin typeface="Cambria"/>
              <a:cs typeface="Cambria"/>
            </a:endParaRPr>
          </a:p>
          <a:p>
            <a:pPr marL="12700">
              <a:lnSpc>
                <a:spcPts val="2051"/>
              </a:lnSpc>
              <a:spcBef>
                <a:spcPts val="851"/>
              </a:spcBef>
            </a:pP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cti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ely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et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ct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nd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pond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to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ts,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mp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ove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mpl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anc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,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and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ens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endParaRPr sz="1750">
              <a:latin typeface="Cambria"/>
              <a:cs typeface="Cambria"/>
            </a:endParaRPr>
          </a:p>
          <a:p>
            <a:pPr marL="12700" marR="26383">
              <a:lnSpc>
                <a:spcPts val="2039"/>
              </a:lnSpc>
              <a:spcBef>
                <a:spcPts val="953"/>
              </a:spcBef>
            </a:pP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the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of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th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WS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onm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.</a:t>
            </a:r>
            <a:endParaRPr sz="1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6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2788900" y="7764602"/>
            <a:ext cx="1733803" cy="352475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1304" y="2756263"/>
            <a:ext cx="2101538" cy="591108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271" sz="4450">
                <a:solidFill>
                  <a:srgbClr val="505368"/>
                </a:solidFill>
                <a:latin typeface="Times New Roman"/>
                <a:cs typeface="Times New Roman"/>
              </a:rPr>
              <a:t>What</a:t>
            </a:r>
            <a:r>
              <a:rPr dirty="0" smtClean="0" spc="271" sz="4450">
                <a:solidFill>
                  <a:srgbClr val="505368"/>
                </a:solidFill>
                <a:latin typeface="Times New Roman"/>
                <a:cs typeface="Times New Roman"/>
              </a:rPr>
              <a:t> </a:t>
            </a:r>
            <a:r>
              <a:rPr dirty="0" smtClean="0" spc="271" sz="4450">
                <a:solidFill>
                  <a:srgbClr val="505368"/>
                </a:solidFill>
                <a:latin typeface="Times New Roman"/>
                <a:cs typeface="Times New Roman"/>
              </a:rPr>
              <a:t>is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5906" y="2756263"/>
            <a:ext cx="2307073" cy="591108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350" sz="4450">
                <a:solidFill>
                  <a:srgbClr val="505368"/>
                </a:solidFill>
                <a:latin typeface="Times New Roman"/>
                <a:cs typeface="Times New Roman"/>
              </a:rPr>
              <a:t>Amazon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6426" y="2756263"/>
            <a:ext cx="2270605" cy="591108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267" sz="4450">
                <a:solidFill>
                  <a:srgbClr val="505368"/>
                </a:solidFill>
                <a:latin typeface="Times New Roman"/>
                <a:cs typeface="Times New Roman"/>
              </a:rPr>
              <a:t>Securi</a:t>
            </a:r>
            <a:r>
              <a:rPr dirty="0" smtClean="0" spc="267" sz="4450">
                <a:solidFill>
                  <a:srgbClr val="505368"/>
                </a:solidFill>
                <a:latin typeface="Times New Roman"/>
                <a:cs typeface="Times New Roman"/>
              </a:rPr>
              <a:t>t</a:t>
            </a:r>
            <a:r>
              <a:rPr dirty="0" smtClean="0" spc="267" sz="4450">
                <a:solidFill>
                  <a:srgbClr val="505368"/>
                </a:solidFill>
                <a:latin typeface="Times New Roman"/>
                <a:cs typeface="Times New Roman"/>
              </a:rPr>
              <a:t>y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0175" y="2756263"/>
            <a:ext cx="1713466" cy="591108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346" sz="4450">
                <a:solidFill>
                  <a:srgbClr val="505368"/>
                </a:solidFill>
                <a:latin typeface="Times New Roman"/>
                <a:cs typeface="Times New Roman"/>
              </a:rPr>
              <a:t>Lake?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304" y="4006763"/>
            <a:ext cx="5860867" cy="616712"/>
          </a:xfrm>
          <a:prstGeom prst="rect">
            <a:avLst/>
          </a:prstGeom>
        </p:spPr>
        <p:txBody>
          <a:bodyPr bIns="0" lIns="0" rIns="0" rtlCol="0" tIns="10509" wrap="square">
            <a:noAutofit/>
          </a:bodyPr>
          <a:lstStyle/>
          <a:p>
            <a:pPr marL="12700">
              <a:lnSpc>
                <a:spcPts val="1655"/>
              </a:lnSpc>
            </a:pP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mazon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Security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Lake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rali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z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da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lake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rvice</a:t>
            </a:r>
            <a:endParaRPr sz="1750">
              <a:latin typeface="Times New Roman"/>
              <a:cs typeface="Times New Roman"/>
            </a:endParaRPr>
          </a:p>
          <a:p>
            <a:pPr marL="12700" marR="33375">
              <a:lnSpc>
                <a:spcPct val="95825"/>
              </a:lnSpc>
              <a:spcBef>
                <a:spcPts val="808"/>
              </a:spcBef>
            </a:pP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h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at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si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m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plifi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curity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da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man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ge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m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nt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and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an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lys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131" sz="1750">
                <a:solidFill>
                  <a:srgbClr val="5B5F70"/>
                </a:solidFill>
                <a:latin typeface="Times New Roman"/>
                <a:cs typeface="Times New Roman"/>
              </a:rPr>
              <a:t>s.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7488" y="4006763"/>
            <a:ext cx="6129047" cy="1353058"/>
          </a:xfrm>
          <a:prstGeom prst="rect">
            <a:avLst/>
          </a:prstGeom>
        </p:spPr>
        <p:txBody>
          <a:bodyPr bIns="0" lIns="0" rIns="0" rtlCol="0" tIns="10509" wrap="square">
            <a:noAutofit/>
          </a:bodyPr>
          <a:lstStyle/>
          <a:p>
            <a:pPr marL="12700" marR="38334">
              <a:lnSpc>
                <a:spcPts val="1655"/>
              </a:lnSpc>
            </a:pP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It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allows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you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to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coll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ct,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st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,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an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lyze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curity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da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98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08"/>
              </a:spcBef>
            </a:pP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fr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m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v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so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rc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in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ngle,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ifi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pla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f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rm.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You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6" sz="1750">
                <a:solidFill>
                  <a:srgbClr val="5B5F70"/>
                </a:solidFill>
                <a:latin typeface="Times New Roman"/>
                <a:cs typeface="Times New Roman"/>
              </a:rPr>
              <a:t>can</a:t>
            </a:r>
            <a:endParaRPr sz="1750">
              <a:latin typeface="Times New Roman"/>
              <a:cs typeface="Times New Roman"/>
            </a:endParaRPr>
          </a:p>
          <a:p>
            <a:pPr marL="12700" marR="38334">
              <a:lnSpc>
                <a:spcPct val="95825"/>
              </a:lnSpc>
              <a:spcBef>
                <a:spcPts val="891"/>
              </a:spcBef>
            </a:pP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easily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q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y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v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isu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lize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h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is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ta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f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pr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ti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v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h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at</a:t>
            </a:r>
            <a:endParaRPr sz="1750">
              <a:latin typeface="Times New Roman"/>
              <a:cs typeface="Times New Roman"/>
            </a:endParaRPr>
          </a:p>
          <a:p>
            <a:pPr marL="12700" marR="38334">
              <a:lnSpc>
                <a:spcPct val="95825"/>
              </a:lnSpc>
              <a:spcBef>
                <a:spcPts val="881"/>
              </a:spcBef>
            </a:pP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dete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ti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and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incid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nt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spo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826746" y="7740650"/>
            <a:ext cx="34549" cy="40639"/>
          </a:xfrm>
          <a:prstGeom prst="rect">
            <a:avLst/>
          </a:prstGeom>
        </p:spPr>
        <p:txBody>
          <a:bodyPr bIns="0" lIns="0" rIns="0" rtlCol="0" tIns="11430" wrap="square">
            <a:noAutofit/>
          </a:bodyPr>
          <a:lstStyle/>
          <a:p>
            <a:pPr algn="ctr">
              <a:lnSpc>
                <a:spcPct val="101725"/>
              </a:lnSpc>
            </a:pPr>
            <a:r>
              <a:rPr dirty="0" smtClean="0" spc="9" sz="100">
                <a:latin typeface="Calibri"/>
                <a:cs typeface="Calibri"/>
                <a:hlinkClick r:id="rId2"/>
              </a:rPr>
              <a:t>p</a:t>
            </a:r>
            <a:endParaRPr sz="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6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0" y="0"/>
            <a:ext cx="5486400" cy="8229598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algn="r" marR="1782947">
              <a:lnSpc>
                <a:spcPct val="101725"/>
              </a:lnSpc>
              <a:spcBef>
                <a:spcPts val="60042"/>
              </a:spcBef>
            </a:pPr>
            <a:r>
              <a:rPr dirty="0" smtClean="0" spc="9" sz="100">
                <a:latin typeface="Calibri"/>
                <a:cs typeface="Calibri"/>
                <a:hlinkClick r:id="rId5"/>
              </a:rPr>
              <a:t>p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0" y="-1"/>
            <a:ext cx="5486400" cy="822960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93788" y="2229485"/>
            <a:ext cx="396836" cy="396748"/>
          </a:xfrm>
          <a:custGeom>
            <a:avLst/>
            <a:gdLst/>
            <a:ahLst/>
            <a:cxnLst/>
            <a:rect b="b" l="l" r="r" t="t"/>
            <a:pathLst>
              <a:path h="396748" w="396836">
                <a:moveTo>
                  <a:pt x="0" y="95250"/>
                </a:moveTo>
                <a:lnTo>
                  <a:pt x="0" y="301498"/>
                </a:lnTo>
                <a:lnTo>
                  <a:pt x="414" y="310454"/>
                </a:lnTo>
                <a:lnTo>
                  <a:pt x="2826" y="324652"/>
                </a:lnTo>
                <a:lnTo>
                  <a:pt x="7249" y="338047"/>
                </a:lnTo>
                <a:lnTo>
                  <a:pt x="13518" y="350476"/>
                </a:lnTo>
                <a:lnTo>
                  <a:pt x="21468" y="361775"/>
                </a:lnTo>
                <a:lnTo>
                  <a:pt x="30935" y="371783"/>
                </a:lnTo>
                <a:lnTo>
                  <a:pt x="41755" y="380336"/>
                </a:lnTo>
                <a:lnTo>
                  <a:pt x="53763" y="387272"/>
                </a:lnTo>
                <a:lnTo>
                  <a:pt x="66796" y="392428"/>
                </a:lnTo>
                <a:lnTo>
                  <a:pt x="80688" y="395640"/>
                </a:lnTo>
                <a:lnTo>
                  <a:pt x="95275" y="396748"/>
                </a:lnTo>
                <a:lnTo>
                  <a:pt x="301574" y="396748"/>
                </a:lnTo>
                <a:lnTo>
                  <a:pt x="324688" y="393930"/>
                </a:lnTo>
                <a:lnTo>
                  <a:pt x="338076" y="389517"/>
                </a:lnTo>
                <a:lnTo>
                  <a:pt x="350505" y="383260"/>
                </a:lnTo>
                <a:lnTo>
                  <a:pt x="361810" y="375321"/>
                </a:lnTo>
                <a:lnTo>
                  <a:pt x="371827" y="365864"/>
                </a:lnTo>
                <a:lnTo>
                  <a:pt x="380392" y="355051"/>
                </a:lnTo>
                <a:lnTo>
                  <a:pt x="387340" y="343045"/>
                </a:lnTo>
                <a:lnTo>
                  <a:pt x="392506" y="330009"/>
                </a:lnTo>
                <a:lnTo>
                  <a:pt x="395726" y="316106"/>
                </a:lnTo>
                <a:lnTo>
                  <a:pt x="396836" y="301498"/>
                </a:lnTo>
                <a:lnTo>
                  <a:pt x="396836" y="95250"/>
                </a:lnTo>
                <a:lnTo>
                  <a:pt x="394012" y="72145"/>
                </a:lnTo>
                <a:lnTo>
                  <a:pt x="389590" y="58760"/>
                </a:lnTo>
                <a:lnTo>
                  <a:pt x="383322" y="46333"/>
                </a:lnTo>
                <a:lnTo>
                  <a:pt x="375373" y="35029"/>
                </a:lnTo>
                <a:lnTo>
                  <a:pt x="365906" y="25012"/>
                </a:lnTo>
                <a:lnTo>
                  <a:pt x="355087" y="16447"/>
                </a:lnTo>
                <a:lnTo>
                  <a:pt x="343080" y="9498"/>
                </a:lnTo>
                <a:lnTo>
                  <a:pt x="330049" y="4331"/>
                </a:lnTo>
                <a:lnTo>
                  <a:pt x="316159" y="1110"/>
                </a:lnTo>
                <a:lnTo>
                  <a:pt x="301574" y="0"/>
                </a:lnTo>
                <a:lnTo>
                  <a:pt x="95275" y="0"/>
                </a:lnTo>
                <a:lnTo>
                  <a:pt x="72148" y="2827"/>
                </a:lnTo>
                <a:lnTo>
                  <a:pt x="58759" y="7250"/>
                </a:lnTo>
                <a:lnTo>
                  <a:pt x="46329" y="13520"/>
                </a:lnTo>
                <a:lnTo>
                  <a:pt x="35024" y="21470"/>
                </a:lnTo>
                <a:lnTo>
                  <a:pt x="25007" y="30936"/>
                </a:lnTo>
                <a:lnTo>
                  <a:pt x="16443" y="41754"/>
                </a:lnTo>
                <a:lnTo>
                  <a:pt x="9495" y="53759"/>
                </a:lnTo>
                <a:lnTo>
                  <a:pt x="4329" y="66787"/>
                </a:lnTo>
                <a:lnTo>
                  <a:pt x="1109" y="80672"/>
                </a:lnTo>
                <a:lnTo>
                  <a:pt x="0" y="95250"/>
                </a:lnTo>
                <a:close/>
              </a:path>
            </a:pathLst>
          </a:custGeom>
          <a:solidFill>
            <a:srgbClr val="E1E2E9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93788" y="2229485"/>
            <a:ext cx="396836" cy="396748"/>
          </a:xfrm>
          <a:custGeom>
            <a:avLst/>
            <a:gdLst/>
            <a:ahLst/>
            <a:cxnLst/>
            <a:rect b="b" l="l" r="r" t="t"/>
            <a:pathLst>
              <a:path h="396748" w="396836">
                <a:moveTo>
                  <a:pt x="0" y="95250"/>
                </a:moveTo>
                <a:lnTo>
                  <a:pt x="1109" y="80672"/>
                </a:lnTo>
                <a:lnTo>
                  <a:pt x="4329" y="66787"/>
                </a:lnTo>
                <a:lnTo>
                  <a:pt x="9495" y="53759"/>
                </a:lnTo>
                <a:lnTo>
                  <a:pt x="16443" y="41754"/>
                </a:lnTo>
                <a:lnTo>
                  <a:pt x="25007" y="30936"/>
                </a:lnTo>
                <a:lnTo>
                  <a:pt x="35024" y="21470"/>
                </a:lnTo>
                <a:lnTo>
                  <a:pt x="46329" y="13520"/>
                </a:lnTo>
                <a:lnTo>
                  <a:pt x="58759" y="7250"/>
                </a:lnTo>
                <a:lnTo>
                  <a:pt x="72148" y="2827"/>
                </a:lnTo>
                <a:lnTo>
                  <a:pt x="86332" y="414"/>
                </a:lnTo>
                <a:lnTo>
                  <a:pt x="95275" y="0"/>
                </a:lnTo>
                <a:lnTo>
                  <a:pt x="301574" y="0"/>
                </a:lnTo>
                <a:lnTo>
                  <a:pt x="316159" y="1110"/>
                </a:lnTo>
                <a:lnTo>
                  <a:pt x="330049" y="4331"/>
                </a:lnTo>
                <a:lnTo>
                  <a:pt x="343080" y="9498"/>
                </a:lnTo>
                <a:lnTo>
                  <a:pt x="355087" y="16447"/>
                </a:lnTo>
                <a:lnTo>
                  <a:pt x="365906" y="25012"/>
                </a:lnTo>
                <a:lnTo>
                  <a:pt x="375373" y="35029"/>
                </a:lnTo>
                <a:lnTo>
                  <a:pt x="383322" y="46333"/>
                </a:lnTo>
                <a:lnTo>
                  <a:pt x="389590" y="58760"/>
                </a:lnTo>
                <a:lnTo>
                  <a:pt x="394012" y="72145"/>
                </a:lnTo>
                <a:lnTo>
                  <a:pt x="396423" y="86322"/>
                </a:lnTo>
                <a:lnTo>
                  <a:pt x="396836" y="95250"/>
                </a:lnTo>
                <a:lnTo>
                  <a:pt x="396836" y="301498"/>
                </a:lnTo>
                <a:lnTo>
                  <a:pt x="395726" y="316106"/>
                </a:lnTo>
                <a:lnTo>
                  <a:pt x="392506" y="330009"/>
                </a:lnTo>
                <a:lnTo>
                  <a:pt x="387340" y="343045"/>
                </a:lnTo>
                <a:lnTo>
                  <a:pt x="380392" y="355051"/>
                </a:lnTo>
                <a:lnTo>
                  <a:pt x="371827" y="365864"/>
                </a:lnTo>
                <a:lnTo>
                  <a:pt x="361810" y="375321"/>
                </a:lnTo>
                <a:lnTo>
                  <a:pt x="350505" y="383260"/>
                </a:lnTo>
                <a:lnTo>
                  <a:pt x="338076" y="389517"/>
                </a:lnTo>
                <a:lnTo>
                  <a:pt x="324688" y="393930"/>
                </a:lnTo>
                <a:lnTo>
                  <a:pt x="310505" y="396335"/>
                </a:lnTo>
                <a:lnTo>
                  <a:pt x="301574" y="396748"/>
                </a:lnTo>
                <a:lnTo>
                  <a:pt x="95275" y="396748"/>
                </a:lnTo>
                <a:lnTo>
                  <a:pt x="80688" y="395640"/>
                </a:lnTo>
                <a:lnTo>
                  <a:pt x="66796" y="392428"/>
                </a:lnTo>
                <a:lnTo>
                  <a:pt x="53763" y="387272"/>
                </a:lnTo>
                <a:lnTo>
                  <a:pt x="41755" y="380336"/>
                </a:lnTo>
                <a:lnTo>
                  <a:pt x="30935" y="371783"/>
                </a:lnTo>
                <a:lnTo>
                  <a:pt x="21468" y="361775"/>
                </a:lnTo>
                <a:lnTo>
                  <a:pt x="13518" y="350476"/>
                </a:lnTo>
                <a:lnTo>
                  <a:pt x="7249" y="338047"/>
                </a:lnTo>
                <a:lnTo>
                  <a:pt x="2826" y="324652"/>
                </a:lnTo>
                <a:lnTo>
                  <a:pt x="414" y="310454"/>
                </a:lnTo>
                <a:lnTo>
                  <a:pt x="0" y="301498"/>
                </a:lnTo>
                <a:lnTo>
                  <a:pt x="0" y="95250"/>
                </a:lnTo>
                <a:close/>
              </a:path>
            </a:pathLst>
          </a:custGeom>
          <a:ln w="7620">
            <a:solidFill>
              <a:srgbClr val="C7C8CF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685411" y="2229485"/>
            <a:ext cx="396875" cy="396748"/>
          </a:xfrm>
          <a:custGeom>
            <a:avLst/>
            <a:gdLst/>
            <a:ahLst/>
            <a:cxnLst/>
            <a:rect b="b" l="l" r="r" t="t"/>
            <a:pathLst>
              <a:path h="396748" w="396875">
                <a:moveTo>
                  <a:pt x="0" y="95250"/>
                </a:moveTo>
                <a:lnTo>
                  <a:pt x="0" y="301498"/>
                </a:lnTo>
                <a:lnTo>
                  <a:pt x="421" y="310531"/>
                </a:lnTo>
                <a:lnTo>
                  <a:pt x="2844" y="324719"/>
                </a:lnTo>
                <a:lnTo>
                  <a:pt x="7275" y="338102"/>
                </a:lnTo>
                <a:lnTo>
                  <a:pt x="13551" y="350520"/>
                </a:lnTo>
                <a:lnTo>
                  <a:pt x="21508" y="361809"/>
                </a:lnTo>
                <a:lnTo>
                  <a:pt x="30982" y="371808"/>
                </a:lnTo>
                <a:lnTo>
                  <a:pt x="41809" y="380353"/>
                </a:lnTo>
                <a:lnTo>
                  <a:pt x="53826" y="387282"/>
                </a:lnTo>
                <a:lnTo>
                  <a:pt x="66869" y="392432"/>
                </a:lnTo>
                <a:lnTo>
                  <a:pt x="80774" y="395642"/>
                </a:lnTo>
                <a:lnTo>
                  <a:pt x="95376" y="396748"/>
                </a:lnTo>
                <a:lnTo>
                  <a:pt x="301625" y="396748"/>
                </a:lnTo>
                <a:lnTo>
                  <a:pt x="324721" y="393932"/>
                </a:lnTo>
                <a:lnTo>
                  <a:pt x="338107" y="389520"/>
                </a:lnTo>
                <a:lnTo>
                  <a:pt x="350535" y="383263"/>
                </a:lnTo>
                <a:lnTo>
                  <a:pt x="361841" y="375325"/>
                </a:lnTo>
                <a:lnTo>
                  <a:pt x="371859" y="365868"/>
                </a:lnTo>
                <a:lnTo>
                  <a:pt x="380425" y="355054"/>
                </a:lnTo>
                <a:lnTo>
                  <a:pt x="387375" y="343048"/>
                </a:lnTo>
                <a:lnTo>
                  <a:pt x="392542" y="330011"/>
                </a:lnTo>
                <a:lnTo>
                  <a:pt x="395764" y="316107"/>
                </a:lnTo>
                <a:lnTo>
                  <a:pt x="396875" y="301498"/>
                </a:lnTo>
                <a:lnTo>
                  <a:pt x="396875" y="95250"/>
                </a:lnTo>
                <a:lnTo>
                  <a:pt x="394051" y="72153"/>
                </a:lnTo>
                <a:lnTo>
                  <a:pt x="389629" y="58767"/>
                </a:lnTo>
                <a:lnTo>
                  <a:pt x="383361" y="46339"/>
                </a:lnTo>
                <a:lnTo>
                  <a:pt x="375411" y="35033"/>
                </a:lnTo>
                <a:lnTo>
                  <a:pt x="365945" y="25015"/>
                </a:lnTo>
                <a:lnTo>
                  <a:pt x="355126" y="16449"/>
                </a:lnTo>
                <a:lnTo>
                  <a:pt x="343120" y="9499"/>
                </a:lnTo>
                <a:lnTo>
                  <a:pt x="330091" y="4332"/>
                </a:lnTo>
                <a:lnTo>
                  <a:pt x="316204" y="1110"/>
                </a:lnTo>
                <a:lnTo>
                  <a:pt x="301625" y="0"/>
                </a:lnTo>
                <a:lnTo>
                  <a:pt x="95376" y="0"/>
                </a:lnTo>
                <a:lnTo>
                  <a:pt x="72148" y="2843"/>
                </a:lnTo>
                <a:lnTo>
                  <a:pt x="58752" y="7273"/>
                </a:lnTo>
                <a:lnTo>
                  <a:pt x="46320" y="13546"/>
                </a:lnTo>
                <a:lnTo>
                  <a:pt x="35014" y="21498"/>
                </a:lnTo>
                <a:lnTo>
                  <a:pt x="24997" y="30963"/>
                </a:lnTo>
                <a:lnTo>
                  <a:pt x="16435" y="41779"/>
                </a:lnTo>
                <a:lnTo>
                  <a:pt x="9490" y="53780"/>
                </a:lnTo>
                <a:lnTo>
                  <a:pt x="4327" y="66801"/>
                </a:lnTo>
                <a:lnTo>
                  <a:pt x="1109" y="80679"/>
                </a:lnTo>
                <a:lnTo>
                  <a:pt x="0" y="95250"/>
                </a:lnTo>
                <a:close/>
              </a:path>
            </a:pathLst>
          </a:custGeom>
          <a:solidFill>
            <a:srgbClr val="E1E2E9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85411" y="2229485"/>
            <a:ext cx="396875" cy="396748"/>
          </a:xfrm>
          <a:custGeom>
            <a:avLst/>
            <a:gdLst/>
            <a:ahLst/>
            <a:cxnLst/>
            <a:rect b="b" l="l" r="r" t="t"/>
            <a:pathLst>
              <a:path h="396748" w="396875">
                <a:moveTo>
                  <a:pt x="0" y="95250"/>
                </a:moveTo>
                <a:lnTo>
                  <a:pt x="1109" y="80679"/>
                </a:lnTo>
                <a:lnTo>
                  <a:pt x="4327" y="66801"/>
                </a:lnTo>
                <a:lnTo>
                  <a:pt x="9490" y="53780"/>
                </a:lnTo>
                <a:lnTo>
                  <a:pt x="16435" y="41779"/>
                </a:lnTo>
                <a:lnTo>
                  <a:pt x="24997" y="30963"/>
                </a:lnTo>
                <a:lnTo>
                  <a:pt x="35014" y="21498"/>
                </a:lnTo>
                <a:lnTo>
                  <a:pt x="46320" y="13546"/>
                </a:lnTo>
                <a:lnTo>
                  <a:pt x="58752" y="7273"/>
                </a:lnTo>
                <a:lnTo>
                  <a:pt x="72148" y="2843"/>
                </a:lnTo>
                <a:lnTo>
                  <a:pt x="86341" y="421"/>
                </a:lnTo>
                <a:lnTo>
                  <a:pt x="95376" y="0"/>
                </a:lnTo>
                <a:lnTo>
                  <a:pt x="301625" y="0"/>
                </a:lnTo>
                <a:lnTo>
                  <a:pt x="316204" y="1110"/>
                </a:lnTo>
                <a:lnTo>
                  <a:pt x="330091" y="4332"/>
                </a:lnTo>
                <a:lnTo>
                  <a:pt x="343120" y="9499"/>
                </a:lnTo>
                <a:lnTo>
                  <a:pt x="355126" y="16449"/>
                </a:lnTo>
                <a:lnTo>
                  <a:pt x="365945" y="25015"/>
                </a:lnTo>
                <a:lnTo>
                  <a:pt x="375411" y="35033"/>
                </a:lnTo>
                <a:lnTo>
                  <a:pt x="383361" y="46339"/>
                </a:lnTo>
                <a:lnTo>
                  <a:pt x="389629" y="58767"/>
                </a:lnTo>
                <a:lnTo>
                  <a:pt x="394051" y="72153"/>
                </a:lnTo>
                <a:lnTo>
                  <a:pt x="396462" y="86332"/>
                </a:lnTo>
                <a:lnTo>
                  <a:pt x="396875" y="95250"/>
                </a:lnTo>
                <a:lnTo>
                  <a:pt x="396875" y="301498"/>
                </a:lnTo>
                <a:lnTo>
                  <a:pt x="395764" y="316107"/>
                </a:lnTo>
                <a:lnTo>
                  <a:pt x="392542" y="330011"/>
                </a:lnTo>
                <a:lnTo>
                  <a:pt x="387375" y="343048"/>
                </a:lnTo>
                <a:lnTo>
                  <a:pt x="380425" y="355054"/>
                </a:lnTo>
                <a:lnTo>
                  <a:pt x="371859" y="365868"/>
                </a:lnTo>
                <a:lnTo>
                  <a:pt x="361841" y="375325"/>
                </a:lnTo>
                <a:lnTo>
                  <a:pt x="350535" y="383263"/>
                </a:lnTo>
                <a:lnTo>
                  <a:pt x="338107" y="389520"/>
                </a:lnTo>
                <a:lnTo>
                  <a:pt x="324721" y="393932"/>
                </a:lnTo>
                <a:lnTo>
                  <a:pt x="310542" y="396336"/>
                </a:lnTo>
                <a:lnTo>
                  <a:pt x="301625" y="396748"/>
                </a:lnTo>
                <a:lnTo>
                  <a:pt x="95376" y="396748"/>
                </a:lnTo>
                <a:lnTo>
                  <a:pt x="80774" y="395642"/>
                </a:lnTo>
                <a:lnTo>
                  <a:pt x="66869" y="392432"/>
                </a:lnTo>
                <a:lnTo>
                  <a:pt x="53826" y="387282"/>
                </a:lnTo>
                <a:lnTo>
                  <a:pt x="41809" y="380353"/>
                </a:lnTo>
                <a:lnTo>
                  <a:pt x="30982" y="371808"/>
                </a:lnTo>
                <a:lnTo>
                  <a:pt x="21508" y="361809"/>
                </a:lnTo>
                <a:lnTo>
                  <a:pt x="13551" y="350520"/>
                </a:lnTo>
                <a:lnTo>
                  <a:pt x="7275" y="338102"/>
                </a:lnTo>
                <a:lnTo>
                  <a:pt x="2844" y="324719"/>
                </a:lnTo>
                <a:lnTo>
                  <a:pt x="421" y="310531"/>
                </a:lnTo>
                <a:lnTo>
                  <a:pt x="0" y="301498"/>
                </a:lnTo>
                <a:lnTo>
                  <a:pt x="0" y="95250"/>
                </a:lnTo>
                <a:close/>
              </a:path>
            </a:pathLst>
          </a:custGeom>
          <a:ln w="7620">
            <a:solidFill>
              <a:srgbClr val="C7C8CF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93788" y="5007737"/>
            <a:ext cx="396836" cy="396875"/>
          </a:xfrm>
          <a:custGeom>
            <a:avLst/>
            <a:gdLst/>
            <a:ahLst/>
            <a:cxnLst/>
            <a:rect b="b" l="l" r="r" t="t"/>
            <a:pathLst>
              <a:path h="396875" w="396836">
                <a:moveTo>
                  <a:pt x="0" y="95250"/>
                </a:moveTo>
                <a:lnTo>
                  <a:pt x="0" y="301625"/>
                </a:lnTo>
                <a:lnTo>
                  <a:pt x="414" y="310561"/>
                </a:lnTo>
                <a:lnTo>
                  <a:pt x="2826" y="324738"/>
                </a:lnTo>
                <a:lnTo>
                  <a:pt x="7249" y="338121"/>
                </a:lnTo>
                <a:lnTo>
                  <a:pt x="13518" y="350546"/>
                </a:lnTo>
                <a:lnTo>
                  <a:pt x="21468" y="361849"/>
                </a:lnTo>
                <a:lnTo>
                  <a:pt x="30935" y="371865"/>
                </a:lnTo>
                <a:lnTo>
                  <a:pt x="41755" y="380429"/>
                </a:lnTo>
                <a:lnTo>
                  <a:pt x="53763" y="387377"/>
                </a:lnTo>
                <a:lnTo>
                  <a:pt x="66796" y="392544"/>
                </a:lnTo>
                <a:lnTo>
                  <a:pt x="80688" y="395764"/>
                </a:lnTo>
                <a:lnTo>
                  <a:pt x="95275" y="396875"/>
                </a:lnTo>
                <a:lnTo>
                  <a:pt x="301574" y="396875"/>
                </a:lnTo>
                <a:lnTo>
                  <a:pt x="324688" y="394049"/>
                </a:lnTo>
                <a:lnTo>
                  <a:pt x="338076" y="389626"/>
                </a:lnTo>
                <a:lnTo>
                  <a:pt x="350505" y="383358"/>
                </a:lnTo>
                <a:lnTo>
                  <a:pt x="361810" y="375408"/>
                </a:lnTo>
                <a:lnTo>
                  <a:pt x="371827" y="365941"/>
                </a:lnTo>
                <a:lnTo>
                  <a:pt x="380392" y="355123"/>
                </a:lnTo>
                <a:lnTo>
                  <a:pt x="387340" y="343117"/>
                </a:lnTo>
                <a:lnTo>
                  <a:pt x="392506" y="330089"/>
                </a:lnTo>
                <a:lnTo>
                  <a:pt x="395726" y="316203"/>
                </a:lnTo>
                <a:lnTo>
                  <a:pt x="396836" y="301625"/>
                </a:lnTo>
                <a:lnTo>
                  <a:pt x="396836" y="95250"/>
                </a:lnTo>
                <a:lnTo>
                  <a:pt x="394012" y="72145"/>
                </a:lnTo>
                <a:lnTo>
                  <a:pt x="389590" y="58760"/>
                </a:lnTo>
                <a:lnTo>
                  <a:pt x="383322" y="46333"/>
                </a:lnTo>
                <a:lnTo>
                  <a:pt x="375373" y="35029"/>
                </a:lnTo>
                <a:lnTo>
                  <a:pt x="365906" y="25012"/>
                </a:lnTo>
                <a:lnTo>
                  <a:pt x="355087" y="16447"/>
                </a:lnTo>
                <a:lnTo>
                  <a:pt x="343080" y="9498"/>
                </a:lnTo>
                <a:lnTo>
                  <a:pt x="330049" y="4331"/>
                </a:lnTo>
                <a:lnTo>
                  <a:pt x="316159" y="1110"/>
                </a:lnTo>
                <a:lnTo>
                  <a:pt x="301574" y="0"/>
                </a:lnTo>
                <a:lnTo>
                  <a:pt x="95275" y="0"/>
                </a:lnTo>
                <a:lnTo>
                  <a:pt x="72148" y="2827"/>
                </a:lnTo>
                <a:lnTo>
                  <a:pt x="58759" y="7250"/>
                </a:lnTo>
                <a:lnTo>
                  <a:pt x="46329" y="13520"/>
                </a:lnTo>
                <a:lnTo>
                  <a:pt x="35024" y="21470"/>
                </a:lnTo>
                <a:lnTo>
                  <a:pt x="25007" y="30936"/>
                </a:lnTo>
                <a:lnTo>
                  <a:pt x="16443" y="41754"/>
                </a:lnTo>
                <a:lnTo>
                  <a:pt x="9495" y="53759"/>
                </a:lnTo>
                <a:lnTo>
                  <a:pt x="4329" y="66787"/>
                </a:lnTo>
                <a:lnTo>
                  <a:pt x="1109" y="80672"/>
                </a:lnTo>
                <a:lnTo>
                  <a:pt x="0" y="95250"/>
                </a:lnTo>
                <a:close/>
              </a:path>
            </a:pathLst>
          </a:custGeom>
          <a:solidFill>
            <a:srgbClr val="E1E2E9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93788" y="5007737"/>
            <a:ext cx="396836" cy="396875"/>
          </a:xfrm>
          <a:custGeom>
            <a:avLst/>
            <a:gdLst/>
            <a:ahLst/>
            <a:cxnLst/>
            <a:rect b="b" l="l" r="r" t="t"/>
            <a:pathLst>
              <a:path h="396875" w="396836">
                <a:moveTo>
                  <a:pt x="0" y="95250"/>
                </a:moveTo>
                <a:lnTo>
                  <a:pt x="1109" y="80672"/>
                </a:lnTo>
                <a:lnTo>
                  <a:pt x="4329" y="66787"/>
                </a:lnTo>
                <a:lnTo>
                  <a:pt x="9495" y="53759"/>
                </a:lnTo>
                <a:lnTo>
                  <a:pt x="16443" y="41754"/>
                </a:lnTo>
                <a:lnTo>
                  <a:pt x="25007" y="30936"/>
                </a:lnTo>
                <a:lnTo>
                  <a:pt x="35024" y="21470"/>
                </a:lnTo>
                <a:lnTo>
                  <a:pt x="46329" y="13520"/>
                </a:lnTo>
                <a:lnTo>
                  <a:pt x="58759" y="7250"/>
                </a:lnTo>
                <a:lnTo>
                  <a:pt x="72148" y="2827"/>
                </a:lnTo>
                <a:lnTo>
                  <a:pt x="86332" y="414"/>
                </a:lnTo>
                <a:lnTo>
                  <a:pt x="95275" y="0"/>
                </a:lnTo>
                <a:lnTo>
                  <a:pt x="301574" y="0"/>
                </a:lnTo>
                <a:lnTo>
                  <a:pt x="316159" y="1110"/>
                </a:lnTo>
                <a:lnTo>
                  <a:pt x="330049" y="4331"/>
                </a:lnTo>
                <a:lnTo>
                  <a:pt x="343080" y="9498"/>
                </a:lnTo>
                <a:lnTo>
                  <a:pt x="355087" y="16447"/>
                </a:lnTo>
                <a:lnTo>
                  <a:pt x="365906" y="25012"/>
                </a:lnTo>
                <a:lnTo>
                  <a:pt x="375373" y="35029"/>
                </a:lnTo>
                <a:lnTo>
                  <a:pt x="383322" y="46333"/>
                </a:lnTo>
                <a:lnTo>
                  <a:pt x="389590" y="58760"/>
                </a:lnTo>
                <a:lnTo>
                  <a:pt x="394012" y="72145"/>
                </a:lnTo>
                <a:lnTo>
                  <a:pt x="396423" y="86322"/>
                </a:lnTo>
                <a:lnTo>
                  <a:pt x="396836" y="95250"/>
                </a:lnTo>
                <a:lnTo>
                  <a:pt x="396836" y="301625"/>
                </a:lnTo>
                <a:lnTo>
                  <a:pt x="395726" y="316203"/>
                </a:lnTo>
                <a:lnTo>
                  <a:pt x="392506" y="330089"/>
                </a:lnTo>
                <a:lnTo>
                  <a:pt x="387340" y="343117"/>
                </a:lnTo>
                <a:lnTo>
                  <a:pt x="380392" y="355123"/>
                </a:lnTo>
                <a:lnTo>
                  <a:pt x="371827" y="365941"/>
                </a:lnTo>
                <a:lnTo>
                  <a:pt x="361810" y="375408"/>
                </a:lnTo>
                <a:lnTo>
                  <a:pt x="350505" y="383358"/>
                </a:lnTo>
                <a:lnTo>
                  <a:pt x="338076" y="389626"/>
                </a:lnTo>
                <a:lnTo>
                  <a:pt x="324688" y="394049"/>
                </a:lnTo>
                <a:lnTo>
                  <a:pt x="310505" y="396461"/>
                </a:lnTo>
                <a:lnTo>
                  <a:pt x="301574" y="396875"/>
                </a:lnTo>
                <a:lnTo>
                  <a:pt x="95275" y="396875"/>
                </a:lnTo>
                <a:lnTo>
                  <a:pt x="80688" y="395764"/>
                </a:lnTo>
                <a:lnTo>
                  <a:pt x="66796" y="392544"/>
                </a:lnTo>
                <a:lnTo>
                  <a:pt x="53763" y="387377"/>
                </a:lnTo>
                <a:lnTo>
                  <a:pt x="41755" y="380429"/>
                </a:lnTo>
                <a:lnTo>
                  <a:pt x="30935" y="371865"/>
                </a:lnTo>
                <a:lnTo>
                  <a:pt x="21468" y="361849"/>
                </a:lnTo>
                <a:lnTo>
                  <a:pt x="13518" y="350546"/>
                </a:lnTo>
                <a:lnTo>
                  <a:pt x="7249" y="338121"/>
                </a:lnTo>
                <a:lnTo>
                  <a:pt x="2826" y="324738"/>
                </a:lnTo>
                <a:lnTo>
                  <a:pt x="414" y="310561"/>
                </a:lnTo>
                <a:lnTo>
                  <a:pt x="0" y="301625"/>
                </a:lnTo>
                <a:lnTo>
                  <a:pt x="0" y="95250"/>
                </a:lnTo>
                <a:close/>
              </a:path>
            </a:pathLst>
          </a:custGeom>
          <a:ln w="7620">
            <a:solidFill>
              <a:srgbClr val="C7C8CF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685411" y="5007737"/>
            <a:ext cx="396875" cy="396875"/>
          </a:xfrm>
          <a:custGeom>
            <a:avLst/>
            <a:gdLst/>
            <a:ahLst/>
            <a:cxnLst/>
            <a:rect b="b" l="l" r="r" t="t"/>
            <a:pathLst>
              <a:path h="396875" w="396875">
                <a:moveTo>
                  <a:pt x="0" y="95250"/>
                </a:moveTo>
                <a:lnTo>
                  <a:pt x="0" y="301625"/>
                </a:lnTo>
                <a:lnTo>
                  <a:pt x="421" y="310639"/>
                </a:lnTo>
                <a:lnTo>
                  <a:pt x="2844" y="324804"/>
                </a:lnTo>
                <a:lnTo>
                  <a:pt x="7275" y="338176"/>
                </a:lnTo>
                <a:lnTo>
                  <a:pt x="13551" y="350591"/>
                </a:lnTo>
                <a:lnTo>
                  <a:pt x="21508" y="361883"/>
                </a:lnTo>
                <a:lnTo>
                  <a:pt x="30982" y="371890"/>
                </a:lnTo>
                <a:lnTo>
                  <a:pt x="41809" y="380446"/>
                </a:lnTo>
                <a:lnTo>
                  <a:pt x="53826" y="387387"/>
                </a:lnTo>
                <a:lnTo>
                  <a:pt x="66869" y="392548"/>
                </a:lnTo>
                <a:lnTo>
                  <a:pt x="80774" y="395766"/>
                </a:lnTo>
                <a:lnTo>
                  <a:pt x="95376" y="396875"/>
                </a:lnTo>
                <a:lnTo>
                  <a:pt x="301625" y="396875"/>
                </a:lnTo>
                <a:lnTo>
                  <a:pt x="324721" y="394051"/>
                </a:lnTo>
                <a:lnTo>
                  <a:pt x="338107" y="389629"/>
                </a:lnTo>
                <a:lnTo>
                  <a:pt x="350535" y="383361"/>
                </a:lnTo>
                <a:lnTo>
                  <a:pt x="361841" y="375411"/>
                </a:lnTo>
                <a:lnTo>
                  <a:pt x="371859" y="365945"/>
                </a:lnTo>
                <a:lnTo>
                  <a:pt x="380425" y="355126"/>
                </a:lnTo>
                <a:lnTo>
                  <a:pt x="387375" y="343120"/>
                </a:lnTo>
                <a:lnTo>
                  <a:pt x="392542" y="330091"/>
                </a:lnTo>
                <a:lnTo>
                  <a:pt x="395764" y="316204"/>
                </a:lnTo>
                <a:lnTo>
                  <a:pt x="396875" y="301625"/>
                </a:lnTo>
                <a:lnTo>
                  <a:pt x="396875" y="95250"/>
                </a:lnTo>
                <a:lnTo>
                  <a:pt x="394051" y="72153"/>
                </a:lnTo>
                <a:lnTo>
                  <a:pt x="389629" y="58767"/>
                </a:lnTo>
                <a:lnTo>
                  <a:pt x="383361" y="46339"/>
                </a:lnTo>
                <a:lnTo>
                  <a:pt x="375411" y="35033"/>
                </a:lnTo>
                <a:lnTo>
                  <a:pt x="365945" y="25015"/>
                </a:lnTo>
                <a:lnTo>
                  <a:pt x="355126" y="16449"/>
                </a:lnTo>
                <a:lnTo>
                  <a:pt x="343120" y="9499"/>
                </a:lnTo>
                <a:lnTo>
                  <a:pt x="330091" y="4332"/>
                </a:lnTo>
                <a:lnTo>
                  <a:pt x="316204" y="1110"/>
                </a:lnTo>
                <a:lnTo>
                  <a:pt x="301625" y="0"/>
                </a:lnTo>
                <a:lnTo>
                  <a:pt x="95376" y="0"/>
                </a:lnTo>
                <a:lnTo>
                  <a:pt x="72148" y="2843"/>
                </a:lnTo>
                <a:lnTo>
                  <a:pt x="58752" y="7273"/>
                </a:lnTo>
                <a:lnTo>
                  <a:pt x="46320" y="13546"/>
                </a:lnTo>
                <a:lnTo>
                  <a:pt x="35014" y="21498"/>
                </a:lnTo>
                <a:lnTo>
                  <a:pt x="24997" y="30963"/>
                </a:lnTo>
                <a:lnTo>
                  <a:pt x="16435" y="41779"/>
                </a:lnTo>
                <a:lnTo>
                  <a:pt x="9490" y="53780"/>
                </a:lnTo>
                <a:lnTo>
                  <a:pt x="4327" y="66801"/>
                </a:lnTo>
                <a:lnTo>
                  <a:pt x="1109" y="80679"/>
                </a:lnTo>
                <a:lnTo>
                  <a:pt x="0" y="95250"/>
                </a:lnTo>
                <a:close/>
              </a:path>
            </a:pathLst>
          </a:custGeom>
          <a:solidFill>
            <a:srgbClr val="E1E2E9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685411" y="5007737"/>
            <a:ext cx="396875" cy="396875"/>
          </a:xfrm>
          <a:custGeom>
            <a:avLst/>
            <a:gdLst/>
            <a:ahLst/>
            <a:cxnLst/>
            <a:rect b="b" l="l" r="r" t="t"/>
            <a:pathLst>
              <a:path h="396875" w="396875">
                <a:moveTo>
                  <a:pt x="0" y="95250"/>
                </a:moveTo>
                <a:lnTo>
                  <a:pt x="1109" y="80679"/>
                </a:lnTo>
                <a:lnTo>
                  <a:pt x="4327" y="66801"/>
                </a:lnTo>
                <a:lnTo>
                  <a:pt x="9490" y="53780"/>
                </a:lnTo>
                <a:lnTo>
                  <a:pt x="16435" y="41779"/>
                </a:lnTo>
                <a:lnTo>
                  <a:pt x="24997" y="30963"/>
                </a:lnTo>
                <a:lnTo>
                  <a:pt x="35014" y="21498"/>
                </a:lnTo>
                <a:lnTo>
                  <a:pt x="46320" y="13546"/>
                </a:lnTo>
                <a:lnTo>
                  <a:pt x="58752" y="7273"/>
                </a:lnTo>
                <a:lnTo>
                  <a:pt x="72148" y="2843"/>
                </a:lnTo>
                <a:lnTo>
                  <a:pt x="86341" y="421"/>
                </a:lnTo>
                <a:lnTo>
                  <a:pt x="95376" y="0"/>
                </a:lnTo>
                <a:lnTo>
                  <a:pt x="301625" y="0"/>
                </a:lnTo>
                <a:lnTo>
                  <a:pt x="316204" y="1110"/>
                </a:lnTo>
                <a:lnTo>
                  <a:pt x="330091" y="4332"/>
                </a:lnTo>
                <a:lnTo>
                  <a:pt x="343120" y="9499"/>
                </a:lnTo>
                <a:lnTo>
                  <a:pt x="355126" y="16449"/>
                </a:lnTo>
                <a:lnTo>
                  <a:pt x="365945" y="25015"/>
                </a:lnTo>
                <a:lnTo>
                  <a:pt x="375411" y="35033"/>
                </a:lnTo>
                <a:lnTo>
                  <a:pt x="383361" y="46339"/>
                </a:lnTo>
                <a:lnTo>
                  <a:pt x="389629" y="58767"/>
                </a:lnTo>
                <a:lnTo>
                  <a:pt x="394051" y="72153"/>
                </a:lnTo>
                <a:lnTo>
                  <a:pt x="396462" y="86332"/>
                </a:lnTo>
                <a:lnTo>
                  <a:pt x="396875" y="95250"/>
                </a:lnTo>
                <a:lnTo>
                  <a:pt x="396875" y="301625"/>
                </a:lnTo>
                <a:lnTo>
                  <a:pt x="395764" y="316204"/>
                </a:lnTo>
                <a:lnTo>
                  <a:pt x="392542" y="330091"/>
                </a:lnTo>
                <a:lnTo>
                  <a:pt x="387375" y="343120"/>
                </a:lnTo>
                <a:lnTo>
                  <a:pt x="380425" y="355126"/>
                </a:lnTo>
                <a:lnTo>
                  <a:pt x="371859" y="365945"/>
                </a:lnTo>
                <a:lnTo>
                  <a:pt x="361841" y="375411"/>
                </a:lnTo>
                <a:lnTo>
                  <a:pt x="350535" y="383361"/>
                </a:lnTo>
                <a:lnTo>
                  <a:pt x="338107" y="389629"/>
                </a:lnTo>
                <a:lnTo>
                  <a:pt x="324721" y="394051"/>
                </a:lnTo>
                <a:lnTo>
                  <a:pt x="310542" y="396462"/>
                </a:lnTo>
                <a:lnTo>
                  <a:pt x="301625" y="396875"/>
                </a:lnTo>
                <a:lnTo>
                  <a:pt x="95376" y="396875"/>
                </a:lnTo>
                <a:lnTo>
                  <a:pt x="80774" y="395766"/>
                </a:lnTo>
                <a:lnTo>
                  <a:pt x="66869" y="392548"/>
                </a:lnTo>
                <a:lnTo>
                  <a:pt x="53826" y="387387"/>
                </a:lnTo>
                <a:lnTo>
                  <a:pt x="41809" y="380446"/>
                </a:lnTo>
                <a:lnTo>
                  <a:pt x="30982" y="371890"/>
                </a:lnTo>
                <a:lnTo>
                  <a:pt x="21508" y="361883"/>
                </a:lnTo>
                <a:lnTo>
                  <a:pt x="13551" y="350591"/>
                </a:lnTo>
                <a:lnTo>
                  <a:pt x="7275" y="338176"/>
                </a:lnTo>
                <a:lnTo>
                  <a:pt x="2844" y="324804"/>
                </a:lnTo>
                <a:lnTo>
                  <a:pt x="421" y="310639"/>
                </a:lnTo>
                <a:lnTo>
                  <a:pt x="0" y="301625"/>
                </a:lnTo>
                <a:lnTo>
                  <a:pt x="0" y="95250"/>
                </a:lnTo>
                <a:close/>
              </a:path>
            </a:pathLst>
          </a:custGeom>
          <a:ln w="7620">
            <a:solidFill>
              <a:srgbClr val="C7C8CF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1304" y="1021267"/>
            <a:ext cx="1088900" cy="590804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97" sz="4450">
                <a:solidFill>
                  <a:srgbClr val="505368"/>
                </a:solidFill>
                <a:latin typeface="Times New Roman"/>
                <a:cs typeface="Times New Roman"/>
              </a:rPr>
              <a:t>Key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3242" y="1021267"/>
            <a:ext cx="2441121" cy="590804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394" sz="4450">
                <a:solidFill>
                  <a:srgbClr val="505368"/>
                </a:solidFill>
                <a:latin typeface="Times New Roman"/>
                <a:cs typeface="Times New Roman"/>
              </a:rPr>
              <a:t>Features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7627" y="1021267"/>
            <a:ext cx="1147373" cy="590804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573" sz="4450">
                <a:solidFill>
                  <a:srgbClr val="505368"/>
                </a:solidFill>
                <a:latin typeface="Times New Roman"/>
                <a:cs typeface="Times New Roman"/>
              </a:rPr>
              <a:t>a</a:t>
            </a:r>
            <a:r>
              <a:rPr dirty="0" smtClean="0" spc="573" sz="4450">
                <a:solidFill>
                  <a:srgbClr val="505368"/>
                </a:solidFill>
                <a:latin typeface="Times New Roman"/>
                <a:cs typeface="Times New Roman"/>
              </a:rPr>
              <a:t>nd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8368" y="1021267"/>
            <a:ext cx="2257796" cy="590804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243" sz="4450">
                <a:solidFill>
                  <a:srgbClr val="505368"/>
                </a:solidFill>
                <a:latin typeface="Times New Roman"/>
                <a:cs typeface="Times New Roman"/>
              </a:rPr>
              <a:t>B</a:t>
            </a:r>
            <a:r>
              <a:rPr dirty="0" smtClean="0" spc="243" sz="4450">
                <a:solidFill>
                  <a:srgbClr val="505368"/>
                </a:solidFill>
                <a:latin typeface="Times New Roman"/>
                <a:cs typeface="Times New Roman"/>
              </a:rPr>
              <a:t>e</a:t>
            </a:r>
            <a:r>
              <a:rPr dirty="0" smtClean="0" spc="243" sz="4450">
                <a:solidFill>
                  <a:srgbClr val="505368"/>
                </a:solidFill>
                <a:latin typeface="Times New Roman"/>
                <a:cs typeface="Times New Roman"/>
              </a:rPr>
              <a:t>nefits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4874" y="2275378"/>
            <a:ext cx="2998885" cy="2245099"/>
          </a:xfrm>
          <a:prstGeom prst="rect">
            <a:avLst/>
          </a:prstGeom>
        </p:spPr>
        <p:txBody>
          <a:bodyPr bIns="0" lIns="0" rIns="0" rtlCol="0" tIns="13017" wrap="square">
            <a:noAutofit/>
          </a:bodyPr>
          <a:lstStyle/>
          <a:p>
            <a:pPr marL="12700" marR="25634">
              <a:lnSpc>
                <a:spcPts val="2050"/>
              </a:lnSpc>
            </a:pP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ntral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z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Da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12700" marR="25634">
              <a:lnSpc>
                <a:spcPct val="95825"/>
              </a:lnSpc>
              <a:spcBef>
                <a:spcPts val="162"/>
              </a:spcBef>
            </a:pPr>
            <a:r>
              <a:rPr dirty="0" smtClean="0" spc="206" sz="2200">
                <a:solidFill>
                  <a:srgbClr val="5B5F70"/>
                </a:solidFill>
                <a:latin typeface="Times New Roman"/>
                <a:cs typeface="Times New Roman"/>
              </a:rPr>
              <a:t>Stora</a:t>
            </a:r>
            <a:r>
              <a:rPr dirty="0" smtClean="0" spc="206" sz="2200">
                <a:solidFill>
                  <a:srgbClr val="5B5F70"/>
                </a:solidFill>
                <a:latin typeface="Times New Roman"/>
                <a:cs typeface="Times New Roman"/>
              </a:rPr>
              <a:t>g</a:t>
            </a:r>
            <a:r>
              <a:rPr dirty="0" smtClean="0" spc="206" sz="22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012"/>
              </a:lnSpc>
              <a:spcBef>
                <a:spcPts val="1819"/>
              </a:spcBef>
            </a:pPr>
            <a:r>
              <a:rPr dirty="0" smtClean="0" spc="128" sz="1750">
                <a:solidFill>
                  <a:srgbClr val="5B5F70"/>
                </a:solidFill>
                <a:latin typeface="Times New Roman"/>
                <a:cs typeface="Times New Roman"/>
              </a:rPr>
              <a:t>Cons</a:t>
            </a:r>
            <a:r>
              <a:rPr dirty="0" smtClean="0" spc="128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28" sz="1750">
                <a:solidFill>
                  <a:srgbClr val="5B5F70"/>
                </a:solidFill>
                <a:latin typeface="Times New Roman"/>
                <a:cs typeface="Times New Roman"/>
              </a:rPr>
              <a:t>l</a:t>
            </a:r>
            <a:r>
              <a:rPr dirty="0" smtClean="0" spc="128" sz="175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128" sz="1750">
                <a:solidFill>
                  <a:srgbClr val="5B5F70"/>
                </a:solidFill>
                <a:latin typeface="Times New Roman"/>
                <a:cs typeface="Times New Roman"/>
              </a:rPr>
              <a:t>da</a:t>
            </a:r>
            <a:r>
              <a:rPr dirty="0" smtClean="0" spc="128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28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2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28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28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28" sz="1750">
                <a:solidFill>
                  <a:srgbClr val="5B5F70"/>
                </a:solidFill>
                <a:latin typeface="Times New Roman"/>
                <a:cs typeface="Times New Roman"/>
              </a:rPr>
              <a:t>curity</a:t>
            </a:r>
            <a:r>
              <a:rPr dirty="0" smtClean="0" spc="12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28" sz="1750">
                <a:solidFill>
                  <a:srgbClr val="5B5F70"/>
                </a:solidFill>
                <a:latin typeface="Times New Roman"/>
                <a:cs typeface="Times New Roman"/>
              </a:rPr>
              <a:t>data</a:t>
            </a:r>
            <a:r>
              <a:rPr dirty="0" smtClean="0" spc="12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012"/>
              </a:lnSpc>
              <a:spcBef>
                <a:spcPts val="891"/>
              </a:spcBef>
            </a:pP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fr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m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v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so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rc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into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0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012"/>
              </a:lnSpc>
              <a:spcBef>
                <a:spcPts val="891"/>
              </a:spcBef>
            </a:pP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single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p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sit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ry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f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efficient</a:t>
            </a:r>
            <a:endParaRPr sz="1750">
              <a:latin typeface="Times New Roman"/>
              <a:cs typeface="Times New Roman"/>
            </a:endParaRPr>
          </a:p>
          <a:p>
            <a:pPr marL="12700" marR="25634">
              <a:lnSpc>
                <a:spcPct val="95825"/>
              </a:lnSpc>
              <a:spcBef>
                <a:spcPts val="916"/>
              </a:spcBef>
            </a:pP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alysis.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6916" y="2275378"/>
            <a:ext cx="2823487" cy="1890515"/>
          </a:xfrm>
          <a:prstGeom prst="rect">
            <a:avLst/>
          </a:prstGeom>
        </p:spPr>
        <p:txBody>
          <a:bodyPr bIns="0" lIns="0" rIns="0" rtlCol="0" tIns="13017" wrap="square">
            <a:noAutofit/>
          </a:bodyPr>
          <a:lstStyle/>
          <a:p>
            <a:pPr marL="12700" marR="25634">
              <a:lnSpc>
                <a:spcPts val="2050"/>
              </a:lnSpc>
            </a:pPr>
            <a:r>
              <a:rPr dirty="0" smtClean="0" spc="220" sz="2200">
                <a:solidFill>
                  <a:srgbClr val="5B5F70"/>
                </a:solidFill>
                <a:latin typeface="Times New Roman"/>
                <a:cs typeface="Times New Roman"/>
              </a:rPr>
              <a:t>Schem</a:t>
            </a:r>
            <a:r>
              <a:rPr dirty="0" smtClean="0" spc="220" sz="22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220" sz="2200">
                <a:solidFill>
                  <a:srgbClr val="5B5F70"/>
                </a:solidFill>
                <a:latin typeface="Times New Roman"/>
                <a:cs typeface="Times New Roman"/>
              </a:rPr>
              <a:t>-</a:t>
            </a:r>
            <a:r>
              <a:rPr dirty="0" smtClean="0" spc="220" sz="22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220" sz="22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220" sz="2200">
                <a:solidFill>
                  <a:srgbClr val="5B5F70"/>
                </a:solidFill>
                <a:latin typeface="Times New Roman"/>
                <a:cs typeface="Times New Roman"/>
              </a:rPr>
              <a:t>-</a:t>
            </a:r>
            <a:r>
              <a:rPr dirty="0" smtClean="0" spc="220" sz="2200">
                <a:solidFill>
                  <a:srgbClr val="5B5F70"/>
                </a:solidFill>
                <a:latin typeface="Times New Roman"/>
                <a:cs typeface="Times New Roman"/>
              </a:rPr>
              <a:t>Re</a:t>
            </a:r>
            <a:r>
              <a:rPr dirty="0" smtClean="0" spc="220" sz="22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220" sz="22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012"/>
              </a:lnSpc>
              <a:spcBef>
                <a:spcPts val="1721"/>
              </a:spcBef>
            </a:pPr>
            <a:r>
              <a:rPr dirty="0" smtClean="0" spc="121" sz="1750">
                <a:solidFill>
                  <a:srgbClr val="5B5F70"/>
                </a:solidFill>
                <a:latin typeface="Times New Roman"/>
                <a:cs typeface="Times New Roman"/>
              </a:rPr>
              <a:t>Provides</a:t>
            </a:r>
            <a:r>
              <a:rPr dirty="0" smtClean="0" spc="2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0" sz="1750">
                <a:solidFill>
                  <a:srgbClr val="5B5F70"/>
                </a:solidFill>
                <a:latin typeface="Times New Roman"/>
                <a:cs typeface="Times New Roman"/>
              </a:rPr>
              <a:t>fle</a:t>
            </a:r>
            <a:r>
              <a:rPr dirty="0" smtClean="0" spc="4" sz="1750">
                <a:solidFill>
                  <a:srgbClr val="5B5F70"/>
                </a:solidFill>
                <a:latin typeface="Times New Roman"/>
                <a:cs typeface="Times New Roman"/>
              </a:rPr>
              <a:t>x</a:t>
            </a:r>
            <a:r>
              <a:rPr dirty="0" smtClean="0" spc="0" sz="1750">
                <a:solidFill>
                  <a:srgbClr val="5B5F70"/>
                </a:solidFill>
                <a:latin typeface="Times New Roman"/>
                <a:cs typeface="Times New Roman"/>
              </a:rPr>
              <a:t>ibi</a:t>
            </a:r>
            <a:r>
              <a:rPr dirty="0" smtClean="0" spc="4" sz="1750">
                <a:solidFill>
                  <a:srgbClr val="5B5F70"/>
                </a:solidFill>
                <a:latin typeface="Times New Roman"/>
                <a:cs typeface="Times New Roman"/>
              </a:rPr>
              <a:t>l</a:t>
            </a:r>
            <a:r>
              <a:rPr dirty="0" smtClean="0" spc="0" sz="1750">
                <a:solidFill>
                  <a:srgbClr val="5B5F70"/>
                </a:solidFill>
                <a:latin typeface="Times New Roman"/>
                <a:cs typeface="Times New Roman"/>
              </a:rPr>
              <a:t>ity</a:t>
            </a:r>
            <a:r>
              <a:rPr dirty="0" smtClean="0" spc="6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0" sz="1750">
                <a:solidFill>
                  <a:srgbClr val="5B5F70"/>
                </a:solidFill>
                <a:latin typeface="Times New Roman"/>
                <a:cs typeface="Times New Roman"/>
              </a:rPr>
              <a:t>to</a:t>
            </a:r>
            <a:r>
              <a:rPr dirty="0" smtClean="0" spc="27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252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71" sz="1750">
                <a:solidFill>
                  <a:srgbClr val="5B5F70"/>
                </a:solidFill>
                <a:latin typeface="Times New Roman"/>
                <a:cs typeface="Times New Roman"/>
              </a:rPr>
              <a:t>asily</a:t>
            </a:r>
            <a:r>
              <a:rPr dirty="0" smtClean="0" spc="47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012"/>
              </a:lnSpc>
              <a:spcBef>
                <a:spcPts val="893"/>
              </a:spcBef>
            </a:pPr>
            <a:r>
              <a:rPr dirty="0" smtClean="0" spc="168" sz="1750">
                <a:solidFill>
                  <a:srgbClr val="5B5F70"/>
                </a:solidFill>
                <a:latin typeface="Times New Roman"/>
                <a:cs typeface="Times New Roman"/>
              </a:rPr>
              <a:t>access</a:t>
            </a:r>
            <a:r>
              <a:rPr dirty="0" smtClean="0" spc="16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68" sz="1750">
                <a:solidFill>
                  <a:srgbClr val="5B5F70"/>
                </a:solidFill>
                <a:latin typeface="Times New Roman"/>
                <a:cs typeface="Times New Roman"/>
              </a:rPr>
              <a:t>and</a:t>
            </a:r>
            <a:r>
              <a:rPr dirty="0" smtClean="0" spc="16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68" sz="1750">
                <a:solidFill>
                  <a:srgbClr val="5B5F70"/>
                </a:solidFill>
                <a:latin typeface="Times New Roman"/>
                <a:cs typeface="Times New Roman"/>
              </a:rPr>
              <a:t>an</a:t>
            </a:r>
            <a:r>
              <a:rPr dirty="0" smtClean="0" spc="168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68" sz="1750">
                <a:solidFill>
                  <a:srgbClr val="5B5F70"/>
                </a:solidFill>
                <a:latin typeface="Times New Roman"/>
                <a:cs typeface="Times New Roman"/>
              </a:rPr>
              <a:t>lyze</a:t>
            </a:r>
            <a:r>
              <a:rPr dirty="0" smtClean="0" spc="16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68" sz="1750">
                <a:solidFill>
                  <a:srgbClr val="5B5F70"/>
                </a:solidFill>
                <a:latin typeface="Times New Roman"/>
                <a:cs typeface="Times New Roman"/>
              </a:rPr>
              <a:t>data</a:t>
            </a:r>
            <a:r>
              <a:rPr dirty="0" smtClean="0" spc="16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012"/>
              </a:lnSpc>
              <a:spcBef>
                <a:spcPts val="893"/>
              </a:spcBef>
            </a:pP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w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ith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ut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pr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defin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endParaRPr sz="1750">
              <a:latin typeface="Times New Roman"/>
              <a:cs typeface="Times New Roman"/>
            </a:endParaRPr>
          </a:p>
          <a:p>
            <a:pPr marL="12700" marR="25634">
              <a:lnSpc>
                <a:spcPct val="95825"/>
              </a:lnSpc>
              <a:spcBef>
                <a:spcPts val="913"/>
              </a:spcBef>
            </a:pPr>
            <a:r>
              <a:rPr dirty="0" smtClean="0" spc="199" sz="1750">
                <a:solidFill>
                  <a:srgbClr val="5B5F70"/>
                </a:solidFill>
                <a:latin typeface="Times New Roman"/>
                <a:cs typeface="Times New Roman"/>
              </a:rPr>
              <a:t>sche</a:t>
            </a:r>
            <a:r>
              <a:rPr dirty="0" smtClean="0" spc="199" sz="1750">
                <a:solidFill>
                  <a:srgbClr val="5B5F70"/>
                </a:solidFill>
                <a:latin typeface="Times New Roman"/>
                <a:cs typeface="Times New Roman"/>
              </a:rPr>
              <a:t>m</a:t>
            </a:r>
            <a:r>
              <a:rPr dirty="0" smtClean="0" spc="199" sz="1750">
                <a:solidFill>
                  <a:srgbClr val="5B5F70"/>
                </a:solidFill>
                <a:latin typeface="Times New Roman"/>
                <a:cs typeface="Times New Roman"/>
              </a:rPr>
              <a:t>as.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4874" y="5054265"/>
            <a:ext cx="3093611" cy="1523231"/>
          </a:xfrm>
          <a:prstGeom prst="rect">
            <a:avLst/>
          </a:prstGeom>
        </p:spPr>
        <p:txBody>
          <a:bodyPr bIns="0" lIns="0" rIns="0" rtlCol="0" tIns="13017" wrap="square">
            <a:noAutofit/>
          </a:bodyPr>
          <a:lstStyle/>
          <a:p>
            <a:pPr marL="12700" marR="38334">
              <a:lnSpc>
                <a:spcPts val="2050"/>
              </a:lnSpc>
            </a:pPr>
            <a:r>
              <a:rPr dirty="0" smtClean="0" spc="143" sz="2200">
                <a:solidFill>
                  <a:srgbClr val="5B5F70"/>
                </a:solidFill>
                <a:latin typeface="Times New Roman"/>
                <a:cs typeface="Times New Roman"/>
              </a:rPr>
              <a:t>Da</a:t>
            </a:r>
            <a:r>
              <a:rPr dirty="0" smtClean="0" spc="143" sz="22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43" sz="22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3" sz="22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3" sz="2200">
                <a:solidFill>
                  <a:srgbClr val="5B5F70"/>
                </a:solidFill>
                <a:latin typeface="Times New Roman"/>
                <a:cs typeface="Times New Roman"/>
              </a:rPr>
              <a:t>Norm</a:t>
            </a:r>
            <a:r>
              <a:rPr dirty="0" smtClean="0" spc="143" sz="22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3" sz="2200">
                <a:solidFill>
                  <a:srgbClr val="5B5F70"/>
                </a:solidFill>
                <a:latin typeface="Times New Roman"/>
                <a:cs typeface="Times New Roman"/>
              </a:rPr>
              <a:t>l</a:t>
            </a:r>
            <a:r>
              <a:rPr dirty="0" smtClean="0" spc="143" sz="22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143" sz="2200">
                <a:solidFill>
                  <a:srgbClr val="5B5F70"/>
                </a:solidFill>
                <a:latin typeface="Times New Roman"/>
                <a:cs typeface="Times New Roman"/>
              </a:rPr>
              <a:t>z</a:t>
            </a:r>
            <a:r>
              <a:rPr dirty="0" smtClean="0" spc="143" sz="22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3" sz="2200">
                <a:solidFill>
                  <a:srgbClr val="5B5F70"/>
                </a:solidFill>
                <a:latin typeface="Times New Roman"/>
                <a:cs typeface="Times New Roman"/>
              </a:rPr>
              <a:t>tion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721"/>
              </a:spcBef>
            </a:pP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dardiz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da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f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rmats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to</a:t>
            </a:r>
            <a:endParaRPr sz="1750">
              <a:latin typeface="Times New Roman"/>
              <a:cs typeface="Times New Roman"/>
            </a:endParaRPr>
          </a:p>
          <a:p>
            <a:pPr marL="12700" marR="38334">
              <a:lnSpc>
                <a:spcPct val="95825"/>
              </a:lnSpc>
              <a:spcBef>
                <a:spcPts val="891"/>
              </a:spcBef>
            </a:pPr>
            <a:r>
              <a:rPr dirty="0" smtClean="0" spc="91" sz="1750">
                <a:solidFill>
                  <a:srgbClr val="5B5F70"/>
                </a:solidFill>
                <a:latin typeface="Times New Roman"/>
                <a:cs typeface="Times New Roman"/>
              </a:rPr>
              <a:t>simplify</a:t>
            </a:r>
            <a:r>
              <a:rPr dirty="0" smtClean="0" spc="9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1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91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91" sz="1750">
                <a:solidFill>
                  <a:srgbClr val="5B5F70"/>
                </a:solidFill>
                <a:latin typeface="Times New Roman"/>
                <a:cs typeface="Times New Roman"/>
              </a:rPr>
              <a:t>alysis</a:t>
            </a:r>
            <a:r>
              <a:rPr dirty="0" smtClean="0" spc="9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1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91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91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9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1" sz="1750">
                <a:solidFill>
                  <a:srgbClr val="5B5F70"/>
                </a:solidFill>
                <a:latin typeface="Times New Roman"/>
                <a:cs typeface="Times New Roman"/>
              </a:rPr>
              <a:t>cross</a:t>
            </a:r>
            <a:r>
              <a:rPr dirty="0" smtClean="0" spc="91" sz="1750">
                <a:solidFill>
                  <a:srgbClr val="5B5F70"/>
                </a:solidFill>
                <a:latin typeface="Times New Roman"/>
                <a:cs typeface="Times New Roman"/>
              </a:rPr>
              <a:t>-</a:t>
            </a:r>
            <a:endParaRPr sz="1750">
              <a:latin typeface="Times New Roman"/>
              <a:cs typeface="Times New Roman"/>
            </a:endParaRPr>
          </a:p>
          <a:p>
            <a:pPr marL="12700" marR="38334">
              <a:lnSpc>
                <a:spcPct val="95825"/>
              </a:lnSpc>
              <a:spcBef>
                <a:spcPts val="893"/>
              </a:spcBef>
            </a:pPr>
            <a:r>
              <a:rPr dirty="0" smtClean="0" spc="122" sz="1750">
                <a:solidFill>
                  <a:srgbClr val="5B5F70"/>
                </a:solidFill>
                <a:latin typeface="Times New Roman"/>
                <a:cs typeface="Times New Roman"/>
              </a:rPr>
              <a:t>so</a:t>
            </a:r>
            <a:r>
              <a:rPr dirty="0" smtClean="0" spc="122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122" sz="1750">
                <a:solidFill>
                  <a:srgbClr val="5B5F70"/>
                </a:solidFill>
                <a:latin typeface="Times New Roman"/>
                <a:cs typeface="Times New Roman"/>
              </a:rPr>
              <a:t>rce</a:t>
            </a:r>
            <a:r>
              <a:rPr dirty="0" smtClean="0" spc="12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22" sz="1750">
                <a:solidFill>
                  <a:srgbClr val="5B5F70"/>
                </a:solidFill>
                <a:latin typeface="Times New Roman"/>
                <a:cs typeface="Times New Roman"/>
              </a:rPr>
              <a:t>corr</a:t>
            </a:r>
            <a:r>
              <a:rPr dirty="0" smtClean="0" spc="122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22" sz="1750">
                <a:solidFill>
                  <a:srgbClr val="5B5F70"/>
                </a:solidFill>
                <a:latin typeface="Times New Roman"/>
                <a:cs typeface="Times New Roman"/>
              </a:rPr>
              <a:t>lati</a:t>
            </a:r>
            <a:r>
              <a:rPr dirty="0" smtClean="0" spc="122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22" sz="1750">
                <a:solidFill>
                  <a:srgbClr val="5B5F70"/>
                </a:solidFill>
                <a:latin typeface="Times New Roman"/>
                <a:cs typeface="Times New Roman"/>
              </a:rPr>
              <a:t>n.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96916" y="5054265"/>
            <a:ext cx="2988875" cy="2245023"/>
          </a:xfrm>
          <a:prstGeom prst="rect">
            <a:avLst/>
          </a:prstGeom>
        </p:spPr>
        <p:txBody>
          <a:bodyPr bIns="0" lIns="0" rIns="0" rtlCol="0" tIns="13017" wrap="square">
            <a:noAutofit/>
          </a:bodyPr>
          <a:lstStyle/>
          <a:p>
            <a:pPr marL="12700" marR="33375">
              <a:lnSpc>
                <a:spcPts val="2050"/>
              </a:lnSpc>
            </a:pPr>
            <a:r>
              <a:rPr dirty="0" smtClean="0" spc="128" sz="2200">
                <a:solidFill>
                  <a:srgbClr val="5B5F70"/>
                </a:solidFill>
                <a:latin typeface="Times New Roman"/>
                <a:cs typeface="Times New Roman"/>
              </a:rPr>
              <a:t>Scala</a:t>
            </a:r>
            <a:r>
              <a:rPr dirty="0" smtClean="0" spc="128" sz="2200">
                <a:solidFill>
                  <a:srgbClr val="5B5F70"/>
                </a:solidFill>
                <a:latin typeface="Times New Roman"/>
                <a:cs typeface="Times New Roman"/>
              </a:rPr>
              <a:t>b</a:t>
            </a:r>
            <a:r>
              <a:rPr dirty="0" smtClean="0" spc="128" sz="22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128" sz="2200">
                <a:solidFill>
                  <a:srgbClr val="5B5F70"/>
                </a:solidFill>
                <a:latin typeface="Times New Roman"/>
                <a:cs typeface="Times New Roman"/>
              </a:rPr>
              <a:t>l</a:t>
            </a:r>
            <a:r>
              <a:rPr dirty="0" smtClean="0" spc="128" sz="2200">
                <a:solidFill>
                  <a:srgbClr val="5B5F70"/>
                </a:solidFill>
                <a:latin typeface="Times New Roman"/>
                <a:cs typeface="Times New Roman"/>
              </a:rPr>
              <a:t>ity</a:t>
            </a:r>
            <a:r>
              <a:rPr dirty="0" smtClean="0" spc="128" sz="22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28" sz="2200">
                <a:solidFill>
                  <a:srgbClr val="5B5F70"/>
                </a:solidFill>
                <a:latin typeface="Times New Roman"/>
                <a:cs typeface="Times New Roman"/>
              </a:rPr>
              <a:t>and</a:t>
            </a:r>
            <a:r>
              <a:rPr dirty="0" smtClean="0" spc="128" sz="22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28" sz="2200">
                <a:solidFill>
                  <a:srgbClr val="5B5F70"/>
                </a:solidFill>
                <a:latin typeface="Times New Roman"/>
                <a:cs typeface="Times New Roman"/>
              </a:rPr>
              <a:t>Cost</a:t>
            </a:r>
            <a:r>
              <a:rPr dirty="0" smtClean="0" spc="128" sz="2200">
                <a:solidFill>
                  <a:srgbClr val="5B5F70"/>
                </a:solidFill>
                <a:latin typeface="Times New Roman"/>
                <a:cs typeface="Times New Roman"/>
              </a:rPr>
              <a:t>-</a:t>
            </a:r>
            <a:endParaRPr sz="2200">
              <a:latin typeface="Times New Roman"/>
              <a:cs typeface="Times New Roman"/>
            </a:endParaRPr>
          </a:p>
          <a:p>
            <a:pPr marL="12700" marR="33375">
              <a:lnSpc>
                <a:spcPct val="95825"/>
              </a:lnSpc>
              <a:spcBef>
                <a:spcPts val="162"/>
              </a:spcBef>
            </a:pPr>
            <a:r>
              <a:rPr dirty="0" smtClean="0" spc="132" sz="2200">
                <a:solidFill>
                  <a:srgbClr val="5B5F70"/>
                </a:solidFill>
                <a:latin typeface="Times New Roman"/>
                <a:cs typeface="Times New Roman"/>
              </a:rPr>
              <a:t>Effectiven</a:t>
            </a:r>
            <a:r>
              <a:rPr dirty="0" smtClean="0" spc="132" sz="22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32" sz="2200">
                <a:solidFill>
                  <a:srgbClr val="5B5F70"/>
                </a:solidFill>
                <a:latin typeface="Times New Roman"/>
                <a:cs typeface="Times New Roman"/>
              </a:rPr>
              <a:t>ss</a:t>
            </a:r>
            <a:endParaRPr sz="2200">
              <a:latin typeface="Times New Roman"/>
              <a:cs typeface="Times New Roman"/>
            </a:endParaRPr>
          </a:p>
          <a:p>
            <a:pPr marL="12700" marR="455963">
              <a:lnSpc>
                <a:spcPts val="2012"/>
              </a:lnSpc>
              <a:spcBef>
                <a:spcPts val="1819"/>
              </a:spcBef>
            </a:pPr>
            <a:r>
              <a:rPr dirty="0" smtClean="0" spc="123" sz="1750">
                <a:solidFill>
                  <a:srgbClr val="5B5F70"/>
                </a:solidFill>
                <a:latin typeface="Times New Roman"/>
                <a:cs typeface="Times New Roman"/>
              </a:rPr>
              <a:t>Provides</a:t>
            </a:r>
            <a:r>
              <a:rPr dirty="0" smtClean="0" spc="123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23" sz="1750">
                <a:solidFill>
                  <a:srgbClr val="5B5F70"/>
                </a:solidFill>
                <a:latin typeface="Times New Roman"/>
                <a:cs typeface="Times New Roman"/>
              </a:rPr>
              <a:t>pa</a:t>
            </a:r>
            <a:r>
              <a:rPr dirty="0" smtClean="0" spc="123" sz="1750">
                <a:solidFill>
                  <a:srgbClr val="5B5F70"/>
                </a:solidFill>
                <a:latin typeface="Times New Roman"/>
                <a:cs typeface="Times New Roman"/>
              </a:rPr>
              <a:t>y</a:t>
            </a:r>
            <a:r>
              <a:rPr dirty="0" smtClean="0" spc="123" sz="1750">
                <a:solidFill>
                  <a:srgbClr val="5B5F70"/>
                </a:solidFill>
                <a:latin typeface="Times New Roman"/>
                <a:cs typeface="Times New Roman"/>
              </a:rPr>
              <a:t>-</a:t>
            </a:r>
            <a:r>
              <a:rPr dirty="0" smtClean="0" spc="123" sz="1750">
                <a:solidFill>
                  <a:srgbClr val="5B5F70"/>
                </a:solidFill>
                <a:latin typeface="Times New Roman"/>
                <a:cs typeface="Times New Roman"/>
              </a:rPr>
              <a:t>as</a:t>
            </a:r>
            <a:r>
              <a:rPr dirty="0" smtClean="0" spc="123" sz="1750">
                <a:solidFill>
                  <a:srgbClr val="5B5F70"/>
                </a:solidFill>
                <a:latin typeface="Times New Roman"/>
                <a:cs typeface="Times New Roman"/>
              </a:rPr>
              <a:t>-</a:t>
            </a:r>
            <a:r>
              <a:rPr dirty="0" smtClean="0" spc="123" sz="1750">
                <a:solidFill>
                  <a:srgbClr val="5B5F70"/>
                </a:solidFill>
                <a:latin typeface="Times New Roman"/>
                <a:cs typeface="Times New Roman"/>
              </a:rPr>
              <a:t>yo</a:t>
            </a:r>
            <a:r>
              <a:rPr dirty="0" smtClean="0" spc="123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123" sz="1750">
                <a:solidFill>
                  <a:srgbClr val="5B5F70"/>
                </a:solidFill>
                <a:latin typeface="Times New Roman"/>
                <a:cs typeface="Times New Roman"/>
              </a:rPr>
              <a:t>-</a:t>
            </a:r>
            <a:r>
              <a:rPr dirty="0" smtClean="0" spc="123" sz="1750">
                <a:solidFill>
                  <a:srgbClr val="5B5F70"/>
                </a:solidFill>
                <a:latin typeface="Times New Roman"/>
                <a:cs typeface="Times New Roman"/>
              </a:rPr>
              <a:t>go</a:t>
            </a:r>
            <a:r>
              <a:rPr dirty="0" smtClean="0" spc="123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endParaRPr sz="1750">
              <a:latin typeface="Times New Roman"/>
              <a:cs typeface="Times New Roman"/>
            </a:endParaRPr>
          </a:p>
          <a:p>
            <a:pPr marL="12700" marR="455963">
              <a:lnSpc>
                <a:spcPts val="2012"/>
              </a:lnSpc>
              <a:spcBef>
                <a:spcPts val="891"/>
              </a:spcBef>
            </a:pPr>
            <a:r>
              <a:rPr dirty="0" smtClean="0" spc="139" sz="1750">
                <a:solidFill>
                  <a:srgbClr val="5B5F70"/>
                </a:solidFill>
                <a:latin typeface="Times New Roman"/>
                <a:cs typeface="Times New Roman"/>
              </a:rPr>
              <a:t>pric</a:t>
            </a:r>
            <a:r>
              <a:rPr dirty="0" smtClean="0" spc="139" sz="175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139" sz="1750">
                <a:solidFill>
                  <a:srgbClr val="5B5F70"/>
                </a:solidFill>
                <a:latin typeface="Times New Roman"/>
                <a:cs typeface="Times New Roman"/>
              </a:rPr>
              <a:t>ng</a:t>
            </a:r>
            <a:r>
              <a:rPr dirty="0" smtClean="0" spc="13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39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39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39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3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39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39" sz="175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139" sz="1750">
                <a:solidFill>
                  <a:srgbClr val="5B5F70"/>
                </a:solidFill>
                <a:latin typeface="Times New Roman"/>
                <a:cs typeface="Times New Roman"/>
              </a:rPr>
              <a:t>ales</a:t>
            </a:r>
            <a:r>
              <a:rPr dirty="0" smtClean="0" spc="13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endParaRPr sz="1750">
              <a:latin typeface="Times New Roman"/>
              <a:cs typeface="Times New Roman"/>
            </a:endParaRPr>
          </a:p>
          <a:p>
            <a:pPr marL="12700" marR="455963">
              <a:lnSpc>
                <a:spcPts val="2012"/>
              </a:lnSpc>
              <a:spcBef>
                <a:spcPts val="891"/>
              </a:spcBef>
            </a:pP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m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tic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lly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to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11"/>
              </a:spcBef>
            </a:pP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acc</a:t>
            </a: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mmod</a:t>
            </a: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te</a:t>
            </a: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da</a:t>
            </a: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gro</a:t>
            </a: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w</a:t>
            </a: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h</a:t>
            </a: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6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0" y="0"/>
            <a:ext cx="5486400" cy="8229598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algn="r" marR="1782947">
              <a:lnSpc>
                <a:spcPct val="101725"/>
              </a:lnSpc>
              <a:spcBef>
                <a:spcPts val="60042"/>
              </a:spcBef>
            </a:pPr>
            <a:r>
              <a:rPr dirty="0" smtClean="0" spc="9" sz="100">
                <a:latin typeface="Calibri"/>
                <a:cs typeface="Calibri"/>
                <a:hlinkClick r:id="rId5"/>
              </a:rPr>
              <a:t>p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0" y="-1"/>
            <a:ext cx="5486400" cy="822960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93788" y="2650871"/>
            <a:ext cx="3664800" cy="2410841"/>
          </a:xfrm>
          <a:custGeom>
            <a:avLst/>
            <a:gdLst/>
            <a:ahLst/>
            <a:cxnLst/>
            <a:rect b="b" l="l" r="r" t="t"/>
            <a:pathLst>
              <a:path h="2410841" w="3664800">
                <a:moveTo>
                  <a:pt x="0" y="95250"/>
                </a:moveTo>
                <a:lnTo>
                  <a:pt x="0" y="2315591"/>
                </a:lnTo>
                <a:lnTo>
                  <a:pt x="414" y="2324527"/>
                </a:lnTo>
                <a:lnTo>
                  <a:pt x="13518" y="2364512"/>
                </a:lnTo>
                <a:lnTo>
                  <a:pt x="41755" y="2394395"/>
                </a:lnTo>
                <a:lnTo>
                  <a:pt x="80688" y="2409730"/>
                </a:lnTo>
                <a:lnTo>
                  <a:pt x="95275" y="2410841"/>
                </a:lnTo>
                <a:lnTo>
                  <a:pt x="3569550" y="2410841"/>
                </a:lnTo>
                <a:lnTo>
                  <a:pt x="3618517" y="2397327"/>
                </a:lnTo>
                <a:lnTo>
                  <a:pt x="3648385" y="2369092"/>
                </a:lnTo>
                <a:lnTo>
                  <a:pt x="3663693" y="2330170"/>
                </a:lnTo>
                <a:lnTo>
                  <a:pt x="3664800" y="2315591"/>
                </a:lnTo>
                <a:lnTo>
                  <a:pt x="3664800" y="95250"/>
                </a:lnTo>
                <a:lnTo>
                  <a:pt x="3651316" y="46283"/>
                </a:lnTo>
                <a:lnTo>
                  <a:pt x="3623107" y="16415"/>
                </a:lnTo>
                <a:lnTo>
                  <a:pt x="3584160" y="1107"/>
                </a:lnTo>
                <a:lnTo>
                  <a:pt x="3569550" y="0"/>
                </a:lnTo>
                <a:lnTo>
                  <a:pt x="95275" y="0"/>
                </a:lnTo>
                <a:lnTo>
                  <a:pt x="46329" y="13490"/>
                </a:lnTo>
                <a:lnTo>
                  <a:pt x="16443" y="41699"/>
                </a:lnTo>
                <a:lnTo>
                  <a:pt x="1109" y="80642"/>
                </a:lnTo>
                <a:lnTo>
                  <a:pt x="0" y="95250"/>
                </a:lnTo>
                <a:close/>
              </a:path>
            </a:pathLst>
          </a:custGeom>
          <a:solidFill>
            <a:srgbClr val="E1E2E9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93788" y="2650871"/>
            <a:ext cx="3664800" cy="2410841"/>
          </a:xfrm>
          <a:custGeom>
            <a:avLst/>
            <a:gdLst/>
            <a:ahLst/>
            <a:cxnLst/>
            <a:rect b="b" l="l" r="r" t="t"/>
            <a:pathLst>
              <a:path h="2410841" w="3664800">
                <a:moveTo>
                  <a:pt x="0" y="95250"/>
                </a:moveTo>
                <a:lnTo>
                  <a:pt x="9495" y="53704"/>
                </a:lnTo>
                <a:lnTo>
                  <a:pt x="35024" y="21429"/>
                </a:lnTo>
                <a:lnTo>
                  <a:pt x="72148" y="2819"/>
                </a:lnTo>
                <a:lnTo>
                  <a:pt x="95275" y="0"/>
                </a:lnTo>
                <a:lnTo>
                  <a:pt x="3569550" y="0"/>
                </a:lnTo>
                <a:lnTo>
                  <a:pt x="3611101" y="9478"/>
                </a:lnTo>
                <a:lnTo>
                  <a:pt x="3643378" y="34980"/>
                </a:lnTo>
                <a:lnTo>
                  <a:pt x="3661985" y="72111"/>
                </a:lnTo>
                <a:lnTo>
                  <a:pt x="3664800" y="95250"/>
                </a:lnTo>
                <a:lnTo>
                  <a:pt x="3664800" y="2315591"/>
                </a:lnTo>
                <a:lnTo>
                  <a:pt x="3655322" y="2357086"/>
                </a:lnTo>
                <a:lnTo>
                  <a:pt x="3629820" y="2389377"/>
                </a:lnTo>
                <a:lnTo>
                  <a:pt x="3592689" y="2408017"/>
                </a:lnTo>
                <a:lnTo>
                  <a:pt x="3569550" y="2410841"/>
                </a:lnTo>
                <a:lnTo>
                  <a:pt x="95275" y="2410841"/>
                </a:lnTo>
                <a:lnTo>
                  <a:pt x="53763" y="2401343"/>
                </a:lnTo>
                <a:lnTo>
                  <a:pt x="21468" y="2375815"/>
                </a:lnTo>
                <a:lnTo>
                  <a:pt x="2826" y="2338704"/>
                </a:lnTo>
                <a:lnTo>
                  <a:pt x="0" y="2315591"/>
                </a:lnTo>
                <a:lnTo>
                  <a:pt x="0" y="95250"/>
                </a:lnTo>
                <a:close/>
              </a:path>
            </a:pathLst>
          </a:custGeom>
          <a:ln w="7620">
            <a:solidFill>
              <a:srgbClr val="C7C8CF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685411" y="2650871"/>
            <a:ext cx="3664966" cy="2410841"/>
          </a:xfrm>
          <a:custGeom>
            <a:avLst/>
            <a:gdLst/>
            <a:ahLst/>
            <a:cxnLst/>
            <a:rect b="b" l="l" r="r" t="t"/>
            <a:pathLst>
              <a:path h="2410841" w="3664966">
                <a:moveTo>
                  <a:pt x="0" y="95250"/>
                </a:moveTo>
                <a:lnTo>
                  <a:pt x="0" y="2315591"/>
                </a:lnTo>
                <a:lnTo>
                  <a:pt x="421" y="2324605"/>
                </a:lnTo>
                <a:lnTo>
                  <a:pt x="13551" y="2364557"/>
                </a:lnTo>
                <a:lnTo>
                  <a:pt x="41809" y="2394412"/>
                </a:lnTo>
                <a:lnTo>
                  <a:pt x="80774" y="2409732"/>
                </a:lnTo>
                <a:lnTo>
                  <a:pt x="95376" y="2410841"/>
                </a:lnTo>
                <a:lnTo>
                  <a:pt x="3569589" y="2410841"/>
                </a:lnTo>
                <a:lnTo>
                  <a:pt x="3618645" y="2397294"/>
                </a:lnTo>
                <a:lnTo>
                  <a:pt x="3648530" y="2369061"/>
                </a:lnTo>
                <a:lnTo>
                  <a:pt x="3663856" y="2330161"/>
                </a:lnTo>
                <a:lnTo>
                  <a:pt x="3664966" y="2315591"/>
                </a:lnTo>
                <a:lnTo>
                  <a:pt x="3664966" y="95250"/>
                </a:lnTo>
                <a:lnTo>
                  <a:pt x="3651414" y="46227"/>
                </a:lnTo>
                <a:lnTo>
                  <a:pt x="3623156" y="16394"/>
                </a:lnTo>
                <a:lnTo>
                  <a:pt x="3584191" y="1105"/>
                </a:lnTo>
                <a:lnTo>
                  <a:pt x="3569589" y="0"/>
                </a:lnTo>
                <a:lnTo>
                  <a:pt x="95376" y="0"/>
                </a:lnTo>
                <a:lnTo>
                  <a:pt x="46320" y="13517"/>
                </a:lnTo>
                <a:lnTo>
                  <a:pt x="16435" y="41723"/>
                </a:lnTo>
                <a:lnTo>
                  <a:pt x="1109" y="80650"/>
                </a:lnTo>
                <a:lnTo>
                  <a:pt x="0" y="95250"/>
                </a:lnTo>
                <a:close/>
              </a:path>
            </a:pathLst>
          </a:custGeom>
          <a:solidFill>
            <a:srgbClr val="E1E2E9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85411" y="2650871"/>
            <a:ext cx="3664966" cy="2410841"/>
          </a:xfrm>
          <a:custGeom>
            <a:avLst/>
            <a:gdLst/>
            <a:ahLst/>
            <a:cxnLst/>
            <a:rect b="b" l="l" r="r" t="t"/>
            <a:pathLst>
              <a:path h="2410841" w="3664966">
                <a:moveTo>
                  <a:pt x="0" y="95250"/>
                </a:moveTo>
                <a:lnTo>
                  <a:pt x="9490" y="53724"/>
                </a:lnTo>
                <a:lnTo>
                  <a:pt x="35014" y="21457"/>
                </a:lnTo>
                <a:lnTo>
                  <a:pt x="72148" y="2836"/>
                </a:lnTo>
                <a:lnTo>
                  <a:pt x="95376" y="0"/>
                </a:lnTo>
                <a:lnTo>
                  <a:pt x="3569589" y="0"/>
                </a:lnTo>
                <a:lnTo>
                  <a:pt x="3611139" y="9465"/>
                </a:lnTo>
                <a:lnTo>
                  <a:pt x="3643457" y="34938"/>
                </a:lnTo>
                <a:lnTo>
                  <a:pt x="3662121" y="72028"/>
                </a:lnTo>
                <a:lnTo>
                  <a:pt x="3664966" y="95250"/>
                </a:lnTo>
                <a:lnTo>
                  <a:pt x="3664966" y="2315591"/>
                </a:lnTo>
                <a:lnTo>
                  <a:pt x="3655475" y="2357060"/>
                </a:lnTo>
                <a:lnTo>
                  <a:pt x="3629951" y="2389342"/>
                </a:lnTo>
                <a:lnTo>
                  <a:pt x="3592817" y="2407997"/>
                </a:lnTo>
                <a:lnTo>
                  <a:pt x="3569589" y="2410841"/>
                </a:lnTo>
                <a:lnTo>
                  <a:pt x="95376" y="2410841"/>
                </a:lnTo>
                <a:lnTo>
                  <a:pt x="53826" y="2401353"/>
                </a:lnTo>
                <a:lnTo>
                  <a:pt x="21508" y="2375849"/>
                </a:lnTo>
                <a:lnTo>
                  <a:pt x="2844" y="2338770"/>
                </a:lnTo>
                <a:lnTo>
                  <a:pt x="0" y="2315591"/>
                </a:lnTo>
                <a:lnTo>
                  <a:pt x="0" y="95250"/>
                </a:lnTo>
                <a:close/>
              </a:path>
            </a:pathLst>
          </a:custGeom>
          <a:ln w="7620">
            <a:solidFill>
              <a:srgbClr val="C7C8CF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93788" y="5288533"/>
            <a:ext cx="3664800" cy="2047976"/>
          </a:xfrm>
          <a:custGeom>
            <a:avLst/>
            <a:gdLst/>
            <a:ahLst/>
            <a:cxnLst/>
            <a:rect b="b" l="l" r="r" t="t"/>
            <a:pathLst>
              <a:path h="2047976" w="3664800">
                <a:moveTo>
                  <a:pt x="0" y="95250"/>
                </a:moveTo>
                <a:lnTo>
                  <a:pt x="0" y="1952701"/>
                </a:lnTo>
                <a:lnTo>
                  <a:pt x="416" y="1961663"/>
                </a:lnTo>
                <a:lnTo>
                  <a:pt x="13524" y="2001657"/>
                </a:lnTo>
                <a:lnTo>
                  <a:pt x="41761" y="2031537"/>
                </a:lnTo>
                <a:lnTo>
                  <a:pt x="80690" y="2046867"/>
                </a:lnTo>
                <a:lnTo>
                  <a:pt x="95275" y="2047976"/>
                </a:lnTo>
                <a:lnTo>
                  <a:pt x="3569550" y="2047976"/>
                </a:lnTo>
                <a:lnTo>
                  <a:pt x="3618528" y="2034458"/>
                </a:lnTo>
                <a:lnTo>
                  <a:pt x="3648389" y="2006221"/>
                </a:lnTo>
                <a:lnTo>
                  <a:pt x="3663693" y="1967288"/>
                </a:lnTo>
                <a:lnTo>
                  <a:pt x="3664800" y="1952701"/>
                </a:lnTo>
                <a:lnTo>
                  <a:pt x="3664800" y="95250"/>
                </a:lnTo>
                <a:lnTo>
                  <a:pt x="3651316" y="46339"/>
                </a:lnTo>
                <a:lnTo>
                  <a:pt x="3623107" y="16449"/>
                </a:lnTo>
                <a:lnTo>
                  <a:pt x="3584160" y="1110"/>
                </a:lnTo>
                <a:lnTo>
                  <a:pt x="3569550" y="0"/>
                </a:lnTo>
                <a:lnTo>
                  <a:pt x="95275" y="0"/>
                </a:lnTo>
                <a:lnTo>
                  <a:pt x="46329" y="13520"/>
                </a:lnTo>
                <a:lnTo>
                  <a:pt x="16443" y="41754"/>
                </a:lnTo>
                <a:lnTo>
                  <a:pt x="1109" y="80672"/>
                </a:lnTo>
                <a:lnTo>
                  <a:pt x="0" y="95250"/>
                </a:lnTo>
                <a:close/>
              </a:path>
            </a:pathLst>
          </a:custGeom>
          <a:solidFill>
            <a:srgbClr val="E1E2E9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93788" y="5288533"/>
            <a:ext cx="3664800" cy="2047976"/>
          </a:xfrm>
          <a:custGeom>
            <a:avLst/>
            <a:gdLst/>
            <a:ahLst/>
            <a:cxnLst/>
            <a:rect b="b" l="l" r="r" t="t"/>
            <a:pathLst>
              <a:path h="2047976" w="3664800">
                <a:moveTo>
                  <a:pt x="0" y="95250"/>
                </a:moveTo>
                <a:lnTo>
                  <a:pt x="9495" y="53759"/>
                </a:lnTo>
                <a:lnTo>
                  <a:pt x="35024" y="21470"/>
                </a:lnTo>
                <a:lnTo>
                  <a:pt x="72148" y="2827"/>
                </a:lnTo>
                <a:lnTo>
                  <a:pt x="95275" y="0"/>
                </a:lnTo>
                <a:lnTo>
                  <a:pt x="3569550" y="0"/>
                </a:lnTo>
                <a:lnTo>
                  <a:pt x="3611101" y="9499"/>
                </a:lnTo>
                <a:lnTo>
                  <a:pt x="3643378" y="35033"/>
                </a:lnTo>
                <a:lnTo>
                  <a:pt x="3661985" y="72153"/>
                </a:lnTo>
                <a:lnTo>
                  <a:pt x="3664800" y="95250"/>
                </a:lnTo>
                <a:lnTo>
                  <a:pt x="3664800" y="1952701"/>
                </a:lnTo>
                <a:lnTo>
                  <a:pt x="3655325" y="1994212"/>
                </a:lnTo>
                <a:lnTo>
                  <a:pt x="3629828" y="2026508"/>
                </a:lnTo>
                <a:lnTo>
                  <a:pt x="3592705" y="2045149"/>
                </a:lnTo>
                <a:lnTo>
                  <a:pt x="3569550" y="2047976"/>
                </a:lnTo>
                <a:lnTo>
                  <a:pt x="95275" y="2047976"/>
                </a:lnTo>
                <a:lnTo>
                  <a:pt x="53768" y="2038483"/>
                </a:lnTo>
                <a:lnTo>
                  <a:pt x="21475" y="2012960"/>
                </a:lnTo>
                <a:lnTo>
                  <a:pt x="2830" y="1975844"/>
                </a:lnTo>
                <a:lnTo>
                  <a:pt x="0" y="1952701"/>
                </a:lnTo>
                <a:lnTo>
                  <a:pt x="0" y="95250"/>
                </a:lnTo>
                <a:close/>
              </a:path>
            </a:pathLst>
          </a:custGeom>
          <a:ln w="7619">
            <a:solidFill>
              <a:srgbClr val="C7C8CF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685411" y="5288533"/>
            <a:ext cx="3664966" cy="2047976"/>
          </a:xfrm>
          <a:custGeom>
            <a:avLst/>
            <a:gdLst/>
            <a:ahLst/>
            <a:cxnLst/>
            <a:rect b="b" l="l" r="r" t="t"/>
            <a:pathLst>
              <a:path h="2047976" w="3664966">
                <a:moveTo>
                  <a:pt x="0" y="95250"/>
                </a:moveTo>
                <a:lnTo>
                  <a:pt x="0" y="1952701"/>
                </a:lnTo>
                <a:lnTo>
                  <a:pt x="423" y="1961741"/>
                </a:lnTo>
                <a:lnTo>
                  <a:pt x="13558" y="2001702"/>
                </a:lnTo>
                <a:lnTo>
                  <a:pt x="41816" y="2031554"/>
                </a:lnTo>
                <a:lnTo>
                  <a:pt x="80776" y="2046868"/>
                </a:lnTo>
                <a:lnTo>
                  <a:pt x="95376" y="2047976"/>
                </a:lnTo>
                <a:lnTo>
                  <a:pt x="3569589" y="2047976"/>
                </a:lnTo>
                <a:lnTo>
                  <a:pt x="3618656" y="2034425"/>
                </a:lnTo>
                <a:lnTo>
                  <a:pt x="3648534" y="2006190"/>
                </a:lnTo>
                <a:lnTo>
                  <a:pt x="3663857" y="1967278"/>
                </a:lnTo>
                <a:lnTo>
                  <a:pt x="3664966" y="1952701"/>
                </a:lnTo>
                <a:lnTo>
                  <a:pt x="3664966" y="95250"/>
                </a:lnTo>
                <a:lnTo>
                  <a:pt x="3651414" y="46283"/>
                </a:lnTo>
                <a:lnTo>
                  <a:pt x="3623156" y="16428"/>
                </a:lnTo>
                <a:lnTo>
                  <a:pt x="3584191" y="1108"/>
                </a:lnTo>
                <a:lnTo>
                  <a:pt x="3569589" y="0"/>
                </a:lnTo>
                <a:lnTo>
                  <a:pt x="95376" y="0"/>
                </a:lnTo>
                <a:lnTo>
                  <a:pt x="46320" y="13546"/>
                </a:lnTo>
                <a:lnTo>
                  <a:pt x="16435" y="41779"/>
                </a:lnTo>
                <a:lnTo>
                  <a:pt x="1109" y="80679"/>
                </a:lnTo>
                <a:lnTo>
                  <a:pt x="0" y="95250"/>
                </a:lnTo>
                <a:close/>
              </a:path>
            </a:pathLst>
          </a:custGeom>
          <a:solidFill>
            <a:srgbClr val="E1E2E9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685411" y="5288533"/>
            <a:ext cx="3664966" cy="2047976"/>
          </a:xfrm>
          <a:custGeom>
            <a:avLst/>
            <a:gdLst/>
            <a:ahLst/>
            <a:cxnLst/>
            <a:rect b="b" l="l" r="r" t="t"/>
            <a:pathLst>
              <a:path h="2047976" w="3664966">
                <a:moveTo>
                  <a:pt x="0" y="95250"/>
                </a:moveTo>
                <a:lnTo>
                  <a:pt x="9490" y="53780"/>
                </a:lnTo>
                <a:lnTo>
                  <a:pt x="35014" y="21498"/>
                </a:lnTo>
                <a:lnTo>
                  <a:pt x="72148" y="2843"/>
                </a:lnTo>
                <a:lnTo>
                  <a:pt x="95376" y="0"/>
                </a:lnTo>
                <a:lnTo>
                  <a:pt x="3569589" y="0"/>
                </a:lnTo>
                <a:lnTo>
                  <a:pt x="3611139" y="9487"/>
                </a:lnTo>
                <a:lnTo>
                  <a:pt x="3643457" y="34991"/>
                </a:lnTo>
                <a:lnTo>
                  <a:pt x="3662121" y="72070"/>
                </a:lnTo>
                <a:lnTo>
                  <a:pt x="3664966" y="95250"/>
                </a:lnTo>
                <a:lnTo>
                  <a:pt x="3664966" y="1952701"/>
                </a:lnTo>
                <a:lnTo>
                  <a:pt x="3655477" y="1994187"/>
                </a:lnTo>
                <a:lnTo>
                  <a:pt x="3629960" y="2026473"/>
                </a:lnTo>
                <a:lnTo>
                  <a:pt x="3592834" y="2045129"/>
                </a:lnTo>
                <a:lnTo>
                  <a:pt x="3569589" y="2047976"/>
                </a:lnTo>
                <a:lnTo>
                  <a:pt x="95376" y="2047976"/>
                </a:lnTo>
                <a:lnTo>
                  <a:pt x="53831" y="2038492"/>
                </a:lnTo>
                <a:lnTo>
                  <a:pt x="21515" y="2012994"/>
                </a:lnTo>
                <a:lnTo>
                  <a:pt x="2848" y="1975911"/>
                </a:lnTo>
                <a:lnTo>
                  <a:pt x="0" y="1952701"/>
                </a:lnTo>
                <a:lnTo>
                  <a:pt x="0" y="95250"/>
                </a:lnTo>
                <a:close/>
              </a:path>
            </a:pathLst>
          </a:custGeom>
          <a:ln w="7620">
            <a:solidFill>
              <a:srgbClr val="C7C8CF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1304" y="988882"/>
            <a:ext cx="1387062" cy="590804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397" sz="4450">
                <a:solidFill>
                  <a:srgbClr val="505368"/>
                </a:solidFill>
                <a:latin typeface="Times New Roman"/>
                <a:cs typeface="Times New Roman"/>
              </a:rPr>
              <a:t>Data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1210" y="988882"/>
            <a:ext cx="2318850" cy="590804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468" sz="4450">
                <a:solidFill>
                  <a:srgbClr val="505368"/>
                </a:solidFill>
                <a:latin typeface="Times New Roman"/>
                <a:cs typeface="Times New Roman"/>
              </a:rPr>
              <a:t>S</a:t>
            </a:r>
            <a:r>
              <a:rPr dirty="0" smtClean="0" spc="468" sz="4450">
                <a:solidFill>
                  <a:srgbClr val="505368"/>
                </a:solidFill>
                <a:latin typeface="Times New Roman"/>
                <a:cs typeface="Times New Roman"/>
              </a:rPr>
              <a:t>ources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3468" y="988882"/>
            <a:ext cx="1146324" cy="590804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576" sz="4450">
                <a:solidFill>
                  <a:srgbClr val="505368"/>
                </a:solidFill>
                <a:latin typeface="Times New Roman"/>
                <a:cs typeface="Times New Roman"/>
              </a:rPr>
              <a:t>and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304" y="1700385"/>
            <a:ext cx="3853056" cy="591108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280" sz="4450">
                <a:solidFill>
                  <a:srgbClr val="505368"/>
                </a:solidFill>
                <a:latin typeface="Times New Roman"/>
                <a:cs typeface="Times New Roman"/>
              </a:rPr>
              <a:t>Normal</a:t>
            </a:r>
            <a:r>
              <a:rPr dirty="0" smtClean="0" spc="280" sz="4450">
                <a:solidFill>
                  <a:srgbClr val="505368"/>
                </a:solidFill>
                <a:latin typeface="Times New Roman"/>
                <a:cs typeface="Times New Roman"/>
              </a:rPr>
              <a:t>i</a:t>
            </a:r>
            <a:r>
              <a:rPr dirty="0" smtClean="0" spc="280" sz="4450">
                <a:solidFill>
                  <a:srgbClr val="505368"/>
                </a:solidFill>
                <a:latin typeface="Times New Roman"/>
                <a:cs typeface="Times New Roman"/>
              </a:rPr>
              <a:t>zation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5695" y="2931333"/>
            <a:ext cx="2775140" cy="1890515"/>
          </a:xfrm>
          <a:prstGeom prst="rect">
            <a:avLst/>
          </a:prstGeom>
        </p:spPr>
        <p:txBody>
          <a:bodyPr bIns="0" lIns="0" rIns="0" rtlCol="0" tIns="13017" wrap="square">
            <a:noAutofit/>
          </a:bodyPr>
          <a:lstStyle/>
          <a:p>
            <a:pPr marL="12700" marR="25634">
              <a:lnSpc>
                <a:spcPts val="2050"/>
              </a:lnSpc>
            </a:pPr>
            <a:r>
              <a:rPr dirty="0" smtClean="0" spc="128" sz="2200">
                <a:solidFill>
                  <a:srgbClr val="5B5F70"/>
                </a:solidFill>
                <a:latin typeface="Times New Roman"/>
                <a:cs typeface="Times New Roman"/>
              </a:rPr>
              <a:t>AWS</a:t>
            </a:r>
            <a:r>
              <a:rPr dirty="0" smtClean="0" spc="128" sz="22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28" sz="2200">
                <a:solidFill>
                  <a:srgbClr val="5B5F70"/>
                </a:solidFill>
                <a:latin typeface="Times New Roman"/>
                <a:cs typeface="Times New Roman"/>
              </a:rPr>
              <a:t>Services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012"/>
              </a:lnSpc>
              <a:spcBef>
                <a:spcPts val="1721"/>
              </a:spcBef>
            </a:pP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Col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l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ct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curity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data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fr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m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012"/>
              </a:lnSpc>
              <a:spcBef>
                <a:spcPts val="893"/>
              </a:spcBef>
            </a:pPr>
            <a:r>
              <a:rPr dirty="0" smtClean="0" spc="75" sz="1750">
                <a:solidFill>
                  <a:srgbClr val="5B5F70"/>
                </a:solidFill>
                <a:latin typeface="Times New Roman"/>
                <a:cs typeface="Times New Roman"/>
              </a:rPr>
              <a:t>se</a:t>
            </a:r>
            <a:r>
              <a:rPr dirty="0" smtClean="0" spc="75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75" sz="1750">
                <a:solidFill>
                  <a:srgbClr val="5B5F70"/>
                </a:solidFill>
                <a:latin typeface="Times New Roman"/>
                <a:cs typeface="Times New Roman"/>
              </a:rPr>
              <a:t>v</a:t>
            </a:r>
            <a:r>
              <a:rPr dirty="0" smtClean="0" spc="75" sz="1750">
                <a:solidFill>
                  <a:srgbClr val="5B5F70"/>
                </a:solidFill>
                <a:latin typeface="Times New Roman"/>
                <a:cs typeface="Times New Roman"/>
              </a:rPr>
              <a:t>ice</a:t>
            </a:r>
            <a:r>
              <a:rPr dirty="0" smtClean="0" spc="75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7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5" sz="1750">
                <a:solidFill>
                  <a:srgbClr val="5B5F70"/>
                </a:solidFill>
                <a:latin typeface="Times New Roman"/>
                <a:cs typeface="Times New Roman"/>
              </a:rPr>
              <a:t>li</a:t>
            </a:r>
            <a:r>
              <a:rPr dirty="0" smtClean="0" spc="75" sz="1750">
                <a:solidFill>
                  <a:srgbClr val="5B5F70"/>
                </a:solidFill>
                <a:latin typeface="Times New Roman"/>
                <a:cs typeface="Times New Roman"/>
              </a:rPr>
              <a:t>k</a:t>
            </a:r>
            <a:r>
              <a:rPr dirty="0" smtClean="0" spc="75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7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5" sz="1750">
                <a:solidFill>
                  <a:srgbClr val="5B5F70"/>
                </a:solidFill>
                <a:latin typeface="Times New Roman"/>
                <a:cs typeface="Times New Roman"/>
              </a:rPr>
              <a:t>Clo</a:t>
            </a:r>
            <a:r>
              <a:rPr dirty="0" smtClean="0" spc="75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75" sz="1750">
                <a:solidFill>
                  <a:srgbClr val="5B5F70"/>
                </a:solidFill>
                <a:latin typeface="Times New Roman"/>
                <a:cs typeface="Times New Roman"/>
              </a:rPr>
              <a:t>dTr</a:t>
            </a:r>
            <a:r>
              <a:rPr dirty="0" smtClean="0" spc="75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75" sz="1750">
                <a:solidFill>
                  <a:srgbClr val="5B5F70"/>
                </a:solidFill>
                <a:latin typeface="Times New Roman"/>
                <a:cs typeface="Times New Roman"/>
              </a:rPr>
              <a:t>il,</a:t>
            </a:r>
            <a:r>
              <a:rPr dirty="0" smtClean="0" spc="7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012"/>
              </a:lnSpc>
              <a:spcBef>
                <a:spcPts val="893"/>
              </a:spcBef>
            </a:pPr>
            <a:r>
              <a:rPr dirty="0" smtClean="0" spc="94" sz="1750">
                <a:solidFill>
                  <a:srgbClr val="5B5F70"/>
                </a:solidFill>
                <a:latin typeface="Times New Roman"/>
                <a:cs typeface="Times New Roman"/>
              </a:rPr>
              <a:t>Gu</a:t>
            </a:r>
            <a:r>
              <a:rPr dirty="0" smtClean="0" spc="94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94" sz="1750">
                <a:solidFill>
                  <a:srgbClr val="5B5F70"/>
                </a:solidFill>
                <a:latin typeface="Times New Roman"/>
                <a:cs typeface="Times New Roman"/>
              </a:rPr>
              <a:t>rdDuty,</a:t>
            </a:r>
            <a:r>
              <a:rPr dirty="0" smtClean="0" spc="94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4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94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94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94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4" sz="1750">
                <a:solidFill>
                  <a:srgbClr val="5B5F70"/>
                </a:solidFill>
                <a:latin typeface="Times New Roman"/>
                <a:cs typeface="Times New Roman"/>
              </a:rPr>
              <a:t>VPC</a:t>
            </a:r>
            <a:r>
              <a:rPr dirty="0" smtClean="0" spc="94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4" sz="1750">
                <a:solidFill>
                  <a:srgbClr val="5B5F70"/>
                </a:solidFill>
                <a:latin typeface="Times New Roman"/>
                <a:cs typeface="Times New Roman"/>
              </a:rPr>
              <a:t>Flow</a:t>
            </a:r>
            <a:endParaRPr sz="1750">
              <a:latin typeface="Times New Roman"/>
              <a:cs typeface="Times New Roman"/>
            </a:endParaRPr>
          </a:p>
          <a:p>
            <a:pPr marL="12700" marR="25634">
              <a:lnSpc>
                <a:spcPct val="95825"/>
              </a:lnSpc>
              <a:spcBef>
                <a:spcPts val="913"/>
              </a:spcBef>
            </a:pPr>
            <a:r>
              <a:rPr dirty="0" smtClean="0" spc="89" sz="1750">
                <a:solidFill>
                  <a:srgbClr val="5B5F70"/>
                </a:solidFill>
                <a:latin typeface="Times New Roman"/>
                <a:cs typeface="Times New Roman"/>
              </a:rPr>
              <a:t>L</a:t>
            </a:r>
            <a:r>
              <a:rPr dirty="0" smtClean="0" spc="89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89" sz="1750">
                <a:solidFill>
                  <a:srgbClr val="5B5F70"/>
                </a:solidFill>
                <a:latin typeface="Times New Roman"/>
                <a:cs typeface="Times New Roman"/>
              </a:rPr>
              <a:t>gs.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7661" y="2931333"/>
            <a:ext cx="2877439" cy="1523231"/>
          </a:xfrm>
          <a:prstGeom prst="rect">
            <a:avLst/>
          </a:prstGeom>
        </p:spPr>
        <p:txBody>
          <a:bodyPr bIns="0" lIns="0" rIns="0" rtlCol="0" tIns="13017" wrap="square">
            <a:noAutofit/>
          </a:bodyPr>
          <a:lstStyle/>
          <a:p>
            <a:pPr marL="12700" marR="25634">
              <a:lnSpc>
                <a:spcPts val="2050"/>
              </a:lnSpc>
            </a:pPr>
            <a:r>
              <a:rPr dirty="0" smtClean="0" spc="184" sz="2200">
                <a:solidFill>
                  <a:srgbClr val="5B5F70"/>
                </a:solidFill>
                <a:latin typeface="Times New Roman"/>
                <a:cs typeface="Times New Roman"/>
              </a:rPr>
              <a:t>On</a:t>
            </a:r>
            <a:r>
              <a:rPr dirty="0" smtClean="0" spc="184" sz="2200">
                <a:solidFill>
                  <a:srgbClr val="5B5F70"/>
                </a:solidFill>
                <a:latin typeface="Times New Roman"/>
                <a:cs typeface="Times New Roman"/>
              </a:rPr>
              <a:t>-</a:t>
            </a:r>
            <a:r>
              <a:rPr dirty="0" smtClean="0" spc="184" sz="2200">
                <a:solidFill>
                  <a:srgbClr val="5B5F70"/>
                </a:solidFill>
                <a:latin typeface="Times New Roman"/>
                <a:cs typeface="Times New Roman"/>
              </a:rPr>
              <a:t>Premi</a:t>
            </a:r>
            <a:r>
              <a:rPr dirty="0" smtClean="0" spc="184" sz="22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84" sz="22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84" sz="22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84" sz="2200">
                <a:solidFill>
                  <a:srgbClr val="5B5F70"/>
                </a:solidFill>
                <a:latin typeface="Times New Roman"/>
                <a:cs typeface="Times New Roman"/>
              </a:rPr>
              <a:t>Systems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910"/>
              </a:lnSpc>
              <a:spcBef>
                <a:spcPts val="1173"/>
              </a:spcBef>
            </a:pP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Integra</a:t>
            </a:r>
            <a:r>
              <a:rPr dirty="0" smtClean="0" spc="81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38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3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0" sz="1750">
                <a:solidFill>
                  <a:srgbClr val="5B5F70"/>
                </a:solidFill>
                <a:latin typeface="Times New Roman"/>
                <a:cs typeface="Times New Roman"/>
              </a:rPr>
              <a:t>with</a:t>
            </a:r>
            <a:r>
              <a:rPr dirty="0" smtClean="0" spc="37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0" sz="1750">
                <a:solidFill>
                  <a:srgbClr val="5B5F70"/>
                </a:solidFill>
                <a:latin typeface="Times New Roman"/>
                <a:cs typeface="Times New Roman"/>
              </a:rPr>
              <a:t>yo</a:t>
            </a:r>
            <a:r>
              <a:rPr dirty="0" smtClean="0" spc="-4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0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0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34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252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52" sz="1750">
                <a:solidFill>
                  <a:srgbClr val="5B5F70"/>
                </a:solidFill>
                <a:latin typeface="Times New Roman"/>
                <a:cs typeface="Times New Roman"/>
              </a:rPr>
              <a:t>x</a:t>
            </a:r>
            <a:r>
              <a:rPr dirty="0" smtClean="0" spc="-25" sz="175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sting</a:t>
            </a:r>
            <a:r>
              <a:rPr dirty="0" smtClean="0" spc="73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9" sz="1750">
                <a:solidFill>
                  <a:srgbClr val="5B5F70"/>
                </a:solidFill>
                <a:latin typeface="Times New Roman"/>
                <a:cs typeface="Times New Roman"/>
              </a:rPr>
              <a:t>security</a:t>
            </a:r>
            <a:r>
              <a:rPr dirty="0" smtClean="0" spc="3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6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28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34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92" sz="1750">
                <a:solidFill>
                  <a:srgbClr val="5B5F70"/>
                </a:solidFill>
                <a:latin typeface="Times New Roman"/>
                <a:cs typeface="Times New Roman"/>
              </a:rPr>
              <a:t>ls</a:t>
            </a:r>
            <a:r>
              <a:rPr dirty="0" smtClean="0" spc="8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216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234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217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5" sz="1750">
                <a:solidFill>
                  <a:srgbClr val="5B5F70"/>
                </a:solidFill>
                <a:latin typeface="Times New Roman"/>
                <a:cs typeface="Times New Roman"/>
              </a:rPr>
              <a:t>infras</a:t>
            </a:r>
            <a:r>
              <a:rPr dirty="0" smtClean="0" spc="58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21" sz="1750">
                <a:solidFill>
                  <a:srgbClr val="5B5F70"/>
                </a:solidFill>
                <a:latin typeface="Times New Roman"/>
                <a:cs typeface="Times New Roman"/>
              </a:rPr>
              <a:t>ruct</a:t>
            </a:r>
            <a:r>
              <a:rPr dirty="0" smtClean="0" spc="151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159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56" sz="1750">
                <a:solidFill>
                  <a:srgbClr val="5B5F70"/>
                </a:solidFill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5695" y="5569173"/>
            <a:ext cx="2804706" cy="1523461"/>
          </a:xfrm>
          <a:prstGeom prst="rect">
            <a:avLst/>
          </a:prstGeom>
        </p:spPr>
        <p:txBody>
          <a:bodyPr bIns="0" lIns="0" rIns="0" rtlCol="0" tIns="13017" wrap="square">
            <a:noAutofit/>
          </a:bodyPr>
          <a:lstStyle/>
          <a:p>
            <a:pPr marL="12700" marR="25634">
              <a:lnSpc>
                <a:spcPts val="2050"/>
              </a:lnSpc>
            </a:pPr>
            <a:r>
              <a:rPr dirty="0" smtClean="0" spc="120" sz="2200">
                <a:solidFill>
                  <a:srgbClr val="5B5F70"/>
                </a:solidFill>
                <a:latin typeface="Times New Roman"/>
                <a:cs typeface="Times New Roman"/>
              </a:rPr>
              <a:t>Thir</a:t>
            </a:r>
            <a:r>
              <a:rPr dirty="0" smtClean="0" spc="120" sz="22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20" sz="2200">
                <a:solidFill>
                  <a:srgbClr val="5B5F70"/>
                </a:solidFill>
                <a:latin typeface="Times New Roman"/>
                <a:cs typeface="Times New Roman"/>
              </a:rPr>
              <a:t>-</a:t>
            </a:r>
            <a:r>
              <a:rPr dirty="0" smtClean="0" spc="120" sz="2200">
                <a:solidFill>
                  <a:srgbClr val="5B5F70"/>
                </a:solidFill>
                <a:latin typeface="Times New Roman"/>
                <a:cs typeface="Times New Roman"/>
              </a:rPr>
              <a:t>P</a:t>
            </a:r>
            <a:r>
              <a:rPr dirty="0" smtClean="0" spc="120" sz="22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20" sz="2200">
                <a:solidFill>
                  <a:srgbClr val="5B5F70"/>
                </a:solidFill>
                <a:latin typeface="Times New Roman"/>
                <a:cs typeface="Times New Roman"/>
              </a:rPr>
              <a:t>rty</a:t>
            </a:r>
            <a:r>
              <a:rPr dirty="0" smtClean="0" spc="120" sz="22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20" sz="22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20" sz="22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20" sz="2200">
                <a:solidFill>
                  <a:srgbClr val="5B5F70"/>
                </a:solidFill>
                <a:latin typeface="Times New Roman"/>
                <a:cs typeface="Times New Roman"/>
              </a:rPr>
              <a:t>rvices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900"/>
              </a:lnSpc>
              <a:spcBef>
                <a:spcPts val="1182"/>
              </a:spcBef>
            </a:pPr>
            <a:r>
              <a:rPr dirty="0" smtClean="0" spc="193" sz="1750">
                <a:solidFill>
                  <a:srgbClr val="5B5F70"/>
                </a:solidFill>
                <a:latin typeface="Times New Roman"/>
                <a:cs typeface="Times New Roman"/>
              </a:rPr>
              <a:t>Con</a:t>
            </a: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60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25" sz="1750">
                <a:solidFill>
                  <a:srgbClr val="5B5F70"/>
                </a:solidFill>
                <a:latin typeface="Times New Roman"/>
                <a:cs typeface="Times New Roman"/>
              </a:rPr>
              <a:t>ct</a:t>
            </a:r>
            <a:r>
              <a:rPr dirty="0" smtClean="0" spc="6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4" sz="1750">
                <a:solidFill>
                  <a:srgbClr val="5B5F70"/>
                </a:solidFill>
                <a:latin typeface="Times New Roman"/>
                <a:cs typeface="Times New Roman"/>
              </a:rPr>
              <a:t>w</a:t>
            </a:r>
            <a:r>
              <a:rPr dirty="0" smtClean="0" spc="0" sz="1750">
                <a:solidFill>
                  <a:srgbClr val="5B5F70"/>
                </a:solidFill>
                <a:latin typeface="Times New Roman"/>
                <a:cs typeface="Times New Roman"/>
              </a:rPr>
              <a:t>ith</a:t>
            </a:r>
            <a:r>
              <a:rPr dirty="0" smtClean="0" spc="384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216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257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66" sz="1750">
                <a:solidFill>
                  <a:srgbClr val="5B5F70"/>
                </a:solidFill>
                <a:latin typeface="Times New Roman"/>
                <a:cs typeface="Times New Roman"/>
              </a:rPr>
              <a:t>curity</a:t>
            </a:r>
            <a:r>
              <a:rPr dirty="0" smtClean="0" spc="4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22" sz="1750">
                <a:solidFill>
                  <a:srgbClr val="5B5F70"/>
                </a:solidFill>
                <a:latin typeface="Times New Roman"/>
                <a:cs typeface="Times New Roman"/>
              </a:rPr>
              <a:t>solu</a:t>
            </a:r>
            <a:r>
              <a:rPr dirty="0" smtClean="0" spc="76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22" sz="1750">
                <a:solidFill>
                  <a:srgbClr val="5B5F70"/>
                </a:solidFill>
                <a:latin typeface="Times New Roman"/>
                <a:cs typeface="Times New Roman"/>
              </a:rPr>
              <a:t>ions</a:t>
            </a:r>
            <a:r>
              <a:rPr dirty="0" smtClean="0" spc="7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0" sz="1750">
                <a:solidFill>
                  <a:srgbClr val="5B5F70"/>
                </a:solidFill>
                <a:latin typeface="Times New Roman"/>
                <a:cs typeface="Times New Roman"/>
              </a:rPr>
              <a:t>fr</a:t>
            </a:r>
            <a:r>
              <a:rPr dirty="0" smtClean="0" spc="-4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0" sz="1750">
                <a:solidFill>
                  <a:srgbClr val="5B5F70"/>
                </a:solidFill>
                <a:latin typeface="Times New Roman"/>
                <a:cs typeface="Times New Roman"/>
              </a:rPr>
              <a:t>m</a:t>
            </a:r>
            <a:r>
              <a:rPr dirty="0" smtClean="0" spc="0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3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65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80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40" sz="1750">
                <a:solidFill>
                  <a:srgbClr val="5B5F70"/>
                </a:solidFill>
                <a:latin typeface="Times New Roman"/>
                <a:cs typeface="Times New Roman"/>
              </a:rPr>
              <a:t>her</a:t>
            </a:r>
            <a:r>
              <a:rPr dirty="0" smtClean="0" spc="7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6" sz="1750">
                <a:solidFill>
                  <a:srgbClr val="5B5F70"/>
                </a:solidFill>
                <a:latin typeface="Times New Roman"/>
                <a:cs typeface="Times New Roman"/>
              </a:rPr>
              <a:t>cloud</a:t>
            </a:r>
            <a:r>
              <a:rPr dirty="0" smtClean="0" spc="8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6" sz="1750">
                <a:solidFill>
                  <a:srgbClr val="5B5F70"/>
                </a:solidFill>
                <a:latin typeface="Times New Roman"/>
                <a:cs typeface="Times New Roman"/>
              </a:rPr>
              <a:t>pro</a:t>
            </a:r>
            <a:r>
              <a:rPr dirty="0" smtClean="0" spc="160" sz="1750">
                <a:solidFill>
                  <a:srgbClr val="5B5F70"/>
                </a:solidFill>
                <a:latin typeface="Times New Roman"/>
                <a:cs typeface="Times New Roman"/>
              </a:rPr>
              <a:t>v</a:t>
            </a:r>
            <a:r>
              <a:rPr dirty="0" smtClean="0" spc="128" sz="1750">
                <a:solidFill>
                  <a:srgbClr val="5B5F70"/>
                </a:solidFill>
                <a:latin typeface="Times New Roman"/>
                <a:cs typeface="Times New Roman"/>
              </a:rPr>
              <a:t>id</a:t>
            </a:r>
            <a:r>
              <a:rPr dirty="0" smtClean="0" spc="152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rs</a:t>
            </a:r>
            <a:r>
              <a:rPr dirty="0" smtClean="0" spc="-15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6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60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65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24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69" sz="1750">
                <a:solidFill>
                  <a:srgbClr val="5B5F70"/>
                </a:solidFill>
                <a:latin typeface="Times New Roman"/>
                <a:cs typeface="Times New Roman"/>
              </a:rPr>
              <a:t>vend</a:t>
            </a:r>
            <a:r>
              <a:rPr dirty="0" smtClean="0" spc="170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rs.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907661" y="5569173"/>
            <a:ext cx="3229205" cy="1523461"/>
          </a:xfrm>
          <a:prstGeom prst="rect">
            <a:avLst/>
          </a:prstGeom>
        </p:spPr>
        <p:txBody>
          <a:bodyPr bIns="0" lIns="0" rIns="0" rtlCol="0" tIns="13017" wrap="square">
            <a:noAutofit/>
          </a:bodyPr>
          <a:lstStyle/>
          <a:p>
            <a:pPr marL="12700" marR="25634">
              <a:lnSpc>
                <a:spcPts val="2050"/>
              </a:lnSpc>
            </a:pP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ta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orm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l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z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5" sz="2200">
                <a:solidFill>
                  <a:srgbClr val="5B5F70"/>
                </a:solidFill>
                <a:latin typeface="Times New Roman"/>
                <a:cs typeface="Times New Roman"/>
              </a:rPr>
              <a:t>tion</a:t>
            </a:r>
            <a:endParaRPr sz="2200">
              <a:latin typeface="Times New Roman"/>
              <a:cs typeface="Times New Roman"/>
            </a:endParaRPr>
          </a:p>
          <a:p>
            <a:pPr marL="12700" marR="25634">
              <a:lnSpc>
                <a:spcPct val="95825"/>
              </a:lnSpc>
              <a:spcBef>
                <a:spcPts val="1723"/>
              </a:spcBef>
            </a:pPr>
            <a:r>
              <a:rPr dirty="0" smtClean="0" spc="144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44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44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4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44" sz="1750">
                <a:solidFill>
                  <a:srgbClr val="5B5F70"/>
                </a:solidFill>
                <a:latin typeface="Times New Roman"/>
                <a:cs typeface="Times New Roman"/>
              </a:rPr>
              <a:t>dardiz</a:t>
            </a:r>
            <a:r>
              <a:rPr dirty="0" smtClean="0" spc="144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44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44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4" sz="1750">
                <a:solidFill>
                  <a:srgbClr val="5B5F70"/>
                </a:solidFill>
                <a:latin typeface="Times New Roman"/>
                <a:cs typeface="Times New Roman"/>
              </a:rPr>
              <a:t>da</a:t>
            </a:r>
            <a:r>
              <a:rPr dirty="0" smtClean="0" spc="144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44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4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4" sz="1750">
                <a:solidFill>
                  <a:srgbClr val="5B5F70"/>
                </a:solidFill>
                <a:latin typeface="Times New Roman"/>
                <a:cs typeface="Times New Roman"/>
              </a:rPr>
              <a:t>f</a:t>
            </a:r>
            <a:r>
              <a:rPr dirty="0" smtClean="0" spc="144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44" sz="1750">
                <a:solidFill>
                  <a:srgbClr val="5B5F70"/>
                </a:solidFill>
                <a:latin typeface="Times New Roman"/>
                <a:cs typeface="Times New Roman"/>
              </a:rPr>
              <a:t>rmats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900"/>
              </a:lnSpc>
              <a:spcBef>
                <a:spcPts val="350"/>
              </a:spcBef>
            </a:pP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hemas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to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ble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asi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alysis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corr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lati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42" sz="1750">
                <a:solidFill>
                  <a:srgbClr val="5B5F70"/>
                </a:solidFill>
                <a:latin typeface="Times New Roman"/>
                <a:cs typeface="Times New Roman"/>
              </a:rPr>
              <a:t>n.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11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11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11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11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11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11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11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11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11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11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11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11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14630400" cy="2835275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93788" y="4870399"/>
            <a:ext cx="566978" cy="566978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139438" y="4870399"/>
            <a:ext cx="566978" cy="566978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485253" y="4870399"/>
            <a:ext cx="566978" cy="566978"/>
          </a:xfrm>
          <a:prstGeom prst="rect">
            <a:avLst/>
          </a:prstGeom>
          <a:blipFill>
            <a:blip cstate="print" r:embed="rId8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830941" y="4870399"/>
            <a:ext cx="566978" cy="566978"/>
          </a:xfrm>
          <a:prstGeom prst="rect">
            <a:avLst/>
          </a:prstGeom>
          <a:blipFill>
            <a:blip cstate="print" r:embed="rId9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2799314" y="7764602"/>
            <a:ext cx="1733804" cy="352475"/>
          </a:xfrm>
          <a:prstGeom prst="rect">
            <a:avLst/>
          </a:prstGeom>
          <a:blipFill>
            <a:blip cstate="print" r:embed="rId10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81304" y="3917551"/>
            <a:ext cx="1155215" cy="591108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413" sz="4450">
                <a:solidFill>
                  <a:srgbClr val="505368"/>
                </a:solidFill>
                <a:latin typeface="Times New Roman"/>
                <a:cs typeface="Times New Roman"/>
              </a:rPr>
              <a:t>Use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0040" y="3917551"/>
            <a:ext cx="1767484" cy="591108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517" sz="4450">
                <a:solidFill>
                  <a:srgbClr val="505368"/>
                </a:solidFill>
                <a:latin typeface="Times New Roman"/>
                <a:cs typeface="Times New Roman"/>
              </a:rPr>
              <a:t>C</a:t>
            </a:r>
            <a:r>
              <a:rPr dirty="0" smtClean="0" spc="517" sz="4450">
                <a:solidFill>
                  <a:srgbClr val="505368"/>
                </a:solidFill>
                <a:latin typeface="Times New Roman"/>
                <a:cs typeface="Times New Roman"/>
              </a:rPr>
              <a:t>ases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3137" y="3917551"/>
            <a:ext cx="1146928" cy="591108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576" sz="4450">
                <a:solidFill>
                  <a:srgbClr val="505368"/>
                </a:solidFill>
                <a:latin typeface="Times New Roman"/>
                <a:cs typeface="Times New Roman"/>
              </a:rPr>
              <a:t>and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3388" y="3917551"/>
            <a:ext cx="3224434" cy="591108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263" sz="4450">
                <a:solidFill>
                  <a:srgbClr val="505368"/>
                </a:solidFill>
                <a:latin typeface="Times New Roman"/>
                <a:cs typeface="Times New Roman"/>
              </a:rPr>
              <a:t>C</a:t>
            </a:r>
            <a:r>
              <a:rPr dirty="0" smtClean="0" spc="263" sz="4450">
                <a:solidFill>
                  <a:srgbClr val="505368"/>
                </a:solidFill>
                <a:latin typeface="Times New Roman"/>
                <a:cs typeface="Times New Roman"/>
              </a:rPr>
              <a:t>apa</a:t>
            </a:r>
            <a:r>
              <a:rPr dirty="0" smtClean="0" spc="263" sz="4450">
                <a:solidFill>
                  <a:srgbClr val="505368"/>
                </a:solidFill>
                <a:latin typeface="Times New Roman"/>
                <a:cs typeface="Times New Roman"/>
              </a:rPr>
              <a:t>b</a:t>
            </a:r>
            <a:r>
              <a:rPr dirty="0" smtClean="0" spc="263" sz="4450">
                <a:solidFill>
                  <a:srgbClr val="505368"/>
                </a:solidFill>
                <a:latin typeface="Times New Roman"/>
                <a:cs typeface="Times New Roman"/>
              </a:rPr>
              <a:t>ili</a:t>
            </a:r>
            <a:r>
              <a:rPr dirty="0" smtClean="0" spc="263" sz="4450">
                <a:solidFill>
                  <a:srgbClr val="505368"/>
                </a:solidFill>
                <a:latin typeface="Times New Roman"/>
                <a:cs typeface="Times New Roman"/>
              </a:rPr>
              <a:t>t</a:t>
            </a:r>
            <a:r>
              <a:rPr dirty="0" smtClean="0" spc="263" sz="4450">
                <a:solidFill>
                  <a:srgbClr val="505368"/>
                </a:solidFill>
                <a:latin typeface="Times New Roman"/>
                <a:cs typeface="Times New Roman"/>
              </a:rPr>
              <a:t>ies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304" y="5710855"/>
            <a:ext cx="2990743" cy="1523205"/>
          </a:xfrm>
          <a:prstGeom prst="rect">
            <a:avLst/>
          </a:prstGeom>
        </p:spPr>
        <p:txBody>
          <a:bodyPr bIns="0" lIns="0" rIns="0" rtlCol="0" tIns="13017" wrap="square">
            <a:noAutofit/>
          </a:bodyPr>
          <a:lstStyle/>
          <a:p>
            <a:pPr marL="12700" marR="38334">
              <a:lnSpc>
                <a:spcPts val="2050"/>
              </a:lnSpc>
            </a:pPr>
            <a:r>
              <a:rPr dirty="0" smtClean="0" spc="151" sz="2200">
                <a:solidFill>
                  <a:srgbClr val="5B5F70"/>
                </a:solidFill>
                <a:latin typeface="Times New Roman"/>
                <a:cs typeface="Times New Roman"/>
              </a:rPr>
              <a:t>Threat</a:t>
            </a:r>
            <a:r>
              <a:rPr dirty="0" smtClean="0" spc="151" sz="22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51" sz="2200">
                <a:solidFill>
                  <a:srgbClr val="5B5F70"/>
                </a:solidFill>
                <a:latin typeface="Times New Roman"/>
                <a:cs typeface="Times New Roman"/>
              </a:rPr>
              <a:t>De</a:t>
            </a:r>
            <a:r>
              <a:rPr dirty="0" smtClean="0" spc="151" sz="22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51" sz="2200">
                <a:solidFill>
                  <a:srgbClr val="5B5F70"/>
                </a:solidFill>
                <a:latin typeface="Times New Roman"/>
                <a:cs typeface="Times New Roman"/>
              </a:rPr>
              <a:t>ection</a:t>
            </a:r>
            <a:endParaRPr sz="2200">
              <a:latin typeface="Times New Roman"/>
              <a:cs typeface="Times New Roman"/>
            </a:endParaRPr>
          </a:p>
          <a:p>
            <a:pPr marL="12700" marR="15834">
              <a:lnSpc>
                <a:spcPct val="95825"/>
              </a:lnSpc>
              <a:spcBef>
                <a:spcPts val="1720"/>
              </a:spcBef>
            </a:pP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Id</a:t>
            </a: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ify</a:t>
            </a: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suspic</a:t>
            </a: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ac</a:t>
            </a: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ivitie</a:t>
            </a:r>
            <a:r>
              <a:rPr dirty="0" smtClean="0" spc="77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1"/>
              </a:spcBef>
            </a:pP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p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ten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ial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h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141" sz="1750">
                <a:solidFill>
                  <a:srgbClr val="5B5F70"/>
                </a:solidFill>
                <a:latin typeface="Times New Roman"/>
                <a:cs typeface="Times New Roman"/>
              </a:rPr>
              <a:t>ross</a:t>
            </a:r>
            <a:endParaRPr sz="1750">
              <a:latin typeface="Times New Roman"/>
              <a:cs typeface="Times New Roman"/>
            </a:endParaRPr>
          </a:p>
          <a:p>
            <a:pPr marL="12700" marR="38334">
              <a:lnSpc>
                <a:spcPct val="95825"/>
              </a:lnSpc>
              <a:spcBef>
                <a:spcPts val="894"/>
              </a:spcBef>
            </a:pP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yo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v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m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86" sz="1750">
                <a:solidFill>
                  <a:srgbClr val="5B5F70"/>
                </a:solidFill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7119" y="5710855"/>
            <a:ext cx="2961928" cy="1523205"/>
          </a:xfrm>
          <a:prstGeom prst="rect">
            <a:avLst/>
          </a:prstGeom>
        </p:spPr>
        <p:txBody>
          <a:bodyPr bIns="0" lIns="0" rIns="0" rtlCol="0" tIns="13017" wrap="square">
            <a:noAutofit/>
          </a:bodyPr>
          <a:lstStyle/>
          <a:p>
            <a:pPr marL="12700" marR="38334">
              <a:lnSpc>
                <a:spcPts val="2050"/>
              </a:lnSpc>
            </a:pPr>
            <a:r>
              <a:rPr dirty="0" smtClean="0" spc="139" sz="2200">
                <a:solidFill>
                  <a:srgbClr val="5B5F70"/>
                </a:solidFill>
                <a:latin typeface="Times New Roman"/>
                <a:cs typeface="Times New Roman"/>
              </a:rPr>
              <a:t>Com</a:t>
            </a:r>
            <a:r>
              <a:rPr dirty="0" smtClean="0" spc="139" sz="2200">
                <a:solidFill>
                  <a:srgbClr val="5B5F70"/>
                </a:solidFill>
                <a:latin typeface="Times New Roman"/>
                <a:cs typeface="Times New Roman"/>
              </a:rPr>
              <a:t>p</a:t>
            </a:r>
            <a:r>
              <a:rPr dirty="0" smtClean="0" spc="139" sz="2200">
                <a:solidFill>
                  <a:srgbClr val="5B5F70"/>
                </a:solidFill>
                <a:latin typeface="Times New Roman"/>
                <a:cs typeface="Times New Roman"/>
              </a:rPr>
              <a:t>l</a:t>
            </a:r>
            <a:r>
              <a:rPr dirty="0" smtClean="0" spc="139" sz="22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139" sz="2200">
                <a:solidFill>
                  <a:srgbClr val="5B5F70"/>
                </a:solidFill>
                <a:latin typeface="Times New Roman"/>
                <a:cs typeface="Times New Roman"/>
              </a:rPr>
              <a:t>ance</a:t>
            </a:r>
            <a:r>
              <a:rPr dirty="0" smtClean="0" spc="139" sz="22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39" sz="2200">
                <a:solidFill>
                  <a:srgbClr val="5B5F70"/>
                </a:solidFill>
                <a:latin typeface="Times New Roman"/>
                <a:cs typeface="Times New Roman"/>
              </a:rPr>
              <a:t>Auditi</a:t>
            </a:r>
            <a:r>
              <a:rPr dirty="0" smtClean="0" spc="139" sz="22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39" sz="2200">
                <a:solidFill>
                  <a:srgbClr val="5B5F70"/>
                </a:solidFill>
                <a:latin typeface="Times New Roman"/>
                <a:cs typeface="Times New Roman"/>
              </a:rPr>
              <a:t>g</a:t>
            </a:r>
            <a:endParaRPr sz="2200">
              <a:latin typeface="Times New Roman"/>
              <a:cs typeface="Times New Roman"/>
            </a:endParaRPr>
          </a:p>
          <a:p>
            <a:pPr marL="12700" marR="38334">
              <a:lnSpc>
                <a:spcPct val="95825"/>
              </a:lnSpc>
              <a:spcBef>
                <a:spcPts val="1720"/>
              </a:spcBef>
            </a:pPr>
            <a:r>
              <a:rPr dirty="0" smtClean="0" spc="162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62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62" sz="1750">
                <a:solidFill>
                  <a:srgbClr val="5B5F70"/>
                </a:solidFill>
                <a:latin typeface="Times New Roman"/>
                <a:cs typeface="Times New Roman"/>
              </a:rPr>
              <a:t>mons</a:t>
            </a:r>
            <a:r>
              <a:rPr dirty="0" smtClean="0" spc="162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62" sz="1750">
                <a:solidFill>
                  <a:srgbClr val="5B5F70"/>
                </a:solidFill>
                <a:latin typeface="Times New Roman"/>
                <a:cs typeface="Times New Roman"/>
              </a:rPr>
              <a:t>ra</a:t>
            </a:r>
            <a:r>
              <a:rPr dirty="0" smtClean="0" spc="162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62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6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62" sz="1750">
                <a:solidFill>
                  <a:srgbClr val="5B5F70"/>
                </a:solidFill>
                <a:latin typeface="Times New Roman"/>
                <a:cs typeface="Times New Roman"/>
              </a:rPr>
              <a:t>compliance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91"/>
              </a:spcBef>
            </a:pP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w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ith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curi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y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st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ar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endParaRPr sz="1750">
              <a:latin typeface="Times New Roman"/>
              <a:cs typeface="Times New Roman"/>
            </a:endParaRPr>
          </a:p>
          <a:p>
            <a:pPr marL="12700" marR="38334">
              <a:lnSpc>
                <a:spcPct val="95825"/>
              </a:lnSpc>
              <a:spcBef>
                <a:spcPts val="894"/>
              </a:spcBef>
            </a:pPr>
            <a:r>
              <a:rPr dirty="0" smtClean="0" spc="113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113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13" sz="1750">
                <a:solidFill>
                  <a:srgbClr val="5B5F70"/>
                </a:solidFill>
                <a:latin typeface="Times New Roman"/>
                <a:cs typeface="Times New Roman"/>
              </a:rPr>
              <a:t>gula</a:t>
            </a:r>
            <a:r>
              <a:rPr dirty="0" smtClean="0" spc="113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13" sz="1750">
                <a:solidFill>
                  <a:srgbClr val="5B5F70"/>
                </a:solidFill>
                <a:latin typeface="Times New Roman"/>
                <a:cs typeface="Times New Roman"/>
              </a:rPr>
              <a:t>ions.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3188" y="5710855"/>
            <a:ext cx="2518443" cy="1523205"/>
          </a:xfrm>
          <a:prstGeom prst="rect">
            <a:avLst/>
          </a:prstGeom>
        </p:spPr>
        <p:txBody>
          <a:bodyPr bIns="0" lIns="0" rIns="0" rtlCol="0" tIns="13017" wrap="square">
            <a:noAutofit/>
          </a:bodyPr>
          <a:lstStyle/>
          <a:p>
            <a:pPr marL="12700">
              <a:lnSpc>
                <a:spcPts val="2050"/>
              </a:lnSpc>
            </a:pPr>
            <a:r>
              <a:rPr dirty="0" smtClean="0" spc="178" sz="2200">
                <a:solidFill>
                  <a:srgbClr val="5B5F70"/>
                </a:solidFill>
                <a:latin typeface="Times New Roman"/>
                <a:cs typeface="Times New Roman"/>
              </a:rPr>
              <a:t>In</a:t>
            </a:r>
            <a:r>
              <a:rPr dirty="0" smtClean="0" spc="178" sz="22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178" sz="2200">
                <a:solidFill>
                  <a:srgbClr val="5B5F70"/>
                </a:solidFill>
                <a:latin typeface="Times New Roman"/>
                <a:cs typeface="Times New Roman"/>
              </a:rPr>
              <a:t>ident</a:t>
            </a:r>
            <a:r>
              <a:rPr dirty="0" smtClean="0" spc="178" sz="22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78" sz="2200">
                <a:solidFill>
                  <a:srgbClr val="5B5F70"/>
                </a:solidFill>
                <a:latin typeface="Times New Roman"/>
                <a:cs typeface="Times New Roman"/>
              </a:rPr>
              <a:t>Response</a:t>
            </a:r>
            <a:endParaRPr sz="2200">
              <a:latin typeface="Times New Roman"/>
              <a:cs typeface="Times New Roman"/>
            </a:endParaRPr>
          </a:p>
          <a:p>
            <a:pPr marL="12700" marR="41833">
              <a:lnSpc>
                <a:spcPct val="95825"/>
              </a:lnSpc>
              <a:spcBef>
                <a:spcPts val="1720"/>
              </a:spcBef>
            </a:pP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Investiga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08" sz="1750">
                <a:solidFill>
                  <a:srgbClr val="5B5F70"/>
                </a:solidFill>
                <a:latin typeface="Times New Roman"/>
                <a:cs typeface="Times New Roman"/>
              </a:rPr>
              <a:t>curity</a:t>
            </a:r>
            <a:endParaRPr sz="1750">
              <a:latin typeface="Times New Roman"/>
              <a:cs typeface="Times New Roman"/>
            </a:endParaRPr>
          </a:p>
          <a:p>
            <a:pPr marL="12700" marR="41833">
              <a:lnSpc>
                <a:spcPct val="95825"/>
              </a:lnSpc>
              <a:spcBef>
                <a:spcPts val="891"/>
              </a:spcBef>
            </a:pP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inciden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and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35" sz="1750">
                <a:solidFill>
                  <a:srgbClr val="5B5F70"/>
                </a:solidFill>
                <a:latin typeface="Times New Roman"/>
                <a:cs typeface="Times New Roman"/>
              </a:rPr>
              <a:t>quickly</a:t>
            </a:r>
            <a:endParaRPr sz="1750">
              <a:latin typeface="Times New Roman"/>
              <a:cs typeface="Times New Roman"/>
            </a:endParaRPr>
          </a:p>
          <a:p>
            <a:pPr marL="12700" marR="41833">
              <a:lnSpc>
                <a:spcPct val="95825"/>
              </a:lnSpc>
              <a:spcBef>
                <a:spcPts val="894"/>
              </a:spcBef>
            </a:pP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id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ify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ro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ca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61" sz="1750">
                <a:solidFill>
                  <a:srgbClr val="5B5F70"/>
                </a:solidFill>
                <a:latin typeface="Times New Roman"/>
                <a:cs typeface="Times New Roman"/>
              </a:rPr>
              <a:t>s.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19257" y="5710855"/>
            <a:ext cx="3017777" cy="1523205"/>
          </a:xfrm>
          <a:prstGeom prst="rect">
            <a:avLst/>
          </a:prstGeom>
        </p:spPr>
        <p:txBody>
          <a:bodyPr bIns="0" lIns="0" rIns="0" rtlCol="0" tIns="13017" wrap="square">
            <a:noAutofit/>
          </a:bodyPr>
          <a:lstStyle/>
          <a:p>
            <a:pPr marL="12700" marR="38334">
              <a:lnSpc>
                <a:spcPts val="2050"/>
              </a:lnSpc>
            </a:pPr>
            <a:r>
              <a:rPr dirty="0" smtClean="0" spc="149" sz="2200">
                <a:solidFill>
                  <a:srgbClr val="5B5F70"/>
                </a:solidFill>
                <a:latin typeface="Times New Roman"/>
                <a:cs typeface="Times New Roman"/>
              </a:rPr>
              <a:t>Secur</a:t>
            </a:r>
            <a:r>
              <a:rPr dirty="0" smtClean="0" spc="149" sz="22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149" sz="2200">
                <a:solidFill>
                  <a:srgbClr val="5B5F70"/>
                </a:solidFill>
                <a:latin typeface="Times New Roman"/>
                <a:cs typeface="Times New Roman"/>
              </a:rPr>
              <a:t>ty</a:t>
            </a:r>
            <a:r>
              <a:rPr dirty="0" smtClean="0" spc="149" sz="22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49" sz="2200">
                <a:solidFill>
                  <a:srgbClr val="5B5F70"/>
                </a:solidFill>
                <a:latin typeface="Times New Roman"/>
                <a:cs typeface="Times New Roman"/>
              </a:rPr>
              <a:t>Fo</a:t>
            </a:r>
            <a:r>
              <a:rPr dirty="0" smtClean="0" spc="149" sz="22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149" sz="2200">
                <a:solidFill>
                  <a:srgbClr val="5B5F70"/>
                </a:solidFill>
                <a:latin typeface="Times New Roman"/>
                <a:cs typeface="Times New Roman"/>
              </a:rPr>
              <a:t>ensi</a:t>
            </a:r>
            <a:r>
              <a:rPr dirty="0" smtClean="0" spc="149" sz="22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149" sz="22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720"/>
              </a:spcBef>
            </a:pP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Col</a:t>
            </a: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l</a:t>
            </a: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ct</a:t>
            </a: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an</a:t>
            </a: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lyze</a:t>
            </a: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forens</a:t>
            </a: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119" sz="175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  <a:p>
            <a:pPr marL="12700" marR="38334">
              <a:lnSpc>
                <a:spcPct val="95825"/>
              </a:lnSpc>
              <a:spcBef>
                <a:spcPts val="891"/>
              </a:spcBef>
            </a:pPr>
            <a:r>
              <a:rPr dirty="0" smtClean="0" spc="116" sz="1750">
                <a:solidFill>
                  <a:srgbClr val="5B5F70"/>
                </a:solidFill>
                <a:latin typeface="Times New Roman"/>
                <a:cs typeface="Times New Roman"/>
              </a:rPr>
              <a:t>evidence</a:t>
            </a:r>
            <a:r>
              <a:rPr dirty="0" smtClean="0" spc="11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6" sz="1750">
                <a:solidFill>
                  <a:srgbClr val="5B5F70"/>
                </a:solidFill>
                <a:latin typeface="Times New Roman"/>
                <a:cs typeface="Times New Roman"/>
              </a:rPr>
              <a:t>f</a:t>
            </a:r>
            <a:r>
              <a:rPr dirty="0" smtClean="0" spc="116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16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11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6" sz="1750">
                <a:solidFill>
                  <a:srgbClr val="5B5F70"/>
                </a:solidFill>
                <a:latin typeface="Times New Roman"/>
                <a:cs typeface="Times New Roman"/>
              </a:rPr>
              <a:t>incident</a:t>
            </a:r>
            <a:endParaRPr sz="1750">
              <a:latin typeface="Times New Roman"/>
              <a:cs typeface="Times New Roman"/>
            </a:endParaRPr>
          </a:p>
          <a:p>
            <a:pPr marL="12700" marR="38334">
              <a:lnSpc>
                <a:spcPct val="95825"/>
              </a:lnSpc>
              <a:spcBef>
                <a:spcPts val="894"/>
              </a:spcBef>
            </a:pP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investiga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95" sz="1750">
                <a:solidFill>
                  <a:srgbClr val="5B5F70"/>
                </a:solidFill>
                <a:latin typeface="Times New Roman"/>
                <a:cs typeface="Times New Roman"/>
              </a:rPr>
              <a:t>ion.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826746" y="7740650"/>
            <a:ext cx="34549" cy="40639"/>
          </a:xfrm>
          <a:prstGeom prst="rect">
            <a:avLst/>
          </a:prstGeom>
        </p:spPr>
        <p:txBody>
          <a:bodyPr bIns="0" lIns="0" rIns="0" rtlCol="0" tIns="11430" wrap="square">
            <a:noAutofit/>
          </a:bodyPr>
          <a:lstStyle/>
          <a:p>
            <a:pPr algn="ctr">
              <a:lnSpc>
                <a:spcPct val="101725"/>
              </a:lnSpc>
            </a:pPr>
            <a:r>
              <a:rPr dirty="0" smtClean="0" spc="9" sz="100">
                <a:latin typeface="Calibri"/>
                <a:cs typeface="Calibri"/>
                <a:hlinkClick r:id="rId2"/>
              </a:rPr>
              <a:t>p</a:t>
            </a:r>
            <a:endParaRPr sz="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7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88900" y="7692417"/>
            <a:ext cx="1733803" cy="428409"/>
          </a:xfrm>
          <a:prstGeom prst="rect">
            <a:avLst/>
          </a:prstGeom>
        </p:spPr>
        <p:txBody>
          <a:bodyPr bIns="0" lIns="0" rIns="0" rtlCol="0" tIns="59690" wrap="square">
            <a:noAutofit/>
          </a:bodyPr>
          <a:lstStyle/>
          <a:p>
            <a:pPr marL="50546">
              <a:lnSpc>
                <a:spcPct val="101725"/>
              </a:lnSpc>
            </a:pPr>
            <a:r>
              <a:rPr dirty="0" smtClean="0" spc="9" sz="100">
                <a:latin typeface="Calibri"/>
                <a:cs typeface="Calibri"/>
                <a:hlinkClick r:id="rId6"/>
              </a:rPr>
              <a:t>p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-1"/>
            <a:ext cx="5486400" cy="822960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605143" y="3006216"/>
            <a:ext cx="30479" cy="3266059"/>
          </a:xfrm>
          <a:custGeom>
            <a:avLst/>
            <a:gdLst/>
            <a:ahLst/>
            <a:cxnLst/>
            <a:rect b="b" l="l" r="r" t="t"/>
            <a:pathLst>
              <a:path h="3266059" w="30479">
                <a:moveTo>
                  <a:pt x="0" y="15240"/>
                </a:moveTo>
                <a:lnTo>
                  <a:pt x="0" y="3259328"/>
                </a:lnTo>
                <a:lnTo>
                  <a:pt x="6730" y="3266059"/>
                </a:lnTo>
                <a:lnTo>
                  <a:pt x="23622" y="3266059"/>
                </a:lnTo>
                <a:lnTo>
                  <a:pt x="30479" y="3259328"/>
                </a:lnTo>
                <a:lnTo>
                  <a:pt x="30479" y="6858"/>
                </a:lnTo>
                <a:lnTo>
                  <a:pt x="23622" y="0"/>
                </a:lnTo>
                <a:lnTo>
                  <a:pt x="6730" y="0"/>
                </a:lnTo>
                <a:lnTo>
                  <a:pt x="0" y="6858"/>
                </a:lnTo>
                <a:lnTo>
                  <a:pt x="0" y="15240"/>
                </a:lnTo>
                <a:close/>
              </a:path>
            </a:pathLst>
          </a:custGeom>
          <a:solidFill>
            <a:srgbClr val="C7C8C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45046" y="3501263"/>
            <a:ext cx="793750" cy="30479"/>
          </a:xfrm>
          <a:custGeom>
            <a:avLst/>
            <a:gdLst/>
            <a:ahLst/>
            <a:cxnLst/>
            <a:rect b="b" l="l" r="r" t="t"/>
            <a:pathLst>
              <a:path h="30479" w="793750">
                <a:moveTo>
                  <a:pt x="0" y="15239"/>
                </a:moveTo>
                <a:lnTo>
                  <a:pt x="0" y="23622"/>
                </a:lnTo>
                <a:lnTo>
                  <a:pt x="6857" y="30479"/>
                </a:lnTo>
                <a:lnTo>
                  <a:pt x="786892" y="30479"/>
                </a:lnTo>
                <a:lnTo>
                  <a:pt x="793750" y="23622"/>
                </a:lnTo>
                <a:lnTo>
                  <a:pt x="793750" y="6858"/>
                </a:lnTo>
                <a:lnTo>
                  <a:pt x="786892" y="0"/>
                </a:lnTo>
                <a:lnTo>
                  <a:pt x="6857" y="0"/>
                </a:lnTo>
                <a:lnTo>
                  <a:pt x="0" y="6858"/>
                </a:lnTo>
                <a:lnTo>
                  <a:pt x="0" y="15239"/>
                </a:lnTo>
                <a:close/>
              </a:path>
            </a:pathLst>
          </a:custGeom>
          <a:solidFill>
            <a:srgbClr val="C7C8C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365240" y="3261360"/>
            <a:ext cx="510286" cy="510286"/>
          </a:xfrm>
          <a:custGeom>
            <a:avLst/>
            <a:gdLst/>
            <a:ahLst/>
            <a:cxnLst/>
            <a:rect b="b" l="l" r="r" t="t"/>
            <a:pathLst>
              <a:path h="510286" w="510286">
                <a:moveTo>
                  <a:pt x="0" y="95250"/>
                </a:moveTo>
                <a:lnTo>
                  <a:pt x="0" y="415036"/>
                </a:lnTo>
                <a:lnTo>
                  <a:pt x="412" y="423953"/>
                </a:lnTo>
                <a:lnTo>
                  <a:pt x="7245" y="451518"/>
                </a:lnTo>
                <a:lnTo>
                  <a:pt x="21463" y="475252"/>
                </a:lnTo>
                <a:lnTo>
                  <a:pt x="41748" y="493836"/>
                </a:lnTo>
                <a:lnTo>
                  <a:pt x="66783" y="505953"/>
                </a:lnTo>
                <a:lnTo>
                  <a:pt x="95250" y="510286"/>
                </a:lnTo>
                <a:lnTo>
                  <a:pt x="415036" y="510286"/>
                </a:lnTo>
                <a:lnTo>
                  <a:pt x="438132" y="507462"/>
                </a:lnTo>
                <a:lnTo>
                  <a:pt x="463946" y="496772"/>
                </a:lnTo>
                <a:lnTo>
                  <a:pt x="485270" y="479356"/>
                </a:lnTo>
                <a:lnTo>
                  <a:pt x="500786" y="456531"/>
                </a:lnTo>
                <a:lnTo>
                  <a:pt x="509175" y="429615"/>
                </a:lnTo>
                <a:lnTo>
                  <a:pt x="510286" y="415036"/>
                </a:lnTo>
                <a:lnTo>
                  <a:pt x="510286" y="95250"/>
                </a:lnTo>
                <a:lnTo>
                  <a:pt x="507462" y="72153"/>
                </a:lnTo>
                <a:lnTo>
                  <a:pt x="496772" y="46339"/>
                </a:lnTo>
                <a:lnTo>
                  <a:pt x="479356" y="25015"/>
                </a:lnTo>
                <a:lnTo>
                  <a:pt x="456531" y="9499"/>
                </a:lnTo>
                <a:lnTo>
                  <a:pt x="429615" y="1110"/>
                </a:lnTo>
                <a:lnTo>
                  <a:pt x="415036" y="0"/>
                </a:lnTo>
                <a:lnTo>
                  <a:pt x="95250" y="0"/>
                </a:lnTo>
                <a:lnTo>
                  <a:pt x="72153" y="2823"/>
                </a:lnTo>
                <a:lnTo>
                  <a:pt x="46339" y="13513"/>
                </a:lnTo>
                <a:lnTo>
                  <a:pt x="25015" y="30929"/>
                </a:lnTo>
                <a:lnTo>
                  <a:pt x="9499" y="53754"/>
                </a:lnTo>
                <a:lnTo>
                  <a:pt x="1110" y="80670"/>
                </a:lnTo>
                <a:lnTo>
                  <a:pt x="0" y="95250"/>
                </a:lnTo>
                <a:close/>
              </a:path>
            </a:pathLst>
          </a:custGeom>
          <a:solidFill>
            <a:srgbClr val="E1E2E9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365240" y="3261360"/>
            <a:ext cx="510286" cy="510286"/>
          </a:xfrm>
          <a:custGeom>
            <a:avLst/>
            <a:gdLst/>
            <a:ahLst/>
            <a:cxnLst/>
            <a:rect b="b" l="l" r="r" t="t"/>
            <a:pathLst>
              <a:path h="510286" w="510286">
                <a:moveTo>
                  <a:pt x="0" y="95250"/>
                </a:moveTo>
                <a:lnTo>
                  <a:pt x="4332" y="66783"/>
                </a:lnTo>
                <a:lnTo>
                  <a:pt x="16449" y="41748"/>
                </a:lnTo>
                <a:lnTo>
                  <a:pt x="35033" y="21463"/>
                </a:lnTo>
                <a:lnTo>
                  <a:pt x="58767" y="7245"/>
                </a:lnTo>
                <a:lnTo>
                  <a:pt x="86332" y="412"/>
                </a:lnTo>
                <a:lnTo>
                  <a:pt x="95250" y="0"/>
                </a:lnTo>
                <a:lnTo>
                  <a:pt x="415036" y="0"/>
                </a:lnTo>
                <a:lnTo>
                  <a:pt x="443502" y="4332"/>
                </a:lnTo>
                <a:lnTo>
                  <a:pt x="468537" y="16449"/>
                </a:lnTo>
                <a:lnTo>
                  <a:pt x="488822" y="35033"/>
                </a:lnTo>
                <a:lnTo>
                  <a:pt x="503040" y="58767"/>
                </a:lnTo>
                <a:lnTo>
                  <a:pt x="509873" y="86332"/>
                </a:lnTo>
                <a:lnTo>
                  <a:pt x="510286" y="95250"/>
                </a:lnTo>
                <a:lnTo>
                  <a:pt x="510286" y="415036"/>
                </a:lnTo>
                <a:lnTo>
                  <a:pt x="505953" y="443502"/>
                </a:lnTo>
                <a:lnTo>
                  <a:pt x="493836" y="468537"/>
                </a:lnTo>
                <a:lnTo>
                  <a:pt x="475252" y="488822"/>
                </a:lnTo>
                <a:lnTo>
                  <a:pt x="451518" y="503040"/>
                </a:lnTo>
                <a:lnTo>
                  <a:pt x="423953" y="509873"/>
                </a:lnTo>
                <a:lnTo>
                  <a:pt x="415036" y="510286"/>
                </a:lnTo>
                <a:lnTo>
                  <a:pt x="95250" y="510286"/>
                </a:lnTo>
                <a:lnTo>
                  <a:pt x="66783" y="505953"/>
                </a:lnTo>
                <a:lnTo>
                  <a:pt x="41748" y="493836"/>
                </a:lnTo>
                <a:lnTo>
                  <a:pt x="21463" y="475252"/>
                </a:lnTo>
                <a:lnTo>
                  <a:pt x="7245" y="451518"/>
                </a:lnTo>
                <a:lnTo>
                  <a:pt x="412" y="423953"/>
                </a:lnTo>
                <a:lnTo>
                  <a:pt x="0" y="415036"/>
                </a:lnTo>
                <a:lnTo>
                  <a:pt x="0" y="95250"/>
                </a:lnTo>
                <a:close/>
              </a:path>
            </a:pathLst>
          </a:custGeom>
          <a:ln w="7620">
            <a:solidFill>
              <a:srgbClr val="C7C8CF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845046" y="4907534"/>
            <a:ext cx="793750" cy="30479"/>
          </a:xfrm>
          <a:custGeom>
            <a:avLst/>
            <a:gdLst/>
            <a:ahLst/>
            <a:cxnLst/>
            <a:rect b="b" l="l" r="r" t="t"/>
            <a:pathLst>
              <a:path h="30479" w="793750">
                <a:moveTo>
                  <a:pt x="0" y="15239"/>
                </a:moveTo>
                <a:lnTo>
                  <a:pt x="0" y="23621"/>
                </a:lnTo>
                <a:lnTo>
                  <a:pt x="6857" y="30479"/>
                </a:lnTo>
                <a:lnTo>
                  <a:pt x="786892" y="30479"/>
                </a:lnTo>
                <a:lnTo>
                  <a:pt x="793750" y="23621"/>
                </a:lnTo>
                <a:lnTo>
                  <a:pt x="793750" y="6857"/>
                </a:lnTo>
                <a:lnTo>
                  <a:pt x="786892" y="0"/>
                </a:lnTo>
                <a:lnTo>
                  <a:pt x="6857" y="0"/>
                </a:lnTo>
                <a:lnTo>
                  <a:pt x="0" y="6857"/>
                </a:lnTo>
                <a:lnTo>
                  <a:pt x="0" y="15239"/>
                </a:lnTo>
                <a:close/>
              </a:path>
            </a:pathLst>
          </a:custGeom>
          <a:solidFill>
            <a:srgbClr val="C7C8C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365240" y="4667631"/>
            <a:ext cx="510286" cy="510286"/>
          </a:xfrm>
          <a:custGeom>
            <a:avLst/>
            <a:gdLst/>
            <a:ahLst/>
            <a:cxnLst/>
            <a:rect b="b" l="l" r="r" t="t"/>
            <a:pathLst>
              <a:path h="510286" w="510286">
                <a:moveTo>
                  <a:pt x="0" y="95250"/>
                </a:moveTo>
                <a:lnTo>
                  <a:pt x="0" y="415036"/>
                </a:lnTo>
                <a:lnTo>
                  <a:pt x="412" y="423953"/>
                </a:lnTo>
                <a:lnTo>
                  <a:pt x="7245" y="451518"/>
                </a:lnTo>
                <a:lnTo>
                  <a:pt x="21463" y="475252"/>
                </a:lnTo>
                <a:lnTo>
                  <a:pt x="41748" y="493836"/>
                </a:lnTo>
                <a:lnTo>
                  <a:pt x="66783" y="505953"/>
                </a:lnTo>
                <a:lnTo>
                  <a:pt x="95250" y="510286"/>
                </a:lnTo>
                <a:lnTo>
                  <a:pt x="415036" y="510286"/>
                </a:lnTo>
                <a:lnTo>
                  <a:pt x="438132" y="507462"/>
                </a:lnTo>
                <a:lnTo>
                  <a:pt x="463946" y="496772"/>
                </a:lnTo>
                <a:lnTo>
                  <a:pt x="485270" y="479356"/>
                </a:lnTo>
                <a:lnTo>
                  <a:pt x="500786" y="456531"/>
                </a:lnTo>
                <a:lnTo>
                  <a:pt x="509175" y="429615"/>
                </a:lnTo>
                <a:lnTo>
                  <a:pt x="510286" y="415036"/>
                </a:lnTo>
                <a:lnTo>
                  <a:pt x="510286" y="95250"/>
                </a:lnTo>
                <a:lnTo>
                  <a:pt x="507462" y="72153"/>
                </a:lnTo>
                <a:lnTo>
                  <a:pt x="496772" y="46339"/>
                </a:lnTo>
                <a:lnTo>
                  <a:pt x="479356" y="25015"/>
                </a:lnTo>
                <a:lnTo>
                  <a:pt x="456531" y="9499"/>
                </a:lnTo>
                <a:lnTo>
                  <a:pt x="429615" y="1110"/>
                </a:lnTo>
                <a:lnTo>
                  <a:pt x="415036" y="0"/>
                </a:lnTo>
                <a:lnTo>
                  <a:pt x="95250" y="0"/>
                </a:lnTo>
                <a:lnTo>
                  <a:pt x="72153" y="2823"/>
                </a:lnTo>
                <a:lnTo>
                  <a:pt x="46339" y="13513"/>
                </a:lnTo>
                <a:lnTo>
                  <a:pt x="25015" y="30929"/>
                </a:lnTo>
                <a:lnTo>
                  <a:pt x="9499" y="53754"/>
                </a:lnTo>
                <a:lnTo>
                  <a:pt x="1110" y="80670"/>
                </a:lnTo>
                <a:lnTo>
                  <a:pt x="0" y="95250"/>
                </a:lnTo>
                <a:close/>
              </a:path>
            </a:pathLst>
          </a:custGeom>
          <a:solidFill>
            <a:srgbClr val="E1E2E9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365240" y="4667631"/>
            <a:ext cx="510286" cy="510286"/>
          </a:xfrm>
          <a:custGeom>
            <a:avLst/>
            <a:gdLst/>
            <a:ahLst/>
            <a:cxnLst/>
            <a:rect b="b" l="l" r="r" t="t"/>
            <a:pathLst>
              <a:path h="510286" w="510286">
                <a:moveTo>
                  <a:pt x="0" y="95250"/>
                </a:moveTo>
                <a:lnTo>
                  <a:pt x="4332" y="66783"/>
                </a:lnTo>
                <a:lnTo>
                  <a:pt x="16449" y="41748"/>
                </a:lnTo>
                <a:lnTo>
                  <a:pt x="35033" y="21463"/>
                </a:lnTo>
                <a:lnTo>
                  <a:pt x="58767" y="7245"/>
                </a:lnTo>
                <a:lnTo>
                  <a:pt x="86332" y="412"/>
                </a:lnTo>
                <a:lnTo>
                  <a:pt x="95250" y="0"/>
                </a:lnTo>
                <a:lnTo>
                  <a:pt x="415036" y="0"/>
                </a:lnTo>
                <a:lnTo>
                  <a:pt x="443502" y="4332"/>
                </a:lnTo>
                <a:lnTo>
                  <a:pt x="468537" y="16449"/>
                </a:lnTo>
                <a:lnTo>
                  <a:pt x="488822" y="35033"/>
                </a:lnTo>
                <a:lnTo>
                  <a:pt x="503040" y="58767"/>
                </a:lnTo>
                <a:lnTo>
                  <a:pt x="509873" y="86332"/>
                </a:lnTo>
                <a:lnTo>
                  <a:pt x="510286" y="95250"/>
                </a:lnTo>
                <a:lnTo>
                  <a:pt x="510286" y="415036"/>
                </a:lnTo>
                <a:lnTo>
                  <a:pt x="505953" y="443502"/>
                </a:lnTo>
                <a:lnTo>
                  <a:pt x="493836" y="468537"/>
                </a:lnTo>
                <a:lnTo>
                  <a:pt x="475252" y="488822"/>
                </a:lnTo>
                <a:lnTo>
                  <a:pt x="451518" y="503040"/>
                </a:lnTo>
                <a:lnTo>
                  <a:pt x="423953" y="509873"/>
                </a:lnTo>
                <a:lnTo>
                  <a:pt x="415036" y="510286"/>
                </a:lnTo>
                <a:lnTo>
                  <a:pt x="95250" y="510286"/>
                </a:lnTo>
                <a:lnTo>
                  <a:pt x="66783" y="505953"/>
                </a:lnTo>
                <a:lnTo>
                  <a:pt x="41748" y="493836"/>
                </a:lnTo>
                <a:lnTo>
                  <a:pt x="21463" y="475252"/>
                </a:lnTo>
                <a:lnTo>
                  <a:pt x="7245" y="451518"/>
                </a:lnTo>
                <a:lnTo>
                  <a:pt x="412" y="423953"/>
                </a:lnTo>
                <a:lnTo>
                  <a:pt x="0" y="415036"/>
                </a:lnTo>
                <a:lnTo>
                  <a:pt x="0" y="95250"/>
                </a:lnTo>
                <a:close/>
              </a:path>
            </a:pathLst>
          </a:custGeom>
          <a:ln w="7620">
            <a:solidFill>
              <a:srgbClr val="C7C8CF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45046" y="5950839"/>
            <a:ext cx="793750" cy="30480"/>
          </a:xfrm>
          <a:custGeom>
            <a:avLst/>
            <a:gdLst/>
            <a:ahLst/>
            <a:cxnLst/>
            <a:rect b="b" l="l" r="r" t="t"/>
            <a:pathLst>
              <a:path h="30480" w="793750">
                <a:moveTo>
                  <a:pt x="0" y="15240"/>
                </a:moveTo>
                <a:lnTo>
                  <a:pt x="0" y="23622"/>
                </a:lnTo>
                <a:lnTo>
                  <a:pt x="6857" y="30480"/>
                </a:lnTo>
                <a:lnTo>
                  <a:pt x="786892" y="30480"/>
                </a:lnTo>
                <a:lnTo>
                  <a:pt x="793750" y="23622"/>
                </a:lnTo>
                <a:lnTo>
                  <a:pt x="793750" y="6858"/>
                </a:lnTo>
                <a:lnTo>
                  <a:pt x="786892" y="0"/>
                </a:lnTo>
                <a:lnTo>
                  <a:pt x="6857" y="0"/>
                </a:lnTo>
                <a:lnTo>
                  <a:pt x="0" y="6858"/>
                </a:lnTo>
                <a:lnTo>
                  <a:pt x="0" y="15240"/>
                </a:lnTo>
                <a:close/>
              </a:path>
            </a:pathLst>
          </a:custGeom>
          <a:solidFill>
            <a:srgbClr val="C7C8CF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365240" y="5710936"/>
            <a:ext cx="510286" cy="510286"/>
          </a:xfrm>
          <a:custGeom>
            <a:avLst/>
            <a:gdLst/>
            <a:ahLst/>
            <a:cxnLst/>
            <a:rect b="b" l="l" r="r" t="t"/>
            <a:pathLst>
              <a:path h="510286" w="510286">
                <a:moveTo>
                  <a:pt x="0" y="95250"/>
                </a:moveTo>
                <a:lnTo>
                  <a:pt x="0" y="415036"/>
                </a:lnTo>
                <a:lnTo>
                  <a:pt x="412" y="423953"/>
                </a:lnTo>
                <a:lnTo>
                  <a:pt x="7245" y="451518"/>
                </a:lnTo>
                <a:lnTo>
                  <a:pt x="21463" y="475252"/>
                </a:lnTo>
                <a:lnTo>
                  <a:pt x="41748" y="493836"/>
                </a:lnTo>
                <a:lnTo>
                  <a:pt x="66783" y="505953"/>
                </a:lnTo>
                <a:lnTo>
                  <a:pt x="95250" y="510286"/>
                </a:lnTo>
                <a:lnTo>
                  <a:pt x="415036" y="510286"/>
                </a:lnTo>
                <a:lnTo>
                  <a:pt x="438132" y="507462"/>
                </a:lnTo>
                <a:lnTo>
                  <a:pt x="463946" y="496772"/>
                </a:lnTo>
                <a:lnTo>
                  <a:pt x="485270" y="479356"/>
                </a:lnTo>
                <a:lnTo>
                  <a:pt x="500786" y="456531"/>
                </a:lnTo>
                <a:lnTo>
                  <a:pt x="509175" y="429615"/>
                </a:lnTo>
                <a:lnTo>
                  <a:pt x="510286" y="415036"/>
                </a:lnTo>
                <a:lnTo>
                  <a:pt x="510286" y="95250"/>
                </a:lnTo>
                <a:lnTo>
                  <a:pt x="507462" y="72153"/>
                </a:lnTo>
                <a:lnTo>
                  <a:pt x="496772" y="46339"/>
                </a:lnTo>
                <a:lnTo>
                  <a:pt x="479356" y="25015"/>
                </a:lnTo>
                <a:lnTo>
                  <a:pt x="456531" y="9499"/>
                </a:lnTo>
                <a:lnTo>
                  <a:pt x="429615" y="1110"/>
                </a:lnTo>
                <a:lnTo>
                  <a:pt x="415036" y="0"/>
                </a:lnTo>
                <a:lnTo>
                  <a:pt x="95250" y="0"/>
                </a:lnTo>
                <a:lnTo>
                  <a:pt x="72153" y="2823"/>
                </a:lnTo>
                <a:lnTo>
                  <a:pt x="46339" y="13513"/>
                </a:lnTo>
                <a:lnTo>
                  <a:pt x="25015" y="30929"/>
                </a:lnTo>
                <a:lnTo>
                  <a:pt x="9499" y="53754"/>
                </a:lnTo>
                <a:lnTo>
                  <a:pt x="1110" y="80670"/>
                </a:lnTo>
                <a:lnTo>
                  <a:pt x="0" y="95250"/>
                </a:lnTo>
                <a:close/>
              </a:path>
            </a:pathLst>
          </a:custGeom>
          <a:solidFill>
            <a:srgbClr val="E1E2E9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365240" y="5710936"/>
            <a:ext cx="510286" cy="510286"/>
          </a:xfrm>
          <a:custGeom>
            <a:avLst/>
            <a:gdLst/>
            <a:ahLst/>
            <a:cxnLst/>
            <a:rect b="b" l="l" r="r" t="t"/>
            <a:pathLst>
              <a:path h="510286" w="510286">
                <a:moveTo>
                  <a:pt x="0" y="95250"/>
                </a:moveTo>
                <a:lnTo>
                  <a:pt x="4332" y="66783"/>
                </a:lnTo>
                <a:lnTo>
                  <a:pt x="16449" y="41748"/>
                </a:lnTo>
                <a:lnTo>
                  <a:pt x="35033" y="21463"/>
                </a:lnTo>
                <a:lnTo>
                  <a:pt x="58767" y="7245"/>
                </a:lnTo>
                <a:lnTo>
                  <a:pt x="86332" y="412"/>
                </a:lnTo>
                <a:lnTo>
                  <a:pt x="95250" y="0"/>
                </a:lnTo>
                <a:lnTo>
                  <a:pt x="415036" y="0"/>
                </a:lnTo>
                <a:lnTo>
                  <a:pt x="443502" y="4332"/>
                </a:lnTo>
                <a:lnTo>
                  <a:pt x="468537" y="16449"/>
                </a:lnTo>
                <a:lnTo>
                  <a:pt x="488822" y="35033"/>
                </a:lnTo>
                <a:lnTo>
                  <a:pt x="503040" y="58767"/>
                </a:lnTo>
                <a:lnTo>
                  <a:pt x="509873" y="86332"/>
                </a:lnTo>
                <a:lnTo>
                  <a:pt x="510286" y="95250"/>
                </a:lnTo>
                <a:lnTo>
                  <a:pt x="510286" y="415036"/>
                </a:lnTo>
                <a:lnTo>
                  <a:pt x="505953" y="443502"/>
                </a:lnTo>
                <a:lnTo>
                  <a:pt x="493836" y="468537"/>
                </a:lnTo>
                <a:lnTo>
                  <a:pt x="475252" y="488822"/>
                </a:lnTo>
                <a:lnTo>
                  <a:pt x="451518" y="503040"/>
                </a:lnTo>
                <a:lnTo>
                  <a:pt x="423953" y="509873"/>
                </a:lnTo>
                <a:lnTo>
                  <a:pt x="415036" y="510286"/>
                </a:lnTo>
                <a:lnTo>
                  <a:pt x="95250" y="510286"/>
                </a:lnTo>
                <a:lnTo>
                  <a:pt x="66783" y="505953"/>
                </a:lnTo>
                <a:lnTo>
                  <a:pt x="41748" y="493836"/>
                </a:lnTo>
                <a:lnTo>
                  <a:pt x="21463" y="475252"/>
                </a:lnTo>
                <a:lnTo>
                  <a:pt x="7245" y="451518"/>
                </a:lnTo>
                <a:lnTo>
                  <a:pt x="412" y="423953"/>
                </a:lnTo>
                <a:lnTo>
                  <a:pt x="0" y="415036"/>
                </a:lnTo>
                <a:lnTo>
                  <a:pt x="0" y="95250"/>
                </a:lnTo>
                <a:close/>
              </a:path>
            </a:pathLst>
          </a:custGeom>
          <a:ln w="7620">
            <a:solidFill>
              <a:srgbClr val="C7C8CF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2788900" y="7692417"/>
            <a:ext cx="1733803" cy="428409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67958" y="2053269"/>
            <a:ext cx="2053786" cy="590803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347" sz="4450">
                <a:solidFill>
                  <a:srgbClr val="505368"/>
                </a:solidFill>
                <a:latin typeface="Times New Roman"/>
                <a:cs typeface="Times New Roman"/>
              </a:rPr>
              <a:t>Partner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5041" y="2053269"/>
            <a:ext cx="3276528" cy="590803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>
              <a:lnSpc>
                <a:spcPts val="4050"/>
              </a:lnSpc>
            </a:pPr>
            <a:r>
              <a:rPr dirty="0" smtClean="0" spc="300" sz="4450">
                <a:solidFill>
                  <a:srgbClr val="505368"/>
                </a:solidFill>
                <a:latin typeface="Times New Roman"/>
                <a:cs typeface="Times New Roman"/>
              </a:rPr>
              <a:t>Integrations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5966" y="3326170"/>
            <a:ext cx="5896224" cy="616812"/>
          </a:xfrm>
          <a:prstGeom prst="rect">
            <a:avLst/>
          </a:prstGeom>
        </p:spPr>
        <p:txBody>
          <a:bodyPr bIns="0" lIns="0" rIns="0" rtlCol="0" tIns="10509" wrap="square">
            <a:noAutofit/>
          </a:bodyPr>
          <a:lstStyle/>
          <a:p>
            <a:pPr marL="12700">
              <a:lnSpc>
                <a:spcPts val="1655"/>
              </a:lnSpc>
            </a:pP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Integra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ions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w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ith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l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ading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curity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f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orma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ion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14" sz="1750">
                <a:solidFill>
                  <a:srgbClr val="5B5F70"/>
                </a:solidFill>
                <a:latin typeface="Times New Roman"/>
                <a:cs typeface="Times New Roman"/>
              </a:rPr>
              <a:t>vent</a:t>
            </a:r>
            <a:endParaRPr sz="1750">
              <a:latin typeface="Times New Roman"/>
              <a:cs typeface="Times New Roman"/>
            </a:endParaRPr>
          </a:p>
          <a:p>
            <a:pPr marL="12700" marR="33375">
              <a:lnSpc>
                <a:spcPct val="95825"/>
              </a:lnSpc>
              <a:spcBef>
                <a:spcPts val="808"/>
              </a:spcBef>
            </a:pP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m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gement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(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IEM)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lu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io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26" sz="1750">
                <a:solidFill>
                  <a:srgbClr val="5B5F70"/>
                </a:solidFill>
                <a:latin typeface="Times New Roman"/>
                <a:cs typeface="Times New Roman"/>
              </a:rPr>
              <a:t>s.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3482" y="3339211"/>
            <a:ext cx="246624" cy="362203"/>
          </a:xfrm>
          <a:prstGeom prst="rect">
            <a:avLst/>
          </a:prstGeom>
        </p:spPr>
        <p:txBody>
          <a:bodyPr bIns="0" lIns="0" rIns="0" rtlCol="0" tIns="17462" wrap="square">
            <a:noAutofit/>
          </a:bodyPr>
          <a:lstStyle/>
          <a:p>
            <a:pPr marL="12700">
              <a:lnSpc>
                <a:spcPts val="2750"/>
              </a:lnSpc>
            </a:pPr>
            <a:r>
              <a:rPr dirty="0" smtClean="0" sz="2650">
                <a:solidFill>
                  <a:srgbClr val="5B5F70"/>
                </a:solidFill>
                <a:latin typeface="Calibri"/>
                <a:cs typeface="Calibri"/>
              </a:rPr>
              <a:t>1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5966" y="4732822"/>
            <a:ext cx="5691631" cy="247903"/>
          </a:xfrm>
          <a:prstGeom prst="rect">
            <a:avLst/>
          </a:prstGeom>
        </p:spPr>
        <p:txBody>
          <a:bodyPr bIns="0" lIns="0" rIns="0" rtlCol="0" tIns="10509" wrap="square">
            <a:noAutofit/>
          </a:bodyPr>
          <a:lstStyle/>
          <a:p>
            <a:pPr marL="12700">
              <a:lnSpc>
                <a:spcPts val="1655"/>
              </a:lnSpc>
            </a:pP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Part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rships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w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ith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l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ading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curity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an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lytics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pla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f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rm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12" sz="1750">
                <a:solidFill>
                  <a:srgbClr val="5B5F70"/>
                </a:solidFill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2847" y="4745863"/>
            <a:ext cx="246624" cy="362204"/>
          </a:xfrm>
          <a:prstGeom prst="rect">
            <a:avLst/>
          </a:prstGeom>
        </p:spPr>
        <p:txBody>
          <a:bodyPr bIns="0" lIns="0" rIns="0" rtlCol="0" tIns="17462" wrap="square">
            <a:noAutofit/>
          </a:bodyPr>
          <a:lstStyle/>
          <a:p>
            <a:pPr marL="12700">
              <a:lnSpc>
                <a:spcPts val="2750"/>
              </a:lnSpc>
            </a:pPr>
            <a:r>
              <a:rPr dirty="0" smtClean="0" sz="2650">
                <a:solidFill>
                  <a:srgbClr val="5B5F70"/>
                </a:solidFill>
                <a:latin typeface="Calibri"/>
                <a:cs typeface="Calibri"/>
              </a:rPr>
              <a:t>2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5966" y="5775922"/>
            <a:ext cx="5704527" cy="248208"/>
          </a:xfrm>
          <a:prstGeom prst="rect">
            <a:avLst/>
          </a:prstGeom>
        </p:spPr>
        <p:txBody>
          <a:bodyPr bIns="0" lIns="0" rIns="0" rtlCol="0" tIns="10509" wrap="square">
            <a:noAutofit/>
          </a:bodyPr>
          <a:lstStyle/>
          <a:p>
            <a:pPr marL="12700">
              <a:lnSpc>
                <a:spcPts val="1655"/>
              </a:lnSpc>
            </a:pP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In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egra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ion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w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ith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h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at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in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l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lig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nce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feeds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15" sz="1750">
                <a:solidFill>
                  <a:srgbClr val="5B5F70"/>
                </a:solidFill>
                <a:latin typeface="Times New Roman"/>
                <a:cs typeface="Times New Roman"/>
              </a:rPr>
              <a:t>rvices.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21958" y="5789066"/>
            <a:ext cx="246825" cy="362508"/>
          </a:xfrm>
          <a:prstGeom prst="rect">
            <a:avLst/>
          </a:prstGeom>
        </p:spPr>
        <p:txBody>
          <a:bodyPr bIns="0" lIns="0" rIns="0" rtlCol="0" tIns="17494" wrap="square">
            <a:noAutofit/>
          </a:bodyPr>
          <a:lstStyle/>
          <a:p>
            <a:pPr marL="12700">
              <a:lnSpc>
                <a:spcPts val="2755"/>
              </a:lnSpc>
            </a:pPr>
            <a:r>
              <a:rPr dirty="0" smtClean="0" sz="2650">
                <a:solidFill>
                  <a:srgbClr val="5B5F70"/>
                </a:solidFill>
                <a:latin typeface="Calibri"/>
                <a:cs typeface="Calibri"/>
              </a:rPr>
              <a:t>3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8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76962" y="7729062"/>
            <a:ext cx="1733803" cy="471868"/>
          </a:xfrm>
          <a:prstGeom prst="rect">
            <a:avLst/>
          </a:prstGeom>
        </p:spPr>
        <p:txBody>
          <a:bodyPr bIns="0" lIns="0" rIns="0" rtlCol="0" tIns="23495" wrap="square">
            <a:noAutofit/>
          </a:bodyPr>
          <a:lstStyle/>
          <a:p>
            <a:pPr marL="62484">
              <a:lnSpc>
                <a:spcPct val="101725"/>
              </a:lnSpc>
            </a:pPr>
            <a:r>
              <a:rPr dirty="0" smtClean="0" spc="9" sz="100">
                <a:latin typeface="Calibri"/>
                <a:cs typeface="Calibri"/>
                <a:hlinkClick r:id="rId7"/>
              </a:rPr>
              <a:t>p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-1"/>
            <a:ext cx="5486400" cy="822960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22924" y="1909826"/>
            <a:ext cx="909281" cy="5819228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2776962" y="7729062"/>
            <a:ext cx="1733803" cy="471868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10732" y="578079"/>
            <a:ext cx="6178318" cy="1048462"/>
          </a:xfrm>
          <a:prstGeom prst="rect">
            <a:avLst/>
          </a:prstGeom>
        </p:spPr>
        <p:txBody>
          <a:bodyPr bIns="0" lIns="0" rIns="0" rtlCol="0" tIns="20669" wrap="square">
            <a:noAutofit/>
          </a:bodyPr>
          <a:lstStyle/>
          <a:p>
            <a:pPr marL="12700">
              <a:lnSpc>
                <a:spcPts val="3254"/>
              </a:lnSpc>
            </a:pPr>
            <a:r>
              <a:rPr dirty="0" smtClean="0" spc="219" sz="3550">
                <a:solidFill>
                  <a:srgbClr val="505368"/>
                </a:solidFill>
                <a:latin typeface="Times New Roman"/>
                <a:cs typeface="Times New Roman"/>
              </a:rPr>
              <a:t>Getting</a:t>
            </a:r>
            <a:r>
              <a:rPr dirty="0" smtClean="0" spc="219" sz="3550">
                <a:solidFill>
                  <a:srgbClr val="505368"/>
                </a:solidFill>
                <a:latin typeface="Times New Roman"/>
                <a:cs typeface="Times New Roman"/>
              </a:rPr>
              <a:t> </a:t>
            </a:r>
            <a:r>
              <a:rPr dirty="0" smtClean="0" spc="219" sz="3550">
                <a:solidFill>
                  <a:srgbClr val="505368"/>
                </a:solidFill>
                <a:latin typeface="Times New Roman"/>
                <a:cs typeface="Times New Roman"/>
              </a:rPr>
              <a:t>Started</a:t>
            </a:r>
            <a:r>
              <a:rPr dirty="0" smtClean="0" spc="219" sz="3550">
                <a:solidFill>
                  <a:srgbClr val="505368"/>
                </a:solidFill>
                <a:latin typeface="Times New Roman"/>
                <a:cs typeface="Times New Roman"/>
              </a:rPr>
              <a:t> </a:t>
            </a:r>
            <a:r>
              <a:rPr dirty="0" smtClean="0" spc="219" sz="3550">
                <a:solidFill>
                  <a:srgbClr val="505368"/>
                </a:solidFill>
                <a:latin typeface="Times New Roman"/>
                <a:cs typeface="Times New Roman"/>
              </a:rPr>
              <a:t>with</a:t>
            </a:r>
            <a:r>
              <a:rPr dirty="0" smtClean="0" spc="219" sz="3550">
                <a:solidFill>
                  <a:srgbClr val="505368"/>
                </a:solidFill>
                <a:latin typeface="Times New Roman"/>
                <a:cs typeface="Times New Roman"/>
              </a:rPr>
              <a:t> </a:t>
            </a:r>
            <a:r>
              <a:rPr dirty="0" smtClean="0" spc="219" sz="3550">
                <a:solidFill>
                  <a:srgbClr val="505368"/>
                </a:solidFill>
                <a:latin typeface="Times New Roman"/>
                <a:cs typeface="Times New Roman"/>
              </a:rPr>
              <a:t>A</a:t>
            </a:r>
            <a:r>
              <a:rPr dirty="0" smtClean="0" spc="219" sz="3550">
                <a:solidFill>
                  <a:srgbClr val="505368"/>
                </a:solidFill>
                <a:latin typeface="Times New Roman"/>
                <a:cs typeface="Times New Roman"/>
              </a:rPr>
              <a:t>m</a:t>
            </a:r>
            <a:r>
              <a:rPr dirty="0" smtClean="0" spc="219" sz="3550">
                <a:solidFill>
                  <a:srgbClr val="505368"/>
                </a:solidFill>
                <a:latin typeface="Times New Roman"/>
                <a:cs typeface="Times New Roman"/>
              </a:rPr>
              <a:t>azon</a:t>
            </a:r>
            <a:endParaRPr sz="3550">
              <a:latin typeface="Times New Roman"/>
              <a:cs typeface="Times New Roman"/>
            </a:endParaRPr>
          </a:p>
          <a:p>
            <a:pPr marL="12700" marR="67711">
              <a:lnSpc>
                <a:spcPct val="95825"/>
              </a:lnSpc>
              <a:spcBef>
                <a:spcPts val="257"/>
              </a:spcBef>
            </a:pPr>
            <a:r>
              <a:rPr dirty="0" smtClean="0" spc="199" sz="3550">
                <a:solidFill>
                  <a:srgbClr val="505368"/>
                </a:solidFill>
                <a:latin typeface="Times New Roman"/>
                <a:cs typeface="Times New Roman"/>
              </a:rPr>
              <a:t>Security</a:t>
            </a:r>
            <a:r>
              <a:rPr dirty="0" smtClean="0" spc="199" sz="3550">
                <a:solidFill>
                  <a:srgbClr val="505368"/>
                </a:solidFill>
                <a:latin typeface="Times New Roman"/>
                <a:cs typeface="Times New Roman"/>
              </a:rPr>
              <a:t> </a:t>
            </a:r>
            <a:r>
              <a:rPr dirty="0" smtClean="0" spc="199" sz="3550">
                <a:solidFill>
                  <a:srgbClr val="505368"/>
                </a:solidFill>
                <a:latin typeface="Times New Roman"/>
                <a:cs typeface="Times New Roman"/>
              </a:rPr>
              <a:t>La</a:t>
            </a:r>
            <a:r>
              <a:rPr dirty="0" smtClean="0" spc="199" sz="3550">
                <a:solidFill>
                  <a:srgbClr val="505368"/>
                </a:solidFill>
                <a:latin typeface="Times New Roman"/>
                <a:cs typeface="Times New Roman"/>
              </a:rPr>
              <a:t>k</a:t>
            </a:r>
            <a:r>
              <a:rPr dirty="0" smtClean="0" spc="199" sz="3550">
                <a:solidFill>
                  <a:srgbClr val="505368"/>
                </a:solidFill>
                <a:latin typeface="Times New Roman"/>
                <a:cs typeface="Times New Roman"/>
              </a:rPr>
              <a:t>e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3102" y="2122210"/>
            <a:ext cx="5059105" cy="637225"/>
          </a:xfrm>
          <a:prstGeom prst="rect">
            <a:avLst/>
          </a:prstGeom>
        </p:spPr>
        <p:txBody>
          <a:bodyPr bIns="0" lIns="0" rIns="0" rtlCol="0" tIns="10509" wrap="square">
            <a:noAutofit/>
          </a:bodyPr>
          <a:lstStyle/>
          <a:p>
            <a:pPr marL="12700" marR="26746">
              <a:lnSpc>
                <a:spcPts val="1655"/>
              </a:lnSpc>
            </a:pPr>
            <a:r>
              <a:rPr dirty="0" smtClean="0" spc="125" sz="175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125" sz="175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125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25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25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25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2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25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2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25" sz="1750">
                <a:solidFill>
                  <a:srgbClr val="5B5F70"/>
                </a:solidFill>
                <a:latin typeface="Times New Roman"/>
                <a:cs typeface="Times New Roman"/>
              </a:rPr>
              <a:t>Secur</a:t>
            </a:r>
            <a:r>
              <a:rPr dirty="0" smtClean="0" spc="125" sz="175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125" sz="1750">
                <a:solidFill>
                  <a:srgbClr val="5B5F70"/>
                </a:solidFill>
                <a:latin typeface="Times New Roman"/>
                <a:cs typeface="Times New Roman"/>
              </a:rPr>
              <a:t>ty</a:t>
            </a:r>
            <a:r>
              <a:rPr dirty="0" smtClean="0" spc="125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25" sz="1750">
                <a:solidFill>
                  <a:srgbClr val="5B5F70"/>
                </a:solidFill>
                <a:latin typeface="Times New Roman"/>
                <a:cs typeface="Times New Roman"/>
              </a:rPr>
              <a:t>Lake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411"/>
              </a:spcBef>
            </a:pP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La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h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Se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ty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La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k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rvi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fig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re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data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102" sz="1400">
                <a:solidFill>
                  <a:srgbClr val="5B5F70"/>
                </a:solidFill>
                <a:latin typeface="Times New Roman"/>
                <a:cs typeface="Times New Roman"/>
              </a:rPr>
              <a:t>rces.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3102" y="3576790"/>
            <a:ext cx="4953108" cy="637684"/>
          </a:xfrm>
          <a:prstGeom prst="rect">
            <a:avLst/>
          </a:prstGeom>
        </p:spPr>
        <p:txBody>
          <a:bodyPr bIns="0" lIns="0" rIns="0" rtlCol="0" tIns="10509" wrap="square">
            <a:noAutofit/>
          </a:bodyPr>
          <a:lstStyle/>
          <a:p>
            <a:pPr marL="12700" marR="26746">
              <a:lnSpc>
                <a:spcPts val="1655"/>
              </a:lnSpc>
            </a:pPr>
            <a:r>
              <a:rPr dirty="0" smtClean="0" spc="154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54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54" sz="1750">
                <a:solidFill>
                  <a:srgbClr val="5B5F70"/>
                </a:solidFill>
                <a:latin typeface="Times New Roman"/>
                <a:cs typeface="Times New Roman"/>
              </a:rPr>
              <a:t>fi</a:t>
            </a:r>
            <a:r>
              <a:rPr dirty="0" smtClean="0" spc="154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54" sz="175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154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54" sz="1750">
                <a:solidFill>
                  <a:srgbClr val="5B5F70"/>
                </a:solidFill>
                <a:latin typeface="Times New Roman"/>
                <a:cs typeface="Times New Roman"/>
              </a:rPr>
              <a:t>Da</a:t>
            </a:r>
            <a:r>
              <a:rPr dirty="0" smtClean="0" spc="154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54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54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54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154" sz="1750">
                <a:solidFill>
                  <a:srgbClr val="5B5F70"/>
                </a:solidFill>
                <a:latin typeface="Times New Roman"/>
                <a:cs typeface="Times New Roman"/>
              </a:rPr>
              <a:t>chem</a:t>
            </a:r>
            <a:r>
              <a:rPr dirty="0" smtClean="0" spc="154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54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413"/>
              </a:spcBef>
            </a:pP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fi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h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st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ture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rganizati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f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yo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ty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2" sz="1400">
                <a:solidFill>
                  <a:srgbClr val="5B5F70"/>
                </a:solidFill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93102" y="5031829"/>
            <a:ext cx="5171993" cy="637811"/>
          </a:xfrm>
          <a:prstGeom prst="rect">
            <a:avLst/>
          </a:prstGeom>
        </p:spPr>
        <p:txBody>
          <a:bodyPr bIns="0" lIns="0" rIns="0" rtlCol="0" tIns="10509" wrap="square">
            <a:noAutofit/>
          </a:bodyPr>
          <a:lstStyle/>
          <a:p>
            <a:pPr marL="12700" marR="26746">
              <a:lnSpc>
                <a:spcPts val="1655"/>
              </a:lnSpc>
            </a:pPr>
            <a:r>
              <a:rPr dirty="0" smtClean="0" spc="117" sz="1750">
                <a:solidFill>
                  <a:srgbClr val="5B5F70"/>
                </a:solidFill>
                <a:latin typeface="Times New Roman"/>
                <a:cs typeface="Times New Roman"/>
              </a:rPr>
              <a:t>Co</a:t>
            </a:r>
            <a:r>
              <a:rPr dirty="0" smtClean="0" spc="117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117" sz="1750">
                <a:solidFill>
                  <a:srgbClr val="5B5F70"/>
                </a:solidFill>
                <a:latin typeface="Times New Roman"/>
                <a:cs typeface="Times New Roman"/>
              </a:rPr>
              <a:t>fig</a:t>
            </a:r>
            <a:r>
              <a:rPr dirty="0" smtClean="0" spc="117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117" sz="1750">
                <a:solidFill>
                  <a:srgbClr val="5B5F70"/>
                </a:solidFill>
                <a:latin typeface="Times New Roman"/>
                <a:cs typeface="Times New Roman"/>
              </a:rPr>
              <a:t>re</a:t>
            </a:r>
            <a:r>
              <a:rPr dirty="0" smtClean="0" spc="117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7" sz="175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117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17" sz="175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117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117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117" sz="1750">
                <a:solidFill>
                  <a:srgbClr val="5B5F70"/>
                </a:solidFill>
                <a:latin typeface="Times New Roman"/>
                <a:cs typeface="Times New Roman"/>
              </a:rPr>
              <a:t>In</a:t>
            </a:r>
            <a:r>
              <a:rPr dirty="0" smtClean="0" spc="117" sz="1750">
                <a:solidFill>
                  <a:srgbClr val="5B5F70"/>
                </a:solidFill>
                <a:latin typeface="Times New Roman"/>
                <a:cs typeface="Times New Roman"/>
              </a:rPr>
              <a:t>g</a:t>
            </a:r>
            <a:r>
              <a:rPr dirty="0" smtClean="0" spc="117" sz="1750">
                <a:solidFill>
                  <a:srgbClr val="5B5F70"/>
                </a:solidFill>
                <a:latin typeface="Times New Roman"/>
                <a:cs typeface="Times New Roman"/>
              </a:rPr>
              <a:t>estion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414"/>
              </a:spcBef>
            </a:pP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Se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p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data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pip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lines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to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ll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st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am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data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into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the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79" sz="1400">
                <a:solidFill>
                  <a:srgbClr val="5B5F70"/>
                </a:solidFill>
                <a:latin typeface="Times New Roman"/>
                <a:cs typeface="Times New Roman"/>
              </a:rPr>
              <a:t>lake.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93102" y="6487200"/>
            <a:ext cx="6130405" cy="637326"/>
          </a:xfrm>
          <a:prstGeom prst="rect">
            <a:avLst/>
          </a:prstGeom>
        </p:spPr>
        <p:txBody>
          <a:bodyPr bIns="0" lIns="0" rIns="0" rtlCol="0" tIns="10509" wrap="square">
            <a:noAutofit/>
          </a:bodyPr>
          <a:lstStyle/>
          <a:p>
            <a:pPr marL="12700" marR="26791">
              <a:lnSpc>
                <a:spcPts val="1655"/>
              </a:lnSpc>
            </a:pPr>
            <a:r>
              <a:rPr dirty="0" smtClean="0" spc="97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97" sz="175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97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97" sz="1750">
                <a:solidFill>
                  <a:srgbClr val="5B5F70"/>
                </a:solidFill>
                <a:latin typeface="Times New Roman"/>
                <a:cs typeface="Times New Roman"/>
              </a:rPr>
              <a:t>lyze</a:t>
            </a:r>
            <a:r>
              <a:rPr dirty="0" smtClean="0" spc="97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7" sz="1750">
                <a:solidFill>
                  <a:srgbClr val="5B5F70"/>
                </a:solidFill>
                <a:latin typeface="Times New Roman"/>
                <a:cs typeface="Times New Roman"/>
              </a:rPr>
              <a:t>and</a:t>
            </a:r>
            <a:r>
              <a:rPr dirty="0" smtClean="0" spc="97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7" sz="1750">
                <a:solidFill>
                  <a:srgbClr val="5B5F70"/>
                </a:solidFill>
                <a:latin typeface="Times New Roman"/>
                <a:cs typeface="Times New Roman"/>
              </a:rPr>
              <a:t>Vi</a:t>
            </a:r>
            <a:r>
              <a:rPr dirty="0" smtClean="0" spc="97" sz="175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97" sz="175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97" sz="175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97" sz="1750">
                <a:solidFill>
                  <a:srgbClr val="5B5F70"/>
                </a:solidFill>
                <a:latin typeface="Times New Roman"/>
                <a:cs typeface="Times New Roman"/>
              </a:rPr>
              <a:t>l</a:t>
            </a:r>
            <a:r>
              <a:rPr dirty="0" smtClean="0" spc="97" sz="175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97" sz="1750">
                <a:solidFill>
                  <a:srgbClr val="5B5F70"/>
                </a:solidFill>
                <a:latin typeface="Times New Roman"/>
                <a:cs typeface="Times New Roman"/>
              </a:rPr>
              <a:t>ze</a:t>
            </a:r>
            <a:r>
              <a:rPr dirty="0" smtClean="0" spc="97" sz="175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97" sz="1750">
                <a:solidFill>
                  <a:srgbClr val="5B5F70"/>
                </a:solidFill>
                <a:latin typeface="Times New Roman"/>
                <a:cs typeface="Times New Roman"/>
              </a:rPr>
              <a:t>Data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411"/>
              </a:spcBef>
            </a:pP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Q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y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v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is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alize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se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ri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y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data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si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g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l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like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h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ena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Q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k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Sig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h</a:t>
            </a:r>
            <a:r>
              <a:rPr dirty="0" smtClean="0" spc="85" sz="1400">
                <a:solidFill>
                  <a:srgbClr val="5B5F70"/>
                </a:solidFill>
                <a:latin typeface="Times New Roman"/>
                <a:cs typeface="Times New Roman"/>
              </a:rPr>
              <a:t>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7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76962" y="7752570"/>
            <a:ext cx="1733803" cy="352475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 marL="62484">
              <a:lnSpc>
                <a:spcPct val="101725"/>
              </a:lnSpc>
            </a:pPr>
            <a:r>
              <a:rPr dirty="0" smtClean="0" spc="9" sz="100">
                <a:latin typeface="Calibri"/>
                <a:cs typeface="Calibri"/>
                <a:hlinkClick r:id="rId6"/>
              </a:rPr>
              <a:t>p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-1"/>
            <a:ext cx="5486400" cy="822960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776962" y="7752570"/>
            <a:ext cx="1733803" cy="352475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6267958" y="2424871"/>
            <a:ext cx="7549223" cy="3497139"/>
          </a:xfrm>
          <a:prstGeom prst="rect">
            <a:avLst/>
          </a:prstGeom>
        </p:spPr>
        <p:txBody>
          <a:bodyPr bIns="0" lIns="0" rIns="0" rtlCol="0" tIns="25717" wrap="square">
            <a:noAutofit/>
          </a:bodyPr>
          <a:lstStyle/>
          <a:p>
            <a:pPr marL="12700" marR="42064">
              <a:lnSpc>
                <a:spcPts val="4050"/>
              </a:lnSpc>
            </a:pPr>
            <a:r>
              <a:rPr dirty="0" smtClean="0" spc="362" sz="4450">
                <a:solidFill>
                  <a:srgbClr val="505368"/>
                </a:solidFill>
                <a:latin typeface="Times New Roman"/>
                <a:cs typeface="Times New Roman"/>
              </a:rPr>
              <a:t>Conclusion</a:t>
            </a:r>
            <a:r>
              <a:rPr dirty="0" smtClean="0" spc="362" sz="4450">
                <a:solidFill>
                  <a:srgbClr val="505368"/>
                </a:solidFill>
                <a:latin typeface="Times New Roman"/>
                <a:cs typeface="Times New Roman"/>
              </a:rPr>
              <a:t> </a:t>
            </a:r>
            <a:r>
              <a:rPr dirty="0" smtClean="0" spc="362" sz="4450">
                <a:solidFill>
                  <a:srgbClr val="505368"/>
                </a:solidFill>
                <a:latin typeface="Times New Roman"/>
                <a:cs typeface="Times New Roman"/>
              </a:rPr>
              <a:t>and</a:t>
            </a:r>
            <a:r>
              <a:rPr dirty="0" smtClean="0" spc="362" sz="4450">
                <a:solidFill>
                  <a:srgbClr val="505368"/>
                </a:solidFill>
                <a:latin typeface="Times New Roman"/>
                <a:cs typeface="Times New Roman"/>
              </a:rPr>
              <a:t> </a:t>
            </a:r>
            <a:r>
              <a:rPr dirty="0" smtClean="0" spc="362" sz="4450">
                <a:solidFill>
                  <a:srgbClr val="505368"/>
                </a:solidFill>
                <a:latin typeface="Times New Roman"/>
                <a:cs typeface="Times New Roman"/>
              </a:rPr>
              <a:t>Key</a:t>
            </a:r>
            <a:endParaRPr sz="4450">
              <a:latin typeface="Times New Roman"/>
              <a:cs typeface="Times New Roman"/>
            </a:endParaRPr>
          </a:p>
          <a:p>
            <a:pPr marL="12700" marR="42064">
              <a:lnSpc>
                <a:spcPct val="95825"/>
              </a:lnSpc>
              <a:spcBef>
                <a:spcPts val="282"/>
              </a:spcBef>
            </a:pPr>
            <a:r>
              <a:rPr dirty="0" smtClean="0" spc="421" sz="4450">
                <a:solidFill>
                  <a:srgbClr val="505368"/>
                </a:solidFill>
                <a:latin typeface="Times New Roman"/>
                <a:cs typeface="Times New Roman"/>
              </a:rPr>
              <a:t>Takeaways</a:t>
            </a:r>
            <a:endParaRPr sz="4450">
              <a:latin typeface="Times New Roman"/>
              <a:cs typeface="Times New Roman"/>
            </a:endParaRPr>
          </a:p>
          <a:p>
            <a:pPr marL="12700">
              <a:lnSpc>
                <a:spcPct val="96687"/>
              </a:lnSpc>
              <a:spcBef>
                <a:spcPts val="2936"/>
              </a:spcBef>
            </a:pPr>
            <a:r>
              <a:rPr dirty="0" smtClean="0" spc="-415" sz="25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-454" sz="2500">
                <a:solidFill>
                  <a:srgbClr val="5B5F70"/>
                </a:solidFill>
                <a:latin typeface="Times New Roman"/>
                <a:cs typeface="Times New Roman"/>
              </a:rPr>
              <a:t>m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z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on</a:t>
            </a:r>
            <a:r>
              <a:rPr dirty="0" smtClean="0" spc="-150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319" sz="25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-251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-280" sz="25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-175" sz="2500">
                <a:solidFill>
                  <a:srgbClr val="5B5F70"/>
                </a:solidFill>
                <a:latin typeface="Times New Roman"/>
                <a:cs typeface="Times New Roman"/>
              </a:rPr>
              <a:t>ri</a:t>
            </a:r>
            <a:r>
              <a:rPr dirty="0" smtClean="0" spc="-152" sz="25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y</a:t>
            </a:r>
            <a:r>
              <a:rPr dirty="0" smtClean="0" spc="-149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86" sz="2500">
                <a:solidFill>
                  <a:srgbClr val="5B5F70"/>
                </a:solidFill>
                <a:latin typeface="Times New Roman"/>
                <a:cs typeface="Times New Roman"/>
              </a:rPr>
              <a:t>Lake</a:t>
            </a:r>
            <a:r>
              <a:rPr dirty="0" smtClean="0" spc="-135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191" sz="2500">
                <a:solidFill>
                  <a:srgbClr val="5B5F70"/>
                </a:solidFill>
                <a:latin typeface="Times New Roman"/>
                <a:cs typeface="Times New Roman"/>
              </a:rPr>
              <a:t>is</a:t>
            </a:r>
            <a:r>
              <a:rPr dirty="0" smtClean="0" spc="-145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-125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p</a:t>
            </a:r>
            <a:r>
              <a:rPr dirty="0" smtClean="0" spc="-284" sz="25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-263" sz="2500">
                <a:solidFill>
                  <a:srgbClr val="5B5F70"/>
                </a:solidFill>
                <a:latin typeface="Times New Roman"/>
                <a:cs typeface="Times New Roman"/>
              </a:rPr>
              <a:t>werf</a:t>
            </a:r>
            <a:r>
              <a:rPr dirty="0" smtClean="0" spc="-280" sz="25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-159" sz="2500">
                <a:solidFill>
                  <a:srgbClr val="5B5F70"/>
                </a:solidFill>
                <a:latin typeface="Times New Roman"/>
                <a:cs typeface="Times New Roman"/>
              </a:rPr>
              <a:t>l</a:t>
            </a:r>
            <a:r>
              <a:rPr dirty="0" smtClean="0" spc="-161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p</a:t>
            </a:r>
            <a:r>
              <a:rPr dirty="0" smtClean="0" spc="-156" sz="2500">
                <a:solidFill>
                  <a:srgbClr val="5B5F70"/>
                </a:solidFill>
                <a:latin typeface="Times New Roman"/>
                <a:cs typeface="Times New Roman"/>
              </a:rPr>
              <a:t>l</a:t>
            </a:r>
            <a:r>
              <a:rPr dirty="0" smtClean="0" spc="-207" sz="2500">
                <a:solidFill>
                  <a:srgbClr val="5B5F70"/>
                </a:solidFill>
                <a:latin typeface="Times New Roman"/>
                <a:cs typeface="Times New Roman"/>
              </a:rPr>
              <a:t>at</a:t>
            </a:r>
            <a:r>
              <a:rPr dirty="0" smtClean="0" spc="-184" sz="2500">
                <a:solidFill>
                  <a:srgbClr val="5B5F70"/>
                </a:solidFill>
                <a:latin typeface="Times New Roman"/>
                <a:cs typeface="Times New Roman"/>
              </a:rPr>
              <a:t>f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-188" sz="25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-446" sz="2500">
                <a:solidFill>
                  <a:srgbClr val="5B5F70"/>
                </a:solidFill>
                <a:latin typeface="Times New Roman"/>
                <a:cs typeface="Times New Roman"/>
              </a:rPr>
              <a:t>m</a:t>
            </a:r>
            <a:r>
              <a:rPr dirty="0" smtClean="0" spc="-155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191" sz="2500">
                <a:solidFill>
                  <a:srgbClr val="5B5F70"/>
                </a:solidFill>
                <a:latin typeface="Times New Roman"/>
                <a:cs typeface="Times New Roman"/>
              </a:rPr>
              <a:t>f</a:t>
            </a:r>
            <a:r>
              <a:rPr dirty="0" smtClean="0" spc="-284" sz="25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-191" sz="25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-139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-156" sz="25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-191" sz="25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-251" sz="25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-159" sz="2500">
                <a:solidFill>
                  <a:srgbClr val="5B5F70"/>
                </a:solidFill>
                <a:latin typeface="Times New Roman"/>
                <a:cs typeface="Times New Roman"/>
              </a:rPr>
              <a:t>li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z</a:t>
            </a:r>
            <a:r>
              <a:rPr dirty="0" smtClean="0" spc="-271" sz="2500">
                <a:solidFill>
                  <a:srgbClr val="5B5F70"/>
                </a:solidFill>
                <a:latin typeface="Times New Roman"/>
                <a:cs typeface="Times New Roman"/>
              </a:rPr>
              <a:t>ed</a:t>
            </a:r>
            <a:r>
              <a:rPr dirty="0" smtClean="0" spc="-153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23" sz="25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-251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-280" sz="25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-175" sz="2500">
                <a:solidFill>
                  <a:srgbClr val="5B5F70"/>
                </a:solidFill>
                <a:latin typeface="Times New Roman"/>
                <a:cs typeface="Times New Roman"/>
              </a:rPr>
              <a:t>ri</a:t>
            </a:r>
            <a:r>
              <a:rPr dirty="0" smtClean="0" spc="-152" sz="25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y</a:t>
            </a:r>
            <a:r>
              <a:rPr dirty="0" smtClean="0" spc="-159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-245" sz="25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-207" sz="2500">
                <a:solidFill>
                  <a:srgbClr val="5B5F70"/>
                </a:solidFill>
                <a:latin typeface="Times New Roman"/>
                <a:cs typeface="Times New Roman"/>
              </a:rPr>
              <a:t>ta</a:t>
            </a:r>
            <a:r>
              <a:rPr dirty="0" smtClean="0" spc="-143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350" sz="2500">
                <a:solidFill>
                  <a:srgbClr val="5B5F70"/>
                </a:solidFill>
                <a:latin typeface="Times New Roman"/>
                <a:cs typeface="Times New Roman"/>
              </a:rPr>
              <a:t>ma</a:t>
            </a:r>
            <a:r>
              <a:rPr dirty="0" smtClean="0" spc="-284" sz="25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-280" sz="2500">
                <a:solidFill>
                  <a:srgbClr val="5B5F70"/>
                </a:solidFill>
                <a:latin typeface="Times New Roman"/>
                <a:cs typeface="Times New Roman"/>
              </a:rPr>
              <a:t>g</a:t>
            </a:r>
            <a:r>
              <a:rPr dirty="0" smtClean="0" spc="-350" sz="2500">
                <a:solidFill>
                  <a:srgbClr val="5B5F70"/>
                </a:solidFill>
                <a:latin typeface="Times New Roman"/>
                <a:cs typeface="Times New Roman"/>
              </a:rPr>
              <a:t>em</a:t>
            </a:r>
            <a:r>
              <a:rPr dirty="0" smtClean="0" spc="-251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-156" sz="25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-143" sz="2500">
                <a:solidFill>
                  <a:srgbClr val="5B5F70"/>
                </a:solidFill>
                <a:latin typeface="Times New Roman"/>
                <a:cs typeface="Times New Roman"/>
              </a:rPr>
              <a:t>.</a:t>
            </a:r>
            <a:r>
              <a:rPr dirty="0" smtClean="0" spc="-164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175" sz="2500">
                <a:solidFill>
                  <a:srgbClr val="5B5F70"/>
                </a:solidFill>
                <a:latin typeface="Times New Roman"/>
                <a:cs typeface="Times New Roman"/>
              </a:rPr>
              <a:t>It</a:t>
            </a:r>
            <a:r>
              <a:rPr dirty="0" smtClean="0" spc="-125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-188" sz="2500">
                <a:solidFill>
                  <a:srgbClr val="5B5F70"/>
                </a:solidFill>
                <a:latin typeface="Times New Roman"/>
                <a:cs typeface="Times New Roman"/>
              </a:rPr>
              <a:t>f</a:t>
            </a:r>
            <a:r>
              <a:rPr dirty="0" smtClean="0" spc="-191" sz="2500">
                <a:solidFill>
                  <a:srgbClr val="5B5F70"/>
                </a:solidFill>
                <a:latin typeface="Times New Roman"/>
                <a:cs typeface="Times New Roman"/>
              </a:rPr>
              <a:t>f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07" sz="2500">
                <a:solidFill>
                  <a:srgbClr val="5B5F70"/>
                </a:solidFill>
                <a:latin typeface="Times New Roman"/>
                <a:cs typeface="Times New Roman"/>
              </a:rPr>
              <a:t>rs</a:t>
            </a:r>
            <a:r>
              <a:rPr dirty="0" smtClean="0" spc="-146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k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y</a:t>
            </a:r>
            <a:r>
              <a:rPr dirty="0" smtClean="0" spc="-147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191" sz="2500">
                <a:solidFill>
                  <a:srgbClr val="5B5F70"/>
                </a:solidFill>
                <a:latin typeface="Times New Roman"/>
                <a:cs typeface="Times New Roman"/>
              </a:rPr>
              <a:t>f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-156" sz="25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-188" sz="25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-239" sz="2500">
                <a:solidFill>
                  <a:srgbClr val="5B5F70"/>
                </a:solidFill>
                <a:latin typeface="Times New Roman"/>
                <a:cs typeface="Times New Roman"/>
              </a:rPr>
              <a:t>es</a:t>
            </a:r>
            <a:r>
              <a:rPr dirty="0" smtClean="0" spc="-145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-280" sz="25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-147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b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175" sz="2500">
                <a:solidFill>
                  <a:srgbClr val="5B5F70"/>
                </a:solidFill>
                <a:latin typeface="Times New Roman"/>
                <a:cs typeface="Times New Roman"/>
              </a:rPr>
              <a:t>fi</a:t>
            </a:r>
            <a:r>
              <a:rPr dirty="0" smtClean="0" spc="-152" sz="25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-223" sz="25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-158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159" sz="25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-284" sz="2500">
                <a:solidFill>
                  <a:srgbClr val="5B5F70"/>
                </a:solidFill>
                <a:latin typeface="Times New Roman"/>
                <a:cs typeface="Times New Roman"/>
              </a:rPr>
              <a:t>h</a:t>
            </a:r>
            <a:r>
              <a:rPr dirty="0" smtClean="0" spc="-207" sz="2500">
                <a:solidFill>
                  <a:srgbClr val="5B5F70"/>
                </a:solidFill>
                <a:latin typeface="Times New Roman"/>
                <a:cs typeface="Times New Roman"/>
              </a:rPr>
              <a:t>at</a:t>
            </a:r>
            <a:r>
              <a:rPr dirty="0" smtClean="0" spc="-134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-147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80" sz="25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h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158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y</a:t>
            </a:r>
            <a:r>
              <a:rPr dirty="0" smtClean="0" spc="-278" sz="25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-239" sz="2500">
                <a:solidFill>
                  <a:srgbClr val="5B5F70"/>
                </a:solidFill>
                <a:latin typeface="Times New Roman"/>
                <a:cs typeface="Times New Roman"/>
              </a:rPr>
              <a:t>ur</a:t>
            </a:r>
            <a:r>
              <a:rPr dirty="0" smtClean="0" spc="-143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23" sz="25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-251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-280" sz="25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-175" sz="2500">
                <a:solidFill>
                  <a:srgbClr val="5B5F70"/>
                </a:solidFill>
                <a:latin typeface="Times New Roman"/>
                <a:cs typeface="Times New Roman"/>
              </a:rPr>
              <a:t>ri</a:t>
            </a:r>
            <a:r>
              <a:rPr dirty="0" smtClean="0" spc="-152" sz="25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y</a:t>
            </a:r>
            <a:r>
              <a:rPr dirty="0" smtClean="0" spc="-159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p</a:t>
            </a:r>
            <a:r>
              <a:rPr dirty="0" smtClean="0" spc="-280" sz="25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-223" sz="25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-156" sz="25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-188" sz="25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-200" sz="2500">
                <a:solidFill>
                  <a:srgbClr val="5B5F70"/>
                </a:solidFill>
                <a:latin typeface="Times New Roman"/>
                <a:cs typeface="Times New Roman"/>
              </a:rPr>
              <a:t>e,</a:t>
            </a:r>
            <a:r>
              <a:rPr dirty="0" smtClean="0" spc="-160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97" sz="2500">
                <a:solidFill>
                  <a:srgbClr val="5B5F70"/>
                </a:solidFill>
                <a:latin typeface="Times New Roman"/>
                <a:cs typeface="Times New Roman"/>
              </a:rPr>
              <a:t>imp</a:t>
            </a:r>
            <a:r>
              <a:rPr dirty="0" smtClean="0" spc="-184" sz="25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-280" sz="2500">
                <a:solidFill>
                  <a:srgbClr val="5B5F70"/>
                </a:solidFill>
                <a:latin typeface="Times New Roman"/>
                <a:cs typeface="Times New Roman"/>
              </a:rPr>
              <a:t>v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160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159" sz="25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-284" sz="2500">
                <a:solidFill>
                  <a:srgbClr val="5B5F70"/>
                </a:solidFill>
                <a:latin typeface="Times New Roman"/>
                <a:cs typeface="Times New Roman"/>
              </a:rPr>
              <a:t>h</a:t>
            </a:r>
            <a:r>
              <a:rPr dirty="0" smtClean="0" spc="-191" sz="25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07" sz="2500">
                <a:solidFill>
                  <a:srgbClr val="5B5F70"/>
                </a:solidFill>
                <a:latin typeface="Times New Roman"/>
                <a:cs typeface="Times New Roman"/>
              </a:rPr>
              <a:t>at</a:t>
            </a:r>
            <a:r>
              <a:rPr dirty="0" smtClean="0" spc="-131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159" sz="25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-251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-156" sz="25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-159" sz="25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-284" sz="25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-215" sz="2500">
                <a:solidFill>
                  <a:srgbClr val="5B5F70"/>
                </a:solidFill>
                <a:latin typeface="Times New Roman"/>
                <a:cs typeface="Times New Roman"/>
              </a:rPr>
              <a:t>n,</a:t>
            </a:r>
            <a:r>
              <a:rPr dirty="0" smtClean="0" spc="-159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-280" sz="25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-162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23" sz="25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-156" sz="25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-191" sz="25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86" sz="2500">
                <a:solidFill>
                  <a:srgbClr val="5B5F70"/>
                </a:solidFill>
                <a:latin typeface="Times New Roman"/>
                <a:cs typeface="Times New Roman"/>
              </a:rPr>
              <a:t>aml</a:t>
            </a:r>
            <a:r>
              <a:rPr dirty="0" smtClean="0" spc="-152" sz="25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-271" sz="2500">
                <a:solidFill>
                  <a:srgbClr val="5B5F70"/>
                </a:solidFill>
                <a:latin typeface="Times New Roman"/>
                <a:cs typeface="Times New Roman"/>
              </a:rPr>
              <a:t>ne</a:t>
            </a:r>
            <a:r>
              <a:rPr dirty="0" smtClean="0" spc="-144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159" sz="25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-284" sz="25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-156" sz="25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23" sz="2500">
                <a:solidFill>
                  <a:srgbClr val="5B5F70"/>
                </a:solidFill>
                <a:latin typeface="Times New Roman"/>
                <a:cs typeface="Times New Roman"/>
              </a:rPr>
              <a:t>nt</a:t>
            </a:r>
            <a:r>
              <a:rPr dirty="0" smtClean="0" spc="-170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191" sz="25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-245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23" sz="25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-283" sz="2500">
                <a:solidFill>
                  <a:srgbClr val="5B5F70"/>
                </a:solidFill>
                <a:latin typeface="Times New Roman"/>
                <a:cs typeface="Times New Roman"/>
              </a:rPr>
              <a:t>p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-278" sz="25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-223" sz="25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-250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143" sz="2500">
                <a:solidFill>
                  <a:srgbClr val="5B5F70"/>
                </a:solidFill>
                <a:latin typeface="Times New Roman"/>
                <a:cs typeface="Times New Roman"/>
              </a:rPr>
              <a:t>.</a:t>
            </a:r>
            <a:r>
              <a:rPr dirty="0" smtClean="0" spc="-143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335" sz="2500">
                <a:solidFill>
                  <a:srgbClr val="5B5F70"/>
                </a:solidFill>
                <a:latin typeface="Times New Roman"/>
                <a:cs typeface="Times New Roman"/>
              </a:rPr>
              <a:t>Co</a:t>
            </a:r>
            <a:r>
              <a:rPr dirty="0" smtClean="0" spc="-284" sz="25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-223" sz="25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-156" sz="25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191" sz="25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-160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-280" sz="25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-280" sz="2500">
                <a:solidFill>
                  <a:srgbClr val="5B5F70"/>
                </a:solidFill>
                <a:latin typeface="Times New Roman"/>
                <a:cs typeface="Times New Roman"/>
              </a:rPr>
              <a:t>p</a:t>
            </a:r>
            <a:r>
              <a:rPr dirty="0" smtClean="0" spc="-223" sz="2500">
                <a:solidFill>
                  <a:srgbClr val="5B5F70"/>
                </a:solidFill>
                <a:latin typeface="Times New Roman"/>
                <a:cs typeface="Times New Roman"/>
              </a:rPr>
              <a:t>ting</a:t>
            </a:r>
            <a:r>
              <a:rPr dirty="0" smtClean="0" spc="-140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07" sz="2500">
                <a:solidFill>
                  <a:srgbClr val="5B5F70"/>
                </a:solidFill>
                <a:latin typeface="Times New Roman"/>
                <a:cs typeface="Times New Roman"/>
              </a:rPr>
              <a:t>this</a:t>
            </a:r>
            <a:r>
              <a:rPr dirty="0" smtClean="0" spc="-145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39" sz="2500">
                <a:solidFill>
                  <a:srgbClr val="5B5F70"/>
                </a:solidFill>
                <a:latin typeface="Times New Roman"/>
                <a:cs typeface="Times New Roman"/>
              </a:rPr>
              <a:t>se</a:t>
            </a:r>
            <a:r>
              <a:rPr dirty="0" smtClean="0" spc="-184" sz="25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-239" sz="2500">
                <a:solidFill>
                  <a:srgbClr val="5B5F70"/>
                </a:solidFill>
                <a:latin typeface="Times New Roman"/>
                <a:cs typeface="Times New Roman"/>
              </a:rPr>
              <a:t>vice</a:t>
            </a:r>
            <a:r>
              <a:rPr dirty="0" smtClean="0" spc="-157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191" sz="2500">
                <a:solidFill>
                  <a:srgbClr val="5B5F70"/>
                </a:solidFill>
                <a:latin typeface="Times New Roman"/>
                <a:cs typeface="Times New Roman"/>
              </a:rPr>
              <a:t>f</a:t>
            </a:r>
            <a:r>
              <a:rPr dirty="0" smtClean="0" spc="-284" sz="2500">
                <a:solidFill>
                  <a:srgbClr val="5B5F70"/>
                </a:solidFill>
                <a:latin typeface="Times New Roman"/>
                <a:cs typeface="Times New Roman"/>
              </a:rPr>
              <a:t>o</a:t>
            </a:r>
            <a:r>
              <a:rPr dirty="0" smtClean="0" spc="-191" sz="2500">
                <a:solidFill>
                  <a:srgbClr val="5B5F70"/>
                </a:solidFill>
                <a:latin typeface="Times New Roman"/>
                <a:cs typeface="Times New Roman"/>
              </a:rPr>
              <a:t>r</a:t>
            </a:r>
            <a:r>
              <a:rPr dirty="0" smtClean="0" spc="-143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23" sz="25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-156" sz="25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-297" sz="2500">
                <a:solidFill>
                  <a:srgbClr val="5B5F70"/>
                </a:solidFill>
                <a:latin typeface="Times New Roman"/>
                <a:cs typeface="Times New Roman"/>
              </a:rPr>
              <a:t>mpl</a:t>
            </a:r>
            <a:r>
              <a:rPr dirty="0" smtClean="0" spc="-152" sz="25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-175" sz="2500">
                <a:solidFill>
                  <a:srgbClr val="5B5F70"/>
                </a:solidFill>
                <a:latin typeface="Times New Roman"/>
                <a:cs typeface="Times New Roman"/>
              </a:rPr>
              <a:t>fi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-159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-280" sz="25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-147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184" sz="2500">
                <a:solidFill>
                  <a:srgbClr val="5B5F70"/>
                </a:solidFill>
                <a:latin typeface="Times New Roman"/>
                <a:cs typeface="Times New Roman"/>
              </a:rPr>
              <a:t>f</a:t>
            </a:r>
            <a:r>
              <a:rPr dirty="0" smtClean="0" spc="-175" sz="2500">
                <a:solidFill>
                  <a:srgbClr val="5B5F70"/>
                </a:solidFill>
                <a:latin typeface="Times New Roman"/>
                <a:cs typeface="Times New Roman"/>
              </a:rPr>
              <a:t>fi</a:t>
            </a:r>
            <a:r>
              <a:rPr dirty="0" smtClean="0" spc="-247" sz="25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-159" sz="2500">
                <a:solidFill>
                  <a:srgbClr val="5B5F70"/>
                </a:solidFill>
                <a:latin typeface="Times New Roman"/>
                <a:cs typeface="Times New Roman"/>
              </a:rPr>
              <a:t>i</a:t>
            </a:r>
            <a:r>
              <a:rPr dirty="0" smtClean="0" spc="-251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23" sz="2500">
                <a:solidFill>
                  <a:srgbClr val="5B5F70"/>
                </a:solidFill>
                <a:latin typeface="Times New Roman"/>
                <a:cs typeface="Times New Roman"/>
              </a:rPr>
              <a:t>nt</a:t>
            </a:r>
            <a:r>
              <a:rPr dirty="0" smtClean="0" spc="-144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23" sz="2500">
                <a:solidFill>
                  <a:srgbClr val="5B5F70"/>
                </a:solidFill>
                <a:latin typeface="Times New Roman"/>
                <a:cs typeface="Times New Roman"/>
              </a:rPr>
              <a:t>s</a:t>
            </a:r>
            <a:r>
              <a:rPr dirty="0" smtClean="0" spc="-251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c</a:t>
            </a:r>
            <a:r>
              <a:rPr dirty="0" smtClean="0" spc="-280" sz="2500">
                <a:solidFill>
                  <a:srgbClr val="5B5F70"/>
                </a:solidFill>
                <a:latin typeface="Times New Roman"/>
                <a:cs typeface="Times New Roman"/>
              </a:rPr>
              <a:t>u</a:t>
            </a:r>
            <a:r>
              <a:rPr dirty="0" smtClean="0" spc="-175" sz="2500">
                <a:solidFill>
                  <a:srgbClr val="5B5F70"/>
                </a:solidFill>
                <a:latin typeface="Times New Roman"/>
                <a:cs typeface="Times New Roman"/>
              </a:rPr>
              <a:t>ri</a:t>
            </a:r>
            <a:r>
              <a:rPr dirty="0" smtClean="0" spc="-152" sz="25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y</a:t>
            </a:r>
            <a:r>
              <a:rPr dirty="0" smtClean="0" spc="-159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d</a:t>
            </a:r>
            <a:r>
              <a:rPr dirty="0" smtClean="0" spc="-245" sz="25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-207" sz="2500">
                <a:solidFill>
                  <a:srgbClr val="5B5F70"/>
                </a:solidFill>
                <a:latin typeface="Times New Roman"/>
                <a:cs typeface="Times New Roman"/>
              </a:rPr>
              <a:t>ta</a:t>
            </a:r>
            <a:r>
              <a:rPr dirty="0" smtClean="0" spc="-143" sz="2500">
                <a:solidFill>
                  <a:srgbClr val="5B5F70"/>
                </a:solidFill>
                <a:latin typeface="Times New Roman"/>
                <a:cs typeface="Times New Roman"/>
              </a:rPr>
              <a:t> </a:t>
            </a:r>
            <a:r>
              <a:rPr dirty="0" smtClean="0" spc="-350" sz="2500">
                <a:solidFill>
                  <a:srgbClr val="5B5F70"/>
                </a:solidFill>
                <a:latin typeface="Times New Roman"/>
                <a:cs typeface="Times New Roman"/>
              </a:rPr>
              <a:t>ma</a:t>
            </a:r>
            <a:r>
              <a:rPr dirty="0" smtClean="0" spc="-283" sz="25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-254" sz="2500">
                <a:solidFill>
                  <a:srgbClr val="5B5F70"/>
                </a:solidFill>
                <a:latin typeface="Times New Roman"/>
                <a:cs typeface="Times New Roman"/>
              </a:rPr>
              <a:t>a</a:t>
            </a:r>
            <a:r>
              <a:rPr dirty="0" smtClean="0" spc="-278" sz="2500">
                <a:solidFill>
                  <a:srgbClr val="5B5F70"/>
                </a:solidFill>
                <a:latin typeface="Times New Roman"/>
                <a:cs typeface="Times New Roman"/>
              </a:rPr>
              <a:t>g</a:t>
            </a:r>
            <a:r>
              <a:rPr dirty="0" smtClean="0" spc="-350" sz="2500">
                <a:solidFill>
                  <a:srgbClr val="5B5F70"/>
                </a:solidFill>
                <a:latin typeface="Times New Roman"/>
                <a:cs typeface="Times New Roman"/>
              </a:rPr>
              <a:t>em</a:t>
            </a:r>
            <a:r>
              <a:rPr dirty="0" smtClean="0" spc="-250" sz="2500">
                <a:solidFill>
                  <a:srgbClr val="5B5F70"/>
                </a:solidFill>
                <a:latin typeface="Times New Roman"/>
                <a:cs typeface="Times New Roman"/>
              </a:rPr>
              <a:t>e</a:t>
            </a:r>
            <a:r>
              <a:rPr dirty="0" smtClean="0" spc="-287" sz="2500">
                <a:solidFill>
                  <a:srgbClr val="5B5F70"/>
                </a:solidFill>
                <a:latin typeface="Times New Roman"/>
                <a:cs typeface="Times New Roman"/>
              </a:rPr>
              <a:t>n</a:t>
            </a:r>
            <a:r>
              <a:rPr dirty="0" smtClean="0" spc="-154" sz="2500">
                <a:solidFill>
                  <a:srgbClr val="5B5F70"/>
                </a:solidFill>
                <a:latin typeface="Times New Roman"/>
                <a:cs typeface="Times New Roman"/>
              </a:rPr>
              <a:t>t</a:t>
            </a:r>
            <a:r>
              <a:rPr dirty="0" smtClean="0" spc="-143" sz="2500">
                <a:solidFill>
                  <a:srgbClr val="5B5F70"/>
                </a:solidFill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5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00965" y="7677072"/>
            <a:ext cx="1733803" cy="552526"/>
          </a:xfrm>
          <a:prstGeom prst="rect">
            <a:avLst/>
          </a:prstGeom>
        </p:spPr>
        <p:txBody>
          <a:bodyPr bIns="0" lIns="0" rIns="0" rtlCol="0" tIns="5529" wrap="square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 marL="38480">
              <a:lnSpc>
                <a:spcPct val="101725"/>
              </a:lnSpc>
            </a:pPr>
            <a:r>
              <a:rPr dirty="0" smtClean="0" spc="9" sz="100">
                <a:latin typeface="Calibri"/>
                <a:cs typeface="Calibri"/>
                <a:hlinkClick r:id="rId4"/>
              </a:rPr>
              <a:t>p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0" cy="8229597"/>
          </a:xfrm>
          <a:custGeom>
            <a:avLst/>
            <a:gdLst/>
            <a:ahLst/>
            <a:cxnLst/>
            <a:rect b="b" l="l" r="r" t="t"/>
            <a:pathLst>
              <a:path h="8229597" w="0">
                <a:moveTo>
                  <a:pt x="0" y="8229597"/>
                </a:moveTo>
                <a:lnTo>
                  <a:pt x="0" y="0"/>
                </a:lnTo>
                <a:lnTo>
                  <a:pt x="0" y="8229597"/>
                </a:lnTo>
                <a:close/>
              </a:path>
            </a:pathLst>
          </a:custGeom>
          <a:solidFill>
            <a:srgbClr val="EBEBF3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2800965" y="7677072"/>
            <a:ext cx="1733803" cy="552526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7308" y="1151555"/>
            <a:ext cx="6458566" cy="590803"/>
          </a:xfrm>
          <a:prstGeom prst="rect">
            <a:avLst/>
          </a:prstGeom>
        </p:spPr>
        <p:txBody>
          <a:bodyPr bIns="0" lIns="0" rIns="0" rtlCol="0" tIns="29210" wrap="square">
            <a:noAutofit/>
          </a:bodyPr>
          <a:lstStyle/>
          <a:p>
            <a:pPr marL="12700">
              <a:lnSpc>
                <a:spcPts val="4600"/>
              </a:lnSpc>
            </a:pPr>
            <a:r>
              <a:rPr dirty="0" smtClean="0" spc="-179" sz="4450">
                <a:solidFill>
                  <a:srgbClr val="1B1B27"/>
                </a:solidFill>
                <a:latin typeface="Verdana"/>
                <a:cs typeface="Verdana"/>
              </a:rPr>
              <a:t>What</a:t>
            </a:r>
            <a:r>
              <a:rPr dirty="0" smtClean="0" spc="-179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79" sz="4450">
                <a:solidFill>
                  <a:srgbClr val="1B1B27"/>
                </a:solidFill>
                <a:latin typeface="Verdana"/>
                <a:cs typeface="Verdana"/>
              </a:rPr>
              <a:t>is</a:t>
            </a:r>
            <a:r>
              <a:rPr dirty="0" smtClean="0" spc="-179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79" sz="4450">
                <a:solidFill>
                  <a:srgbClr val="1B1B27"/>
                </a:solidFill>
                <a:latin typeface="Verdana"/>
                <a:cs typeface="Verdana"/>
              </a:rPr>
              <a:t>AWS</a:t>
            </a:r>
            <a:r>
              <a:rPr dirty="0" smtClean="0" spc="-179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79" sz="4450">
                <a:solidFill>
                  <a:srgbClr val="1B1B27"/>
                </a:solidFill>
                <a:latin typeface="Verdana"/>
                <a:cs typeface="Verdana"/>
              </a:rPr>
              <a:t>Detectiv</a:t>
            </a:r>
            <a:r>
              <a:rPr dirty="0" smtClean="0" spc="-179" sz="4450">
                <a:solidFill>
                  <a:srgbClr val="1B1B27"/>
                </a:solidFill>
                <a:latin typeface="Verdana"/>
                <a:cs typeface="Verdana"/>
              </a:rPr>
              <a:t>e</a:t>
            </a:r>
            <a:r>
              <a:rPr dirty="0" smtClean="0" spc="-179" sz="4450">
                <a:solidFill>
                  <a:srgbClr val="1B1B27"/>
                </a:solidFill>
                <a:latin typeface="Verdana"/>
                <a:cs typeface="Verdana"/>
              </a:rPr>
              <a:t>?</a:t>
            </a:r>
            <a:endParaRPr sz="44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9868" y="2516975"/>
            <a:ext cx="3931003" cy="304291"/>
          </a:xfrm>
          <a:prstGeom prst="rect">
            <a:avLst/>
          </a:prstGeom>
        </p:spPr>
        <p:txBody>
          <a:bodyPr bIns="0" lIns="0" rIns="0" rtlCol="0" tIns="14731" wrap="square">
            <a:noAutofit/>
          </a:bodyPr>
          <a:lstStyle/>
          <a:p>
            <a:pPr marL="12700">
              <a:lnSpc>
                <a:spcPts val="2320"/>
              </a:lnSpc>
            </a:pP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T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h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r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e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at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De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t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e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c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tion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a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n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d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A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n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a</a:t>
            </a:r>
            <a:r>
              <a:rPr dirty="0" smtClean="0" spc="-99" sz="2200">
                <a:solidFill>
                  <a:srgbClr val="1B1B27"/>
                </a:solidFill>
                <a:latin typeface="Verdana"/>
                <a:cs typeface="Verdana"/>
              </a:rPr>
              <a:t>lysis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304" y="2528278"/>
            <a:ext cx="3472505" cy="304291"/>
          </a:xfrm>
          <a:prstGeom prst="rect">
            <a:avLst/>
          </a:prstGeom>
        </p:spPr>
        <p:txBody>
          <a:bodyPr bIns="0" lIns="0" rIns="0" rtlCol="0" tIns="14731" wrap="square">
            <a:noAutofit/>
          </a:bodyPr>
          <a:lstStyle/>
          <a:p>
            <a:pPr marL="12700">
              <a:lnSpc>
                <a:spcPts val="2320"/>
              </a:lnSpc>
            </a:pPr>
            <a:r>
              <a:rPr dirty="0" smtClean="0" spc="-74" sz="2200">
                <a:solidFill>
                  <a:srgbClr val="1B1B27"/>
                </a:solidFill>
                <a:latin typeface="Verdana"/>
                <a:cs typeface="Verdana"/>
              </a:rPr>
              <a:t>Proactive</a:t>
            </a:r>
            <a:r>
              <a:rPr dirty="0" smtClean="0" spc="-74" sz="220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74" sz="2200">
                <a:solidFill>
                  <a:srgbClr val="1B1B27"/>
                </a:solidFill>
                <a:latin typeface="Verdana"/>
                <a:cs typeface="Verdana"/>
              </a:rPr>
              <a:t>Se</a:t>
            </a:r>
            <a:r>
              <a:rPr dirty="0" smtClean="0" spc="-74" sz="2200">
                <a:solidFill>
                  <a:srgbClr val="1B1B27"/>
                </a:solidFill>
                <a:latin typeface="Verdana"/>
                <a:cs typeface="Verdana"/>
              </a:rPr>
              <a:t>c</a:t>
            </a:r>
            <a:r>
              <a:rPr dirty="0" smtClean="0" spc="-74" sz="2200">
                <a:solidFill>
                  <a:srgbClr val="1B1B27"/>
                </a:solidFill>
                <a:latin typeface="Verdana"/>
                <a:cs typeface="Verdana"/>
              </a:rPr>
              <a:t>urity</a:t>
            </a:r>
            <a:r>
              <a:rPr dirty="0" smtClean="0" spc="-74" sz="220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74" sz="2200">
                <a:solidFill>
                  <a:srgbClr val="1B1B27"/>
                </a:solidFill>
                <a:latin typeface="Verdana"/>
                <a:cs typeface="Verdana"/>
              </a:rPr>
              <a:t>Posture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4" y="3130168"/>
            <a:ext cx="6145094" cy="985583"/>
          </a:xfrm>
          <a:prstGeom prst="rect">
            <a:avLst/>
          </a:prstGeom>
        </p:spPr>
        <p:txBody>
          <a:bodyPr bIns="0" lIns="0" rIns="0" rtlCol="0" tIns="11906" wrap="square">
            <a:noAutofit/>
          </a:bodyPr>
          <a:lstStyle/>
          <a:p>
            <a:pPr marL="12700" marR="39083">
              <a:lnSpc>
                <a:spcPts val="1875"/>
              </a:lnSpc>
            </a:pP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AWS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Dete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cts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as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cti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se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po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tu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,</a:t>
            </a:r>
            <a:endParaRPr sz="175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758"/>
              </a:spcBef>
            </a:pP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tomatical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an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z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yo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AWS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env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onment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for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1" sz="1750">
                <a:solidFill>
                  <a:srgbClr val="3B3939"/>
                </a:solidFill>
                <a:latin typeface="Cambria"/>
                <a:cs typeface="Cambria"/>
              </a:rPr>
              <a:t>spicious</a:t>
            </a:r>
            <a:endParaRPr sz="1750">
              <a:latin typeface="Cambria"/>
              <a:cs typeface="Cambria"/>
            </a:endParaRPr>
          </a:p>
          <a:p>
            <a:pPr marL="12700" marR="39083">
              <a:lnSpc>
                <a:spcPct val="97696"/>
              </a:lnSpc>
              <a:spcBef>
                <a:spcPts val="852"/>
              </a:spcBef>
            </a:pP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nd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ot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k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9" sz="1750">
                <a:solidFill>
                  <a:srgbClr val="3B3939"/>
                </a:solidFill>
                <a:latin typeface="Cambria"/>
                <a:cs typeface="Cambria"/>
              </a:rPr>
              <a:t>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79868" y="3130168"/>
            <a:ext cx="6116017" cy="1353058"/>
          </a:xfrm>
          <a:prstGeom prst="rect">
            <a:avLst/>
          </a:prstGeom>
        </p:spPr>
        <p:txBody>
          <a:bodyPr bIns="0" lIns="0" rIns="0" rtlCol="0" tIns="11906" wrap="square">
            <a:noAutofit/>
          </a:bodyPr>
          <a:lstStyle/>
          <a:p>
            <a:pPr marL="12700" marR="39083">
              <a:lnSpc>
                <a:spcPts val="1875"/>
              </a:lnSpc>
            </a:pP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It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ident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es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es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nd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spicious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be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avior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yo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4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endParaRPr sz="1750">
              <a:latin typeface="Cambria"/>
              <a:cs typeface="Cambria"/>
            </a:endParaRPr>
          </a:p>
          <a:p>
            <a:pPr marL="12700" marR="39083">
              <a:lnSpc>
                <a:spcPct val="97696"/>
              </a:lnSpc>
              <a:spcBef>
                <a:spcPts val="758"/>
              </a:spcBef>
            </a:pP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AWS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env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onment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by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na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z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and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elati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ta</a:t>
            </a:r>
            <a:endParaRPr sz="175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852"/>
              </a:spcBef>
            </a:pP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om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va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,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ke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ow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log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,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Clo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log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,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8" sz="1750">
                <a:solidFill>
                  <a:srgbClr val="3B3939"/>
                </a:solidFill>
                <a:latin typeface="Cambria"/>
                <a:cs typeface="Cambria"/>
              </a:rPr>
              <a:t>nd</a:t>
            </a:r>
            <a:endParaRPr sz="1750">
              <a:latin typeface="Cambria"/>
              <a:cs typeface="Cambria"/>
            </a:endParaRPr>
          </a:p>
          <a:p>
            <a:pPr marL="12700" marR="39083">
              <a:lnSpc>
                <a:spcPct val="97696"/>
              </a:lnSpc>
              <a:spcBef>
                <a:spcPts val="842"/>
              </a:spcBef>
            </a:pP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dD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nd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ngs.</a:t>
            </a:r>
            <a:endParaRPr sz="1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6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6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21133" y="7644606"/>
            <a:ext cx="1870963" cy="552526"/>
          </a:xfrm>
          <a:prstGeom prst="rect">
            <a:avLst/>
          </a:prstGeom>
        </p:spPr>
        <p:txBody>
          <a:bodyPr bIns="0" lIns="0" rIns="0" rtlCol="0" tIns="6245" wrap="square">
            <a:noAutofit/>
          </a:bodyPr>
          <a:lstStyle/>
          <a:p>
            <a:pPr>
              <a:lnSpc>
                <a:spcPts val="800"/>
              </a:lnSpc>
            </a:pPr>
            <a:endParaRPr sz="800"/>
          </a:p>
          <a:p>
            <a:pPr marL="218313">
              <a:lnSpc>
                <a:spcPct val="101725"/>
              </a:lnSpc>
            </a:pPr>
            <a:r>
              <a:rPr dirty="0" smtClean="0" spc="9" sz="100">
                <a:latin typeface="Calibri"/>
                <a:cs typeface="Calibri"/>
                <a:hlinkClick r:id="rId5"/>
              </a:rPr>
              <a:t>p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0" cy="8229597"/>
          </a:xfrm>
          <a:custGeom>
            <a:avLst/>
            <a:gdLst/>
            <a:ahLst/>
            <a:cxnLst/>
            <a:rect b="b" l="l" r="r" t="t"/>
            <a:pathLst>
              <a:path h="8229597" w="0">
                <a:moveTo>
                  <a:pt x="0" y="8229597"/>
                </a:moveTo>
                <a:lnTo>
                  <a:pt x="0" y="0"/>
                </a:lnTo>
                <a:lnTo>
                  <a:pt x="0" y="8229597"/>
                </a:lnTo>
                <a:close/>
              </a:path>
            </a:pathLst>
          </a:custGeom>
          <a:solidFill>
            <a:srgbClr val="EBEBF3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-1"/>
            <a:ext cx="5486400" cy="822960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2621133" y="7644606"/>
            <a:ext cx="1870963" cy="552526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262370" y="2506091"/>
            <a:ext cx="3685158" cy="2711450"/>
          </a:xfrm>
          <a:custGeom>
            <a:avLst/>
            <a:gdLst/>
            <a:ahLst/>
            <a:cxnLst/>
            <a:rect b="b" l="l" r="r" t="t"/>
            <a:pathLst>
              <a:path h="2711450" w="3685158">
                <a:moveTo>
                  <a:pt x="0" y="93091"/>
                </a:moveTo>
                <a:lnTo>
                  <a:pt x="0" y="2618359"/>
                </a:lnTo>
                <a:lnTo>
                  <a:pt x="154" y="2623771"/>
                </a:lnTo>
                <a:lnTo>
                  <a:pt x="12086" y="2664281"/>
                </a:lnTo>
                <a:lnTo>
                  <a:pt x="39748" y="2694674"/>
                </a:lnTo>
                <a:lnTo>
                  <a:pt x="78507" y="2710315"/>
                </a:lnTo>
                <a:lnTo>
                  <a:pt x="93090" y="2711450"/>
                </a:lnTo>
                <a:lnTo>
                  <a:pt x="3592068" y="2711450"/>
                </a:lnTo>
                <a:lnTo>
                  <a:pt x="3637990" y="2699363"/>
                </a:lnTo>
                <a:lnTo>
                  <a:pt x="3668383" y="2671701"/>
                </a:lnTo>
                <a:lnTo>
                  <a:pt x="3684024" y="2632942"/>
                </a:lnTo>
                <a:lnTo>
                  <a:pt x="3685158" y="2618359"/>
                </a:lnTo>
                <a:lnTo>
                  <a:pt x="3685158" y="93091"/>
                </a:lnTo>
                <a:lnTo>
                  <a:pt x="3673072" y="47168"/>
                </a:lnTo>
                <a:lnTo>
                  <a:pt x="3645410" y="16775"/>
                </a:lnTo>
                <a:lnTo>
                  <a:pt x="3606651" y="1134"/>
                </a:lnTo>
                <a:lnTo>
                  <a:pt x="3592068" y="0"/>
                </a:lnTo>
                <a:lnTo>
                  <a:pt x="93090" y="0"/>
                </a:lnTo>
                <a:lnTo>
                  <a:pt x="47168" y="12086"/>
                </a:lnTo>
                <a:lnTo>
                  <a:pt x="16775" y="39748"/>
                </a:lnTo>
                <a:lnTo>
                  <a:pt x="1134" y="78507"/>
                </a:lnTo>
                <a:lnTo>
                  <a:pt x="0" y="93091"/>
                </a:lnTo>
                <a:close/>
              </a:path>
            </a:pathLst>
          </a:custGeom>
          <a:solidFill>
            <a:srgbClr val="E0E0EA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262370" y="2506091"/>
            <a:ext cx="3685158" cy="2711450"/>
          </a:xfrm>
          <a:custGeom>
            <a:avLst/>
            <a:gdLst/>
            <a:ahLst/>
            <a:cxnLst/>
            <a:rect b="b" l="l" r="r" t="t"/>
            <a:pathLst>
              <a:path h="2711450" w="3685158">
                <a:moveTo>
                  <a:pt x="0" y="93091"/>
                </a:moveTo>
                <a:lnTo>
                  <a:pt x="9693" y="51664"/>
                </a:lnTo>
                <a:lnTo>
                  <a:pt x="35684" y="19788"/>
                </a:lnTo>
                <a:lnTo>
                  <a:pt x="73337" y="2097"/>
                </a:lnTo>
                <a:lnTo>
                  <a:pt x="93090" y="0"/>
                </a:lnTo>
                <a:lnTo>
                  <a:pt x="3592068" y="0"/>
                </a:lnTo>
                <a:lnTo>
                  <a:pt x="3633494" y="9693"/>
                </a:lnTo>
                <a:lnTo>
                  <a:pt x="3665370" y="35684"/>
                </a:lnTo>
                <a:lnTo>
                  <a:pt x="3683061" y="73337"/>
                </a:lnTo>
                <a:lnTo>
                  <a:pt x="3685158" y="93091"/>
                </a:lnTo>
                <a:lnTo>
                  <a:pt x="3685158" y="2618359"/>
                </a:lnTo>
                <a:lnTo>
                  <a:pt x="3675465" y="2659785"/>
                </a:lnTo>
                <a:lnTo>
                  <a:pt x="3649474" y="2691661"/>
                </a:lnTo>
                <a:lnTo>
                  <a:pt x="3611821" y="2709352"/>
                </a:lnTo>
                <a:lnTo>
                  <a:pt x="3592068" y="2711450"/>
                </a:lnTo>
                <a:lnTo>
                  <a:pt x="93090" y="2711450"/>
                </a:lnTo>
                <a:lnTo>
                  <a:pt x="51664" y="2701756"/>
                </a:lnTo>
                <a:lnTo>
                  <a:pt x="19788" y="2675765"/>
                </a:lnTo>
                <a:lnTo>
                  <a:pt x="2097" y="2638112"/>
                </a:lnTo>
                <a:lnTo>
                  <a:pt x="0" y="2618359"/>
                </a:lnTo>
                <a:lnTo>
                  <a:pt x="0" y="93091"/>
                </a:lnTo>
                <a:close/>
              </a:path>
            </a:pathLst>
          </a:custGeom>
          <a:ln w="7620">
            <a:solidFill>
              <a:srgbClr val="C6C6D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0169271" y="2506091"/>
            <a:ext cx="3685159" cy="2711450"/>
          </a:xfrm>
          <a:custGeom>
            <a:avLst/>
            <a:gdLst/>
            <a:ahLst/>
            <a:cxnLst/>
            <a:rect b="b" l="l" r="r" t="t"/>
            <a:pathLst>
              <a:path h="2711450" w="3685159">
                <a:moveTo>
                  <a:pt x="0" y="93091"/>
                </a:moveTo>
                <a:lnTo>
                  <a:pt x="0" y="2618359"/>
                </a:lnTo>
                <a:lnTo>
                  <a:pt x="154" y="2623771"/>
                </a:lnTo>
                <a:lnTo>
                  <a:pt x="12086" y="2664281"/>
                </a:lnTo>
                <a:lnTo>
                  <a:pt x="39748" y="2694674"/>
                </a:lnTo>
                <a:lnTo>
                  <a:pt x="78507" y="2710315"/>
                </a:lnTo>
                <a:lnTo>
                  <a:pt x="93090" y="2711450"/>
                </a:lnTo>
                <a:lnTo>
                  <a:pt x="3592067" y="2711450"/>
                </a:lnTo>
                <a:lnTo>
                  <a:pt x="3637990" y="2699363"/>
                </a:lnTo>
                <a:lnTo>
                  <a:pt x="3668383" y="2671701"/>
                </a:lnTo>
                <a:lnTo>
                  <a:pt x="3684024" y="2632942"/>
                </a:lnTo>
                <a:lnTo>
                  <a:pt x="3685159" y="2618359"/>
                </a:lnTo>
                <a:lnTo>
                  <a:pt x="3685159" y="93091"/>
                </a:lnTo>
                <a:lnTo>
                  <a:pt x="3673072" y="47168"/>
                </a:lnTo>
                <a:lnTo>
                  <a:pt x="3645410" y="16775"/>
                </a:lnTo>
                <a:lnTo>
                  <a:pt x="3606651" y="1134"/>
                </a:lnTo>
                <a:lnTo>
                  <a:pt x="3592067" y="0"/>
                </a:lnTo>
                <a:lnTo>
                  <a:pt x="93090" y="0"/>
                </a:lnTo>
                <a:lnTo>
                  <a:pt x="47168" y="12086"/>
                </a:lnTo>
                <a:lnTo>
                  <a:pt x="16775" y="39748"/>
                </a:lnTo>
                <a:lnTo>
                  <a:pt x="1134" y="78507"/>
                </a:lnTo>
                <a:lnTo>
                  <a:pt x="0" y="93091"/>
                </a:lnTo>
                <a:close/>
              </a:path>
            </a:pathLst>
          </a:custGeom>
          <a:solidFill>
            <a:srgbClr val="E0E0EA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0169271" y="2506091"/>
            <a:ext cx="3685159" cy="2711450"/>
          </a:xfrm>
          <a:custGeom>
            <a:avLst/>
            <a:gdLst/>
            <a:ahLst/>
            <a:cxnLst/>
            <a:rect b="b" l="l" r="r" t="t"/>
            <a:pathLst>
              <a:path h="2711450" w="3685159">
                <a:moveTo>
                  <a:pt x="0" y="93091"/>
                </a:moveTo>
                <a:lnTo>
                  <a:pt x="9693" y="51664"/>
                </a:lnTo>
                <a:lnTo>
                  <a:pt x="35684" y="19788"/>
                </a:lnTo>
                <a:lnTo>
                  <a:pt x="73337" y="2097"/>
                </a:lnTo>
                <a:lnTo>
                  <a:pt x="93090" y="0"/>
                </a:lnTo>
                <a:lnTo>
                  <a:pt x="3592067" y="0"/>
                </a:lnTo>
                <a:lnTo>
                  <a:pt x="3633494" y="9693"/>
                </a:lnTo>
                <a:lnTo>
                  <a:pt x="3665370" y="35684"/>
                </a:lnTo>
                <a:lnTo>
                  <a:pt x="3683061" y="73337"/>
                </a:lnTo>
                <a:lnTo>
                  <a:pt x="3685159" y="93091"/>
                </a:lnTo>
                <a:lnTo>
                  <a:pt x="3685159" y="2618359"/>
                </a:lnTo>
                <a:lnTo>
                  <a:pt x="3675465" y="2659785"/>
                </a:lnTo>
                <a:lnTo>
                  <a:pt x="3649474" y="2691661"/>
                </a:lnTo>
                <a:lnTo>
                  <a:pt x="3611821" y="2709352"/>
                </a:lnTo>
                <a:lnTo>
                  <a:pt x="3592067" y="2711450"/>
                </a:lnTo>
                <a:lnTo>
                  <a:pt x="93090" y="2711450"/>
                </a:lnTo>
                <a:lnTo>
                  <a:pt x="51664" y="2701756"/>
                </a:lnTo>
                <a:lnTo>
                  <a:pt x="19788" y="2675765"/>
                </a:lnTo>
                <a:lnTo>
                  <a:pt x="2097" y="2638112"/>
                </a:lnTo>
                <a:lnTo>
                  <a:pt x="0" y="2618359"/>
                </a:lnTo>
                <a:lnTo>
                  <a:pt x="0" y="93091"/>
                </a:lnTo>
                <a:close/>
              </a:path>
            </a:pathLst>
          </a:custGeom>
          <a:ln w="7620">
            <a:solidFill>
              <a:srgbClr val="C6C6D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262370" y="5439283"/>
            <a:ext cx="7592060" cy="2002116"/>
          </a:xfrm>
          <a:custGeom>
            <a:avLst/>
            <a:gdLst/>
            <a:ahLst/>
            <a:cxnLst/>
            <a:rect b="b" l="l" r="r" t="t"/>
            <a:pathLst>
              <a:path h="2002116" w="7592060">
                <a:moveTo>
                  <a:pt x="0" y="93091"/>
                </a:moveTo>
                <a:lnTo>
                  <a:pt x="0" y="1909000"/>
                </a:lnTo>
                <a:lnTo>
                  <a:pt x="155" y="1914433"/>
                </a:lnTo>
                <a:lnTo>
                  <a:pt x="12092" y="1954940"/>
                </a:lnTo>
                <a:lnTo>
                  <a:pt x="39755" y="1985337"/>
                </a:lnTo>
                <a:lnTo>
                  <a:pt x="78509" y="2000982"/>
                </a:lnTo>
                <a:lnTo>
                  <a:pt x="93090" y="2002116"/>
                </a:lnTo>
                <a:lnTo>
                  <a:pt x="7498968" y="2002116"/>
                </a:lnTo>
                <a:lnTo>
                  <a:pt x="7544902" y="1990017"/>
                </a:lnTo>
                <a:lnTo>
                  <a:pt x="7575288" y="1962344"/>
                </a:lnTo>
                <a:lnTo>
                  <a:pt x="7590925" y="1923583"/>
                </a:lnTo>
                <a:lnTo>
                  <a:pt x="7592060" y="1909000"/>
                </a:lnTo>
                <a:lnTo>
                  <a:pt x="7592060" y="93091"/>
                </a:lnTo>
                <a:lnTo>
                  <a:pt x="7579973" y="47168"/>
                </a:lnTo>
                <a:lnTo>
                  <a:pt x="7552311" y="16775"/>
                </a:lnTo>
                <a:lnTo>
                  <a:pt x="7513552" y="1134"/>
                </a:lnTo>
                <a:lnTo>
                  <a:pt x="7498968" y="0"/>
                </a:lnTo>
                <a:lnTo>
                  <a:pt x="93090" y="0"/>
                </a:lnTo>
                <a:lnTo>
                  <a:pt x="47168" y="12086"/>
                </a:lnTo>
                <a:lnTo>
                  <a:pt x="16775" y="39748"/>
                </a:lnTo>
                <a:lnTo>
                  <a:pt x="1134" y="78507"/>
                </a:lnTo>
                <a:lnTo>
                  <a:pt x="0" y="93091"/>
                </a:lnTo>
                <a:close/>
              </a:path>
            </a:pathLst>
          </a:custGeom>
          <a:solidFill>
            <a:srgbClr val="E0E0EA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262370" y="5439283"/>
            <a:ext cx="7592060" cy="2002116"/>
          </a:xfrm>
          <a:custGeom>
            <a:avLst/>
            <a:gdLst/>
            <a:ahLst/>
            <a:cxnLst/>
            <a:rect b="b" l="l" r="r" t="t"/>
            <a:pathLst>
              <a:path h="2002116" w="7592060">
                <a:moveTo>
                  <a:pt x="0" y="93091"/>
                </a:moveTo>
                <a:lnTo>
                  <a:pt x="9693" y="51664"/>
                </a:lnTo>
                <a:lnTo>
                  <a:pt x="35684" y="19788"/>
                </a:lnTo>
                <a:lnTo>
                  <a:pt x="73337" y="2097"/>
                </a:lnTo>
                <a:lnTo>
                  <a:pt x="93090" y="0"/>
                </a:lnTo>
                <a:lnTo>
                  <a:pt x="7498968" y="0"/>
                </a:lnTo>
                <a:lnTo>
                  <a:pt x="7540395" y="9693"/>
                </a:lnTo>
                <a:lnTo>
                  <a:pt x="7572271" y="35684"/>
                </a:lnTo>
                <a:lnTo>
                  <a:pt x="7589962" y="73337"/>
                </a:lnTo>
                <a:lnTo>
                  <a:pt x="7592060" y="93091"/>
                </a:lnTo>
                <a:lnTo>
                  <a:pt x="7592060" y="1909000"/>
                </a:lnTo>
                <a:lnTo>
                  <a:pt x="7582368" y="1950427"/>
                </a:lnTo>
                <a:lnTo>
                  <a:pt x="7556383" y="1982312"/>
                </a:lnTo>
                <a:lnTo>
                  <a:pt x="7518739" y="2000014"/>
                </a:lnTo>
                <a:lnTo>
                  <a:pt x="7498968" y="2002116"/>
                </a:lnTo>
                <a:lnTo>
                  <a:pt x="93090" y="2002116"/>
                </a:lnTo>
                <a:lnTo>
                  <a:pt x="51669" y="1992420"/>
                </a:lnTo>
                <a:lnTo>
                  <a:pt x="19795" y="1966425"/>
                </a:lnTo>
                <a:lnTo>
                  <a:pt x="2101" y="1928772"/>
                </a:lnTo>
                <a:lnTo>
                  <a:pt x="0" y="1909000"/>
                </a:lnTo>
                <a:lnTo>
                  <a:pt x="0" y="93091"/>
                </a:lnTo>
                <a:close/>
              </a:path>
            </a:pathLst>
          </a:custGeom>
          <a:ln w="7620">
            <a:solidFill>
              <a:srgbClr val="C6C6D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50305" y="856527"/>
            <a:ext cx="7475736" cy="1277229"/>
          </a:xfrm>
          <a:prstGeom prst="rect">
            <a:avLst/>
          </a:prstGeom>
        </p:spPr>
        <p:txBody>
          <a:bodyPr bIns="0" lIns="0" rIns="0" rtlCol="0" tIns="28606" wrap="square">
            <a:noAutofit/>
          </a:bodyPr>
          <a:lstStyle/>
          <a:p>
            <a:pPr marL="12700">
              <a:lnSpc>
                <a:spcPts val="4505"/>
              </a:lnSpc>
            </a:pPr>
            <a:r>
              <a:rPr dirty="0" smtClean="0" spc="-181" sz="4350">
                <a:solidFill>
                  <a:srgbClr val="1B1B27"/>
                </a:solidFill>
                <a:latin typeface="Verdana"/>
                <a:cs typeface="Verdana"/>
              </a:rPr>
              <a:t>Key</a:t>
            </a:r>
            <a:r>
              <a:rPr dirty="0" smtClean="0" spc="-181" sz="43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81" sz="4350">
                <a:solidFill>
                  <a:srgbClr val="1B1B27"/>
                </a:solidFill>
                <a:latin typeface="Verdana"/>
                <a:cs typeface="Verdana"/>
              </a:rPr>
              <a:t>Features</a:t>
            </a:r>
            <a:r>
              <a:rPr dirty="0" smtClean="0" spc="-181" sz="43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81" sz="4350">
                <a:solidFill>
                  <a:srgbClr val="1B1B27"/>
                </a:solidFill>
                <a:latin typeface="Verdana"/>
                <a:cs typeface="Verdana"/>
              </a:rPr>
              <a:t>and</a:t>
            </a:r>
            <a:r>
              <a:rPr dirty="0" smtClean="0" spc="-181" sz="43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81" sz="4350">
                <a:solidFill>
                  <a:srgbClr val="1B1B27"/>
                </a:solidFill>
                <a:latin typeface="Verdana"/>
                <a:cs typeface="Verdana"/>
              </a:rPr>
              <a:t>Benefits</a:t>
            </a:r>
            <a:r>
              <a:rPr dirty="0" smtClean="0" spc="-181" sz="43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81" sz="4350">
                <a:solidFill>
                  <a:srgbClr val="1B1B27"/>
                </a:solidFill>
                <a:latin typeface="Verdana"/>
                <a:cs typeface="Verdana"/>
              </a:rPr>
              <a:t>of</a:t>
            </a:r>
            <a:endParaRPr sz="4350">
              <a:latin typeface="Verdana"/>
              <a:cs typeface="Verdana"/>
            </a:endParaRPr>
          </a:p>
          <a:p>
            <a:pPr marL="12700" marR="83027">
              <a:lnSpc>
                <a:spcPct val="101277"/>
              </a:lnSpc>
            </a:pPr>
            <a:r>
              <a:rPr dirty="0" smtClean="0" spc="-41" sz="4350">
                <a:solidFill>
                  <a:srgbClr val="1B1B27"/>
                </a:solidFill>
                <a:latin typeface="Verdana"/>
                <a:cs typeface="Verdana"/>
              </a:rPr>
              <a:t>AWS</a:t>
            </a:r>
            <a:r>
              <a:rPr dirty="0" smtClean="0" spc="-41" sz="43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41" sz="4350">
                <a:solidFill>
                  <a:srgbClr val="1B1B27"/>
                </a:solidFill>
                <a:latin typeface="Verdana"/>
                <a:cs typeface="Verdana"/>
              </a:rPr>
              <a:t>Detective</a:t>
            </a:r>
            <a:endParaRPr sz="4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9540" y="2762267"/>
            <a:ext cx="3262004" cy="1844657"/>
          </a:xfrm>
          <a:prstGeom prst="rect">
            <a:avLst/>
          </a:prstGeom>
        </p:spPr>
        <p:txBody>
          <a:bodyPr bIns="0" lIns="0" rIns="0" rtlCol="0" tIns="14414" wrap="square">
            <a:noAutofit/>
          </a:bodyPr>
          <a:lstStyle/>
          <a:p>
            <a:pPr marL="12700" marR="25266">
              <a:lnSpc>
                <a:spcPts val="2270"/>
              </a:lnSpc>
            </a:pPr>
            <a:r>
              <a:rPr dirty="0" smtClean="0" spc="-50" sz="2150">
                <a:solidFill>
                  <a:srgbClr val="3B3939"/>
                </a:solidFill>
                <a:latin typeface="Verdana"/>
                <a:cs typeface="Verdana"/>
              </a:rPr>
              <a:t>Auto</a:t>
            </a:r>
            <a:r>
              <a:rPr dirty="0" smtClean="0" spc="-50" sz="2150">
                <a:solidFill>
                  <a:srgbClr val="3B3939"/>
                </a:solidFill>
                <a:latin typeface="Verdana"/>
                <a:cs typeface="Verdana"/>
              </a:rPr>
              <a:t>m</a:t>
            </a:r>
            <a:r>
              <a:rPr dirty="0" smtClean="0" spc="-50" sz="2150">
                <a:solidFill>
                  <a:srgbClr val="3B3939"/>
                </a:solidFill>
                <a:latin typeface="Verdana"/>
                <a:cs typeface="Verdana"/>
              </a:rPr>
              <a:t>ated</a:t>
            </a:r>
            <a:r>
              <a:rPr dirty="0" smtClean="0" spc="-50" sz="215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50" sz="2150">
                <a:solidFill>
                  <a:srgbClr val="3B3939"/>
                </a:solidFill>
                <a:latin typeface="Verdana"/>
                <a:cs typeface="Verdana"/>
              </a:rPr>
              <a:t>Ana</a:t>
            </a:r>
            <a:r>
              <a:rPr dirty="0" smtClean="0" spc="-50" sz="2150">
                <a:solidFill>
                  <a:srgbClr val="3B3939"/>
                </a:solidFill>
                <a:latin typeface="Verdana"/>
                <a:cs typeface="Verdana"/>
              </a:rPr>
              <a:t>l</a:t>
            </a:r>
            <a:r>
              <a:rPr dirty="0" smtClean="0" spc="-50" sz="2150">
                <a:solidFill>
                  <a:srgbClr val="3B3939"/>
                </a:solidFill>
                <a:latin typeface="Verdana"/>
                <a:cs typeface="Verdana"/>
              </a:rPr>
              <a:t>ysis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ts val="1993"/>
              </a:lnSpc>
              <a:spcBef>
                <a:spcPts val="1667"/>
              </a:spcBef>
            </a:pP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It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co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uo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sly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aly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z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es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our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ts val="1993"/>
              </a:lnSpc>
              <a:spcBef>
                <a:spcPts val="809"/>
              </a:spcBef>
            </a:pP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ro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,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el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7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ts val="1993"/>
              </a:lnSpc>
              <a:spcBef>
                <a:spcPts val="809"/>
              </a:spcBef>
            </a:pP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da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alysis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av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va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b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35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endParaRPr sz="1700">
              <a:latin typeface="Cambria"/>
              <a:cs typeface="Cambria"/>
            </a:endParaRPr>
          </a:p>
          <a:p>
            <a:pPr marL="12700" marR="25266">
              <a:lnSpc>
                <a:spcPts val="1985"/>
              </a:lnSpc>
              <a:spcBef>
                <a:spcPts val="908"/>
              </a:spcBef>
            </a:pP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for</a:t>
            </a: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urity</a:t>
            </a: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30" sz="1700">
                <a:solidFill>
                  <a:srgbClr val="3B3939"/>
                </a:solidFill>
                <a:latin typeface="Cambria"/>
                <a:cs typeface="Cambria"/>
              </a:rPr>
              <a:t>s.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86822" y="2762267"/>
            <a:ext cx="3162338" cy="2199749"/>
          </a:xfrm>
          <a:prstGeom prst="rect">
            <a:avLst/>
          </a:prstGeom>
        </p:spPr>
        <p:txBody>
          <a:bodyPr bIns="0" lIns="0" rIns="0" rtlCol="0" tIns="14414" wrap="square">
            <a:noAutofit/>
          </a:bodyPr>
          <a:lstStyle/>
          <a:p>
            <a:pPr marL="12700" marR="25266">
              <a:lnSpc>
                <a:spcPts val="2270"/>
              </a:lnSpc>
            </a:pPr>
            <a:r>
              <a:rPr dirty="0" smtClean="0" spc="-123" sz="2150">
                <a:solidFill>
                  <a:srgbClr val="3B3939"/>
                </a:solidFill>
                <a:latin typeface="Verdana"/>
                <a:cs typeface="Verdana"/>
              </a:rPr>
              <a:t>Security</a:t>
            </a:r>
            <a:r>
              <a:rPr dirty="0" smtClean="0" spc="-123" sz="215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123" sz="2150">
                <a:solidFill>
                  <a:srgbClr val="3B3939"/>
                </a:solidFill>
                <a:latin typeface="Verdana"/>
                <a:cs typeface="Verdana"/>
              </a:rPr>
              <a:t>I</a:t>
            </a:r>
            <a:r>
              <a:rPr dirty="0" smtClean="0" spc="-123" sz="2150">
                <a:solidFill>
                  <a:srgbClr val="3B3939"/>
                </a:solidFill>
                <a:latin typeface="Verdana"/>
                <a:cs typeface="Verdana"/>
              </a:rPr>
              <a:t>n</a:t>
            </a:r>
            <a:r>
              <a:rPr dirty="0" smtClean="0" spc="-123" sz="2150">
                <a:solidFill>
                  <a:srgbClr val="3B3939"/>
                </a:solidFill>
                <a:latin typeface="Verdana"/>
                <a:cs typeface="Verdana"/>
              </a:rPr>
              <a:t>sights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ts val="1993"/>
              </a:lnSpc>
              <a:spcBef>
                <a:spcPts val="1667"/>
              </a:spcBef>
            </a:pP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It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prov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able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sigh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ts val="1993"/>
              </a:lnSpc>
              <a:spcBef>
                <a:spcPts val="807"/>
              </a:spcBef>
            </a:pPr>
            <a:r>
              <a:rPr dirty="0" smtClean="0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62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de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ai</a:t>
            </a:r>
            <a:r>
              <a:rPr dirty="0" smtClean="0" spc="4" sz="17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ed</a:t>
            </a:r>
            <a:r>
              <a:rPr dirty="0" smtClean="0" spc="171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repor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s,</a:t>
            </a:r>
            <a:r>
              <a:rPr dirty="0" smtClean="0" spc="34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4" sz="17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4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r>
              <a:rPr dirty="0" smtClean="0" spc="9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you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ts val="1993"/>
              </a:lnSpc>
              <a:spcBef>
                <a:spcPts val="807"/>
              </a:spcBef>
            </a:pP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de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he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root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of</a:t>
            </a:r>
            <a:r>
              <a:rPr dirty="0" smtClean="0" spc="33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ts val="1993"/>
              </a:lnSpc>
              <a:spcBef>
                <a:spcPts val="807"/>
              </a:spcBef>
            </a:pP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rity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endParaRPr sz="1700">
              <a:latin typeface="Cambria"/>
              <a:cs typeface="Cambria"/>
            </a:endParaRPr>
          </a:p>
          <a:p>
            <a:pPr marL="12700" marR="25266">
              <a:lnSpc>
                <a:spcPts val="1989"/>
              </a:lnSpc>
              <a:spcBef>
                <a:spcPts val="906"/>
              </a:spcBef>
            </a:pP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ga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on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ra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eg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.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79540" y="5695723"/>
            <a:ext cx="6891668" cy="1489809"/>
          </a:xfrm>
          <a:prstGeom prst="rect">
            <a:avLst/>
          </a:prstGeom>
        </p:spPr>
        <p:txBody>
          <a:bodyPr bIns="0" lIns="0" rIns="0" rtlCol="0" tIns="14446" wrap="square">
            <a:noAutofit/>
          </a:bodyPr>
          <a:lstStyle/>
          <a:p>
            <a:pPr marL="12700" marR="25266">
              <a:lnSpc>
                <a:spcPts val="2275"/>
              </a:lnSpc>
            </a:pPr>
            <a:r>
              <a:rPr dirty="0" smtClean="0" spc="-49" sz="2150">
                <a:solidFill>
                  <a:srgbClr val="3B3939"/>
                </a:solidFill>
                <a:latin typeface="Verdana"/>
                <a:cs typeface="Verdana"/>
              </a:rPr>
              <a:t>Re</a:t>
            </a:r>
            <a:r>
              <a:rPr dirty="0" smtClean="0" spc="-49" sz="2150">
                <a:solidFill>
                  <a:srgbClr val="3B3939"/>
                </a:solidFill>
                <a:latin typeface="Verdana"/>
                <a:cs typeface="Verdana"/>
              </a:rPr>
              <a:t>d</a:t>
            </a:r>
            <a:r>
              <a:rPr dirty="0" smtClean="0" spc="-49" sz="2150">
                <a:solidFill>
                  <a:srgbClr val="3B3939"/>
                </a:solidFill>
                <a:latin typeface="Verdana"/>
                <a:cs typeface="Verdana"/>
              </a:rPr>
              <a:t>u</a:t>
            </a:r>
            <a:r>
              <a:rPr dirty="0" smtClean="0" spc="-49" sz="2150">
                <a:solidFill>
                  <a:srgbClr val="3B3939"/>
                </a:solidFill>
                <a:latin typeface="Verdana"/>
                <a:cs typeface="Verdana"/>
              </a:rPr>
              <a:t>c</a:t>
            </a:r>
            <a:r>
              <a:rPr dirty="0" smtClean="0" spc="-49" sz="2150">
                <a:solidFill>
                  <a:srgbClr val="3B3939"/>
                </a:solidFill>
                <a:latin typeface="Verdana"/>
                <a:cs typeface="Verdana"/>
              </a:rPr>
              <a:t>ed</a:t>
            </a:r>
            <a:r>
              <a:rPr dirty="0" smtClean="0" spc="-49" sz="215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49" sz="2150">
                <a:solidFill>
                  <a:srgbClr val="3B3939"/>
                </a:solidFill>
                <a:latin typeface="Verdana"/>
                <a:cs typeface="Verdana"/>
              </a:rPr>
              <a:t>Attack</a:t>
            </a:r>
            <a:r>
              <a:rPr dirty="0" smtClean="0" spc="-49" sz="215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49" sz="2150">
                <a:solidFill>
                  <a:srgbClr val="3B3939"/>
                </a:solidFill>
                <a:latin typeface="Verdana"/>
                <a:cs typeface="Verdana"/>
              </a:rPr>
              <a:t>Surface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ts val="1993"/>
              </a:lnSpc>
              <a:spcBef>
                <a:spcPts val="1669"/>
              </a:spcBef>
            </a:pP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B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24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4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de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4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4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r>
              <a:rPr dirty="0" smtClean="0" spc="2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pot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4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al</a:t>
            </a:r>
            <a:r>
              <a:rPr dirty="0" smtClean="0" spc="111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rity</a:t>
            </a:r>
            <a:r>
              <a:rPr dirty="0" smtClean="0" spc="122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hr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s,</a:t>
            </a:r>
            <a:r>
              <a:rPr dirty="0" smtClean="0" spc="177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you</a:t>
            </a:r>
            <a:r>
              <a:rPr dirty="0" smtClean="0" spc="5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267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proac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4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4" sz="17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2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re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14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your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ts val="1993"/>
              </a:lnSpc>
              <a:spcBef>
                <a:spcPts val="803"/>
              </a:spcBef>
            </a:pP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k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ur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re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gt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en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he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urity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pos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ure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of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your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700">
                <a:solidFill>
                  <a:srgbClr val="3B3939"/>
                </a:solidFill>
                <a:latin typeface="Cambria"/>
                <a:cs typeface="Cambria"/>
              </a:rPr>
              <a:t>AWS</a:t>
            </a:r>
            <a:endParaRPr sz="1700">
              <a:latin typeface="Cambria"/>
              <a:cs typeface="Cambria"/>
            </a:endParaRPr>
          </a:p>
          <a:p>
            <a:pPr marL="12700" marR="25266">
              <a:lnSpc>
                <a:spcPct val="97696"/>
              </a:lnSpc>
              <a:spcBef>
                <a:spcPts val="813"/>
              </a:spcBef>
            </a:pP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ro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5" sz="1700">
                <a:solidFill>
                  <a:srgbClr val="3B3939"/>
                </a:solidFill>
                <a:latin typeface="Cambria"/>
                <a:cs typeface="Cambria"/>
              </a:rPr>
              <a:t>.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5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4000" y="0"/>
            <a:ext cx="5486400" cy="8229598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algn="r" marR="1782947">
              <a:lnSpc>
                <a:spcPct val="101725"/>
              </a:lnSpc>
              <a:spcBef>
                <a:spcPts val="60042"/>
              </a:spcBef>
            </a:pPr>
            <a:r>
              <a:rPr dirty="0" smtClean="0" spc="9" sz="100">
                <a:latin typeface="Calibri"/>
                <a:cs typeface="Calibri"/>
                <a:hlinkClick r:id="rId4"/>
              </a:rPr>
              <a:t>p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0" cy="8229597"/>
          </a:xfrm>
          <a:custGeom>
            <a:avLst/>
            <a:gdLst/>
            <a:ahLst/>
            <a:cxnLst/>
            <a:rect b="b" l="l" r="r" t="t"/>
            <a:pathLst>
              <a:path h="8229597" w="0">
                <a:moveTo>
                  <a:pt x="0" y="8229597"/>
                </a:moveTo>
                <a:lnTo>
                  <a:pt x="0" y="0"/>
                </a:lnTo>
                <a:lnTo>
                  <a:pt x="0" y="8229597"/>
                </a:lnTo>
                <a:close/>
              </a:path>
            </a:pathLst>
          </a:custGeom>
          <a:solidFill>
            <a:srgbClr val="EBEBF3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9144000" y="-1"/>
            <a:ext cx="5486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118704" y="2098929"/>
            <a:ext cx="30479" cy="5080660"/>
          </a:xfrm>
          <a:custGeom>
            <a:avLst/>
            <a:gdLst/>
            <a:ahLst/>
            <a:cxnLst/>
            <a:rect b="b" l="l" r="r" t="t"/>
            <a:pathLst>
              <a:path h="5080660" w="30479">
                <a:moveTo>
                  <a:pt x="0" y="15240"/>
                </a:moveTo>
                <a:lnTo>
                  <a:pt x="0" y="5073840"/>
                </a:lnTo>
                <a:lnTo>
                  <a:pt x="6832" y="5080660"/>
                </a:lnTo>
                <a:lnTo>
                  <a:pt x="23660" y="5080660"/>
                </a:lnTo>
                <a:lnTo>
                  <a:pt x="30479" y="5073840"/>
                </a:lnTo>
                <a:lnTo>
                  <a:pt x="30479" y="6858"/>
                </a:lnTo>
                <a:lnTo>
                  <a:pt x="23660" y="0"/>
                </a:lnTo>
                <a:lnTo>
                  <a:pt x="6832" y="0"/>
                </a:lnTo>
                <a:lnTo>
                  <a:pt x="0" y="6858"/>
                </a:lnTo>
                <a:lnTo>
                  <a:pt x="0" y="15240"/>
                </a:lnTo>
                <a:close/>
              </a:path>
            </a:pathLst>
          </a:custGeom>
          <a:solidFill>
            <a:srgbClr val="C6C6D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358646" y="2593975"/>
            <a:ext cx="793749" cy="30479"/>
          </a:xfrm>
          <a:custGeom>
            <a:avLst/>
            <a:gdLst/>
            <a:ahLst/>
            <a:cxnLst/>
            <a:rect b="b" l="l" r="r" t="t"/>
            <a:pathLst>
              <a:path h="30479" w="793749">
                <a:moveTo>
                  <a:pt x="0" y="15239"/>
                </a:moveTo>
                <a:lnTo>
                  <a:pt x="0" y="23749"/>
                </a:lnTo>
                <a:lnTo>
                  <a:pt x="6857" y="30479"/>
                </a:lnTo>
                <a:lnTo>
                  <a:pt x="786891" y="30479"/>
                </a:lnTo>
                <a:lnTo>
                  <a:pt x="793749" y="23749"/>
                </a:lnTo>
                <a:lnTo>
                  <a:pt x="793749" y="6858"/>
                </a:lnTo>
                <a:lnTo>
                  <a:pt x="786891" y="0"/>
                </a:lnTo>
                <a:lnTo>
                  <a:pt x="6857" y="0"/>
                </a:lnTo>
                <a:lnTo>
                  <a:pt x="0" y="6858"/>
                </a:lnTo>
                <a:lnTo>
                  <a:pt x="0" y="15239"/>
                </a:lnTo>
                <a:close/>
              </a:path>
            </a:pathLst>
          </a:custGeom>
          <a:solidFill>
            <a:srgbClr val="C6C6D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78801" y="2354072"/>
            <a:ext cx="510324" cy="510286"/>
          </a:xfrm>
          <a:custGeom>
            <a:avLst/>
            <a:gdLst/>
            <a:ahLst/>
            <a:cxnLst/>
            <a:rect b="b" l="l" r="r" t="t"/>
            <a:pathLst>
              <a:path h="510286" w="510324">
                <a:moveTo>
                  <a:pt x="0" y="95250"/>
                </a:moveTo>
                <a:lnTo>
                  <a:pt x="0" y="415036"/>
                </a:lnTo>
                <a:lnTo>
                  <a:pt x="413" y="423982"/>
                </a:lnTo>
                <a:lnTo>
                  <a:pt x="7244" y="451578"/>
                </a:lnTo>
                <a:lnTo>
                  <a:pt x="21459" y="475309"/>
                </a:lnTo>
                <a:lnTo>
                  <a:pt x="41743" y="493872"/>
                </a:lnTo>
                <a:lnTo>
                  <a:pt x="66782" y="505965"/>
                </a:lnTo>
                <a:lnTo>
                  <a:pt x="95262" y="510286"/>
                </a:lnTo>
                <a:lnTo>
                  <a:pt x="415074" y="510286"/>
                </a:lnTo>
                <a:lnTo>
                  <a:pt x="438170" y="507470"/>
                </a:lnTo>
                <a:lnTo>
                  <a:pt x="463984" y="496801"/>
                </a:lnTo>
                <a:lnTo>
                  <a:pt x="485308" y="479406"/>
                </a:lnTo>
                <a:lnTo>
                  <a:pt x="500824" y="456586"/>
                </a:lnTo>
                <a:lnTo>
                  <a:pt x="509213" y="429645"/>
                </a:lnTo>
                <a:lnTo>
                  <a:pt x="510324" y="415036"/>
                </a:lnTo>
                <a:lnTo>
                  <a:pt x="510324" y="95250"/>
                </a:lnTo>
                <a:lnTo>
                  <a:pt x="507500" y="72153"/>
                </a:lnTo>
                <a:lnTo>
                  <a:pt x="496810" y="46339"/>
                </a:lnTo>
                <a:lnTo>
                  <a:pt x="479394" y="25015"/>
                </a:lnTo>
                <a:lnTo>
                  <a:pt x="456569" y="9499"/>
                </a:lnTo>
                <a:lnTo>
                  <a:pt x="429653" y="1110"/>
                </a:lnTo>
                <a:lnTo>
                  <a:pt x="415074" y="0"/>
                </a:lnTo>
                <a:lnTo>
                  <a:pt x="95262" y="0"/>
                </a:lnTo>
                <a:lnTo>
                  <a:pt x="72144" y="2825"/>
                </a:lnTo>
                <a:lnTo>
                  <a:pt x="46326" y="13516"/>
                </a:lnTo>
                <a:lnTo>
                  <a:pt x="25004" y="30933"/>
                </a:lnTo>
                <a:lnTo>
                  <a:pt x="9494" y="53757"/>
                </a:lnTo>
                <a:lnTo>
                  <a:pt x="1109" y="80671"/>
                </a:lnTo>
                <a:lnTo>
                  <a:pt x="0" y="95250"/>
                </a:lnTo>
                <a:close/>
              </a:path>
            </a:pathLst>
          </a:custGeom>
          <a:solidFill>
            <a:srgbClr val="E0E0EA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8801" y="2354072"/>
            <a:ext cx="510324" cy="510286"/>
          </a:xfrm>
          <a:custGeom>
            <a:avLst/>
            <a:gdLst/>
            <a:ahLst/>
            <a:cxnLst/>
            <a:rect b="b" l="l" r="r" t="t"/>
            <a:pathLst>
              <a:path h="510286" w="510324">
                <a:moveTo>
                  <a:pt x="0" y="95250"/>
                </a:moveTo>
                <a:lnTo>
                  <a:pt x="4329" y="66785"/>
                </a:lnTo>
                <a:lnTo>
                  <a:pt x="16441" y="41751"/>
                </a:lnTo>
                <a:lnTo>
                  <a:pt x="35021" y="21466"/>
                </a:lnTo>
                <a:lnTo>
                  <a:pt x="58755" y="7248"/>
                </a:lnTo>
                <a:lnTo>
                  <a:pt x="86329" y="413"/>
                </a:lnTo>
                <a:lnTo>
                  <a:pt x="95262" y="0"/>
                </a:lnTo>
                <a:lnTo>
                  <a:pt x="415074" y="0"/>
                </a:lnTo>
                <a:lnTo>
                  <a:pt x="443540" y="4332"/>
                </a:lnTo>
                <a:lnTo>
                  <a:pt x="468575" y="16449"/>
                </a:lnTo>
                <a:lnTo>
                  <a:pt x="488860" y="35033"/>
                </a:lnTo>
                <a:lnTo>
                  <a:pt x="503078" y="58767"/>
                </a:lnTo>
                <a:lnTo>
                  <a:pt x="509911" y="86332"/>
                </a:lnTo>
                <a:lnTo>
                  <a:pt x="510324" y="95250"/>
                </a:lnTo>
                <a:lnTo>
                  <a:pt x="510324" y="415036"/>
                </a:lnTo>
                <a:lnTo>
                  <a:pt x="505992" y="443549"/>
                </a:lnTo>
                <a:lnTo>
                  <a:pt x="493874" y="468592"/>
                </a:lnTo>
                <a:lnTo>
                  <a:pt x="475290" y="488863"/>
                </a:lnTo>
                <a:lnTo>
                  <a:pt x="451556" y="503058"/>
                </a:lnTo>
                <a:lnTo>
                  <a:pt x="423991" y="509874"/>
                </a:lnTo>
                <a:lnTo>
                  <a:pt x="415074" y="510286"/>
                </a:lnTo>
                <a:lnTo>
                  <a:pt x="95262" y="510286"/>
                </a:lnTo>
                <a:lnTo>
                  <a:pt x="66782" y="505965"/>
                </a:lnTo>
                <a:lnTo>
                  <a:pt x="41743" y="493872"/>
                </a:lnTo>
                <a:lnTo>
                  <a:pt x="21459" y="475309"/>
                </a:lnTo>
                <a:lnTo>
                  <a:pt x="7244" y="451578"/>
                </a:lnTo>
                <a:lnTo>
                  <a:pt x="413" y="423982"/>
                </a:lnTo>
                <a:lnTo>
                  <a:pt x="0" y="415036"/>
                </a:lnTo>
                <a:lnTo>
                  <a:pt x="0" y="95250"/>
                </a:lnTo>
                <a:close/>
              </a:path>
            </a:pathLst>
          </a:custGeom>
          <a:ln w="7620">
            <a:solidFill>
              <a:srgbClr val="C6C6D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358646" y="4363212"/>
            <a:ext cx="793749" cy="30479"/>
          </a:xfrm>
          <a:custGeom>
            <a:avLst/>
            <a:gdLst/>
            <a:ahLst/>
            <a:cxnLst/>
            <a:rect b="b" l="l" r="r" t="t"/>
            <a:pathLst>
              <a:path h="30479" w="793749">
                <a:moveTo>
                  <a:pt x="0" y="15239"/>
                </a:moveTo>
                <a:lnTo>
                  <a:pt x="0" y="23622"/>
                </a:lnTo>
                <a:lnTo>
                  <a:pt x="6857" y="30479"/>
                </a:lnTo>
                <a:lnTo>
                  <a:pt x="786891" y="30479"/>
                </a:lnTo>
                <a:lnTo>
                  <a:pt x="793749" y="23622"/>
                </a:lnTo>
                <a:lnTo>
                  <a:pt x="793749" y="6730"/>
                </a:lnTo>
                <a:lnTo>
                  <a:pt x="786891" y="0"/>
                </a:lnTo>
                <a:lnTo>
                  <a:pt x="6857" y="0"/>
                </a:lnTo>
                <a:lnTo>
                  <a:pt x="0" y="6730"/>
                </a:lnTo>
                <a:lnTo>
                  <a:pt x="0" y="15239"/>
                </a:lnTo>
                <a:close/>
              </a:path>
            </a:pathLst>
          </a:custGeom>
          <a:solidFill>
            <a:srgbClr val="C6C6D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878801" y="4123309"/>
            <a:ext cx="510324" cy="510286"/>
          </a:xfrm>
          <a:custGeom>
            <a:avLst/>
            <a:gdLst/>
            <a:ahLst/>
            <a:cxnLst/>
            <a:rect b="b" l="l" r="r" t="t"/>
            <a:pathLst>
              <a:path h="510286" w="510324">
                <a:moveTo>
                  <a:pt x="0" y="95250"/>
                </a:moveTo>
                <a:lnTo>
                  <a:pt x="0" y="415036"/>
                </a:lnTo>
                <a:lnTo>
                  <a:pt x="413" y="423963"/>
                </a:lnTo>
                <a:lnTo>
                  <a:pt x="7244" y="451525"/>
                </a:lnTo>
                <a:lnTo>
                  <a:pt x="21459" y="475256"/>
                </a:lnTo>
                <a:lnTo>
                  <a:pt x="41743" y="493838"/>
                </a:lnTo>
                <a:lnTo>
                  <a:pt x="66782" y="505954"/>
                </a:lnTo>
                <a:lnTo>
                  <a:pt x="95262" y="510286"/>
                </a:lnTo>
                <a:lnTo>
                  <a:pt x="415074" y="510286"/>
                </a:lnTo>
                <a:lnTo>
                  <a:pt x="438170" y="507462"/>
                </a:lnTo>
                <a:lnTo>
                  <a:pt x="463984" y="496772"/>
                </a:lnTo>
                <a:lnTo>
                  <a:pt x="485308" y="479356"/>
                </a:lnTo>
                <a:lnTo>
                  <a:pt x="500824" y="456531"/>
                </a:lnTo>
                <a:lnTo>
                  <a:pt x="509213" y="429615"/>
                </a:lnTo>
                <a:lnTo>
                  <a:pt x="510324" y="415036"/>
                </a:lnTo>
                <a:lnTo>
                  <a:pt x="510324" y="95250"/>
                </a:lnTo>
                <a:lnTo>
                  <a:pt x="507500" y="72111"/>
                </a:lnTo>
                <a:lnTo>
                  <a:pt x="496810" y="46283"/>
                </a:lnTo>
                <a:lnTo>
                  <a:pt x="479394" y="24970"/>
                </a:lnTo>
                <a:lnTo>
                  <a:pt x="456569" y="9478"/>
                </a:lnTo>
                <a:lnTo>
                  <a:pt x="429653" y="1107"/>
                </a:lnTo>
                <a:lnTo>
                  <a:pt x="415074" y="0"/>
                </a:lnTo>
                <a:lnTo>
                  <a:pt x="95262" y="0"/>
                </a:lnTo>
                <a:lnTo>
                  <a:pt x="72144" y="2817"/>
                </a:lnTo>
                <a:lnTo>
                  <a:pt x="46326" y="13487"/>
                </a:lnTo>
                <a:lnTo>
                  <a:pt x="25004" y="30883"/>
                </a:lnTo>
                <a:lnTo>
                  <a:pt x="9494" y="53702"/>
                </a:lnTo>
                <a:lnTo>
                  <a:pt x="1109" y="80641"/>
                </a:lnTo>
                <a:lnTo>
                  <a:pt x="0" y="95250"/>
                </a:lnTo>
                <a:close/>
              </a:path>
            </a:pathLst>
          </a:custGeom>
          <a:solidFill>
            <a:srgbClr val="E0E0EA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878801" y="4123309"/>
            <a:ext cx="510324" cy="510286"/>
          </a:xfrm>
          <a:custGeom>
            <a:avLst/>
            <a:gdLst/>
            <a:ahLst/>
            <a:cxnLst/>
            <a:rect b="b" l="l" r="r" t="t"/>
            <a:pathLst>
              <a:path h="510286" w="510324">
                <a:moveTo>
                  <a:pt x="0" y="95250"/>
                </a:moveTo>
                <a:lnTo>
                  <a:pt x="4329" y="66738"/>
                </a:lnTo>
                <a:lnTo>
                  <a:pt x="16441" y="41696"/>
                </a:lnTo>
                <a:lnTo>
                  <a:pt x="35021" y="21426"/>
                </a:lnTo>
                <a:lnTo>
                  <a:pt x="58755" y="7230"/>
                </a:lnTo>
                <a:lnTo>
                  <a:pt x="86329" y="412"/>
                </a:lnTo>
                <a:lnTo>
                  <a:pt x="95262" y="0"/>
                </a:lnTo>
                <a:lnTo>
                  <a:pt x="415074" y="0"/>
                </a:lnTo>
                <a:lnTo>
                  <a:pt x="443540" y="4321"/>
                </a:lnTo>
                <a:lnTo>
                  <a:pt x="468575" y="16415"/>
                </a:lnTo>
                <a:lnTo>
                  <a:pt x="488860" y="34980"/>
                </a:lnTo>
                <a:lnTo>
                  <a:pt x="503078" y="58714"/>
                </a:lnTo>
                <a:lnTo>
                  <a:pt x="509911" y="86313"/>
                </a:lnTo>
                <a:lnTo>
                  <a:pt x="510324" y="95250"/>
                </a:lnTo>
                <a:lnTo>
                  <a:pt x="510324" y="415036"/>
                </a:lnTo>
                <a:lnTo>
                  <a:pt x="505992" y="443502"/>
                </a:lnTo>
                <a:lnTo>
                  <a:pt x="493874" y="468537"/>
                </a:lnTo>
                <a:lnTo>
                  <a:pt x="475290" y="488822"/>
                </a:lnTo>
                <a:lnTo>
                  <a:pt x="451556" y="503040"/>
                </a:lnTo>
                <a:lnTo>
                  <a:pt x="423991" y="509873"/>
                </a:lnTo>
                <a:lnTo>
                  <a:pt x="415074" y="510286"/>
                </a:lnTo>
                <a:lnTo>
                  <a:pt x="95262" y="510286"/>
                </a:lnTo>
                <a:lnTo>
                  <a:pt x="66782" y="505954"/>
                </a:lnTo>
                <a:lnTo>
                  <a:pt x="41743" y="493838"/>
                </a:lnTo>
                <a:lnTo>
                  <a:pt x="21459" y="475256"/>
                </a:lnTo>
                <a:lnTo>
                  <a:pt x="7244" y="451525"/>
                </a:lnTo>
                <a:lnTo>
                  <a:pt x="413" y="423963"/>
                </a:lnTo>
                <a:lnTo>
                  <a:pt x="0" y="415036"/>
                </a:lnTo>
                <a:lnTo>
                  <a:pt x="0" y="95250"/>
                </a:lnTo>
                <a:close/>
              </a:path>
            </a:pathLst>
          </a:custGeom>
          <a:ln w="7620">
            <a:solidFill>
              <a:srgbClr val="C6C6D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358646" y="6132322"/>
            <a:ext cx="793749" cy="30479"/>
          </a:xfrm>
          <a:custGeom>
            <a:avLst/>
            <a:gdLst/>
            <a:ahLst/>
            <a:cxnLst/>
            <a:rect b="b" l="l" r="r" t="t"/>
            <a:pathLst>
              <a:path h="30479" w="793749">
                <a:moveTo>
                  <a:pt x="0" y="15239"/>
                </a:moveTo>
                <a:lnTo>
                  <a:pt x="0" y="23621"/>
                </a:lnTo>
                <a:lnTo>
                  <a:pt x="6857" y="30479"/>
                </a:lnTo>
                <a:lnTo>
                  <a:pt x="786891" y="30479"/>
                </a:lnTo>
                <a:lnTo>
                  <a:pt x="793749" y="23621"/>
                </a:lnTo>
                <a:lnTo>
                  <a:pt x="793749" y="6857"/>
                </a:lnTo>
                <a:lnTo>
                  <a:pt x="786891" y="0"/>
                </a:lnTo>
                <a:lnTo>
                  <a:pt x="6857" y="0"/>
                </a:lnTo>
                <a:lnTo>
                  <a:pt x="0" y="6857"/>
                </a:lnTo>
                <a:lnTo>
                  <a:pt x="0" y="15239"/>
                </a:lnTo>
                <a:close/>
              </a:path>
            </a:pathLst>
          </a:custGeom>
          <a:solidFill>
            <a:srgbClr val="C6C6D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78801" y="5892419"/>
            <a:ext cx="510324" cy="510286"/>
          </a:xfrm>
          <a:custGeom>
            <a:avLst/>
            <a:gdLst/>
            <a:ahLst/>
            <a:cxnLst/>
            <a:rect b="b" l="l" r="r" t="t"/>
            <a:pathLst>
              <a:path h="510286" w="510324">
                <a:moveTo>
                  <a:pt x="0" y="95249"/>
                </a:moveTo>
                <a:lnTo>
                  <a:pt x="0" y="415035"/>
                </a:lnTo>
                <a:lnTo>
                  <a:pt x="413" y="423963"/>
                </a:lnTo>
                <a:lnTo>
                  <a:pt x="7244" y="451525"/>
                </a:lnTo>
                <a:lnTo>
                  <a:pt x="21459" y="475256"/>
                </a:lnTo>
                <a:lnTo>
                  <a:pt x="41743" y="493838"/>
                </a:lnTo>
                <a:lnTo>
                  <a:pt x="66782" y="505954"/>
                </a:lnTo>
                <a:lnTo>
                  <a:pt x="95262" y="510285"/>
                </a:lnTo>
                <a:lnTo>
                  <a:pt x="415074" y="510285"/>
                </a:lnTo>
                <a:lnTo>
                  <a:pt x="438170" y="507462"/>
                </a:lnTo>
                <a:lnTo>
                  <a:pt x="463984" y="496772"/>
                </a:lnTo>
                <a:lnTo>
                  <a:pt x="485308" y="479356"/>
                </a:lnTo>
                <a:lnTo>
                  <a:pt x="500824" y="456531"/>
                </a:lnTo>
                <a:lnTo>
                  <a:pt x="509213" y="429615"/>
                </a:lnTo>
                <a:lnTo>
                  <a:pt x="510324" y="415035"/>
                </a:lnTo>
                <a:lnTo>
                  <a:pt x="510324" y="95249"/>
                </a:lnTo>
                <a:lnTo>
                  <a:pt x="507500" y="72153"/>
                </a:lnTo>
                <a:lnTo>
                  <a:pt x="496810" y="46339"/>
                </a:lnTo>
                <a:lnTo>
                  <a:pt x="479394" y="25015"/>
                </a:lnTo>
                <a:lnTo>
                  <a:pt x="456569" y="9499"/>
                </a:lnTo>
                <a:lnTo>
                  <a:pt x="429653" y="1110"/>
                </a:lnTo>
                <a:lnTo>
                  <a:pt x="415074" y="0"/>
                </a:lnTo>
                <a:lnTo>
                  <a:pt x="95262" y="0"/>
                </a:lnTo>
                <a:lnTo>
                  <a:pt x="72144" y="2825"/>
                </a:lnTo>
                <a:lnTo>
                  <a:pt x="46326" y="13516"/>
                </a:lnTo>
                <a:lnTo>
                  <a:pt x="25004" y="30933"/>
                </a:lnTo>
                <a:lnTo>
                  <a:pt x="9494" y="53757"/>
                </a:lnTo>
                <a:lnTo>
                  <a:pt x="1109" y="80671"/>
                </a:lnTo>
                <a:lnTo>
                  <a:pt x="0" y="95249"/>
                </a:lnTo>
                <a:close/>
              </a:path>
            </a:pathLst>
          </a:custGeom>
          <a:solidFill>
            <a:srgbClr val="E0E0EA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878801" y="5892419"/>
            <a:ext cx="510324" cy="510286"/>
          </a:xfrm>
          <a:custGeom>
            <a:avLst/>
            <a:gdLst/>
            <a:ahLst/>
            <a:cxnLst/>
            <a:rect b="b" l="l" r="r" t="t"/>
            <a:pathLst>
              <a:path h="510286" w="510324">
                <a:moveTo>
                  <a:pt x="0" y="95249"/>
                </a:moveTo>
                <a:lnTo>
                  <a:pt x="4329" y="66785"/>
                </a:lnTo>
                <a:lnTo>
                  <a:pt x="16441" y="41751"/>
                </a:lnTo>
                <a:lnTo>
                  <a:pt x="35021" y="21466"/>
                </a:lnTo>
                <a:lnTo>
                  <a:pt x="58755" y="7248"/>
                </a:lnTo>
                <a:lnTo>
                  <a:pt x="86329" y="413"/>
                </a:lnTo>
                <a:lnTo>
                  <a:pt x="95262" y="0"/>
                </a:lnTo>
                <a:lnTo>
                  <a:pt x="415074" y="0"/>
                </a:lnTo>
                <a:lnTo>
                  <a:pt x="443540" y="4332"/>
                </a:lnTo>
                <a:lnTo>
                  <a:pt x="468575" y="16449"/>
                </a:lnTo>
                <a:lnTo>
                  <a:pt x="488860" y="35033"/>
                </a:lnTo>
                <a:lnTo>
                  <a:pt x="503078" y="58767"/>
                </a:lnTo>
                <a:lnTo>
                  <a:pt x="509911" y="86332"/>
                </a:lnTo>
                <a:lnTo>
                  <a:pt x="510324" y="95249"/>
                </a:lnTo>
                <a:lnTo>
                  <a:pt x="510324" y="415035"/>
                </a:lnTo>
                <a:lnTo>
                  <a:pt x="505992" y="443502"/>
                </a:lnTo>
                <a:lnTo>
                  <a:pt x="493874" y="468537"/>
                </a:lnTo>
                <a:lnTo>
                  <a:pt x="475290" y="488822"/>
                </a:lnTo>
                <a:lnTo>
                  <a:pt x="451556" y="503040"/>
                </a:lnTo>
                <a:lnTo>
                  <a:pt x="423991" y="509873"/>
                </a:lnTo>
                <a:lnTo>
                  <a:pt x="415074" y="510285"/>
                </a:lnTo>
                <a:lnTo>
                  <a:pt x="95262" y="510285"/>
                </a:lnTo>
                <a:lnTo>
                  <a:pt x="66782" y="505954"/>
                </a:lnTo>
                <a:lnTo>
                  <a:pt x="41743" y="493838"/>
                </a:lnTo>
                <a:lnTo>
                  <a:pt x="21459" y="475256"/>
                </a:lnTo>
                <a:lnTo>
                  <a:pt x="7244" y="451525"/>
                </a:lnTo>
                <a:lnTo>
                  <a:pt x="413" y="423963"/>
                </a:lnTo>
                <a:lnTo>
                  <a:pt x="0" y="415035"/>
                </a:lnTo>
                <a:lnTo>
                  <a:pt x="0" y="95249"/>
                </a:lnTo>
                <a:close/>
              </a:path>
            </a:pathLst>
          </a:custGeom>
          <a:ln w="7620">
            <a:solidFill>
              <a:srgbClr val="C6C6D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1304" y="1118281"/>
            <a:ext cx="1323567" cy="590803"/>
          </a:xfrm>
          <a:prstGeom prst="rect">
            <a:avLst/>
          </a:prstGeom>
        </p:spPr>
        <p:txBody>
          <a:bodyPr bIns="0" lIns="0" rIns="0" rtlCol="0" tIns="29210" wrap="square">
            <a:noAutofit/>
          </a:bodyPr>
          <a:lstStyle/>
          <a:p>
            <a:pPr marL="12700">
              <a:lnSpc>
                <a:spcPts val="4600"/>
              </a:lnSpc>
            </a:pPr>
            <a:r>
              <a:rPr dirty="0" smtClean="0" sz="4450">
                <a:solidFill>
                  <a:srgbClr val="1B1B27"/>
                </a:solidFill>
                <a:latin typeface="Verdana"/>
                <a:cs typeface="Verdana"/>
              </a:rPr>
              <a:t>How</a:t>
            </a:r>
            <a:endParaRPr sz="44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8839" y="1118281"/>
            <a:ext cx="5928217" cy="590803"/>
          </a:xfrm>
          <a:prstGeom prst="rect">
            <a:avLst/>
          </a:prstGeom>
        </p:spPr>
        <p:txBody>
          <a:bodyPr bIns="0" lIns="0" rIns="0" rtlCol="0" tIns="29210" wrap="square">
            <a:noAutofit/>
          </a:bodyPr>
          <a:lstStyle/>
          <a:p>
            <a:pPr marL="12700">
              <a:lnSpc>
                <a:spcPts val="4600"/>
              </a:lnSpc>
            </a:pPr>
            <a:r>
              <a:rPr dirty="0" smtClean="0" spc="-122" sz="4450">
                <a:solidFill>
                  <a:srgbClr val="1B1B27"/>
                </a:solidFill>
                <a:latin typeface="Verdana"/>
                <a:cs typeface="Verdana"/>
              </a:rPr>
              <a:t>AWS</a:t>
            </a:r>
            <a:r>
              <a:rPr dirty="0" smtClean="0" spc="-122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22" sz="4450">
                <a:solidFill>
                  <a:srgbClr val="1B1B27"/>
                </a:solidFill>
                <a:latin typeface="Verdana"/>
                <a:cs typeface="Verdana"/>
              </a:rPr>
              <a:t>Detective</a:t>
            </a:r>
            <a:r>
              <a:rPr dirty="0" smtClean="0" spc="-122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22" sz="4450">
                <a:solidFill>
                  <a:srgbClr val="1B1B27"/>
                </a:solidFill>
                <a:latin typeface="Verdana"/>
                <a:cs typeface="Verdana"/>
              </a:rPr>
              <a:t>Works</a:t>
            </a:r>
            <a:endParaRPr sz="44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8918" y="2414853"/>
            <a:ext cx="220072" cy="362203"/>
          </a:xfrm>
          <a:prstGeom prst="rect">
            <a:avLst/>
          </a:prstGeom>
        </p:spPr>
        <p:txBody>
          <a:bodyPr bIns="0" lIns="0" rIns="0" rtlCol="0" tIns="17653" wrap="square">
            <a:noAutofit/>
          </a:bodyPr>
          <a:lstStyle/>
          <a:p>
            <a:pPr marL="12700">
              <a:lnSpc>
                <a:spcPts val="2780"/>
              </a:lnSpc>
            </a:pPr>
            <a:r>
              <a:rPr dirty="0" smtClean="0" spc="-555" sz="2650">
                <a:solidFill>
                  <a:srgbClr val="3B3939"/>
                </a:solidFill>
                <a:latin typeface="Verdana"/>
                <a:cs typeface="Verdana"/>
              </a:rPr>
              <a:t>1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9058" y="2413254"/>
            <a:ext cx="6006430" cy="616712"/>
          </a:xfrm>
          <a:prstGeom prst="rect">
            <a:avLst/>
          </a:prstGeom>
        </p:spPr>
        <p:txBody>
          <a:bodyPr bIns="0" lIns="0" rIns="0" rtlCol="0" tIns="11906" wrap="square">
            <a:noAutofit/>
          </a:bodyPr>
          <a:lstStyle/>
          <a:p>
            <a:pPr marL="12700" marR="33375">
              <a:lnSpc>
                <a:spcPts val="1875"/>
              </a:lnSpc>
            </a:pP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AWS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Dete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ol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ts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ta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fr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va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4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endParaRPr sz="175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758"/>
              </a:spcBef>
            </a:pP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ke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VPC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Flow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Logs,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Clo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ail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logs,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and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dD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nd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6" sz="1750">
                <a:solidFill>
                  <a:srgbClr val="3B3939"/>
                </a:solidFill>
                <a:latin typeface="Cambria"/>
                <a:cs typeface="Cambria"/>
              </a:rPr>
              <a:t>ngs.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3373" y="4183973"/>
            <a:ext cx="251600" cy="362508"/>
          </a:xfrm>
          <a:prstGeom prst="rect">
            <a:avLst/>
          </a:prstGeom>
        </p:spPr>
        <p:txBody>
          <a:bodyPr bIns="0" lIns="0" rIns="0" rtlCol="0" tIns="17653" wrap="square">
            <a:noAutofit/>
          </a:bodyPr>
          <a:lstStyle/>
          <a:p>
            <a:pPr marL="12700">
              <a:lnSpc>
                <a:spcPts val="2780"/>
              </a:lnSpc>
            </a:pPr>
            <a:r>
              <a:rPr dirty="0" smtClean="0" spc="-302" sz="2650">
                <a:solidFill>
                  <a:srgbClr val="3B3939"/>
                </a:solidFill>
                <a:latin typeface="Verdana"/>
                <a:cs typeface="Verdana"/>
              </a:rPr>
              <a:t>2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9058" y="4182376"/>
            <a:ext cx="5079308" cy="986015"/>
          </a:xfrm>
          <a:prstGeom prst="rect">
            <a:avLst/>
          </a:prstGeom>
        </p:spPr>
        <p:txBody>
          <a:bodyPr bIns="0" lIns="0" rIns="0" rtlCol="0" tIns="11938" wrap="square">
            <a:noAutofit/>
          </a:bodyPr>
          <a:lstStyle/>
          <a:p>
            <a:pPr marL="12700" marR="26383">
              <a:lnSpc>
                <a:spcPts val="1880"/>
              </a:lnSpc>
            </a:pP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ta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th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nalyz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ne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endParaRPr sz="1750">
              <a:latin typeface="Cambria"/>
              <a:cs typeface="Cambria"/>
            </a:endParaRPr>
          </a:p>
          <a:p>
            <a:pPr marL="12700">
              <a:lnSpc>
                <a:spcPts val="2900"/>
              </a:lnSpc>
              <a:spcBef>
                <a:spcPts val="246"/>
              </a:spcBef>
            </a:pPr>
            <a:r>
              <a:rPr dirty="0" smtClean="0" sz="1750">
                <a:solidFill>
                  <a:srgbClr val="3B3939"/>
                </a:solidFill>
                <a:latin typeface="Cambria"/>
                <a:cs typeface="Cambria"/>
              </a:rPr>
              <a:t>algo</a:t>
            </a:r>
            <a:r>
              <a:rPr dirty="0" smtClean="0" spc="-9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thms</a:t>
            </a:r>
            <a:r>
              <a:rPr dirty="0" smtClean="0" spc="241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to</a:t>
            </a:r>
            <a:r>
              <a:rPr dirty="0" smtClean="0" spc="10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-9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4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fy</a:t>
            </a:r>
            <a:r>
              <a:rPr dirty="0" smtClean="0" spc="1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potent</a:t>
            </a:r>
            <a:r>
              <a:rPr dirty="0" smtClean="0" spc="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al</a:t>
            </a:r>
            <a:r>
              <a:rPr dirty="0" smtClean="0" spc="12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04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0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60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66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-135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-5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-36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5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th</a:t>
            </a:r>
            <a:r>
              <a:rPr dirty="0" smtClean="0" spc="-9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-9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ts</a:t>
            </a:r>
            <a:r>
              <a:rPr dirty="0" smtClean="0" spc="195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83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nd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44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46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44" sz="1750">
                <a:solidFill>
                  <a:srgbClr val="3B3939"/>
                </a:solidFill>
                <a:latin typeface="Cambria"/>
                <a:cs typeface="Cambria"/>
              </a:rPr>
              <a:t>spicious</a:t>
            </a:r>
            <a:r>
              <a:rPr dirty="0" smtClean="0" spc="7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87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5" sz="1750">
                <a:solidFill>
                  <a:srgbClr val="3B3939"/>
                </a:solidFill>
                <a:latin typeface="Cambria"/>
                <a:cs typeface="Cambria"/>
              </a:rPr>
              <a:t>cti</a:t>
            </a:r>
            <a:r>
              <a:rPr dirty="0" smtClean="0" spc="12" sz="175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-5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-47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-3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1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95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00" sz="1750">
                <a:solidFill>
                  <a:srgbClr val="3B3939"/>
                </a:solidFill>
                <a:latin typeface="Cambria"/>
                <a:cs typeface="Cambria"/>
              </a:rPr>
              <a:t>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935" y="5953835"/>
            <a:ext cx="255773" cy="362204"/>
          </a:xfrm>
          <a:prstGeom prst="rect">
            <a:avLst/>
          </a:prstGeom>
        </p:spPr>
        <p:txBody>
          <a:bodyPr bIns="0" lIns="0" rIns="0" rtlCol="0" tIns="17653" wrap="square">
            <a:noAutofit/>
          </a:bodyPr>
          <a:lstStyle/>
          <a:p>
            <a:pPr marL="12700">
              <a:lnSpc>
                <a:spcPts val="2780"/>
              </a:lnSpc>
            </a:pPr>
            <a:r>
              <a:rPr dirty="0" smtClean="0" sz="2650">
                <a:solidFill>
                  <a:srgbClr val="3B3939"/>
                </a:solidFill>
                <a:latin typeface="Verdana"/>
                <a:cs typeface="Verdana"/>
              </a:rPr>
              <a:t>3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69058" y="5952236"/>
            <a:ext cx="5278295" cy="985519"/>
          </a:xfrm>
          <a:prstGeom prst="rect">
            <a:avLst/>
          </a:prstGeom>
        </p:spPr>
        <p:txBody>
          <a:bodyPr bIns="0" lIns="0" rIns="0" rtlCol="0" tIns="11906" wrap="square">
            <a:noAutofit/>
          </a:bodyPr>
          <a:lstStyle/>
          <a:p>
            <a:pPr marL="12700">
              <a:lnSpc>
                <a:spcPts val="1875"/>
              </a:lnSpc>
            </a:pP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AWS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Dete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en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gene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at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ep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ts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and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ale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ts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at</a:t>
            </a:r>
            <a:endParaRPr sz="1750">
              <a:latin typeface="Cambria"/>
              <a:cs typeface="Cambria"/>
            </a:endParaRPr>
          </a:p>
          <a:p>
            <a:pPr marL="12700" marR="194077">
              <a:lnSpc>
                <a:spcPts val="2900"/>
              </a:lnSpc>
              <a:spcBef>
                <a:spcPts val="246"/>
              </a:spcBef>
            </a:pP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ov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de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ns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ts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es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nd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ctio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b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omm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ndatio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s.</a:t>
            </a:r>
            <a:endParaRPr sz="1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9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9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9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9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9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9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9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9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9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9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9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9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28829" y="7677072"/>
            <a:ext cx="1901571" cy="552526"/>
          </a:xfrm>
          <a:prstGeom prst="rect">
            <a:avLst/>
          </a:prstGeom>
        </p:spPr>
        <p:txBody>
          <a:bodyPr bIns="0" lIns="0" rIns="0" rtlCol="0" tIns="5529" wrap="square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 marL="110617">
              <a:lnSpc>
                <a:spcPct val="101725"/>
              </a:lnSpc>
            </a:pPr>
            <a:r>
              <a:rPr dirty="0" smtClean="0" spc="9" sz="100">
                <a:latin typeface="Calibri"/>
                <a:cs typeface="Calibri"/>
                <a:hlinkClick r:id="rId8"/>
              </a:rPr>
              <a:t>p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0" cy="8229597"/>
          </a:xfrm>
          <a:custGeom>
            <a:avLst/>
            <a:gdLst/>
            <a:ahLst/>
            <a:cxnLst/>
            <a:rect b="b" l="l" r="r" t="t"/>
            <a:pathLst>
              <a:path h="8229597" w="0">
                <a:moveTo>
                  <a:pt x="0" y="8229597"/>
                </a:moveTo>
                <a:lnTo>
                  <a:pt x="0" y="0"/>
                </a:lnTo>
                <a:lnTo>
                  <a:pt x="0" y="8229597"/>
                </a:lnTo>
                <a:close/>
              </a:path>
            </a:pathLst>
          </a:custGeom>
          <a:solidFill>
            <a:srgbClr val="EBEBF3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-1"/>
            <a:ext cx="5486400" cy="8229600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2728829" y="7677072"/>
            <a:ext cx="1901571" cy="552526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229350" y="2398344"/>
            <a:ext cx="530656" cy="530656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0217531" y="2398344"/>
            <a:ext cx="530656" cy="530656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229350" y="5255717"/>
            <a:ext cx="530656" cy="530656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17158" y="814142"/>
            <a:ext cx="2675629" cy="1212596"/>
          </a:xfrm>
          <a:prstGeom prst="rect">
            <a:avLst/>
          </a:prstGeom>
        </p:spPr>
        <p:txBody>
          <a:bodyPr bIns="0" lIns="0" rIns="0" rtlCol="0" tIns="27273" wrap="square">
            <a:noAutofit/>
          </a:bodyPr>
          <a:lstStyle/>
          <a:p>
            <a:pPr marL="12700">
              <a:lnSpc>
                <a:spcPts val="4295"/>
              </a:lnSpc>
            </a:pPr>
            <a:r>
              <a:rPr dirty="0" smtClean="0" spc="-148" sz="4150">
                <a:solidFill>
                  <a:srgbClr val="1B1B27"/>
                </a:solidFill>
                <a:latin typeface="Verdana"/>
                <a:cs typeface="Verdana"/>
              </a:rPr>
              <a:t>En</a:t>
            </a:r>
            <a:r>
              <a:rPr dirty="0" smtClean="0" spc="-148" sz="4150">
                <a:solidFill>
                  <a:srgbClr val="1B1B27"/>
                </a:solidFill>
                <a:latin typeface="Verdana"/>
                <a:cs typeface="Verdana"/>
              </a:rPr>
              <a:t>h</a:t>
            </a:r>
            <a:r>
              <a:rPr dirty="0" smtClean="0" spc="-148" sz="4150">
                <a:solidFill>
                  <a:srgbClr val="1B1B27"/>
                </a:solidFill>
                <a:latin typeface="Verdana"/>
                <a:cs typeface="Verdana"/>
              </a:rPr>
              <a:t>a</a:t>
            </a:r>
            <a:r>
              <a:rPr dirty="0" smtClean="0" spc="-148" sz="4150">
                <a:solidFill>
                  <a:srgbClr val="1B1B27"/>
                </a:solidFill>
                <a:latin typeface="Verdana"/>
                <a:cs typeface="Verdana"/>
              </a:rPr>
              <a:t>n</a:t>
            </a:r>
            <a:r>
              <a:rPr dirty="0" smtClean="0" spc="-148" sz="4150">
                <a:solidFill>
                  <a:srgbClr val="1B1B27"/>
                </a:solidFill>
                <a:latin typeface="Verdana"/>
                <a:cs typeface="Verdana"/>
              </a:rPr>
              <a:t>cing</a:t>
            </a:r>
            <a:endParaRPr sz="4150">
              <a:latin typeface="Verdana"/>
              <a:cs typeface="Verdana"/>
            </a:endParaRPr>
          </a:p>
          <a:p>
            <a:pPr marL="12700" marR="79095">
              <a:lnSpc>
                <a:spcPct val="101277"/>
              </a:lnSpc>
            </a:pPr>
            <a:r>
              <a:rPr dirty="0" smtClean="0" sz="4150">
                <a:solidFill>
                  <a:srgbClr val="1B1B27"/>
                </a:solidFill>
                <a:latin typeface="Verdana"/>
                <a:cs typeface="Verdana"/>
              </a:rPr>
              <a:t>Detective</a:t>
            </a:r>
            <a:endParaRPr sz="41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2754" y="814142"/>
            <a:ext cx="4626127" cy="552703"/>
          </a:xfrm>
          <a:prstGeom prst="rect">
            <a:avLst/>
          </a:prstGeom>
        </p:spPr>
        <p:txBody>
          <a:bodyPr bIns="0" lIns="0" rIns="0" rtlCol="0" tIns="27273" wrap="square">
            <a:noAutofit/>
          </a:bodyPr>
          <a:lstStyle/>
          <a:p>
            <a:pPr marL="12700">
              <a:lnSpc>
                <a:spcPts val="4295"/>
              </a:lnSpc>
            </a:pPr>
            <a:r>
              <a:rPr dirty="0" smtClean="0" spc="-172" sz="4150">
                <a:solidFill>
                  <a:srgbClr val="1B1B27"/>
                </a:solidFill>
                <a:latin typeface="Verdana"/>
                <a:cs typeface="Verdana"/>
              </a:rPr>
              <a:t>Sec</a:t>
            </a:r>
            <a:r>
              <a:rPr dirty="0" smtClean="0" spc="-172" sz="4150">
                <a:solidFill>
                  <a:srgbClr val="1B1B27"/>
                </a:solidFill>
                <a:latin typeface="Verdana"/>
                <a:cs typeface="Verdana"/>
              </a:rPr>
              <a:t>u</a:t>
            </a:r>
            <a:r>
              <a:rPr dirty="0" smtClean="0" spc="-172" sz="4150">
                <a:solidFill>
                  <a:srgbClr val="1B1B27"/>
                </a:solidFill>
                <a:latin typeface="Verdana"/>
                <a:cs typeface="Verdana"/>
              </a:rPr>
              <a:t>rity</a:t>
            </a:r>
            <a:r>
              <a:rPr dirty="0" smtClean="0" spc="-172" sz="41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72" sz="4150">
                <a:solidFill>
                  <a:srgbClr val="1B1B27"/>
                </a:solidFill>
                <a:latin typeface="Verdana"/>
                <a:cs typeface="Verdana"/>
              </a:rPr>
              <a:t>with</a:t>
            </a:r>
            <a:r>
              <a:rPr dirty="0" smtClean="0" spc="-172" sz="41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72" sz="4150">
                <a:solidFill>
                  <a:srgbClr val="1B1B27"/>
                </a:solidFill>
                <a:latin typeface="Verdana"/>
                <a:cs typeface="Verdana"/>
              </a:rPr>
              <a:t>A</a:t>
            </a:r>
            <a:r>
              <a:rPr dirty="0" smtClean="0" spc="-172" sz="4150">
                <a:solidFill>
                  <a:srgbClr val="1B1B27"/>
                </a:solidFill>
                <a:latin typeface="Verdana"/>
                <a:cs typeface="Verdana"/>
              </a:rPr>
              <a:t>WS</a:t>
            </a:r>
            <a:endParaRPr sz="41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158" y="3168904"/>
            <a:ext cx="3474091" cy="1432178"/>
          </a:xfrm>
          <a:prstGeom prst="rect">
            <a:avLst/>
          </a:prstGeom>
        </p:spPr>
        <p:txBody>
          <a:bodyPr bIns="0" lIns="0" rIns="0" rtlCol="0" tIns="13811" wrap="square">
            <a:noAutofit/>
          </a:bodyPr>
          <a:lstStyle/>
          <a:p>
            <a:pPr marL="12700" marR="24150">
              <a:lnSpc>
                <a:spcPts val="2175"/>
              </a:lnSpc>
            </a:pPr>
            <a:r>
              <a:rPr dirty="0" smtClean="0" spc="-97" sz="2050">
                <a:solidFill>
                  <a:srgbClr val="3B3939"/>
                </a:solidFill>
                <a:latin typeface="Verdana"/>
                <a:cs typeface="Verdana"/>
              </a:rPr>
              <a:t>Impr</a:t>
            </a:r>
            <a:r>
              <a:rPr dirty="0" smtClean="0" spc="-97" sz="2050">
                <a:solidFill>
                  <a:srgbClr val="3B3939"/>
                </a:solidFill>
                <a:latin typeface="Verdana"/>
                <a:cs typeface="Verdana"/>
              </a:rPr>
              <a:t>o</a:t>
            </a:r>
            <a:r>
              <a:rPr dirty="0" smtClean="0" spc="-97" sz="2050">
                <a:solidFill>
                  <a:srgbClr val="3B3939"/>
                </a:solidFill>
                <a:latin typeface="Verdana"/>
                <a:cs typeface="Verdana"/>
              </a:rPr>
              <a:t>ved</a:t>
            </a:r>
            <a:r>
              <a:rPr dirty="0" smtClean="0" spc="-97" sz="205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97" sz="2050">
                <a:solidFill>
                  <a:srgbClr val="3B3939"/>
                </a:solidFill>
                <a:latin typeface="Verdana"/>
                <a:cs typeface="Verdana"/>
              </a:rPr>
              <a:t>Vi</a:t>
            </a:r>
            <a:r>
              <a:rPr dirty="0" smtClean="0" spc="-97" sz="2050">
                <a:solidFill>
                  <a:srgbClr val="3B3939"/>
                </a:solidFill>
                <a:latin typeface="Verdana"/>
                <a:cs typeface="Verdana"/>
              </a:rPr>
              <a:t>s</a:t>
            </a:r>
            <a:r>
              <a:rPr dirty="0" smtClean="0" spc="-97" sz="2050">
                <a:solidFill>
                  <a:srgbClr val="3B3939"/>
                </a:solidFill>
                <a:latin typeface="Verdana"/>
                <a:cs typeface="Verdana"/>
              </a:rPr>
              <a:t>ibi</a:t>
            </a:r>
            <a:r>
              <a:rPr dirty="0" smtClean="0" spc="-97" sz="2050">
                <a:solidFill>
                  <a:srgbClr val="3B3939"/>
                </a:solidFill>
                <a:latin typeface="Verdana"/>
                <a:cs typeface="Verdana"/>
              </a:rPr>
              <a:t>l</a:t>
            </a:r>
            <a:r>
              <a:rPr dirty="0" smtClean="0" spc="-97" sz="2050">
                <a:solidFill>
                  <a:srgbClr val="3B3939"/>
                </a:solidFill>
                <a:latin typeface="Verdana"/>
                <a:cs typeface="Verdana"/>
              </a:rPr>
              <a:t>i</a:t>
            </a:r>
            <a:r>
              <a:rPr dirty="0" smtClean="0" spc="-97" sz="2050">
                <a:solidFill>
                  <a:srgbClr val="3B3939"/>
                </a:solidFill>
                <a:latin typeface="Verdana"/>
                <a:cs typeface="Verdana"/>
              </a:rPr>
              <a:t>t</a:t>
            </a:r>
            <a:r>
              <a:rPr dirty="0" smtClean="0" spc="-97" sz="2050">
                <a:solidFill>
                  <a:srgbClr val="3B3939"/>
                </a:solidFill>
                <a:latin typeface="Verdana"/>
                <a:cs typeface="Verdana"/>
              </a:rPr>
              <a:t>y</a:t>
            </a:r>
            <a:endParaRPr sz="2050">
              <a:latin typeface="Verdana"/>
              <a:cs typeface="Verdana"/>
            </a:endParaRPr>
          </a:p>
          <a:p>
            <a:pPr marL="12700">
              <a:lnSpc>
                <a:spcPts val="2700"/>
              </a:lnSpc>
              <a:spcBef>
                <a:spcPts val="1122"/>
              </a:spcBef>
            </a:pP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etecti</a:t>
            </a: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23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pro</a:t>
            </a:r>
            <a:r>
              <a:rPr dirty="0" smtClean="0" spc="9" sz="165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26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38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un</a:t>
            </a: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ed</a:t>
            </a:r>
            <a:r>
              <a:rPr dirty="0" smtClean="0" spc="6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ew</a:t>
            </a:r>
            <a:r>
              <a:rPr dirty="0" smtClean="0" spc="-23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65" sz="16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73" sz="165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53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secur</a:t>
            </a: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130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ta,</a:t>
            </a:r>
            <a:r>
              <a:rPr dirty="0" smtClean="0" spc="184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enabl</a:t>
            </a:r>
            <a:r>
              <a:rPr dirty="0" smtClean="0" spc="9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r>
              <a:rPr dirty="0" smtClean="0" spc="220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you</a:t>
            </a:r>
            <a:r>
              <a:rPr dirty="0" smtClean="0" spc="34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to</a:t>
            </a:r>
            <a:r>
              <a:rPr dirty="0" smtClean="0" spc="92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quick</a:t>
            </a: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ntify</a:t>
            </a:r>
            <a:r>
              <a:rPr dirty="0" smtClean="0" spc="-24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potenti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al</a:t>
            </a:r>
            <a:r>
              <a:rPr dirty="0" smtClean="0" spc="125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secur</a:t>
            </a: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130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thre</a:t>
            </a: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73" sz="1650">
                <a:solidFill>
                  <a:srgbClr val="3B3939"/>
                </a:solidFill>
                <a:latin typeface="Cambria"/>
                <a:cs typeface="Cambria"/>
              </a:rPr>
              <a:t>ts.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5720" y="3168904"/>
            <a:ext cx="3638562" cy="1432178"/>
          </a:xfrm>
          <a:prstGeom prst="rect">
            <a:avLst/>
          </a:prstGeom>
        </p:spPr>
        <p:txBody>
          <a:bodyPr bIns="0" lIns="0" rIns="0" rtlCol="0" tIns="13811" wrap="square">
            <a:noAutofit/>
          </a:bodyPr>
          <a:lstStyle/>
          <a:p>
            <a:pPr marL="12700" marR="24150">
              <a:lnSpc>
                <a:spcPts val="2175"/>
              </a:lnSpc>
            </a:pPr>
            <a:r>
              <a:rPr dirty="0" smtClean="0" spc="-59" sz="2050">
                <a:solidFill>
                  <a:srgbClr val="3B3939"/>
                </a:solidFill>
                <a:latin typeface="Verdana"/>
                <a:cs typeface="Verdana"/>
              </a:rPr>
              <a:t>Proa</a:t>
            </a:r>
            <a:r>
              <a:rPr dirty="0" smtClean="0" spc="-59" sz="2050">
                <a:solidFill>
                  <a:srgbClr val="3B3939"/>
                </a:solidFill>
                <a:latin typeface="Verdana"/>
                <a:cs typeface="Verdana"/>
              </a:rPr>
              <a:t>c</a:t>
            </a:r>
            <a:r>
              <a:rPr dirty="0" smtClean="0" spc="-59" sz="2050">
                <a:solidFill>
                  <a:srgbClr val="3B3939"/>
                </a:solidFill>
                <a:latin typeface="Verdana"/>
                <a:cs typeface="Verdana"/>
              </a:rPr>
              <a:t>t</a:t>
            </a:r>
            <a:r>
              <a:rPr dirty="0" smtClean="0" spc="-59" sz="2050">
                <a:solidFill>
                  <a:srgbClr val="3B3939"/>
                </a:solidFill>
                <a:latin typeface="Verdana"/>
                <a:cs typeface="Verdana"/>
              </a:rPr>
              <a:t>i</a:t>
            </a:r>
            <a:r>
              <a:rPr dirty="0" smtClean="0" spc="-59" sz="2050">
                <a:solidFill>
                  <a:srgbClr val="3B3939"/>
                </a:solidFill>
                <a:latin typeface="Verdana"/>
                <a:cs typeface="Verdana"/>
              </a:rPr>
              <a:t>ve</a:t>
            </a:r>
            <a:r>
              <a:rPr dirty="0" smtClean="0" spc="-59" sz="205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59" sz="2050">
                <a:solidFill>
                  <a:srgbClr val="3B3939"/>
                </a:solidFill>
                <a:latin typeface="Verdana"/>
                <a:cs typeface="Verdana"/>
              </a:rPr>
              <a:t>T</a:t>
            </a:r>
            <a:r>
              <a:rPr dirty="0" smtClean="0" spc="-59" sz="2050">
                <a:solidFill>
                  <a:srgbClr val="3B3939"/>
                </a:solidFill>
                <a:latin typeface="Verdana"/>
                <a:cs typeface="Verdana"/>
              </a:rPr>
              <a:t>h</a:t>
            </a:r>
            <a:r>
              <a:rPr dirty="0" smtClean="0" spc="-59" sz="2050">
                <a:solidFill>
                  <a:srgbClr val="3B3939"/>
                </a:solidFill>
                <a:latin typeface="Verdana"/>
                <a:cs typeface="Verdana"/>
              </a:rPr>
              <a:t>reat</a:t>
            </a:r>
            <a:r>
              <a:rPr dirty="0" smtClean="0" spc="-59" sz="205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59" sz="2050">
                <a:solidFill>
                  <a:srgbClr val="3B3939"/>
                </a:solidFill>
                <a:latin typeface="Verdana"/>
                <a:cs typeface="Verdana"/>
              </a:rPr>
              <a:t>De</a:t>
            </a:r>
            <a:r>
              <a:rPr dirty="0" smtClean="0" spc="-59" sz="2050">
                <a:solidFill>
                  <a:srgbClr val="3B3939"/>
                </a:solidFill>
                <a:latin typeface="Verdana"/>
                <a:cs typeface="Verdana"/>
              </a:rPr>
              <a:t>t</a:t>
            </a:r>
            <a:r>
              <a:rPr dirty="0" smtClean="0" spc="-59" sz="2050">
                <a:solidFill>
                  <a:srgbClr val="3B3939"/>
                </a:solidFill>
                <a:latin typeface="Verdana"/>
                <a:cs typeface="Verdana"/>
              </a:rPr>
              <a:t>ection</a:t>
            </a:r>
            <a:endParaRPr sz="2050">
              <a:latin typeface="Verdana"/>
              <a:cs typeface="Verdana"/>
            </a:endParaRPr>
          </a:p>
          <a:p>
            <a:pPr marL="12700">
              <a:lnSpc>
                <a:spcPts val="2700"/>
              </a:lnSpc>
              <a:spcBef>
                <a:spcPts val="1122"/>
              </a:spcBef>
            </a:pP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ena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b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es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you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to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act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iden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fy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and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ess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secur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ssues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befo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they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can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esca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ate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nto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maj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nc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1" sz="1650">
                <a:solidFill>
                  <a:srgbClr val="3B3939"/>
                </a:solidFill>
                <a:latin typeface="Cambria"/>
                <a:cs typeface="Cambria"/>
              </a:rPr>
              <a:t>nts.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17158" y="6026785"/>
            <a:ext cx="3196896" cy="1432102"/>
          </a:xfrm>
          <a:prstGeom prst="rect">
            <a:avLst/>
          </a:prstGeom>
        </p:spPr>
        <p:txBody>
          <a:bodyPr bIns="0" lIns="0" rIns="0" rtlCol="0" tIns="13811" wrap="square">
            <a:noAutofit/>
          </a:bodyPr>
          <a:lstStyle/>
          <a:p>
            <a:pPr marL="12700" marR="24150">
              <a:lnSpc>
                <a:spcPts val="2175"/>
              </a:lnSpc>
            </a:pPr>
            <a:r>
              <a:rPr dirty="0" smtClean="0" spc="-65" sz="2050">
                <a:solidFill>
                  <a:srgbClr val="3B3939"/>
                </a:solidFill>
                <a:latin typeface="Verdana"/>
                <a:cs typeface="Verdana"/>
              </a:rPr>
              <a:t>Fa</a:t>
            </a:r>
            <a:r>
              <a:rPr dirty="0" smtClean="0" spc="-65" sz="2050">
                <a:solidFill>
                  <a:srgbClr val="3B3939"/>
                </a:solidFill>
                <a:latin typeface="Verdana"/>
                <a:cs typeface="Verdana"/>
              </a:rPr>
              <a:t>s</a:t>
            </a:r>
            <a:r>
              <a:rPr dirty="0" smtClean="0" spc="-65" sz="2050">
                <a:solidFill>
                  <a:srgbClr val="3B3939"/>
                </a:solidFill>
                <a:latin typeface="Verdana"/>
                <a:cs typeface="Verdana"/>
              </a:rPr>
              <a:t>ter</a:t>
            </a:r>
            <a:r>
              <a:rPr dirty="0" smtClean="0" spc="-65" sz="205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65" sz="2050">
                <a:solidFill>
                  <a:srgbClr val="3B3939"/>
                </a:solidFill>
                <a:latin typeface="Verdana"/>
                <a:cs typeface="Verdana"/>
              </a:rPr>
              <a:t>Incident</a:t>
            </a:r>
            <a:r>
              <a:rPr dirty="0" smtClean="0" spc="-65" sz="205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65" sz="2050">
                <a:solidFill>
                  <a:srgbClr val="3B3939"/>
                </a:solidFill>
                <a:latin typeface="Verdana"/>
                <a:cs typeface="Verdana"/>
              </a:rPr>
              <a:t>R</a:t>
            </a:r>
            <a:r>
              <a:rPr dirty="0" smtClean="0" spc="-65" sz="2050">
                <a:solidFill>
                  <a:srgbClr val="3B3939"/>
                </a:solidFill>
                <a:latin typeface="Verdana"/>
                <a:cs typeface="Verdana"/>
              </a:rPr>
              <a:t>es</a:t>
            </a:r>
            <a:r>
              <a:rPr dirty="0" smtClean="0" spc="-65" sz="2050">
                <a:solidFill>
                  <a:srgbClr val="3B3939"/>
                </a:solidFill>
                <a:latin typeface="Verdana"/>
                <a:cs typeface="Verdana"/>
              </a:rPr>
              <a:t>p</a:t>
            </a:r>
            <a:r>
              <a:rPr dirty="0" smtClean="0" spc="-65" sz="2050">
                <a:solidFill>
                  <a:srgbClr val="3B3939"/>
                </a:solidFill>
                <a:latin typeface="Verdana"/>
                <a:cs typeface="Verdana"/>
              </a:rPr>
              <a:t>o</a:t>
            </a:r>
            <a:r>
              <a:rPr dirty="0" smtClean="0" spc="-65" sz="2050">
                <a:solidFill>
                  <a:srgbClr val="3B3939"/>
                </a:solidFill>
                <a:latin typeface="Verdana"/>
                <a:cs typeface="Verdana"/>
              </a:rPr>
              <a:t>n</a:t>
            </a:r>
            <a:r>
              <a:rPr dirty="0" smtClean="0" spc="-65" sz="2050">
                <a:solidFill>
                  <a:srgbClr val="3B3939"/>
                </a:solidFill>
                <a:latin typeface="Verdana"/>
                <a:cs typeface="Verdana"/>
              </a:rPr>
              <a:t>s</a:t>
            </a:r>
            <a:r>
              <a:rPr dirty="0" smtClean="0" spc="-65" sz="2050">
                <a:solidFill>
                  <a:srgbClr val="3B3939"/>
                </a:solidFill>
                <a:latin typeface="Verdana"/>
                <a:cs typeface="Verdana"/>
              </a:rPr>
              <a:t>e</a:t>
            </a:r>
            <a:endParaRPr sz="2050">
              <a:latin typeface="Verdana"/>
              <a:cs typeface="Verdana"/>
            </a:endParaRPr>
          </a:p>
          <a:p>
            <a:pPr marL="12700">
              <a:lnSpc>
                <a:spcPts val="1934"/>
              </a:lnSpc>
              <a:spcBef>
                <a:spcPts val="1579"/>
              </a:spcBef>
            </a:pPr>
            <a:r>
              <a:rPr dirty="0" smtClean="0" sz="1650">
                <a:solidFill>
                  <a:srgbClr val="3B3939"/>
                </a:solidFill>
                <a:latin typeface="Cambria"/>
                <a:cs typeface="Cambria"/>
              </a:rPr>
              <a:t>The</a:t>
            </a:r>
            <a:r>
              <a:rPr dirty="0" smtClean="0" spc="135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act</a:t>
            </a: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nable</a:t>
            </a:r>
            <a:r>
              <a:rPr dirty="0" smtClean="0" spc="345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4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nsi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ghts</a:t>
            </a:r>
            <a:r>
              <a:rPr dirty="0" smtClean="0" spc="297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and</a:t>
            </a:r>
            <a:r>
              <a:rPr dirty="0" smtClean="0" spc="155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6" sz="1650">
                <a:solidFill>
                  <a:srgbClr val="3B3939"/>
                </a:solidFill>
                <a:latin typeface="Cambria"/>
                <a:cs typeface="Cambria"/>
              </a:rPr>
              <a:t>al</a:t>
            </a:r>
            <a:r>
              <a:rPr dirty="0" smtClean="0" spc="52" sz="16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rts</a:t>
            </a:r>
            <a:r>
              <a:rPr dirty="0" smtClean="0" spc="0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ts val="1934"/>
              </a:lnSpc>
              <a:spcBef>
                <a:spcPts val="766"/>
              </a:spcBef>
            </a:pPr>
            <a:r>
              <a:rPr dirty="0" smtClean="0" spc="33" sz="1650">
                <a:solidFill>
                  <a:srgbClr val="3B3939"/>
                </a:solidFill>
                <a:latin typeface="Cambria"/>
                <a:cs typeface="Cambria"/>
              </a:rPr>
              <a:t>enable</a:t>
            </a:r>
            <a:r>
              <a:rPr dirty="0" smtClean="0" spc="33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3" sz="1650">
                <a:solidFill>
                  <a:srgbClr val="3B3939"/>
                </a:solidFill>
                <a:latin typeface="Cambria"/>
                <a:cs typeface="Cambria"/>
              </a:rPr>
              <a:t>faster</a:t>
            </a:r>
            <a:r>
              <a:rPr dirty="0" smtClean="0" spc="33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3" sz="1650">
                <a:solidFill>
                  <a:srgbClr val="3B3939"/>
                </a:solidFill>
                <a:latin typeface="Cambria"/>
                <a:cs typeface="Cambria"/>
              </a:rPr>
              <a:t>and</a:t>
            </a:r>
            <a:r>
              <a:rPr dirty="0" smtClean="0" spc="33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3" sz="165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33" sz="16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33" sz="1650">
                <a:solidFill>
                  <a:srgbClr val="3B3939"/>
                </a:solidFill>
                <a:latin typeface="Cambria"/>
                <a:cs typeface="Cambria"/>
              </a:rPr>
              <a:t>re</a:t>
            </a:r>
            <a:r>
              <a:rPr dirty="0" smtClean="0" spc="33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3" sz="1650">
                <a:solidFill>
                  <a:srgbClr val="3B3939"/>
                </a:solidFill>
                <a:latin typeface="Cambria"/>
                <a:cs typeface="Cambria"/>
              </a:rPr>
              <a:t>eff</a:t>
            </a:r>
            <a:r>
              <a:rPr dirty="0" smtClean="0" spc="33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33" sz="16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33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33" sz="1650">
                <a:solidFill>
                  <a:srgbClr val="3B3939"/>
                </a:solidFill>
                <a:latin typeface="Cambria"/>
                <a:cs typeface="Cambria"/>
              </a:rPr>
              <a:t>ent</a:t>
            </a:r>
            <a:endParaRPr sz="1650">
              <a:latin typeface="Cambria"/>
              <a:cs typeface="Cambria"/>
            </a:endParaRPr>
          </a:p>
          <a:p>
            <a:pPr marL="12700" marR="24150">
              <a:lnSpc>
                <a:spcPct val="97696"/>
              </a:lnSpc>
              <a:spcBef>
                <a:spcPts val="766"/>
              </a:spcBef>
            </a:pPr>
            <a:r>
              <a:rPr dirty="0" smtClean="0" spc="17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7" sz="1650">
                <a:solidFill>
                  <a:srgbClr val="3B3939"/>
                </a:solidFill>
                <a:latin typeface="Cambria"/>
                <a:cs typeface="Cambria"/>
              </a:rPr>
              <a:t>nc</a:t>
            </a:r>
            <a:r>
              <a:rPr dirty="0" smtClean="0" spc="17" sz="16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7" sz="16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7" sz="16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7" sz="1650">
                <a:solidFill>
                  <a:srgbClr val="3B3939"/>
                </a:solidFill>
                <a:latin typeface="Cambria"/>
                <a:cs typeface="Cambria"/>
              </a:rPr>
              <a:t>nt</a:t>
            </a:r>
            <a:r>
              <a:rPr dirty="0" smtClean="0" spc="17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7" sz="1650">
                <a:solidFill>
                  <a:srgbClr val="3B3939"/>
                </a:solidFill>
                <a:latin typeface="Cambria"/>
                <a:cs typeface="Cambria"/>
              </a:rPr>
              <a:t>resp</a:t>
            </a:r>
            <a:r>
              <a:rPr dirty="0" smtClean="0" spc="17" sz="16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17" sz="1650">
                <a:solidFill>
                  <a:srgbClr val="3B3939"/>
                </a:solidFill>
                <a:latin typeface="Cambria"/>
                <a:cs typeface="Cambria"/>
              </a:rPr>
              <a:t>nse</a:t>
            </a:r>
            <a:r>
              <a:rPr dirty="0" smtClean="0" spc="17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7" sz="16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7" sz="1650">
                <a:solidFill>
                  <a:srgbClr val="3B3939"/>
                </a:solidFill>
                <a:latin typeface="Cambria"/>
                <a:cs typeface="Cambria"/>
              </a:rPr>
              <a:t>ti</a:t>
            </a:r>
            <a:r>
              <a:rPr dirty="0" smtClean="0" spc="17" sz="165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17" sz="1650">
                <a:solidFill>
                  <a:srgbClr val="3B3939"/>
                </a:solidFill>
                <a:latin typeface="Cambria"/>
                <a:cs typeface="Cambria"/>
              </a:rPr>
              <a:t>es.</a:t>
            </a:r>
            <a:endParaRPr sz="1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8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8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0" cy="8229597"/>
          </a:xfrm>
          <a:custGeom>
            <a:avLst/>
            <a:gdLst/>
            <a:ahLst/>
            <a:cxnLst/>
            <a:rect b="b" l="l" r="r" t="t"/>
            <a:pathLst>
              <a:path h="8229597" w="0">
                <a:moveTo>
                  <a:pt x="0" y="8229597"/>
                </a:moveTo>
                <a:lnTo>
                  <a:pt x="0" y="0"/>
                </a:lnTo>
                <a:lnTo>
                  <a:pt x="0" y="8229597"/>
                </a:lnTo>
                <a:close/>
              </a:path>
            </a:pathLst>
          </a:custGeom>
          <a:solidFill>
            <a:srgbClr val="EBEBF3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6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2896596" y="7592387"/>
            <a:ext cx="1733803" cy="552526"/>
          </a:xfrm>
          <a:prstGeom prst="rect">
            <a:avLst/>
          </a:prstGeom>
          <a:blipFill>
            <a:blip cstate="print" r:embed="rId7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978404" y="2134616"/>
            <a:ext cx="2152015" cy="1669795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5187060" y="3817492"/>
            <a:ext cx="8592819" cy="15240"/>
          </a:xfrm>
          <a:custGeom>
            <a:avLst/>
            <a:gdLst/>
            <a:ahLst/>
            <a:cxnLst/>
            <a:rect b="b" l="l" r="r" t="t"/>
            <a:pathLst>
              <a:path h="15240" w="8592819">
                <a:moveTo>
                  <a:pt x="0" y="7620"/>
                </a:moveTo>
                <a:lnTo>
                  <a:pt x="0" y="11811"/>
                </a:lnTo>
                <a:lnTo>
                  <a:pt x="3428" y="15240"/>
                </a:lnTo>
                <a:lnTo>
                  <a:pt x="8589517" y="15240"/>
                </a:lnTo>
                <a:lnTo>
                  <a:pt x="8592819" y="11811"/>
                </a:lnTo>
                <a:lnTo>
                  <a:pt x="8592819" y="3429"/>
                </a:lnTo>
                <a:lnTo>
                  <a:pt x="8589517" y="0"/>
                </a:lnTo>
                <a:lnTo>
                  <a:pt x="3428" y="0"/>
                </a:lnTo>
                <a:lnTo>
                  <a:pt x="0" y="3429"/>
                </a:lnTo>
                <a:lnTo>
                  <a:pt x="0" y="7620"/>
                </a:lnTo>
                <a:close/>
              </a:path>
            </a:pathLst>
          </a:custGeom>
          <a:solidFill>
            <a:srgbClr val="C6C6D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902333" y="3861180"/>
            <a:ext cx="4304157" cy="1669796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263132" y="5544058"/>
            <a:ext cx="7516748" cy="15240"/>
          </a:xfrm>
          <a:custGeom>
            <a:avLst/>
            <a:gdLst/>
            <a:ahLst/>
            <a:cxnLst/>
            <a:rect b="b" l="l" r="r" t="t"/>
            <a:pathLst>
              <a:path h="15240" w="7516748">
                <a:moveTo>
                  <a:pt x="0" y="7620"/>
                </a:moveTo>
                <a:lnTo>
                  <a:pt x="0" y="11811"/>
                </a:lnTo>
                <a:lnTo>
                  <a:pt x="3428" y="15240"/>
                </a:lnTo>
                <a:lnTo>
                  <a:pt x="7513446" y="15240"/>
                </a:lnTo>
                <a:lnTo>
                  <a:pt x="7516748" y="11811"/>
                </a:lnTo>
                <a:lnTo>
                  <a:pt x="7516748" y="3429"/>
                </a:lnTo>
                <a:lnTo>
                  <a:pt x="7513446" y="0"/>
                </a:lnTo>
                <a:lnTo>
                  <a:pt x="3428" y="0"/>
                </a:lnTo>
                <a:lnTo>
                  <a:pt x="0" y="3429"/>
                </a:lnTo>
                <a:lnTo>
                  <a:pt x="0" y="7620"/>
                </a:lnTo>
                <a:close/>
              </a:path>
            </a:pathLst>
          </a:custGeom>
          <a:solidFill>
            <a:srgbClr val="C6C6D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26300" y="5587657"/>
            <a:ext cx="6456172" cy="1669795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1304" y="1040059"/>
            <a:ext cx="3103987" cy="591108"/>
          </a:xfrm>
          <a:prstGeom prst="rect">
            <a:avLst/>
          </a:prstGeom>
        </p:spPr>
        <p:txBody>
          <a:bodyPr bIns="0" lIns="0" rIns="0" rtlCol="0" tIns="29210" wrap="square">
            <a:noAutofit/>
          </a:bodyPr>
          <a:lstStyle/>
          <a:p>
            <a:pPr marL="12700">
              <a:lnSpc>
                <a:spcPts val="4600"/>
              </a:lnSpc>
            </a:pPr>
            <a:r>
              <a:rPr dirty="0" smtClean="0" spc="-201" sz="4450">
                <a:solidFill>
                  <a:srgbClr val="1B1B27"/>
                </a:solidFill>
                <a:latin typeface="Verdana"/>
                <a:cs typeface="Verdana"/>
              </a:rPr>
              <a:t>Introd</a:t>
            </a:r>
            <a:r>
              <a:rPr dirty="0" smtClean="0" spc="-201" sz="4450">
                <a:solidFill>
                  <a:srgbClr val="1B1B27"/>
                </a:solidFill>
                <a:latin typeface="Verdana"/>
                <a:cs typeface="Verdana"/>
              </a:rPr>
              <a:t>u</a:t>
            </a:r>
            <a:r>
              <a:rPr dirty="0" smtClean="0" spc="-201" sz="4450">
                <a:solidFill>
                  <a:srgbClr val="1B1B27"/>
                </a:solidFill>
                <a:latin typeface="Verdana"/>
                <a:cs typeface="Verdana"/>
              </a:rPr>
              <a:t>cing</a:t>
            </a:r>
            <a:endParaRPr sz="44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593" y="1040059"/>
            <a:ext cx="1427792" cy="591108"/>
          </a:xfrm>
          <a:prstGeom prst="rect">
            <a:avLst/>
          </a:prstGeom>
        </p:spPr>
        <p:txBody>
          <a:bodyPr bIns="0" lIns="0" rIns="0" rtlCol="0" tIns="29210" wrap="square">
            <a:noAutofit/>
          </a:bodyPr>
          <a:lstStyle/>
          <a:p>
            <a:pPr marL="12700">
              <a:lnSpc>
                <a:spcPts val="4600"/>
              </a:lnSpc>
            </a:pPr>
            <a:r>
              <a:rPr dirty="0" smtClean="0" sz="4450">
                <a:solidFill>
                  <a:srgbClr val="1B1B27"/>
                </a:solidFill>
                <a:latin typeface="Verdana"/>
                <a:cs typeface="Verdana"/>
              </a:rPr>
              <a:t>AWS</a:t>
            </a:r>
            <a:endParaRPr sz="44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9385" y="1040059"/>
            <a:ext cx="4366083" cy="591108"/>
          </a:xfrm>
          <a:prstGeom prst="rect">
            <a:avLst/>
          </a:prstGeom>
        </p:spPr>
        <p:txBody>
          <a:bodyPr bIns="0" lIns="0" rIns="0" rtlCol="0" tIns="29210" wrap="square">
            <a:noAutofit/>
          </a:bodyPr>
          <a:lstStyle/>
          <a:p>
            <a:pPr marL="12700">
              <a:lnSpc>
                <a:spcPts val="4600"/>
              </a:lnSpc>
            </a:pPr>
            <a:r>
              <a:rPr dirty="0" smtClean="0" spc="-178" sz="4450">
                <a:solidFill>
                  <a:srgbClr val="1B1B27"/>
                </a:solidFill>
                <a:latin typeface="Verdana"/>
                <a:cs typeface="Verdana"/>
              </a:rPr>
              <a:t>Detective</a:t>
            </a:r>
            <a:r>
              <a:rPr dirty="0" smtClean="0" spc="-178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78" sz="4450">
                <a:solidFill>
                  <a:srgbClr val="1B1B27"/>
                </a:solidFill>
                <a:latin typeface="Verdana"/>
                <a:cs typeface="Verdana"/>
              </a:rPr>
              <a:t>Guard</a:t>
            </a:r>
            <a:endParaRPr sz="44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5049" y="2392642"/>
            <a:ext cx="7697920" cy="1163421"/>
          </a:xfrm>
          <a:prstGeom prst="rect">
            <a:avLst/>
          </a:prstGeom>
        </p:spPr>
        <p:txBody>
          <a:bodyPr bIns="0" lIns="0" rIns="0" rtlCol="0" tIns="14731" wrap="square">
            <a:noAutofit/>
          </a:bodyPr>
          <a:lstStyle/>
          <a:p>
            <a:pPr marL="12700" marR="39083">
              <a:lnSpc>
                <a:spcPts val="2320"/>
              </a:lnSpc>
            </a:pP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Enha</a:t>
            </a: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n</a:t>
            </a: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c</a:t>
            </a: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e</a:t>
            </a: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d</a:t>
            </a: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T</a:t>
            </a: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h</a:t>
            </a: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r</a:t>
            </a: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e</a:t>
            </a: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at</a:t>
            </a: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De</a:t>
            </a: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t</a:t>
            </a: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e</a:t>
            </a: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c</a:t>
            </a:r>
            <a:r>
              <a:rPr dirty="0" smtClean="0" spc="-62" sz="2200">
                <a:solidFill>
                  <a:srgbClr val="3B3939"/>
                </a:solidFill>
                <a:latin typeface="Verdana"/>
                <a:cs typeface="Verdana"/>
              </a:rPr>
              <a:t>tion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97696"/>
              </a:lnSpc>
              <a:spcBef>
                <a:spcPts val="1692"/>
              </a:spcBef>
            </a:pP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Dete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x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tends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AWS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Dete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ve's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b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es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by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ov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di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tomat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endParaRPr sz="1750">
              <a:latin typeface="Cambria"/>
              <a:cs typeface="Cambria"/>
            </a:endParaRPr>
          </a:p>
          <a:p>
            <a:pPr marL="12700" marR="39083">
              <a:lnSpc>
                <a:spcPct val="97696"/>
              </a:lnSpc>
              <a:spcBef>
                <a:spcPts val="852"/>
              </a:spcBef>
            </a:pP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th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te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on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for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mis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onf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ons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nd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ne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bi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7" sz="1750">
                <a:solidFill>
                  <a:srgbClr val="3B3939"/>
                </a:solidFill>
                <a:latin typeface="Cambria"/>
                <a:cs typeface="Cambria"/>
              </a:rPr>
              <a:t>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1704" y="3066758"/>
            <a:ext cx="186599" cy="304291"/>
          </a:xfrm>
          <a:prstGeom prst="rect">
            <a:avLst/>
          </a:prstGeom>
        </p:spPr>
        <p:txBody>
          <a:bodyPr bIns="0" lIns="0" rIns="0" rtlCol="0" tIns="14731" wrap="square">
            <a:noAutofit/>
          </a:bodyPr>
          <a:lstStyle/>
          <a:p>
            <a:pPr marL="12700">
              <a:lnSpc>
                <a:spcPts val="2320"/>
              </a:lnSpc>
            </a:pPr>
            <a:r>
              <a:rPr dirty="0" smtClean="0" spc="-461" sz="2200">
                <a:solidFill>
                  <a:srgbClr val="3B3939"/>
                </a:solidFill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1374" y="4119090"/>
            <a:ext cx="7184098" cy="1163982"/>
          </a:xfrm>
          <a:prstGeom prst="rect">
            <a:avLst/>
          </a:prstGeom>
        </p:spPr>
        <p:txBody>
          <a:bodyPr bIns="0" lIns="0" rIns="0" rtlCol="0" tIns="14731" wrap="square">
            <a:noAutofit/>
          </a:bodyPr>
          <a:lstStyle/>
          <a:p>
            <a:pPr marL="12700" marR="26383">
              <a:lnSpc>
                <a:spcPts val="2320"/>
              </a:lnSpc>
            </a:pPr>
            <a:r>
              <a:rPr dirty="0" smtClean="0" spc="-72" sz="2200">
                <a:solidFill>
                  <a:srgbClr val="3B3939"/>
                </a:solidFill>
                <a:latin typeface="Verdana"/>
                <a:cs typeface="Verdana"/>
              </a:rPr>
              <a:t>Proa</a:t>
            </a:r>
            <a:r>
              <a:rPr dirty="0" smtClean="0" spc="-72" sz="2200">
                <a:solidFill>
                  <a:srgbClr val="3B3939"/>
                </a:solidFill>
                <a:latin typeface="Verdana"/>
                <a:cs typeface="Verdana"/>
              </a:rPr>
              <a:t>c</a:t>
            </a:r>
            <a:r>
              <a:rPr dirty="0" smtClean="0" spc="-72" sz="2200">
                <a:solidFill>
                  <a:srgbClr val="3B3939"/>
                </a:solidFill>
                <a:latin typeface="Verdana"/>
                <a:cs typeface="Verdana"/>
              </a:rPr>
              <a:t>tive</a:t>
            </a:r>
            <a:r>
              <a:rPr dirty="0" smtClean="0" spc="-72" sz="220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72" sz="2200">
                <a:solidFill>
                  <a:srgbClr val="3B3939"/>
                </a:solidFill>
                <a:latin typeface="Verdana"/>
                <a:cs typeface="Verdana"/>
              </a:rPr>
              <a:t>S</a:t>
            </a:r>
            <a:r>
              <a:rPr dirty="0" smtClean="0" spc="-72" sz="2200">
                <a:solidFill>
                  <a:srgbClr val="3B3939"/>
                </a:solidFill>
                <a:latin typeface="Verdana"/>
                <a:cs typeface="Verdana"/>
              </a:rPr>
              <a:t>e</a:t>
            </a:r>
            <a:r>
              <a:rPr dirty="0" smtClean="0" spc="-72" sz="2200">
                <a:solidFill>
                  <a:srgbClr val="3B3939"/>
                </a:solidFill>
                <a:latin typeface="Verdana"/>
                <a:cs typeface="Verdana"/>
              </a:rPr>
              <a:t>c</a:t>
            </a:r>
            <a:r>
              <a:rPr dirty="0" smtClean="0" spc="-72" sz="2200">
                <a:solidFill>
                  <a:srgbClr val="3B3939"/>
                </a:solidFill>
                <a:latin typeface="Verdana"/>
                <a:cs typeface="Verdana"/>
              </a:rPr>
              <a:t>urity</a:t>
            </a:r>
            <a:r>
              <a:rPr dirty="0" smtClean="0" spc="-72" sz="220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72" sz="2200">
                <a:solidFill>
                  <a:srgbClr val="3B3939"/>
                </a:solidFill>
                <a:latin typeface="Verdana"/>
                <a:cs typeface="Verdana"/>
              </a:rPr>
              <a:t>Pos</a:t>
            </a:r>
            <a:r>
              <a:rPr dirty="0" smtClean="0" spc="-72" sz="2200">
                <a:solidFill>
                  <a:srgbClr val="3B3939"/>
                </a:solidFill>
                <a:latin typeface="Verdana"/>
                <a:cs typeface="Verdana"/>
              </a:rPr>
              <a:t>t</a:t>
            </a:r>
            <a:r>
              <a:rPr dirty="0" smtClean="0" spc="-72" sz="2200">
                <a:solidFill>
                  <a:srgbClr val="3B3939"/>
                </a:solidFill>
                <a:latin typeface="Verdana"/>
                <a:cs typeface="Verdana"/>
              </a:rPr>
              <a:t>ure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900"/>
              </a:lnSpc>
              <a:spcBef>
                <a:spcPts val="1183"/>
              </a:spcBef>
            </a:pPr>
            <a:r>
              <a:rPr dirty="0" smtClean="0" sz="1750">
                <a:solidFill>
                  <a:srgbClr val="3B3939"/>
                </a:solidFill>
                <a:latin typeface="Cambria"/>
                <a:cs typeface="Cambria"/>
              </a:rPr>
              <a:t>It</a:t>
            </a:r>
            <a:r>
              <a:rPr dirty="0" smtClean="0" spc="-6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-9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-4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cti</a:t>
            </a:r>
            <a:r>
              <a:rPr dirty="0" smtClean="0" spc="4" sz="175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ely</a:t>
            </a:r>
            <a:r>
              <a:rPr dirty="0" smtClean="0" spc="7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ident</a:t>
            </a:r>
            <a:r>
              <a:rPr dirty="0" smtClean="0" spc="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es</a:t>
            </a:r>
            <a:r>
              <a:rPr dirty="0" smtClean="0" spc="172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and</a:t>
            </a:r>
            <a:r>
              <a:rPr dirty="0" smtClean="0" spc="1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ale</a:t>
            </a:r>
            <a:r>
              <a:rPr dirty="0" smtClean="0" spc="-9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ts</a:t>
            </a:r>
            <a:r>
              <a:rPr dirty="0" smtClean="0" spc="155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-9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5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to</a:t>
            </a:r>
            <a:r>
              <a:rPr dirty="0" smtClean="0" spc="10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potent</a:t>
            </a:r>
            <a:r>
              <a:rPr dirty="0" smtClean="0" spc="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al</a:t>
            </a:r>
            <a:r>
              <a:rPr dirty="0" smtClean="0" spc="12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04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0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60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66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-135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-5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-36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5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-135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-5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90" sz="1750">
                <a:solidFill>
                  <a:srgbClr val="3B3939"/>
                </a:solidFill>
                <a:latin typeface="Cambria"/>
                <a:cs typeface="Cambria"/>
              </a:rPr>
              <a:t>sk</a:t>
            </a:r>
            <a:r>
              <a:rPr dirty="0" smtClean="0" spc="71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-14" sz="1750">
                <a:solidFill>
                  <a:srgbClr val="3B3939"/>
                </a:solidFill>
                <a:latin typeface="Cambria"/>
                <a:cs typeface="Cambria"/>
              </a:rPr>
              <a:t>,</a:t>
            </a:r>
            <a:r>
              <a:rPr dirty="0" smtClean="0" spc="5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5" sz="1750">
                <a:solidFill>
                  <a:srgbClr val="3B3939"/>
                </a:solidFill>
                <a:latin typeface="Cambria"/>
                <a:cs typeface="Cambria"/>
              </a:rPr>
              <a:t>al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0" sz="1750">
                <a:solidFill>
                  <a:srgbClr val="3B3939"/>
                </a:solidFill>
                <a:latin typeface="Cambria"/>
                <a:cs typeface="Cambria"/>
              </a:rPr>
              <a:t>ow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r>
              <a:rPr dirty="0" smtClean="0" spc="2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you</a:t>
            </a:r>
            <a:r>
              <a:rPr dirty="0" smtClean="0" spc="4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to</a:t>
            </a:r>
            <a:r>
              <a:rPr dirty="0" smtClean="0" spc="95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87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-135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1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95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50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64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th</a:t>
            </a:r>
            <a:r>
              <a:rPr dirty="0" smtClean="0" spc="-4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175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53" sz="1750">
                <a:solidFill>
                  <a:srgbClr val="3B3939"/>
                </a:solidFill>
                <a:latin typeface="Cambria"/>
                <a:cs typeface="Cambria"/>
              </a:rPr>
              <a:t>bef</a:t>
            </a:r>
            <a:r>
              <a:rPr dirty="0" smtClean="0" spc="58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-135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75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5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4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-4" sz="175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ey</a:t>
            </a:r>
            <a:r>
              <a:rPr dirty="0" smtClean="0" spc="3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-9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an</a:t>
            </a:r>
            <a:r>
              <a:rPr dirty="0" smtClean="0" spc="269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be</a:t>
            </a:r>
            <a:r>
              <a:rPr dirty="0" smtClean="0" spc="14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41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32" sz="1750">
                <a:solidFill>
                  <a:srgbClr val="3B3939"/>
                </a:solidFill>
                <a:latin typeface="Cambria"/>
                <a:cs typeface="Cambria"/>
              </a:rPr>
              <a:t>x</a:t>
            </a:r>
            <a:r>
              <a:rPr dirty="0" smtClean="0" spc="-29" sz="175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-9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-7" sz="1750">
                <a:solidFill>
                  <a:srgbClr val="3B3939"/>
                </a:solidFill>
                <a:latin typeface="Cambria"/>
                <a:cs typeface="Cambria"/>
              </a:rPr>
              <a:t>oi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41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37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00" sz="1750">
                <a:solidFill>
                  <a:srgbClr val="3B3939"/>
                </a:solidFill>
                <a:latin typeface="Cambria"/>
                <a:cs typeface="Cambria"/>
              </a:rPr>
              <a:t>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8877" y="4577042"/>
            <a:ext cx="212536" cy="304291"/>
          </a:xfrm>
          <a:prstGeom prst="rect">
            <a:avLst/>
          </a:prstGeom>
        </p:spPr>
        <p:txBody>
          <a:bodyPr bIns="0" lIns="0" rIns="0" rtlCol="0" tIns="14731" wrap="square">
            <a:noAutofit/>
          </a:bodyPr>
          <a:lstStyle/>
          <a:p>
            <a:pPr marL="12700">
              <a:lnSpc>
                <a:spcPts val="2320"/>
              </a:lnSpc>
            </a:pPr>
            <a:r>
              <a:rPr dirty="0" smtClean="0" spc="-265" sz="2200">
                <a:solidFill>
                  <a:srgbClr val="3B3939"/>
                </a:solidFill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7318" y="5846280"/>
            <a:ext cx="5926195" cy="1163548"/>
          </a:xfrm>
          <a:prstGeom prst="rect">
            <a:avLst/>
          </a:prstGeom>
        </p:spPr>
        <p:txBody>
          <a:bodyPr bIns="0" lIns="0" rIns="0" rtlCol="0" tIns="14731" wrap="square">
            <a:noAutofit/>
          </a:bodyPr>
          <a:lstStyle/>
          <a:p>
            <a:pPr marL="12700" marR="33421">
              <a:lnSpc>
                <a:spcPts val="2320"/>
              </a:lnSpc>
            </a:pPr>
            <a:r>
              <a:rPr dirty="0" smtClean="0" spc="-38" sz="2200">
                <a:solidFill>
                  <a:srgbClr val="3B3939"/>
                </a:solidFill>
                <a:latin typeface="Verdana"/>
                <a:cs typeface="Verdana"/>
              </a:rPr>
              <a:t>Enha</a:t>
            </a:r>
            <a:r>
              <a:rPr dirty="0" smtClean="0" spc="-38" sz="2200">
                <a:solidFill>
                  <a:srgbClr val="3B3939"/>
                </a:solidFill>
                <a:latin typeface="Verdana"/>
                <a:cs typeface="Verdana"/>
              </a:rPr>
              <a:t>n</a:t>
            </a:r>
            <a:r>
              <a:rPr dirty="0" smtClean="0" spc="-38" sz="2200">
                <a:solidFill>
                  <a:srgbClr val="3B3939"/>
                </a:solidFill>
                <a:latin typeface="Verdana"/>
                <a:cs typeface="Verdana"/>
              </a:rPr>
              <a:t>c</a:t>
            </a:r>
            <a:r>
              <a:rPr dirty="0" smtClean="0" spc="-38" sz="2200">
                <a:solidFill>
                  <a:srgbClr val="3B3939"/>
                </a:solidFill>
                <a:latin typeface="Verdana"/>
                <a:cs typeface="Verdana"/>
              </a:rPr>
              <a:t>e</a:t>
            </a:r>
            <a:r>
              <a:rPr dirty="0" smtClean="0" spc="-38" sz="2200">
                <a:solidFill>
                  <a:srgbClr val="3B3939"/>
                </a:solidFill>
                <a:latin typeface="Verdana"/>
                <a:cs typeface="Verdana"/>
              </a:rPr>
              <a:t>d</a:t>
            </a:r>
            <a:r>
              <a:rPr dirty="0" smtClean="0" spc="-38" sz="220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38" sz="2200">
                <a:solidFill>
                  <a:srgbClr val="3B3939"/>
                </a:solidFill>
                <a:latin typeface="Verdana"/>
                <a:cs typeface="Verdana"/>
              </a:rPr>
              <a:t>C</a:t>
            </a:r>
            <a:r>
              <a:rPr dirty="0" smtClean="0" spc="-38" sz="2200">
                <a:solidFill>
                  <a:srgbClr val="3B3939"/>
                </a:solidFill>
                <a:latin typeface="Verdana"/>
                <a:cs typeface="Verdana"/>
              </a:rPr>
              <a:t>o</a:t>
            </a:r>
            <a:r>
              <a:rPr dirty="0" smtClean="0" spc="-38" sz="2200">
                <a:solidFill>
                  <a:srgbClr val="3B3939"/>
                </a:solidFill>
                <a:latin typeface="Verdana"/>
                <a:cs typeface="Verdana"/>
              </a:rPr>
              <a:t>mplia</a:t>
            </a:r>
            <a:r>
              <a:rPr dirty="0" smtClean="0" spc="-38" sz="2200">
                <a:solidFill>
                  <a:srgbClr val="3B3939"/>
                </a:solidFill>
                <a:latin typeface="Verdana"/>
                <a:cs typeface="Verdana"/>
              </a:rPr>
              <a:t>n</a:t>
            </a:r>
            <a:r>
              <a:rPr dirty="0" smtClean="0" spc="-38" sz="2200">
                <a:solidFill>
                  <a:srgbClr val="3B3939"/>
                </a:solidFill>
                <a:latin typeface="Verdana"/>
                <a:cs typeface="Verdana"/>
              </a:rPr>
              <a:t>ce</a:t>
            </a:r>
            <a:endParaRPr sz="2200">
              <a:latin typeface="Verdana"/>
              <a:cs typeface="Verdana"/>
            </a:endParaRPr>
          </a:p>
          <a:p>
            <a:pPr marL="12700" marR="33421">
              <a:lnSpc>
                <a:spcPct val="97696"/>
              </a:lnSpc>
              <a:spcBef>
                <a:spcPts val="1693"/>
              </a:spcBef>
            </a:pP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It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elps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you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eve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and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ma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ain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mpl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ance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w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th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st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0" sz="175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endParaRPr sz="1750">
              <a:latin typeface="Cambria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852"/>
              </a:spcBef>
            </a:pP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tan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nd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on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,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ke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CIS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b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nc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ks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nd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IPA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30" sz="1750">
                <a:solidFill>
                  <a:srgbClr val="3B3939"/>
                </a:solidFill>
                <a:latin typeface="Cambria"/>
                <a:cs typeface="Cambria"/>
              </a:rPr>
              <a:t>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6464" y="6303490"/>
            <a:ext cx="216370" cy="304596"/>
          </a:xfrm>
          <a:prstGeom prst="rect">
            <a:avLst/>
          </a:prstGeom>
        </p:spPr>
        <p:txBody>
          <a:bodyPr bIns="0" lIns="0" rIns="0" rtlCol="0" tIns="14731" wrap="square">
            <a:noAutofit/>
          </a:bodyPr>
          <a:lstStyle/>
          <a:p>
            <a:pPr marL="12700">
              <a:lnSpc>
                <a:spcPts val="2320"/>
              </a:lnSpc>
            </a:pPr>
            <a:r>
              <a:rPr dirty="0" smtClean="0" sz="2200">
                <a:solidFill>
                  <a:srgbClr val="3B3939"/>
                </a:solidFill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826746" y="7740650"/>
            <a:ext cx="34549" cy="40639"/>
          </a:xfrm>
          <a:prstGeom prst="rect">
            <a:avLst/>
          </a:prstGeom>
        </p:spPr>
        <p:txBody>
          <a:bodyPr bIns="0" lIns="0" rIns="0" rtlCol="0" tIns="11430" wrap="square">
            <a:noAutofit/>
          </a:bodyPr>
          <a:lstStyle/>
          <a:p>
            <a:pPr algn="ctr">
              <a:lnSpc>
                <a:spcPct val="101725"/>
              </a:lnSpc>
            </a:pPr>
            <a:r>
              <a:rPr dirty="0" smtClean="0" spc="9" sz="100">
                <a:latin typeface="Calibri"/>
                <a:cs typeface="Calibri"/>
                <a:hlinkClick r:id="rId2"/>
              </a:rPr>
              <a:t>p</a:t>
            </a:r>
            <a:endParaRPr sz="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7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7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56566" y="7677072"/>
            <a:ext cx="1973833" cy="552526"/>
          </a:xfrm>
          <a:prstGeom prst="rect">
            <a:avLst/>
          </a:prstGeom>
        </p:spPr>
        <p:txBody>
          <a:bodyPr bIns="0" lIns="0" rIns="0" rtlCol="0" tIns="5529" wrap="square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 marL="182879">
              <a:lnSpc>
                <a:spcPct val="101725"/>
              </a:lnSpc>
            </a:pPr>
            <a:r>
              <a:rPr dirty="0" smtClean="0" spc="9" sz="100">
                <a:latin typeface="Calibri"/>
                <a:cs typeface="Calibri"/>
                <a:hlinkClick r:id="rId6"/>
              </a:rPr>
              <a:t>p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0" cy="8229597"/>
          </a:xfrm>
          <a:custGeom>
            <a:avLst/>
            <a:gdLst/>
            <a:ahLst/>
            <a:cxnLst/>
            <a:rect b="b" l="l" r="r" t="t"/>
            <a:pathLst>
              <a:path h="8229597" w="0">
                <a:moveTo>
                  <a:pt x="0" y="8229597"/>
                </a:moveTo>
                <a:lnTo>
                  <a:pt x="0" y="0"/>
                </a:lnTo>
                <a:lnTo>
                  <a:pt x="0" y="8229597"/>
                </a:lnTo>
                <a:close/>
              </a:path>
            </a:pathLst>
          </a:custGeom>
          <a:solidFill>
            <a:srgbClr val="EBEBF3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-1"/>
            <a:ext cx="5486400" cy="8229600"/>
          </a:xfrm>
          <a:prstGeom prst="rect">
            <a:avLst/>
          </a:prstGeom>
          <a:blipFill>
            <a:blip cstate="print" r:embed="rId5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2656566" y="7677072"/>
            <a:ext cx="1973833" cy="552526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259449" y="2320036"/>
            <a:ext cx="1104417" cy="5301272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7257" y="673652"/>
            <a:ext cx="6829457" cy="571296"/>
          </a:xfrm>
          <a:prstGeom prst="rect">
            <a:avLst/>
          </a:prstGeom>
        </p:spPr>
        <p:txBody>
          <a:bodyPr bIns="0" lIns="0" rIns="0" rtlCol="0" tIns="28225" wrap="square">
            <a:noAutofit/>
          </a:bodyPr>
          <a:lstStyle/>
          <a:p>
            <a:pPr marL="12700">
              <a:lnSpc>
                <a:spcPts val="4445"/>
              </a:lnSpc>
            </a:pPr>
            <a:r>
              <a:rPr dirty="0" smtClean="0" spc="-195" sz="4300">
                <a:solidFill>
                  <a:srgbClr val="1B1B27"/>
                </a:solidFill>
                <a:latin typeface="Verdana"/>
                <a:cs typeface="Verdana"/>
              </a:rPr>
              <a:t>Integrating</a:t>
            </a:r>
            <a:r>
              <a:rPr dirty="0" smtClean="0" spc="-195" sz="430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95" sz="4300">
                <a:solidFill>
                  <a:srgbClr val="1B1B27"/>
                </a:solidFill>
                <a:latin typeface="Verdana"/>
                <a:cs typeface="Verdana"/>
              </a:rPr>
              <a:t>AWS</a:t>
            </a:r>
            <a:r>
              <a:rPr dirty="0" smtClean="0" spc="-195" sz="430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95" sz="4300">
                <a:solidFill>
                  <a:srgbClr val="1B1B27"/>
                </a:solidFill>
                <a:latin typeface="Verdana"/>
                <a:cs typeface="Verdana"/>
              </a:rPr>
              <a:t>Detective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257" y="1360077"/>
            <a:ext cx="1062024" cy="570991"/>
          </a:xfrm>
          <a:prstGeom prst="rect">
            <a:avLst/>
          </a:prstGeom>
        </p:spPr>
        <p:txBody>
          <a:bodyPr bIns="0" lIns="0" rIns="0" rtlCol="0" tIns="28225" wrap="square">
            <a:noAutofit/>
          </a:bodyPr>
          <a:lstStyle/>
          <a:p>
            <a:pPr marL="12700">
              <a:lnSpc>
                <a:spcPts val="4445"/>
              </a:lnSpc>
            </a:pPr>
            <a:r>
              <a:rPr dirty="0" smtClean="0" sz="4300">
                <a:solidFill>
                  <a:srgbClr val="1B1B27"/>
                </a:solidFill>
                <a:latin typeface="Verdana"/>
                <a:cs typeface="Verdana"/>
              </a:rPr>
              <a:t>and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3394" y="1360077"/>
            <a:ext cx="4216588" cy="570991"/>
          </a:xfrm>
          <a:prstGeom prst="rect">
            <a:avLst/>
          </a:prstGeom>
        </p:spPr>
        <p:txBody>
          <a:bodyPr bIns="0" lIns="0" rIns="0" rtlCol="0" tIns="28225" wrap="square">
            <a:noAutofit/>
          </a:bodyPr>
          <a:lstStyle/>
          <a:p>
            <a:pPr marL="12700">
              <a:lnSpc>
                <a:spcPts val="4445"/>
              </a:lnSpc>
            </a:pPr>
            <a:r>
              <a:rPr dirty="0" smtClean="0" spc="-191" sz="4300">
                <a:solidFill>
                  <a:srgbClr val="1B1B27"/>
                </a:solidFill>
                <a:latin typeface="Verdana"/>
                <a:cs typeface="Verdana"/>
              </a:rPr>
              <a:t>Detective</a:t>
            </a:r>
            <a:r>
              <a:rPr dirty="0" smtClean="0" spc="-191" sz="430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91" sz="4300">
                <a:solidFill>
                  <a:srgbClr val="1B1B27"/>
                </a:solidFill>
                <a:latin typeface="Verdana"/>
                <a:cs typeface="Verdana"/>
              </a:rPr>
              <a:t>Guard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3246" y="2567830"/>
            <a:ext cx="5920679" cy="1130790"/>
          </a:xfrm>
          <a:prstGeom prst="rect">
            <a:avLst/>
          </a:prstGeom>
        </p:spPr>
        <p:txBody>
          <a:bodyPr bIns="0" lIns="0" rIns="0" rtlCol="0" tIns="14414" wrap="square">
            <a:noAutofit/>
          </a:bodyPr>
          <a:lstStyle/>
          <a:p>
            <a:pPr marL="12700" marR="25266">
              <a:lnSpc>
                <a:spcPts val="2270"/>
              </a:lnSpc>
            </a:pPr>
            <a:r>
              <a:rPr dirty="0" smtClean="0" spc="-44" sz="2150">
                <a:solidFill>
                  <a:srgbClr val="3B3939"/>
                </a:solidFill>
                <a:latin typeface="Verdana"/>
                <a:cs typeface="Verdana"/>
              </a:rPr>
              <a:t>Data</a:t>
            </a:r>
            <a:r>
              <a:rPr dirty="0" smtClean="0" spc="-44" sz="215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44" sz="2150">
                <a:solidFill>
                  <a:srgbClr val="3B3939"/>
                </a:solidFill>
                <a:latin typeface="Verdana"/>
                <a:cs typeface="Verdana"/>
              </a:rPr>
              <a:t>Integr</a:t>
            </a:r>
            <a:r>
              <a:rPr dirty="0" smtClean="0" spc="-44" sz="2150">
                <a:solidFill>
                  <a:srgbClr val="3B3939"/>
                </a:solidFill>
                <a:latin typeface="Verdana"/>
                <a:cs typeface="Verdana"/>
              </a:rPr>
              <a:t>a</a:t>
            </a:r>
            <a:r>
              <a:rPr dirty="0" smtClean="0" spc="-44" sz="2150">
                <a:solidFill>
                  <a:srgbClr val="3B3939"/>
                </a:solidFill>
                <a:latin typeface="Verdana"/>
                <a:cs typeface="Verdana"/>
              </a:rPr>
              <a:t>tion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ts val="2800"/>
              </a:lnSpc>
              <a:spcBef>
                <a:spcPts val="1168"/>
              </a:spcBef>
            </a:pPr>
            <a:r>
              <a:rPr dirty="0" smtClean="0" sz="1700">
                <a:solidFill>
                  <a:srgbClr val="3B3939"/>
                </a:solidFill>
                <a:latin typeface="Cambria"/>
                <a:cs typeface="Cambria"/>
              </a:rPr>
              <a:t>De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4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24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Guard</a:t>
            </a:r>
            <a:r>
              <a:rPr dirty="0" smtClean="0" spc="138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9" sz="17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ever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ges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1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he</a:t>
            </a:r>
            <a:r>
              <a:rPr dirty="0" smtClean="0" spc="103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rity</a:t>
            </a:r>
            <a:r>
              <a:rPr dirty="0" smtClean="0" spc="122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da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29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col</a:t>
            </a:r>
            <a:r>
              <a:rPr dirty="0" smtClean="0" spc="4" sz="17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ed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44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by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-13" sz="1700">
                <a:solidFill>
                  <a:srgbClr val="3B3939"/>
                </a:solidFill>
                <a:latin typeface="Cambria"/>
                <a:cs typeface="Cambria"/>
              </a:rPr>
              <a:t>AW</a:t>
            </a:r>
            <a:r>
              <a:rPr dirty="0" smtClean="0" spc="159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7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De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4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24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9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2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4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12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hr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at</a:t>
            </a:r>
            <a:r>
              <a:rPr dirty="0" smtClean="0" spc="43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-9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-4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4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00">
                <a:solidFill>
                  <a:srgbClr val="3B3939"/>
                </a:solidFill>
                <a:latin typeface="Cambria"/>
                <a:cs typeface="Cambria"/>
              </a:rPr>
              <a:t>on</a:t>
            </a:r>
            <a:r>
              <a:rPr dirty="0" smtClean="0" spc="293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11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18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7" sz="1700">
                <a:solidFill>
                  <a:srgbClr val="3B3939"/>
                </a:solidFill>
                <a:latin typeface="Cambria"/>
                <a:cs typeface="Cambria"/>
              </a:rPr>
              <a:t>pab</a:t>
            </a:r>
            <a:r>
              <a:rPr dirty="0" smtClean="0" spc="13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-45" sz="17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-56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-32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-56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14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96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96" sz="1700">
                <a:solidFill>
                  <a:srgbClr val="3B3939"/>
                </a:solidFill>
                <a:latin typeface="Cambria"/>
                <a:cs typeface="Cambria"/>
              </a:rPr>
              <a:t>.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83246" y="4334791"/>
            <a:ext cx="5593070" cy="1131415"/>
          </a:xfrm>
          <a:prstGeom prst="rect">
            <a:avLst/>
          </a:prstGeom>
        </p:spPr>
        <p:txBody>
          <a:bodyPr bIns="0" lIns="0" rIns="0" rtlCol="0" tIns="14446" wrap="square">
            <a:noAutofit/>
          </a:bodyPr>
          <a:lstStyle/>
          <a:p>
            <a:pPr marL="12700" marR="25266">
              <a:lnSpc>
                <a:spcPts val="2275"/>
              </a:lnSpc>
            </a:pPr>
            <a:r>
              <a:rPr dirty="0" smtClean="0" spc="-48" sz="2150">
                <a:solidFill>
                  <a:srgbClr val="3B3939"/>
                </a:solidFill>
                <a:latin typeface="Verdana"/>
                <a:cs typeface="Verdana"/>
              </a:rPr>
              <a:t>E</a:t>
            </a:r>
            <a:r>
              <a:rPr dirty="0" smtClean="0" spc="-48" sz="2150">
                <a:solidFill>
                  <a:srgbClr val="3B3939"/>
                </a:solidFill>
                <a:latin typeface="Verdana"/>
                <a:cs typeface="Verdana"/>
              </a:rPr>
              <a:t>n</a:t>
            </a:r>
            <a:r>
              <a:rPr dirty="0" smtClean="0" spc="-48" sz="2150">
                <a:solidFill>
                  <a:srgbClr val="3B3939"/>
                </a:solidFill>
                <a:latin typeface="Verdana"/>
                <a:cs typeface="Verdana"/>
              </a:rPr>
              <a:t>ha</a:t>
            </a:r>
            <a:r>
              <a:rPr dirty="0" smtClean="0" spc="-48" sz="2150">
                <a:solidFill>
                  <a:srgbClr val="3B3939"/>
                </a:solidFill>
                <a:latin typeface="Verdana"/>
                <a:cs typeface="Verdana"/>
              </a:rPr>
              <a:t>n</a:t>
            </a:r>
            <a:r>
              <a:rPr dirty="0" smtClean="0" spc="-48" sz="2150">
                <a:solidFill>
                  <a:srgbClr val="3B3939"/>
                </a:solidFill>
                <a:latin typeface="Verdana"/>
                <a:cs typeface="Verdana"/>
              </a:rPr>
              <a:t>c</a:t>
            </a:r>
            <a:r>
              <a:rPr dirty="0" smtClean="0" spc="-48" sz="2150">
                <a:solidFill>
                  <a:srgbClr val="3B3939"/>
                </a:solidFill>
                <a:latin typeface="Verdana"/>
                <a:cs typeface="Verdana"/>
              </a:rPr>
              <a:t>e</a:t>
            </a:r>
            <a:r>
              <a:rPr dirty="0" smtClean="0" spc="-48" sz="2150">
                <a:solidFill>
                  <a:srgbClr val="3B3939"/>
                </a:solidFill>
                <a:latin typeface="Verdana"/>
                <a:cs typeface="Verdana"/>
              </a:rPr>
              <a:t>d</a:t>
            </a:r>
            <a:r>
              <a:rPr dirty="0" smtClean="0" spc="-48" sz="215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48" sz="2150">
                <a:solidFill>
                  <a:srgbClr val="3B3939"/>
                </a:solidFill>
                <a:latin typeface="Verdana"/>
                <a:cs typeface="Verdana"/>
              </a:rPr>
              <a:t>Alerts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ts val="2800"/>
              </a:lnSpc>
              <a:spcBef>
                <a:spcPts val="1170"/>
              </a:spcBef>
            </a:pP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It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ge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er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es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ore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spe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fic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on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b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aler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s,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prov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ding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de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ai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ed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ormation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on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de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ed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rity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00">
                <a:solidFill>
                  <a:srgbClr val="3B3939"/>
                </a:solidFill>
                <a:latin typeface="Cambria"/>
                <a:cs typeface="Cambria"/>
              </a:rPr>
              <a:t>risks.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83246" y="6102621"/>
            <a:ext cx="5820228" cy="1130828"/>
          </a:xfrm>
          <a:prstGeom prst="rect">
            <a:avLst/>
          </a:prstGeom>
        </p:spPr>
        <p:txBody>
          <a:bodyPr bIns="0" lIns="0" rIns="0" rtlCol="0" tIns="14414" wrap="square">
            <a:noAutofit/>
          </a:bodyPr>
          <a:lstStyle/>
          <a:p>
            <a:pPr marL="12700" marR="37966">
              <a:lnSpc>
                <a:spcPts val="2270"/>
              </a:lnSpc>
            </a:pPr>
            <a:r>
              <a:rPr dirty="0" smtClean="0" spc="-42" sz="2150">
                <a:solidFill>
                  <a:srgbClr val="3B3939"/>
                </a:solidFill>
                <a:latin typeface="Verdana"/>
                <a:cs typeface="Verdana"/>
              </a:rPr>
              <a:t>Auto</a:t>
            </a:r>
            <a:r>
              <a:rPr dirty="0" smtClean="0" spc="-42" sz="2150">
                <a:solidFill>
                  <a:srgbClr val="3B3939"/>
                </a:solidFill>
                <a:latin typeface="Verdana"/>
                <a:cs typeface="Verdana"/>
              </a:rPr>
              <a:t>m</a:t>
            </a:r>
            <a:r>
              <a:rPr dirty="0" smtClean="0" spc="-42" sz="2150">
                <a:solidFill>
                  <a:srgbClr val="3B3939"/>
                </a:solidFill>
                <a:latin typeface="Verdana"/>
                <a:cs typeface="Verdana"/>
              </a:rPr>
              <a:t>ated</a:t>
            </a:r>
            <a:r>
              <a:rPr dirty="0" smtClean="0" spc="-42" sz="215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42" sz="2150">
                <a:solidFill>
                  <a:srgbClr val="3B3939"/>
                </a:solidFill>
                <a:latin typeface="Verdana"/>
                <a:cs typeface="Verdana"/>
              </a:rPr>
              <a:t>R</a:t>
            </a:r>
            <a:r>
              <a:rPr dirty="0" smtClean="0" spc="-42" sz="2150">
                <a:solidFill>
                  <a:srgbClr val="3B3939"/>
                </a:solidFill>
                <a:latin typeface="Verdana"/>
                <a:cs typeface="Verdana"/>
              </a:rPr>
              <a:t>emediati</a:t>
            </a:r>
            <a:r>
              <a:rPr dirty="0" smtClean="0" spc="-42" sz="2150">
                <a:solidFill>
                  <a:srgbClr val="3B3939"/>
                </a:solidFill>
                <a:latin typeface="Verdana"/>
                <a:cs typeface="Verdana"/>
              </a:rPr>
              <a:t>o</a:t>
            </a:r>
            <a:r>
              <a:rPr dirty="0" smtClean="0" spc="-42" sz="2150">
                <a:solidFill>
                  <a:srgbClr val="3B3939"/>
                </a:solidFill>
                <a:latin typeface="Verdana"/>
                <a:cs typeface="Verdana"/>
              </a:rPr>
              <a:t>n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97696"/>
              </a:lnSpc>
              <a:spcBef>
                <a:spcPts val="1652"/>
              </a:spcBef>
            </a:pP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It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ows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you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he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edia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on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of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rity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9" sz="1700">
                <a:solidFill>
                  <a:srgbClr val="3B3939"/>
                </a:solidFill>
                <a:latin typeface="Cambria"/>
                <a:cs typeface="Cambria"/>
              </a:rPr>
              <a:t>s,</a:t>
            </a:r>
            <a:endParaRPr sz="1700">
              <a:latin typeface="Cambria"/>
              <a:cs typeface="Cambria"/>
            </a:endParaRPr>
          </a:p>
          <a:p>
            <a:pPr marL="12700" marR="37966">
              <a:lnSpc>
                <a:spcPct val="97696"/>
              </a:lnSpc>
              <a:spcBef>
                <a:spcPts val="802"/>
              </a:spcBef>
            </a:pP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cing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he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workload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mprov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po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5" sz="1700">
                <a:solidFill>
                  <a:srgbClr val="3B3939"/>
                </a:solidFill>
                <a:latin typeface="Cambria"/>
                <a:cs typeface="Cambria"/>
              </a:rPr>
              <a:t>e.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5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0" y="0"/>
            <a:ext cx="5486400" cy="8229598"/>
          </a:xfrm>
          <a:prstGeom prst="rect">
            <a:avLst/>
          </a:prstGeom>
        </p:spPr>
        <p:txBody>
          <a:bodyPr bIns="0" lIns="0" rIns="0" rtlCol="0" tIns="0" wrap="square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algn="r" marR="1782947">
              <a:lnSpc>
                <a:spcPct val="101725"/>
              </a:lnSpc>
              <a:spcBef>
                <a:spcPts val="60042"/>
              </a:spcBef>
            </a:pPr>
            <a:r>
              <a:rPr dirty="0" smtClean="0" spc="9" sz="100">
                <a:latin typeface="Calibri"/>
                <a:cs typeface="Calibri"/>
                <a:hlinkClick r:id="rId4"/>
              </a:rPr>
              <a:t>p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0" cy="8229597"/>
          </a:xfrm>
          <a:custGeom>
            <a:avLst/>
            <a:gdLst/>
            <a:ahLst/>
            <a:cxnLst/>
            <a:rect b="b" l="l" r="r" t="t"/>
            <a:pathLst>
              <a:path h="8229597" w="0">
                <a:moveTo>
                  <a:pt x="0" y="8229597"/>
                </a:moveTo>
                <a:lnTo>
                  <a:pt x="0" y="0"/>
                </a:lnTo>
                <a:lnTo>
                  <a:pt x="0" y="8229597"/>
                </a:lnTo>
                <a:close/>
              </a:path>
            </a:pathLst>
          </a:custGeom>
          <a:solidFill>
            <a:srgbClr val="EBEBF3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0" y="-1"/>
            <a:ext cx="5486400" cy="82296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3651" y="659664"/>
            <a:ext cx="4435209" cy="2704426"/>
          </a:xfrm>
          <a:prstGeom prst="rect">
            <a:avLst/>
          </a:prstGeom>
        </p:spPr>
        <p:txBody>
          <a:bodyPr bIns="0" lIns="0" rIns="0" rtlCol="0" tIns="25050" wrap="square">
            <a:noAutofit/>
          </a:bodyPr>
          <a:lstStyle/>
          <a:p>
            <a:pPr marL="12700">
              <a:lnSpc>
                <a:spcPts val="3945"/>
              </a:lnSpc>
            </a:pPr>
            <a:r>
              <a:rPr dirty="0" smtClean="0" spc="-131" sz="3800">
                <a:solidFill>
                  <a:srgbClr val="1B1B27"/>
                </a:solidFill>
                <a:latin typeface="Verdana"/>
                <a:cs typeface="Verdana"/>
              </a:rPr>
              <a:t>Use</a:t>
            </a:r>
            <a:r>
              <a:rPr dirty="0" smtClean="0" spc="-131" sz="380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31" sz="3800">
                <a:solidFill>
                  <a:srgbClr val="1B1B27"/>
                </a:solidFill>
                <a:latin typeface="Verdana"/>
                <a:cs typeface="Verdana"/>
              </a:rPr>
              <a:t>Cases</a:t>
            </a:r>
            <a:r>
              <a:rPr dirty="0" smtClean="0" spc="-131" sz="380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31" sz="3800">
                <a:solidFill>
                  <a:srgbClr val="1B1B27"/>
                </a:solidFill>
                <a:latin typeface="Verdana"/>
                <a:cs typeface="Verdana"/>
              </a:rPr>
              <a:t>f</a:t>
            </a:r>
            <a:r>
              <a:rPr dirty="0" smtClean="0" spc="-131" sz="3800">
                <a:solidFill>
                  <a:srgbClr val="1B1B27"/>
                </a:solidFill>
                <a:latin typeface="Verdana"/>
                <a:cs typeface="Verdana"/>
              </a:rPr>
              <a:t>o</a:t>
            </a:r>
            <a:r>
              <a:rPr dirty="0" smtClean="0" spc="-131" sz="3800">
                <a:solidFill>
                  <a:srgbClr val="1B1B27"/>
                </a:solidFill>
                <a:latin typeface="Verdana"/>
                <a:cs typeface="Verdana"/>
              </a:rPr>
              <a:t>r</a:t>
            </a:r>
            <a:r>
              <a:rPr dirty="0" smtClean="0" spc="-131" sz="380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31" sz="3800">
                <a:solidFill>
                  <a:srgbClr val="1B1B27"/>
                </a:solidFill>
                <a:latin typeface="Verdana"/>
                <a:cs typeface="Verdana"/>
              </a:rPr>
              <a:t>AWS</a:t>
            </a:r>
            <a:endParaRPr sz="3800">
              <a:latin typeface="Verdana"/>
              <a:cs typeface="Verdana"/>
            </a:endParaRPr>
          </a:p>
          <a:p>
            <a:pPr marL="12700" marR="72466">
              <a:lnSpc>
                <a:spcPct val="101277"/>
              </a:lnSpc>
            </a:pPr>
            <a:r>
              <a:rPr dirty="0" smtClean="0" sz="3800">
                <a:solidFill>
                  <a:srgbClr val="1B1B27"/>
                </a:solidFill>
                <a:latin typeface="Verdana"/>
                <a:cs typeface="Verdana"/>
              </a:rPr>
              <a:t>Guard</a:t>
            </a:r>
            <a:endParaRPr sz="3800">
              <a:latin typeface="Verdana"/>
              <a:cs typeface="Verdana"/>
            </a:endParaRPr>
          </a:p>
          <a:p>
            <a:pPr algn="ctr" marL="1691779" marR="2350706">
              <a:lnSpc>
                <a:spcPct val="101277"/>
              </a:lnSpc>
              <a:spcBef>
                <a:spcPts val="2081"/>
              </a:spcBef>
            </a:pPr>
            <a:r>
              <a:rPr dirty="0" smtClean="0" spc="-1047" sz="5000">
                <a:solidFill>
                  <a:srgbClr val="3B3939"/>
                </a:solidFill>
                <a:latin typeface="Verdana"/>
                <a:cs typeface="Verdana"/>
              </a:rPr>
              <a:t>1</a:t>
            </a:r>
            <a:endParaRPr sz="5000">
              <a:latin typeface="Verdana"/>
              <a:cs typeface="Verdana"/>
            </a:endParaRPr>
          </a:p>
          <a:p>
            <a:pPr algn="ctr" marL="577875" marR="1237882">
              <a:lnSpc>
                <a:spcPct val="101277"/>
              </a:lnSpc>
              <a:spcBef>
                <a:spcPts val="2004"/>
              </a:spcBef>
            </a:pPr>
            <a:r>
              <a:rPr dirty="0" smtClean="0" spc="-77" sz="1900">
                <a:solidFill>
                  <a:srgbClr val="3B3939"/>
                </a:solidFill>
                <a:latin typeface="Verdana"/>
                <a:cs typeface="Verdana"/>
              </a:rPr>
              <a:t>Cloud</a:t>
            </a:r>
            <a:r>
              <a:rPr dirty="0" smtClean="0" spc="-77" sz="190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77" sz="1900">
                <a:solidFill>
                  <a:srgbClr val="3B3939"/>
                </a:solidFill>
                <a:latin typeface="Verdana"/>
                <a:cs typeface="Verdana"/>
              </a:rPr>
              <a:t>Se</a:t>
            </a:r>
            <a:r>
              <a:rPr dirty="0" smtClean="0" spc="-77" sz="1900">
                <a:solidFill>
                  <a:srgbClr val="3B3939"/>
                </a:solidFill>
                <a:latin typeface="Verdana"/>
                <a:cs typeface="Verdana"/>
              </a:rPr>
              <a:t>c</a:t>
            </a:r>
            <a:r>
              <a:rPr dirty="0" smtClean="0" spc="-77" sz="1900">
                <a:solidFill>
                  <a:srgbClr val="3B3939"/>
                </a:solidFill>
                <a:latin typeface="Verdana"/>
                <a:cs typeface="Verdana"/>
              </a:rPr>
              <a:t>ur</a:t>
            </a:r>
            <a:r>
              <a:rPr dirty="0" smtClean="0" spc="-77" sz="1900">
                <a:solidFill>
                  <a:srgbClr val="3B3939"/>
                </a:solidFill>
                <a:latin typeface="Verdana"/>
                <a:cs typeface="Verdana"/>
              </a:rPr>
              <a:t>i</a:t>
            </a:r>
            <a:r>
              <a:rPr dirty="0" smtClean="0" spc="-77" sz="1900">
                <a:solidFill>
                  <a:srgbClr val="3B3939"/>
                </a:solidFill>
                <a:latin typeface="Verdana"/>
                <a:cs typeface="Verdana"/>
              </a:rPr>
              <a:t>ty</a:t>
            </a:r>
            <a:r>
              <a:rPr dirty="0" smtClean="0" spc="-77" sz="190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77" sz="1900">
                <a:solidFill>
                  <a:srgbClr val="3B3939"/>
                </a:solidFill>
                <a:latin typeface="Verdana"/>
                <a:cs typeface="Verdana"/>
              </a:rPr>
              <a:t>Postu</a:t>
            </a:r>
            <a:r>
              <a:rPr dirty="0" smtClean="0" spc="-77" sz="1900">
                <a:solidFill>
                  <a:srgbClr val="3B3939"/>
                </a:solidFill>
                <a:latin typeface="Verdana"/>
                <a:cs typeface="Verdana"/>
              </a:rPr>
              <a:t>r</a:t>
            </a:r>
            <a:r>
              <a:rPr dirty="0" smtClean="0" spc="-77" sz="1900">
                <a:solidFill>
                  <a:srgbClr val="3B3939"/>
                </a:solidFill>
                <a:latin typeface="Verdana"/>
                <a:cs typeface="Verdana"/>
              </a:rPr>
              <a:t>e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4187" y="659664"/>
            <a:ext cx="2247213" cy="508508"/>
          </a:xfrm>
          <a:prstGeom prst="rect">
            <a:avLst/>
          </a:prstGeom>
        </p:spPr>
        <p:txBody>
          <a:bodyPr bIns="0" lIns="0" rIns="0" rtlCol="0" tIns="25050" wrap="square">
            <a:noAutofit/>
          </a:bodyPr>
          <a:lstStyle/>
          <a:p>
            <a:pPr marL="12700">
              <a:lnSpc>
                <a:spcPts val="3945"/>
              </a:lnSpc>
            </a:pPr>
            <a:r>
              <a:rPr dirty="0" smtClean="0" spc="-125" sz="3800">
                <a:solidFill>
                  <a:srgbClr val="1B1B27"/>
                </a:solidFill>
                <a:latin typeface="Verdana"/>
                <a:cs typeface="Verdana"/>
              </a:rPr>
              <a:t>D</a:t>
            </a:r>
            <a:r>
              <a:rPr dirty="0" smtClean="0" spc="-125" sz="3800">
                <a:solidFill>
                  <a:srgbClr val="1B1B27"/>
                </a:solidFill>
                <a:latin typeface="Verdana"/>
                <a:cs typeface="Verdana"/>
              </a:rPr>
              <a:t>etective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2486" y="2151302"/>
            <a:ext cx="2377697" cy="1212788"/>
          </a:xfrm>
          <a:prstGeom prst="rect">
            <a:avLst/>
          </a:prstGeom>
        </p:spPr>
        <p:txBody>
          <a:bodyPr bIns="0" lIns="0" rIns="0" rtlCol="0" tIns="32734" wrap="square">
            <a:noAutofit/>
          </a:bodyPr>
          <a:lstStyle/>
          <a:p>
            <a:pPr algn="ctr" marL="953604" marR="972266">
              <a:lnSpc>
                <a:spcPts val="5155"/>
              </a:lnSpc>
            </a:pPr>
            <a:r>
              <a:rPr dirty="0" smtClean="0" spc="-571" sz="5000">
                <a:solidFill>
                  <a:srgbClr val="3B3939"/>
                </a:solidFill>
                <a:latin typeface="Verdana"/>
                <a:cs typeface="Verdana"/>
              </a:rPr>
              <a:t>2</a:t>
            </a:r>
            <a:endParaRPr sz="5000">
              <a:latin typeface="Verdana"/>
              <a:cs typeface="Verdana"/>
            </a:endParaRPr>
          </a:p>
          <a:p>
            <a:pPr algn="ctr">
              <a:lnSpc>
                <a:spcPct val="101277"/>
              </a:lnSpc>
              <a:spcBef>
                <a:spcPts val="1747"/>
              </a:spcBef>
            </a:pPr>
            <a:r>
              <a:rPr dirty="0" smtClean="0" spc="-65" sz="1900">
                <a:solidFill>
                  <a:srgbClr val="3B3939"/>
                </a:solidFill>
                <a:latin typeface="Verdana"/>
                <a:cs typeface="Verdana"/>
              </a:rPr>
              <a:t>Co</a:t>
            </a:r>
            <a:r>
              <a:rPr dirty="0" smtClean="0" spc="-65" sz="1900">
                <a:solidFill>
                  <a:srgbClr val="3B3939"/>
                </a:solidFill>
                <a:latin typeface="Verdana"/>
                <a:cs typeface="Verdana"/>
              </a:rPr>
              <a:t>m</a:t>
            </a:r>
            <a:r>
              <a:rPr dirty="0" smtClean="0" spc="-65" sz="1900">
                <a:solidFill>
                  <a:srgbClr val="3B3939"/>
                </a:solidFill>
                <a:latin typeface="Verdana"/>
                <a:cs typeface="Verdana"/>
              </a:rPr>
              <a:t>p</a:t>
            </a:r>
            <a:r>
              <a:rPr dirty="0" smtClean="0" spc="-65" sz="1900">
                <a:solidFill>
                  <a:srgbClr val="3B3939"/>
                </a:solidFill>
                <a:latin typeface="Verdana"/>
                <a:cs typeface="Verdana"/>
              </a:rPr>
              <a:t>li</a:t>
            </a:r>
            <a:r>
              <a:rPr dirty="0" smtClean="0" spc="-65" sz="1900">
                <a:solidFill>
                  <a:srgbClr val="3B3939"/>
                </a:solidFill>
                <a:latin typeface="Verdana"/>
                <a:cs typeface="Verdana"/>
              </a:rPr>
              <a:t>a</a:t>
            </a:r>
            <a:r>
              <a:rPr dirty="0" smtClean="0" spc="-65" sz="1900">
                <a:solidFill>
                  <a:srgbClr val="3B3939"/>
                </a:solidFill>
                <a:latin typeface="Verdana"/>
                <a:cs typeface="Verdana"/>
              </a:rPr>
              <a:t>nce</a:t>
            </a:r>
            <a:r>
              <a:rPr dirty="0" smtClean="0" spc="-65" sz="190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65" sz="1900">
                <a:solidFill>
                  <a:srgbClr val="3B3939"/>
                </a:solidFill>
                <a:latin typeface="Verdana"/>
                <a:cs typeface="Verdana"/>
              </a:rPr>
              <a:t>Audit</a:t>
            </a:r>
            <a:r>
              <a:rPr dirty="0" smtClean="0" spc="-65" sz="1900">
                <a:solidFill>
                  <a:srgbClr val="3B3939"/>
                </a:solidFill>
                <a:latin typeface="Verdana"/>
                <a:cs typeface="Verdana"/>
              </a:rPr>
              <a:t>i</a:t>
            </a:r>
            <a:r>
              <a:rPr dirty="0" smtClean="0" spc="-65" sz="1900">
                <a:solidFill>
                  <a:srgbClr val="3B3939"/>
                </a:solidFill>
                <a:latin typeface="Verdana"/>
                <a:cs typeface="Verdana"/>
              </a:rPr>
              <a:t>ng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788" y="3557460"/>
            <a:ext cx="3708704" cy="825880"/>
          </a:xfrm>
          <a:prstGeom prst="rect">
            <a:avLst/>
          </a:prstGeom>
        </p:spPr>
        <p:txBody>
          <a:bodyPr bIns="0" lIns="0" rIns="0" rtlCol="0" tIns="10287" wrap="square">
            <a:noAutofit/>
          </a:bodyPr>
          <a:lstStyle/>
          <a:p>
            <a:pPr algn="ctr" marL="75628" marR="78824">
              <a:lnSpc>
                <a:spcPts val="1620"/>
              </a:lnSpc>
            </a:pP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Det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ct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Gua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he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identi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and</a:t>
            </a:r>
            <a:endParaRPr sz="1500">
              <a:latin typeface="Cambria"/>
              <a:cs typeface="Cambria"/>
            </a:endParaRPr>
          </a:p>
          <a:p>
            <a:pPr algn="ctr" indent="1662">
              <a:lnSpc>
                <a:spcPts val="2400"/>
              </a:lnSpc>
              <a:spcBef>
                <a:spcPts val="184"/>
              </a:spcBef>
            </a:pP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ediate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isc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urat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ons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that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uld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ex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ose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ur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oud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in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tru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ture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to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attac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k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8" sz="1500">
                <a:solidFill>
                  <a:srgbClr val="3B3939"/>
                </a:solidFill>
                <a:latin typeface="Cambria"/>
                <a:cs typeface="Cambria"/>
              </a:rPr>
              <a:t>.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1278" y="3557460"/>
            <a:ext cx="3403044" cy="825880"/>
          </a:xfrm>
          <a:prstGeom prst="rect">
            <a:avLst/>
          </a:prstGeom>
        </p:spPr>
        <p:txBody>
          <a:bodyPr bIns="0" lIns="0" rIns="0" rtlCol="0" tIns="10287" wrap="square">
            <a:noAutofit/>
          </a:bodyPr>
          <a:lstStyle/>
          <a:p>
            <a:pPr algn="ctr" marL="60388" marR="63369">
              <a:lnSpc>
                <a:spcPts val="1620"/>
              </a:lnSpc>
            </a:pP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It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ists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in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hi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ing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and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ntain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endParaRPr sz="1500">
              <a:latin typeface="Cambria"/>
              <a:cs typeface="Cambria"/>
            </a:endParaRPr>
          </a:p>
          <a:p>
            <a:pPr algn="ctr">
              <a:lnSpc>
                <a:spcPts val="2400"/>
              </a:lnSpc>
              <a:spcBef>
                <a:spcPts val="184"/>
              </a:spcBef>
            </a:pPr>
            <a:r>
              <a:rPr dirty="0" smtClean="0" sz="15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-9" sz="150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4" sz="15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-4" sz="15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-4" sz="15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-4" sz="15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05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with</a:t>
            </a:r>
            <a:r>
              <a:rPr dirty="0" smtClean="0" spc="-76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-4" sz="15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4" sz="15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4" sz="15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try</a:t>
            </a:r>
            <a:r>
              <a:rPr dirty="0" smtClean="0" spc="-84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stan</a:t>
            </a:r>
            <a:r>
              <a:rPr dirty="0" smtClean="0" spc="4" sz="15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-4" sz="150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4" sz="15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9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and</a:t>
            </a:r>
            <a:r>
              <a:rPr dirty="0" smtClean="0" spc="8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-9" sz="15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gu</a:t>
            </a:r>
            <a:r>
              <a:rPr dirty="0" smtClean="0" spc="-4" sz="15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ati</a:t>
            </a:r>
            <a:r>
              <a:rPr dirty="0" smtClean="0" spc="-4" sz="150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ns</a:t>
            </a:r>
            <a:r>
              <a:rPr dirty="0" smtClean="0" spc="222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-9" sz="15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-4" sz="1500">
                <a:solidFill>
                  <a:srgbClr val="3B3939"/>
                </a:solidFill>
                <a:latin typeface="Cambria"/>
                <a:cs typeface="Cambria"/>
              </a:rPr>
              <a:t>k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-11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-4" sz="15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0" sz="1500">
                <a:solidFill>
                  <a:srgbClr val="3B3939"/>
                </a:solidFill>
                <a:latin typeface="Cambria"/>
                <a:cs typeface="Cambria"/>
              </a:rPr>
              <a:t>IS</a:t>
            </a:r>
            <a:r>
              <a:rPr dirty="0" smtClean="0" spc="237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40" sz="1500">
                <a:solidFill>
                  <a:srgbClr val="3B3939"/>
                </a:solidFill>
                <a:latin typeface="Cambria"/>
                <a:cs typeface="Cambria"/>
              </a:rPr>
              <a:t>b</a:t>
            </a:r>
            <a:r>
              <a:rPr dirty="0" smtClean="0" spc="30" sz="15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57" sz="150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41" sz="15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23" sz="1500">
                <a:solidFill>
                  <a:srgbClr val="3B3939"/>
                </a:solidFill>
                <a:latin typeface="Cambria"/>
                <a:cs typeface="Cambria"/>
              </a:rPr>
              <a:t>h</a:t>
            </a:r>
            <a:r>
              <a:rPr dirty="0" smtClean="0" spc="41" sz="150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-21" sz="15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-23" sz="150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-36" sz="1500">
                <a:solidFill>
                  <a:srgbClr val="3B3939"/>
                </a:solidFill>
                <a:latin typeface="Cambria"/>
                <a:cs typeface="Cambria"/>
              </a:rPr>
              <a:t>k</a:t>
            </a:r>
            <a:r>
              <a:rPr dirty="0" smtClean="0" spc="132" sz="15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85" sz="1500">
                <a:solidFill>
                  <a:srgbClr val="3B3939"/>
                </a:solidFill>
                <a:latin typeface="Cambria"/>
                <a:cs typeface="Cambria"/>
              </a:rPr>
              <a:t>.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0648" y="5051230"/>
            <a:ext cx="3664398" cy="2537032"/>
          </a:xfrm>
          <a:prstGeom prst="rect">
            <a:avLst/>
          </a:prstGeom>
        </p:spPr>
        <p:txBody>
          <a:bodyPr bIns="0" lIns="0" rIns="0" rtlCol="0" tIns="32766" wrap="square">
            <a:noAutofit/>
          </a:bodyPr>
          <a:lstStyle/>
          <a:p>
            <a:pPr algn="ctr" marL="1599707" marR="1604395">
              <a:lnSpc>
                <a:spcPts val="5160"/>
              </a:lnSpc>
            </a:pPr>
            <a:r>
              <a:rPr dirty="0" smtClean="0" spc="-507" sz="5000">
                <a:solidFill>
                  <a:srgbClr val="3B3939"/>
                </a:solidFill>
                <a:latin typeface="Verdana"/>
                <a:cs typeface="Verdana"/>
              </a:rPr>
              <a:t>3</a:t>
            </a:r>
            <a:endParaRPr sz="5000">
              <a:latin typeface="Verdana"/>
              <a:cs typeface="Verdana"/>
            </a:endParaRPr>
          </a:p>
          <a:p>
            <a:pPr algn="ctr" marL="963345" marR="966992">
              <a:lnSpc>
                <a:spcPct val="101277"/>
              </a:lnSpc>
              <a:spcBef>
                <a:spcPts val="1746"/>
              </a:spcBef>
            </a:pPr>
            <a:r>
              <a:rPr dirty="0" smtClean="0" spc="-86" sz="1900">
                <a:solidFill>
                  <a:srgbClr val="3B3939"/>
                </a:solidFill>
                <a:latin typeface="Verdana"/>
                <a:cs typeface="Verdana"/>
              </a:rPr>
              <a:t>T</a:t>
            </a:r>
            <a:r>
              <a:rPr dirty="0" smtClean="0" spc="-86" sz="1900">
                <a:solidFill>
                  <a:srgbClr val="3B3939"/>
                </a:solidFill>
                <a:latin typeface="Verdana"/>
                <a:cs typeface="Verdana"/>
              </a:rPr>
              <a:t>h</a:t>
            </a:r>
            <a:r>
              <a:rPr dirty="0" smtClean="0" spc="-86" sz="1900">
                <a:solidFill>
                  <a:srgbClr val="3B3939"/>
                </a:solidFill>
                <a:latin typeface="Verdana"/>
                <a:cs typeface="Verdana"/>
              </a:rPr>
              <a:t>reat</a:t>
            </a:r>
            <a:r>
              <a:rPr dirty="0" smtClean="0" spc="-86" sz="190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86" sz="1900">
                <a:solidFill>
                  <a:srgbClr val="3B3939"/>
                </a:solidFill>
                <a:latin typeface="Verdana"/>
                <a:cs typeface="Verdana"/>
              </a:rPr>
              <a:t>H</a:t>
            </a:r>
            <a:r>
              <a:rPr dirty="0" smtClean="0" spc="-86" sz="1900">
                <a:solidFill>
                  <a:srgbClr val="3B3939"/>
                </a:solidFill>
                <a:latin typeface="Verdana"/>
                <a:cs typeface="Verdana"/>
              </a:rPr>
              <a:t>u</a:t>
            </a:r>
            <a:r>
              <a:rPr dirty="0" smtClean="0" spc="-86" sz="1900">
                <a:solidFill>
                  <a:srgbClr val="3B3939"/>
                </a:solidFill>
                <a:latin typeface="Verdana"/>
                <a:cs typeface="Verdana"/>
              </a:rPr>
              <a:t>nt</a:t>
            </a:r>
            <a:r>
              <a:rPr dirty="0" smtClean="0" spc="-86" sz="1900">
                <a:solidFill>
                  <a:srgbClr val="3B3939"/>
                </a:solidFill>
                <a:latin typeface="Verdana"/>
                <a:cs typeface="Verdana"/>
              </a:rPr>
              <a:t>i</a:t>
            </a:r>
            <a:r>
              <a:rPr dirty="0" smtClean="0" spc="-86" sz="1900">
                <a:solidFill>
                  <a:srgbClr val="3B3939"/>
                </a:solidFill>
                <a:latin typeface="Verdana"/>
                <a:cs typeface="Verdana"/>
              </a:rPr>
              <a:t>ng</a:t>
            </a:r>
            <a:endParaRPr sz="1900">
              <a:latin typeface="Verdana"/>
              <a:cs typeface="Verdana"/>
            </a:endParaRPr>
          </a:p>
          <a:p>
            <a:pPr algn="ctr" indent="0">
              <a:lnSpc>
                <a:spcPts val="2400"/>
              </a:lnSpc>
              <a:spcBef>
                <a:spcPts val="1092"/>
              </a:spcBef>
            </a:pP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Det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ct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Gua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ovides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automa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ed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thr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at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hunting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pa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b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it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es,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ena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b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to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p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oa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tive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identi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f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and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ur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thr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at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3" sz="1500">
                <a:solidFill>
                  <a:srgbClr val="3B3939"/>
                </a:solidFill>
                <a:latin typeface="Cambria"/>
                <a:cs typeface="Cambria"/>
              </a:rPr>
              <a:t>.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</p:spPr>
        <p:txBody>
          <a:bodyPr bIns="0" lIns="0" rIns="0" rtlCol="0" tIns="2540" wrap="square">
            <a:noAutofit/>
          </a:bodyPr>
          <a:lstStyle/>
          <a:p>
            <a:pPr marL="7874">
              <a:lnSpc>
                <a:spcPct val="101725"/>
              </a:lnSpc>
            </a:pPr>
            <a:r>
              <a:rPr dirty="0" smtClean="0" spc="6" sz="100">
                <a:latin typeface="Calibri"/>
                <a:cs typeface="Calibri"/>
                <a:hlinkClick r:id="rId5"/>
              </a:rPr>
              <a:t>r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ee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c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o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e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d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.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p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n</a:t>
            </a:r>
            <a:r>
              <a:rPr dirty="0" smtClean="0" spc="6" sz="100">
                <a:latin typeface="Calibri"/>
                <a:cs typeface="Calibri"/>
                <a:hlinkClick r:id="rId5"/>
              </a:rPr>
              <a:t>g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56668" y="7682950"/>
            <a:ext cx="2173731" cy="546649"/>
          </a:xfrm>
          <a:prstGeom prst="rect">
            <a:avLst/>
          </a:prstGeom>
        </p:spPr>
        <p:txBody>
          <a:bodyPr bIns="0" lIns="0" rIns="0" rtlCol="0" tIns="6001" wrap="square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382777">
              <a:lnSpc>
                <a:spcPct val="101725"/>
              </a:lnSpc>
            </a:pPr>
            <a:r>
              <a:rPr dirty="0" smtClean="0" spc="9" sz="100">
                <a:latin typeface="Calibri"/>
                <a:cs typeface="Calibri"/>
                <a:hlinkClick r:id="rId4"/>
              </a:rPr>
              <a:t>p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0" cy="8229597"/>
          </a:xfrm>
          <a:custGeom>
            <a:avLst/>
            <a:gdLst/>
            <a:ahLst/>
            <a:cxnLst/>
            <a:rect b="b" l="l" r="r" t="t"/>
            <a:pathLst>
              <a:path h="8229597" w="0">
                <a:moveTo>
                  <a:pt x="0" y="8229597"/>
                </a:moveTo>
                <a:lnTo>
                  <a:pt x="0" y="0"/>
                </a:lnTo>
                <a:lnTo>
                  <a:pt x="0" y="8229597"/>
                </a:lnTo>
                <a:close/>
              </a:path>
            </a:pathLst>
          </a:custGeom>
          <a:solidFill>
            <a:srgbClr val="EBEBF3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0"/>
            <a:ext cx="14630400" cy="8229597"/>
          </a:xfrm>
          <a:custGeom>
            <a:avLst/>
            <a:gdLst/>
            <a:ahLst/>
            <a:cxnLst/>
            <a:rect b="b" l="l" r="r" t="t"/>
            <a:pathLst>
              <a:path h="8229597" w="14630400">
                <a:moveTo>
                  <a:pt x="14630400" y="8229597"/>
                </a:moveTo>
                <a:lnTo>
                  <a:pt x="14630400" y="0"/>
                </a:lnTo>
                <a:lnTo>
                  <a:pt x="0" y="0"/>
                </a:lnTo>
                <a:lnTo>
                  <a:pt x="0" y="8229597"/>
                </a:lnTo>
                <a:lnTo>
                  <a:pt x="14630400" y="8229597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2839192" y="7749538"/>
            <a:ext cx="1722627" cy="41148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2456668" y="7682950"/>
            <a:ext cx="2173731" cy="552526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93788" y="2613660"/>
            <a:ext cx="2173693" cy="1306956"/>
          </a:xfrm>
          <a:custGeom>
            <a:avLst/>
            <a:gdLst/>
            <a:ahLst/>
            <a:cxnLst/>
            <a:rect b="b" l="l" r="r" t="t"/>
            <a:pathLst>
              <a:path h="1306956" w="2173693">
                <a:moveTo>
                  <a:pt x="0" y="95250"/>
                </a:moveTo>
                <a:lnTo>
                  <a:pt x="0" y="1211706"/>
                </a:lnTo>
                <a:lnTo>
                  <a:pt x="413" y="1220634"/>
                </a:lnTo>
                <a:lnTo>
                  <a:pt x="13514" y="1260623"/>
                </a:lnTo>
                <a:lnTo>
                  <a:pt x="41749" y="1290509"/>
                </a:lnTo>
                <a:lnTo>
                  <a:pt x="80677" y="1305846"/>
                </a:lnTo>
                <a:lnTo>
                  <a:pt x="95262" y="1306956"/>
                </a:lnTo>
                <a:lnTo>
                  <a:pt x="2078443" y="1306956"/>
                </a:lnTo>
                <a:lnTo>
                  <a:pt x="2127354" y="1293443"/>
                </a:lnTo>
                <a:lnTo>
                  <a:pt x="2157244" y="1265208"/>
                </a:lnTo>
                <a:lnTo>
                  <a:pt x="2172583" y="1226286"/>
                </a:lnTo>
                <a:lnTo>
                  <a:pt x="2173693" y="1211706"/>
                </a:lnTo>
                <a:lnTo>
                  <a:pt x="2173693" y="95250"/>
                </a:lnTo>
                <a:lnTo>
                  <a:pt x="2160180" y="46339"/>
                </a:lnTo>
                <a:lnTo>
                  <a:pt x="2131945" y="16449"/>
                </a:lnTo>
                <a:lnTo>
                  <a:pt x="2093023" y="1110"/>
                </a:lnTo>
                <a:lnTo>
                  <a:pt x="2078443" y="0"/>
                </a:lnTo>
                <a:lnTo>
                  <a:pt x="95262" y="0"/>
                </a:lnTo>
                <a:lnTo>
                  <a:pt x="46331" y="13516"/>
                </a:lnTo>
                <a:lnTo>
                  <a:pt x="16444" y="41751"/>
                </a:lnTo>
                <a:lnTo>
                  <a:pt x="1110" y="80671"/>
                </a:lnTo>
                <a:lnTo>
                  <a:pt x="0" y="95250"/>
                </a:lnTo>
                <a:close/>
              </a:path>
            </a:pathLst>
          </a:custGeom>
          <a:solidFill>
            <a:srgbClr val="E0E0EA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93788" y="2613660"/>
            <a:ext cx="2173693" cy="1306956"/>
          </a:xfrm>
          <a:custGeom>
            <a:avLst/>
            <a:gdLst/>
            <a:ahLst/>
            <a:cxnLst/>
            <a:rect b="b" l="l" r="r" t="t"/>
            <a:pathLst>
              <a:path h="1306956" w="2173693">
                <a:moveTo>
                  <a:pt x="0" y="95250"/>
                </a:moveTo>
                <a:lnTo>
                  <a:pt x="9496" y="53757"/>
                </a:lnTo>
                <a:lnTo>
                  <a:pt x="35026" y="21466"/>
                </a:lnTo>
                <a:lnTo>
                  <a:pt x="72148" y="2825"/>
                </a:lnTo>
                <a:lnTo>
                  <a:pt x="95262" y="0"/>
                </a:lnTo>
                <a:lnTo>
                  <a:pt x="2078443" y="0"/>
                </a:lnTo>
                <a:lnTo>
                  <a:pt x="2119938" y="9499"/>
                </a:lnTo>
                <a:lnTo>
                  <a:pt x="2152230" y="35033"/>
                </a:lnTo>
                <a:lnTo>
                  <a:pt x="2170870" y="72153"/>
                </a:lnTo>
                <a:lnTo>
                  <a:pt x="2173693" y="95250"/>
                </a:lnTo>
                <a:lnTo>
                  <a:pt x="2173693" y="1211706"/>
                </a:lnTo>
                <a:lnTo>
                  <a:pt x="2164194" y="1253202"/>
                </a:lnTo>
                <a:lnTo>
                  <a:pt x="2138660" y="1285493"/>
                </a:lnTo>
                <a:lnTo>
                  <a:pt x="2101540" y="1304133"/>
                </a:lnTo>
                <a:lnTo>
                  <a:pt x="2078443" y="1306956"/>
                </a:lnTo>
                <a:lnTo>
                  <a:pt x="95262" y="1306956"/>
                </a:lnTo>
                <a:lnTo>
                  <a:pt x="53756" y="1297458"/>
                </a:lnTo>
                <a:lnTo>
                  <a:pt x="21463" y="1271927"/>
                </a:lnTo>
                <a:lnTo>
                  <a:pt x="2824" y="1234811"/>
                </a:lnTo>
                <a:lnTo>
                  <a:pt x="0" y="1211706"/>
                </a:lnTo>
                <a:lnTo>
                  <a:pt x="0" y="95250"/>
                </a:lnTo>
                <a:close/>
              </a:path>
            </a:pathLst>
          </a:custGeom>
          <a:ln w="7620">
            <a:solidFill>
              <a:srgbClr val="C6C6D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080893" y="3905377"/>
            <a:ext cx="10642345" cy="15239"/>
          </a:xfrm>
          <a:custGeom>
            <a:avLst/>
            <a:gdLst/>
            <a:ahLst/>
            <a:cxnLst/>
            <a:rect b="b" l="l" r="r" t="t"/>
            <a:pathLst>
              <a:path h="15239" w="10642345">
                <a:moveTo>
                  <a:pt x="0" y="7620"/>
                </a:moveTo>
                <a:lnTo>
                  <a:pt x="0" y="11811"/>
                </a:lnTo>
                <a:lnTo>
                  <a:pt x="3429" y="15239"/>
                </a:lnTo>
                <a:lnTo>
                  <a:pt x="10638916" y="15239"/>
                </a:lnTo>
                <a:lnTo>
                  <a:pt x="10642345" y="11811"/>
                </a:lnTo>
                <a:lnTo>
                  <a:pt x="10642345" y="3428"/>
                </a:lnTo>
                <a:lnTo>
                  <a:pt x="10638916" y="0"/>
                </a:lnTo>
                <a:lnTo>
                  <a:pt x="3429" y="0"/>
                </a:lnTo>
                <a:lnTo>
                  <a:pt x="0" y="3428"/>
                </a:lnTo>
                <a:lnTo>
                  <a:pt x="0" y="7620"/>
                </a:lnTo>
                <a:close/>
              </a:path>
            </a:pathLst>
          </a:custGeom>
          <a:solidFill>
            <a:srgbClr val="C6C6D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93788" y="4033901"/>
            <a:ext cx="4347552" cy="1669923"/>
          </a:xfrm>
          <a:custGeom>
            <a:avLst/>
            <a:gdLst/>
            <a:ahLst/>
            <a:cxnLst/>
            <a:rect b="b" l="l" r="r" t="t"/>
            <a:pathLst>
              <a:path h="1669923" w="4347552">
                <a:moveTo>
                  <a:pt x="0" y="95376"/>
                </a:moveTo>
                <a:lnTo>
                  <a:pt x="0" y="1574673"/>
                </a:lnTo>
                <a:lnTo>
                  <a:pt x="413" y="1583600"/>
                </a:lnTo>
                <a:lnTo>
                  <a:pt x="13514" y="1623589"/>
                </a:lnTo>
                <a:lnTo>
                  <a:pt x="41749" y="1653475"/>
                </a:lnTo>
                <a:lnTo>
                  <a:pt x="80677" y="1668812"/>
                </a:lnTo>
                <a:lnTo>
                  <a:pt x="95262" y="1669923"/>
                </a:lnTo>
                <a:lnTo>
                  <a:pt x="4252302" y="1669923"/>
                </a:lnTo>
                <a:lnTo>
                  <a:pt x="4301213" y="1656409"/>
                </a:lnTo>
                <a:lnTo>
                  <a:pt x="4331103" y="1628174"/>
                </a:lnTo>
                <a:lnTo>
                  <a:pt x="4346442" y="1589252"/>
                </a:lnTo>
                <a:lnTo>
                  <a:pt x="4347552" y="1574673"/>
                </a:lnTo>
                <a:lnTo>
                  <a:pt x="4347552" y="95376"/>
                </a:lnTo>
                <a:lnTo>
                  <a:pt x="4334006" y="46320"/>
                </a:lnTo>
                <a:lnTo>
                  <a:pt x="4305773" y="16435"/>
                </a:lnTo>
                <a:lnTo>
                  <a:pt x="4266873" y="1109"/>
                </a:lnTo>
                <a:lnTo>
                  <a:pt x="4252302" y="0"/>
                </a:lnTo>
                <a:lnTo>
                  <a:pt x="95262" y="0"/>
                </a:lnTo>
                <a:lnTo>
                  <a:pt x="46276" y="13555"/>
                </a:lnTo>
                <a:lnTo>
                  <a:pt x="16423" y="41813"/>
                </a:lnTo>
                <a:lnTo>
                  <a:pt x="1108" y="80775"/>
                </a:lnTo>
                <a:lnTo>
                  <a:pt x="0" y="95376"/>
                </a:lnTo>
                <a:close/>
              </a:path>
            </a:pathLst>
          </a:custGeom>
          <a:solidFill>
            <a:srgbClr val="E0E0EA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93788" y="4033901"/>
            <a:ext cx="4347552" cy="1669923"/>
          </a:xfrm>
          <a:custGeom>
            <a:avLst/>
            <a:gdLst/>
            <a:ahLst/>
            <a:cxnLst/>
            <a:rect b="b" l="l" r="r" t="t"/>
            <a:pathLst>
              <a:path h="1669923" w="4347552">
                <a:moveTo>
                  <a:pt x="0" y="95376"/>
                </a:moveTo>
                <a:lnTo>
                  <a:pt x="9484" y="53829"/>
                </a:lnTo>
                <a:lnTo>
                  <a:pt x="34983" y="21512"/>
                </a:lnTo>
                <a:lnTo>
                  <a:pt x="72065" y="2846"/>
                </a:lnTo>
                <a:lnTo>
                  <a:pt x="95262" y="0"/>
                </a:lnTo>
                <a:lnTo>
                  <a:pt x="4252302" y="0"/>
                </a:lnTo>
                <a:lnTo>
                  <a:pt x="4293772" y="9490"/>
                </a:lnTo>
                <a:lnTo>
                  <a:pt x="4326054" y="35014"/>
                </a:lnTo>
                <a:lnTo>
                  <a:pt x="4344708" y="72148"/>
                </a:lnTo>
                <a:lnTo>
                  <a:pt x="4347552" y="95376"/>
                </a:lnTo>
                <a:lnTo>
                  <a:pt x="4347552" y="1574673"/>
                </a:lnTo>
                <a:lnTo>
                  <a:pt x="4338053" y="1616168"/>
                </a:lnTo>
                <a:lnTo>
                  <a:pt x="4312519" y="1648459"/>
                </a:lnTo>
                <a:lnTo>
                  <a:pt x="4275399" y="1667099"/>
                </a:lnTo>
                <a:lnTo>
                  <a:pt x="4252302" y="1669923"/>
                </a:lnTo>
                <a:lnTo>
                  <a:pt x="95262" y="1669923"/>
                </a:lnTo>
                <a:lnTo>
                  <a:pt x="53756" y="1660424"/>
                </a:lnTo>
                <a:lnTo>
                  <a:pt x="21463" y="1634893"/>
                </a:lnTo>
                <a:lnTo>
                  <a:pt x="2824" y="1597777"/>
                </a:lnTo>
                <a:lnTo>
                  <a:pt x="0" y="1574673"/>
                </a:lnTo>
                <a:lnTo>
                  <a:pt x="0" y="95376"/>
                </a:lnTo>
                <a:close/>
              </a:path>
            </a:pathLst>
          </a:custGeom>
          <a:ln w="7619">
            <a:solidFill>
              <a:srgbClr val="C6C6D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254752" y="5688583"/>
            <a:ext cx="8468487" cy="15240"/>
          </a:xfrm>
          <a:custGeom>
            <a:avLst/>
            <a:gdLst/>
            <a:ahLst/>
            <a:cxnLst/>
            <a:rect b="b" l="l" r="r" t="t"/>
            <a:pathLst>
              <a:path h="15240" w="8468487">
                <a:moveTo>
                  <a:pt x="0" y="7620"/>
                </a:moveTo>
                <a:lnTo>
                  <a:pt x="0" y="11811"/>
                </a:lnTo>
                <a:lnTo>
                  <a:pt x="3301" y="15240"/>
                </a:lnTo>
                <a:lnTo>
                  <a:pt x="8465058" y="15240"/>
                </a:lnTo>
                <a:lnTo>
                  <a:pt x="8468487" y="11811"/>
                </a:lnTo>
                <a:lnTo>
                  <a:pt x="8468487" y="3429"/>
                </a:lnTo>
                <a:lnTo>
                  <a:pt x="8465058" y="0"/>
                </a:lnTo>
                <a:lnTo>
                  <a:pt x="3301" y="0"/>
                </a:lnTo>
                <a:lnTo>
                  <a:pt x="0" y="3429"/>
                </a:lnTo>
                <a:lnTo>
                  <a:pt x="0" y="7620"/>
                </a:lnTo>
                <a:close/>
              </a:path>
            </a:pathLst>
          </a:custGeom>
          <a:solidFill>
            <a:srgbClr val="C6C6D0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93788" y="5817108"/>
            <a:ext cx="6521411" cy="1669897"/>
          </a:xfrm>
          <a:custGeom>
            <a:avLst/>
            <a:gdLst/>
            <a:ahLst/>
            <a:cxnLst/>
            <a:rect b="b" l="l" r="r" t="t"/>
            <a:pathLst>
              <a:path h="1669897" w="6521411">
                <a:moveTo>
                  <a:pt x="0" y="95377"/>
                </a:moveTo>
                <a:lnTo>
                  <a:pt x="0" y="1574634"/>
                </a:lnTo>
                <a:lnTo>
                  <a:pt x="415" y="1583587"/>
                </a:lnTo>
                <a:lnTo>
                  <a:pt x="13521" y="1623582"/>
                </a:lnTo>
                <a:lnTo>
                  <a:pt x="41758" y="1653460"/>
                </a:lnTo>
                <a:lnTo>
                  <a:pt x="80689" y="1668788"/>
                </a:lnTo>
                <a:lnTo>
                  <a:pt x="95275" y="1669897"/>
                </a:lnTo>
                <a:lnTo>
                  <a:pt x="6426161" y="1669897"/>
                </a:lnTo>
                <a:lnTo>
                  <a:pt x="6475078" y="1656386"/>
                </a:lnTo>
                <a:lnTo>
                  <a:pt x="6504964" y="1628153"/>
                </a:lnTo>
                <a:lnTo>
                  <a:pt x="6520301" y="1589222"/>
                </a:lnTo>
                <a:lnTo>
                  <a:pt x="6521411" y="1574634"/>
                </a:lnTo>
                <a:lnTo>
                  <a:pt x="6521411" y="95377"/>
                </a:lnTo>
                <a:lnTo>
                  <a:pt x="6507865" y="46320"/>
                </a:lnTo>
                <a:lnTo>
                  <a:pt x="6479632" y="16435"/>
                </a:lnTo>
                <a:lnTo>
                  <a:pt x="6440732" y="1109"/>
                </a:lnTo>
                <a:lnTo>
                  <a:pt x="6426161" y="0"/>
                </a:lnTo>
                <a:lnTo>
                  <a:pt x="95275" y="0"/>
                </a:lnTo>
                <a:lnTo>
                  <a:pt x="46274" y="13558"/>
                </a:lnTo>
                <a:lnTo>
                  <a:pt x="16422" y="41816"/>
                </a:lnTo>
                <a:lnTo>
                  <a:pt x="1108" y="80776"/>
                </a:lnTo>
                <a:lnTo>
                  <a:pt x="0" y="95377"/>
                </a:lnTo>
                <a:close/>
              </a:path>
            </a:pathLst>
          </a:custGeom>
          <a:solidFill>
            <a:srgbClr val="E0E0EA"/>
          </a:solidFill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93788" y="5817108"/>
            <a:ext cx="6521411" cy="1669897"/>
          </a:xfrm>
          <a:custGeom>
            <a:avLst/>
            <a:gdLst/>
            <a:ahLst/>
            <a:cxnLst/>
            <a:rect b="b" l="l" r="r" t="t"/>
            <a:pathLst>
              <a:path h="1669897" w="6521411">
                <a:moveTo>
                  <a:pt x="0" y="95377"/>
                </a:moveTo>
                <a:lnTo>
                  <a:pt x="9483" y="53831"/>
                </a:lnTo>
                <a:lnTo>
                  <a:pt x="34981" y="21515"/>
                </a:lnTo>
                <a:lnTo>
                  <a:pt x="72065" y="2848"/>
                </a:lnTo>
                <a:lnTo>
                  <a:pt x="95275" y="0"/>
                </a:lnTo>
                <a:lnTo>
                  <a:pt x="6426161" y="0"/>
                </a:lnTo>
                <a:lnTo>
                  <a:pt x="6467631" y="9490"/>
                </a:lnTo>
                <a:lnTo>
                  <a:pt x="6499913" y="35014"/>
                </a:lnTo>
                <a:lnTo>
                  <a:pt x="6518567" y="72148"/>
                </a:lnTo>
                <a:lnTo>
                  <a:pt x="6521411" y="95377"/>
                </a:lnTo>
                <a:lnTo>
                  <a:pt x="6521411" y="1574634"/>
                </a:lnTo>
                <a:lnTo>
                  <a:pt x="6511913" y="1616146"/>
                </a:lnTo>
                <a:lnTo>
                  <a:pt x="6486382" y="1648437"/>
                </a:lnTo>
                <a:lnTo>
                  <a:pt x="6449266" y="1667073"/>
                </a:lnTo>
                <a:lnTo>
                  <a:pt x="6426161" y="1669897"/>
                </a:lnTo>
                <a:lnTo>
                  <a:pt x="95275" y="1669897"/>
                </a:lnTo>
                <a:lnTo>
                  <a:pt x="53766" y="1660405"/>
                </a:lnTo>
                <a:lnTo>
                  <a:pt x="21471" y="1634884"/>
                </a:lnTo>
                <a:lnTo>
                  <a:pt x="2828" y="1597769"/>
                </a:lnTo>
                <a:lnTo>
                  <a:pt x="0" y="1574634"/>
                </a:lnTo>
                <a:lnTo>
                  <a:pt x="0" y="95377"/>
                </a:lnTo>
                <a:close/>
              </a:path>
            </a:pathLst>
          </a:custGeom>
          <a:ln w="7620">
            <a:solidFill>
              <a:srgbClr val="C6C6D0"/>
            </a:solidFill>
          </a:ln>
        </p:spPr>
        <p:txBody>
          <a:bodyPr bIns="0" lIns="0" rIns="0" rtlCol="0" tIns="0" wrap="square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81304" y="810814"/>
            <a:ext cx="12613554" cy="590803"/>
          </a:xfrm>
          <a:prstGeom prst="rect">
            <a:avLst/>
          </a:prstGeom>
        </p:spPr>
        <p:txBody>
          <a:bodyPr bIns="0" lIns="0" rIns="0" rtlCol="0" tIns="29210" wrap="square">
            <a:noAutofit/>
          </a:bodyPr>
          <a:lstStyle/>
          <a:p>
            <a:pPr marL="12700">
              <a:lnSpc>
                <a:spcPts val="4600"/>
              </a:lnSpc>
            </a:pPr>
            <a:r>
              <a:rPr dirty="0" smtClean="0" spc="-171" sz="4450">
                <a:solidFill>
                  <a:srgbClr val="1B1B27"/>
                </a:solidFill>
                <a:latin typeface="Verdana"/>
                <a:cs typeface="Verdana"/>
              </a:rPr>
              <a:t>Best</a:t>
            </a:r>
            <a:r>
              <a:rPr dirty="0" smtClean="0" spc="-171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71" sz="4450">
                <a:solidFill>
                  <a:srgbClr val="1B1B27"/>
                </a:solidFill>
                <a:latin typeface="Verdana"/>
                <a:cs typeface="Verdana"/>
              </a:rPr>
              <a:t>Pr</a:t>
            </a:r>
            <a:r>
              <a:rPr dirty="0" smtClean="0" spc="-171" sz="4450">
                <a:solidFill>
                  <a:srgbClr val="1B1B27"/>
                </a:solidFill>
                <a:latin typeface="Verdana"/>
                <a:cs typeface="Verdana"/>
              </a:rPr>
              <a:t>a</a:t>
            </a:r>
            <a:r>
              <a:rPr dirty="0" smtClean="0" spc="-171" sz="4450">
                <a:solidFill>
                  <a:srgbClr val="1B1B27"/>
                </a:solidFill>
                <a:latin typeface="Verdana"/>
                <a:cs typeface="Verdana"/>
              </a:rPr>
              <a:t>ctices</a:t>
            </a:r>
            <a:r>
              <a:rPr dirty="0" smtClean="0" spc="-171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71" sz="4450">
                <a:solidFill>
                  <a:srgbClr val="1B1B27"/>
                </a:solidFill>
                <a:latin typeface="Verdana"/>
                <a:cs typeface="Verdana"/>
              </a:rPr>
              <a:t>f</a:t>
            </a:r>
            <a:r>
              <a:rPr dirty="0" smtClean="0" spc="-171" sz="4450">
                <a:solidFill>
                  <a:srgbClr val="1B1B27"/>
                </a:solidFill>
                <a:latin typeface="Verdana"/>
                <a:cs typeface="Verdana"/>
              </a:rPr>
              <a:t>or</a:t>
            </a:r>
            <a:r>
              <a:rPr dirty="0" smtClean="0" spc="-171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71" sz="4450">
                <a:solidFill>
                  <a:srgbClr val="1B1B27"/>
                </a:solidFill>
                <a:latin typeface="Verdana"/>
                <a:cs typeface="Verdana"/>
              </a:rPr>
              <a:t>Implem</a:t>
            </a:r>
            <a:r>
              <a:rPr dirty="0" smtClean="0" spc="-171" sz="4450">
                <a:solidFill>
                  <a:srgbClr val="1B1B27"/>
                </a:solidFill>
                <a:latin typeface="Verdana"/>
                <a:cs typeface="Verdana"/>
              </a:rPr>
              <a:t>e</a:t>
            </a:r>
            <a:r>
              <a:rPr dirty="0" smtClean="0" spc="-171" sz="4450">
                <a:solidFill>
                  <a:srgbClr val="1B1B27"/>
                </a:solidFill>
                <a:latin typeface="Verdana"/>
                <a:cs typeface="Verdana"/>
              </a:rPr>
              <a:t>nting</a:t>
            </a:r>
            <a:r>
              <a:rPr dirty="0" smtClean="0" spc="-171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71" sz="4450">
                <a:solidFill>
                  <a:srgbClr val="1B1B27"/>
                </a:solidFill>
                <a:latin typeface="Verdana"/>
                <a:cs typeface="Verdana"/>
              </a:rPr>
              <a:t>AWS</a:t>
            </a:r>
            <a:r>
              <a:rPr dirty="0" smtClean="0" spc="-171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71" sz="4450">
                <a:solidFill>
                  <a:srgbClr val="1B1B27"/>
                </a:solidFill>
                <a:latin typeface="Verdana"/>
                <a:cs typeface="Verdana"/>
              </a:rPr>
              <a:t>Detective</a:t>
            </a:r>
            <a:endParaRPr sz="44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304" y="1522278"/>
            <a:ext cx="1100246" cy="591108"/>
          </a:xfrm>
          <a:prstGeom prst="rect">
            <a:avLst/>
          </a:prstGeom>
        </p:spPr>
        <p:txBody>
          <a:bodyPr bIns="0" lIns="0" rIns="0" rtlCol="0" tIns="29210" wrap="square">
            <a:noAutofit/>
          </a:bodyPr>
          <a:lstStyle/>
          <a:p>
            <a:pPr marL="12700">
              <a:lnSpc>
                <a:spcPts val="4600"/>
              </a:lnSpc>
            </a:pPr>
            <a:r>
              <a:rPr dirty="0" smtClean="0" sz="4450">
                <a:solidFill>
                  <a:srgbClr val="1B1B27"/>
                </a:solidFill>
                <a:latin typeface="Verdana"/>
                <a:cs typeface="Verdana"/>
              </a:rPr>
              <a:t>and</a:t>
            </a:r>
            <a:endParaRPr sz="44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5550" y="1522278"/>
            <a:ext cx="4367780" cy="591108"/>
          </a:xfrm>
          <a:prstGeom prst="rect">
            <a:avLst/>
          </a:prstGeom>
        </p:spPr>
        <p:txBody>
          <a:bodyPr bIns="0" lIns="0" rIns="0" rtlCol="0" tIns="29210" wrap="square">
            <a:noAutofit/>
          </a:bodyPr>
          <a:lstStyle/>
          <a:p>
            <a:pPr marL="12700">
              <a:lnSpc>
                <a:spcPts val="4600"/>
              </a:lnSpc>
            </a:pPr>
            <a:r>
              <a:rPr dirty="0" smtClean="0" spc="-177" sz="4450">
                <a:solidFill>
                  <a:srgbClr val="1B1B27"/>
                </a:solidFill>
                <a:latin typeface="Verdana"/>
                <a:cs typeface="Verdana"/>
              </a:rPr>
              <a:t>Detective</a:t>
            </a:r>
            <a:r>
              <a:rPr dirty="0" smtClean="0" spc="-177" sz="4450">
                <a:solidFill>
                  <a:srgbClr val="1B1B27"/>
                </a:solidFill>
                <a:latin typeface="Verdana"/>
                <a:cs typeface="Verdana"/>
              </a:rPr>
              <a:t> </a:t>
            </a:r>
            <a:r>
              <a:rPr dirty="0" smtClean="0" spc="-177" sz="4450">
                <a:solidFill>
                  <a:srgbClr val="1B1B27"/>
                </a:solidFill>
                <a:latin typeface="Verdana"/>
                <a:cs typeface="Verdana"/>
              </a:rPr>
              <a:t>Guard</a:t>
            </a:r>
            <a:endParaRPr sz="44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1858" y="2871686"/>
            <a:ext cx="9882720" cy="794676"/>
          </a:xfrm>
          <a:prstGeom prst="rect">
            <a:avLst/>
          </a:prstGeom>
        </p:spPr>
        <p:txBody>
          <a:bodyPr bIns="0" lIns="0" rIns="0" rtlCol="0" tIns="14731" wrap="square">
            <a:noAutofit/>
          </a:bodyPr>
          <a:lstStyle/>
          <a:p>
            <a:pPr marL="12700" marR="33375">
              <a:lnSpc>
                <a:spcPts val="2320"/>
              </a:lnSpc>
            </a:pPr>
            <a:r>
              <a:rPr dirty="0" smtClean="0" spc="-44" sz="2200">
                <a:solidFill>
                  <a:srgbClr val="3B3939"/>
                </a:solidFill>
                <a:latin typeface="Verdana"/>
                <a:cs typeface="Verdana"/>
              </a:rPr>
              <a:t>Enable</a:t>
            </a:r>
            <a:r>
              <a:rPr dirty="0" smtClean="0" spc="-44" sz="220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44" sz="2200">
                <a:solidFill>
                  <a:srgbClr val="3B3939"/>
                </a:solidFill>
                <a:latin typeface="Verdana"/>
                <a:cs typeface="Verdana"/>
              </a:rPr>
              <a:t>AWS</a:t>
            </a:r>
            <a:r>
              <a:rPr dirty="0" smtClean="0" spc="-44" sz="220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44" sz="2200">
                <a:solidFill>
                  <a:srgbClr val="3B3939"/>
                </a:solidFill>
                <a:latin typeface="Verdana"/>
                <a:cs typeface="Verdana"/>
              </a:rPr>
              <a:t>De</a:t>
            </a:r>
            <a:r>
              <a:rPr dirty="0" smtClean="0" spc="-44" sz="2200">
                <a:solidFill>
                  <a:srgbClr val="3B3939"/>
                </a:solidFill>
                <a:latin typeface="Verdana"/>
                <a:cs typeface="Verdana"/>
              </a:rPr>
              <a:t>t</a:t>
            </a:r>
            <a:r>
              <a:rPr dirty="0" smtClean="0" spc="-44" sz="2200">
                <a:solidFill>
                  <a:srgbClr val="3B3939"/>
                </a:solidFill>
                <a:latin typeface="Verdana"/>
                <a:cs typeface="Verdana"/>
              </a:rPr>
              <a:t>e</a:t>
            </a:r>
            <a:r>
              <a:rPr dirty="0" smtClean="0" spc="-44" sz="2200">
                <a:solidFill>
                  <a:srgbClr val="3B3939"/>
                </a:solidFill>
                <a:latin typeface="Verdana"/>
                <a:cs typeface="Verdana"/>
              </a:rPr>
              <a:t>c</a:t>
            </a:r>
            <a:r>
              <a:rPr dirty="0" smtClean="0" spc="-44" sz="2200">
                <a:solidFill>
                  <a:srgbClr val="3B3939"/>
                </a:solidFill>
                <a:latin typeface="Verdana"/>
                <a:cs typeface="Verdana"/>
              </a:rPr>
              <a:t>tive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97696"/>
              </a:lnSpc>
              <a:spcBef>
                <a:spcPts val="1693"/>
              </a:spcBef>
            </a:pP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En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b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AWS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Dete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for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AWS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env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onment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to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ta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tomatical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an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z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ng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yo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ta.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3147911"/>
            <a:ext cx="186599" cy="304291"/>
          </a:xfrm>
          <a:prstGeom prst="rect">
            <a:avLst/>
          </a:prstGeom>
        </p:spPr>
        <p:txBody>
          <a:bodyPr bIns="0" lIns="0" rIns="0" rtlCol="0" tIns="14731" wrap="square">
            <a:noAutofit/>
          </a:bodyPr>
          <a:lstStyle/>
          <a:p>
            <a:pPr marL="12700">
              <a:lnSpc>
                <a:spcPts val="2320"/>
              </a:lnSpc>
            </a:pPr>
            <a:r>
              <a:rPr dirty="0" smtClean="0" spc="-461" sz="2200">
                <a:solidFill>
                  <a:srgbClr val="3B3939"/>
                </a:solidFill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6098" y="4292435"/>
            <a:ext cx="7605859" cy="1163357"/>
          </a:xfrm>
          <a:prstGeom prst="rect">
            <a:avLst/>
          </a:prstGeom>
        </p:spPr>
        <p:txBody>
          <a:bodyPr bIns="0" lIns="0" rIns="0" rtlCol="0" tIns="14731" wrap="square">
            <a:noAutofit/>
          </a:bodyPr>
          <a:lstStyle/>
          <a:p>
            <a:pPr marL="12700" marR="26383">
              <a:lnSpc>
                <a:spcPts val="2320"/>
              </a:lnSpc>
            </a:pPr>
            <a:r>
              <a:rPr dirty="0" smtClean="0" spc="-70" sz="2200">
                <a:solidFill>
                  <a:srgbClr val="3B3939"/>
                </a:solidFill>
                <a:latin typeface="Verdana"/>
                <a:cs typeface="Verdana"/>
              </a:rPr>
              <a:t>C</a:t>
            </a:r>
            <a:r>
              <a:rPr dirty="0" smtClean="0" spc="-70" sz="2200">
                <a:solidFill>
                  <a:srgbClr val="3B3939"/>
                </a:solidFill>
                <a:latin typeface="Verdana"/>
                <a:cs typeface="Verdana"/>
              </a:rPr>
              <a:t>o</a:t>
            </a:r>
            <a:r>
              <a:rPr dirty="0" smtClean="0" spc="-70" sz="2200">
                <a:solidFill>
                  <a:srgbClr val="3B3939"/>
                </a:solidFill>
                <a:latin typeface="Verdana"/>
                <a:cs typeface="Verdana"/>
              </a:rPr>
              <a:t>nfigure</a:t>
            </a:r>
            <a:r>
              <a:rPr dirty="0" smtClean="0" spc="-70" sz="220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70" sz="2200">
                <a:solidFill>
                  <a:srgbClr val="3B3939"/>
                </a:solidFill>
                <a:latin typeface="Verdana"/>
                <a:cs typeface="Verdana"/>
              </a:rPr>
              <a:t>De</a:t>
            </a:r>
            <a:r>
              <a:rPr dirty="0" smtClean="0" spc="-70" sz="2200">
                <a:solidFill>
                  <a:srgbClr val="3B3939"/>
                </a:solidFill>
                <a:latin typeface="Verdana"/>
                <a:cs typeface="Verdana"/>
              </a:rPr>
              <a:t>t</a:t>
            </a:r>
            <a:r>
              <a:rPr dirty="0" smtClean="0" spc="-70" sz="2200">
                <a:solidFill>
                  <a:srgbClr val="3B3939"/>
                </a:solidFill>
                <a:latin typeface="Verdana"/>
                <a:cs typeface="Verdana"/>
              </a:rPr>
              <a:t>e</a:t>
            </a:r>
            <a:r>
              <a:rPr dirty="0" smtClean="0" spc="-70" sz="2200">
                <a:solidFill>
                  <a:srgbClr val="3B3939"/>
                </a:solidFill>
                <a:latin typeface="Verdana"/>
                <a:cs typeface="Verdana"/>
              </a:rPr>
              <a:t>c</a:t>
            </a:r>
            <a:r>
              <a:rPr dirty="0" smtClean="0" spc="-70" sz="2200">
                <a:solidFill>
                  <a:srgbClr val="3B3939"/>
                </a:solidFill>
                <a:latin typeface="Verdana"/>
                <a:cs typeface="Verdana"/>
              </a:rPr>
              <a:t>tive</a:t>
            </a:r>
            <a:r>
              <a:rPr dirty="0" smtClean="0" spc="-70" sz="220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70" sz="2200">
                <a:solidFill>
                  <a:srgbClr val="3B3939"/>
                </a:solidFill>
                <a:latin typeface="Verdana"/>
                <a:cs typeface="Verdana"/>
              </a:rPr>
              <a:t>Guard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900"/>
              </a:lnSpc>
              <a:spcBef>
                <a:spcPts val="1180"/>
              </a:spcBef>
            </a:pPr>
            <a:r>
              <a:rPr dirty="0" smtClean="0" spc="50" sz="1750">
                <a:solidFill>
                  <a:srgbClr val="3B3939"/>
                </a:solidFill>
                <a:latin typeface="Cambria"/>
                <a:cs typeface="Cambria"/>
              </a:rPr>
              <a:t>Conf</a:t>
            </a:r>
            <a:r>
              <a:rPr dirty="0" smtClean="0" spc="3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50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51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-135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75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39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Dete</a:t>
            </a:r>
            <a:r>
              <a:rPr dirty="0" smtClean="0" spc="-9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4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23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-9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-9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165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to</a:t>
            </a:r>
            <a:r>
              <a:rPr dirty="0" smtClean="0" spc="95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moni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tor</a:t>
            </a:r>
            <a:r>
              <a:rPr dirty="0" smtClean="0" spc="32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-35" sz="175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-42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-43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-2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6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-9" sz="1750">
                <a:solidFill>
                  <a:srgbClr val="3B3939"/>
                </a:solidFill>
                <a:latin typeface="Cambria"/>
                <a:cs typeface="Cambria"/>
              </a:rPr>
              <a:t>env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-135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27" sz="1750">
                <a:solidFill>
                  <a:srgbClr val="3B3939"/>
                </a:solidFill>
                <a:latin typeface="Cambria"/>
                <a:cs typeface="Cambria"/>
              </a:rPr>
              <a:t>onment</a:t>
            </a:r>
            <a:r>
              <a:rPr dirty="0" smtClean="0" spc="25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for</a:t>
            </a:r>
            <a:r>
              <a:rPr dirty="0" smtClean="0" spc="6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-9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omm</a:t>
            </a:r>
            <a:r>
              <a:rPr dirty="0" smtClean="0" spc="-9" sz="1750">
                <a:solidFill>
                  <a:srgbClr val="3B3939"/>
                </a:solidFill>
                <a:latin typeface="Cambria"/>
                <a:cs typeface="Cambria"/>
              </a:rPr>
              <a:t>o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97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04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0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60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66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-135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-5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-36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-19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m</a:t>
            </a:r>
            <a:r>
              <a:rPr dirty="0" smtClean="0" spc="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41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136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5" sz="1750">
                <a:solidFill>
                  <a:srgbClr val="3B3939"/>
                </a:solidFill>
                <a:latin typeface="Cambria"/>
                <a:cs typeface="Cambria"/>
              </a:rPr>
              <a:t>onf</a:t>
            </a:r>
            <a:r>
              <a:rPr dirty="0" smtClean="0" spc="1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50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51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-135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3" sz="1750">
                <a:solidFill>
                  <a:srgbClr val="3B3939"/>
                </a:solidFill>
                <a:latin typeface="Cambria"/>
                <a:cs typeface="Cambria"/>
              </a:rPr>
              <a:t>atio</a:t>
            </a:r>
            <a:r>
              <a:rPr dirty="0" smtClean="0" spc="23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150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29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0" sz="1750">
                <a:solidFill>
                  <a:srgbClr val="3B3939"/>
                </a:solidFill>
                <a:latin typeface="Cambria"/>
                <a:cs typeface="Cambria"/>
              </a:rPr>
              <a:t>and</a:t>
            </a:r>
            <a:r>
              <a:rPr dirty="0" smtClean="0" spc="12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-23" sz="1750">
                <a:solidFill>
                  <a:srgbClr val="3B3939"/>
                </a:solidFill>
                <a:latin typeface="Cambria"/>
                <a:cs typeface="Cambria"/>
              </a:rPr>
              <a:t>vul</a:t>
            </a:r>
            <a:r>
              <a:rPr dirty="0" smtClean="0" spc="-25" sz="1750">
                <a:solidFill>
                  <a:srgbClr val="3B3939"/>
                </a:solidFill>
                <a:latin typeface="Cambria"/>
                <a:cs typeface="Cambria"/>
              </a:rPr>
              <a:t>n</a:t>
            </a:r>
            <a:r>
              <a:rPr dirty="0" smtClean="0" spc="-34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-38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50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51" sz="1750">
                <a:solidFill>
                  <a:srgbClr val="3B3939"/>
                </a:solidFill>
                <a:latin typeface="Cambria"/>
                <a:cs typeface="Cambria"/>
              </a:rPr>
              <a:t>b</a:t>
            </a:r>
            <a:r>
              <a:rPr dirty="0" smtClean="0" spc="-5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-47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-58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-5" sz="1750">
                <a:solidFill>
                  <a:srgbClr val="3B3939"/>
                </a:solidFill>
                <a:latin typeface="Cambria"/>
                <a:cs typeface="Cambria"/>
              </a:rPr>
              <a:t>ti</a:t>
            </a:r>
            <a:r>
              <a:rPr dirty="0" smtClean="0" spc="-18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26" sz="1750">
                <a:solidFill>
                  <a:srgbClr val="3B3939"/>
                </a:solidFill>
                <a:latin typeface="Cambria"/>
                <a:cs typeface="Cambria"/>
              </a:rPr>
              <a:t>s.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304" y="4749889"/>
            <a:ext cx="212536" cy="304292"/>
          </a:xfrm>
          <a:prstGeom prst="rect">
            <a:avLst/>
          </a:prstGeom>
        </p:spPr>
        <p:txBody>
          <a:bodyPr bIns="0" lIns="0" rIns="0" rtlCol="0" tIns="14731" wrap="square">
            <a:noAutofit/>
          </a:bodyPr>
          <a:lstStyle/>
          <a:p>
            <a:pPr marL="12700">
              <a:lnSpc>
                <a:spcPts val="2320"/>
              </a:lnSpc>
            </a:pPr>
            <a:r>
              <a:rPr dirty="0" smtClean="0" spc="-265" sz="2200">
                <a:solidFill>
                  <a:srgbClr val="3B3939"/>
                </a:solidFill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0210" y="6075769"/>
            <a:ext cx="5911033" cy="1163764"/>
          </a:xfrm>
          <a:prstGeom prst="rect">
            <a:avLst/>
          </a:prstGeom>
        </p:spPr>
        <p:txBody>
          <a:bodyPr bIns="0" lIns="0" rIns="0" rtlCol="0" tIns="14731" wrap="square">
            <a:noAutofit/>
          </a:bodyPr>
          <a:lstStyle/>
          <a:p>
            <a:pPr marL="12700" marR="39083">
              <a:lnSpc>
                <a:spcPts val="2320"/>
              </a:lnSpc>
            </a:pPr>
            <a:r>
              <a:rPr dirty="0" smtClean="0" spc="-52" sz="2200">
                <a:solidFill>
                  <a:srgbClr val="3B3939"/>
                </a:solidFill>
                <a:latin typeface="Verdana"/>
                <a:cs typeface="Verdana"/>
              </a:rPr>
              <a:t>R</a:t>
            </a:r>
            <a:r>
              <a:rPr dirty="0" smtClean="0" spc="-52" sz="2200">
                <a:solidFill>
                  <a:srgbClr val="3B3939"/>
                </a:solidFill>
                <a:latin typeface="Verdana"/>
                <a:cs typeface="Verdana"/>
              </a:rPr>
              <a:t>e</a:t>
            </a:r>
            <a:r>
              <a:rPr dirty="0" smtClean="0" spc="-52" sz="2200">
                <a:solidFill>
                  <a:srgbClr val="3B3939"/>
                </a:solidFill>
                <a:latin typeface="Verdana"/>
                <a:cs typeface="Verdana"/>
              </a:rPr>
              <a:t>v</a:t>
            </a:r>
            <a:r>
              <a:rPr dirty="0" smtClean="0" spc="-52" sz="2200">
                <a:solidFill>
                  <a:srgbClr val="3B3939"/>
                </a:solidFill>
                <a:latin typeface="Verdana"/>
                <a:cs typeface="Verdana"/>
              </a:rPr>
              <a:t>i</a:t>
            </a:r>
            <a:r>
              <a:rPr dirty="0" smtClean="0" spc="-52" sz="2200">
                <a:solidFill>
                  <a:srgbClr val="3B3939"/>
                </a:solidFill>
                <a:latin typeface="Verdana"/>
                <a:cs typeface="Verdana"/>
              </a:rPr>
              <a:t>ew</a:t>
            </a:r>
            <a:r>
              <a:rPr dirty="0" smtClean="0" spc="-52" sz="2200">
                <a:solidFill>
                  <a:srgbClr val="3B3939"/>
                </a:solidFill>
                <a:latin typeface="Verdana"/>
                <a:cs typeface="Verdana"/>
              </a:rPr>
              <a:t> </a:t>
            </a:r>
            <a:r>
              <a:rPr dirty="0" smtClean="0" spc="-52" sz="2200">
                <a:solidFill>
                  <a:srgbClr val="3B3939"/>
                </a:solidFill>
                <a:latin typeface="Verdana"/>
                <a:cs typeface="Verdana"/>
              </a:rPr>
              <a:t>Alerts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97696"/>
              </a:lnSpc>
              <a:spcBef>
                <a:spcPts val="1693"/>
              </a:spcBef>
            </a:pP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y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v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w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the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l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ts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ne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ted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by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AWS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Det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16" sz="1750">
                <a:solidFill>
                  <a:srgbClr val="3B3939"/>
                </a:solidFill>
                <a:latin typeface="Cambria"/>
                <a:cs typeface="Cambria"/>
              </a:rPr>
              <a:t>nd</a:t>
            </a:r>
            <a:endParaRPr sz="1750">
              <a:latin typeface="Cambria"/>
              <a:cs typeface="Cambria"/>
            </a:endParaRPr>
          </a:p>
          <a:p>
            <a:pPr marL="12700" marR="39083">
              <a:lnSpc>
                <a:spcPct val="97696"/>
              </a:lnSpc>
              <a:spcBef>
                <a:spcPts val="854"/>
              </a:spcBef>
            </a:pP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Dete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t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ve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G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to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a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d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any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c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r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ty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 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i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u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e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s</a:t>
            </a:r>
            <a:r>
              <a:rPr dirty="0" smtClean="0" spc="33" sz="1750">
                <a:solidFill>
                  <a:srgbClr val="3B3939"/>
                </a:solidFill>
                <a:latin typeface="Cambria"/>
                <a:cs typeface="Cambria"/>
              </a:rPr>
              <a:t>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16000" y="6533604"/>
            <a:ext cx="216162" cy="304292"/>
          </a:xfrm>
          <a:prstGeom prst="rect">
            <a:avLst/>
          </a:prstGeom>
        </p:spPr>
        <p:txBody>
          <a:bodyPr bIns="0" lIns="0" rIns="0" rtlCol="0" tIns="14731" wrap="square">
            <a:noAutofit/>
          </a:bodyPr>
          <a:lstStyle/>
          <a:p>
            <a:pPr marL="12700">
              <a:lnSpc>
                <a:spcPts val="2320"/>
              </a:lnSpc>
            </a:pPr>
            <a:r>
              <a:rPr dirty="0" smtClean="0" spc="-237" sz="2200">
                <a:solidFill>
                  <a:srgbClr val="3B3939"/>
                </a:solidFill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xsi="http://www.w3.org/2001/XMLSchema-instance"/>
</file>