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46"/>
  </p:notesMasterIdLst>
  <p:handoutMasterIdLst>
    <p:handoutMasterId r:id="rId47"/>
  </p:handoutMasterIdLst>
  <p:sldIdLst>
    <p:sldId id="572" r:id="rId13"/>
    <p:sldId id="577" r:id="rId14"/>
    <p:sldId id="575" r:id="rId15"/>
    <p:sldId id="579" r:id="rId16"/>
    <p:sldId id="603" r:id="rId17"/>
    <p:sldId id="604" r:id="rId18"/>
    <p:sldId id="605" r:id="rId19"/>
    <p:sldId id="606" r:id="rId20"/>
    <p:sldId id="607" r:id="rId21"/>
    <p:sldId id="608" r:id="rId22"/>
    <p:sldId id="609" r:id="rId23"/>
    <p:sldId id="610" r:id="rId24"/>
    <p:sldId id="611" r:id="rId25"/>
    <p:sldId id="612" r:id="rId26"/>
    <p:sldId id="613" r:id="rId27"/>
    <p:sldId id="614" r:id="rId28"/>
    <p:sldId id="615" r:id="rId29"/>
    <p:sldId id="616" r:id="rId30"/>
    <p:sldId id="617" r:id="rId31"/>
    <p:sldId id="618" r:id="rId32"/>
    <p:sldId id="619" r:id="rId33"/>
    <p:sldId id="620" r:id="rId34"/>
    <p:sldId id="621" r:id="rId35"/>
    <p:sldId id="622" r:id="rId36"/>
    <p:sldId id="623" r:id="rId37"/>
    <p:sldId id="624" r:id="rId38"/>
    <p:sldId id="625" r:id="rId39"/>
    <p:sldId id="626" r:id="rId40"/>
    <p:sldId id="627" r:id="rId41"/>
    <p:sldId id="628" r:id="rId42"/>
    <p:sldId id="629" r:id="rId43"/>
    <p:sldId id="630" r:id="rId44"/>
    <p:sldId id="602" r:id="rId45"/>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A5A5A5"/>
    <a:srgbClr val="F9950F"/>
    <a:srgbClr val="E7E6E6"/>
    <a:srgbClr val="48367D"/>
    <a:srgbClr val="4C5252"/>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391"/>
  </p:normalViewPr>
  <p:slideViewPr>
    <p:cSldViewPr>
      <p:cViewPr varScale="1">
        <p:scale>
          <a:sx n="85" d="100"/>
          <a:sy n="85" d="100"/>
        </p:scale>
        <p:origin x="590" y="53"/>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slide" Target="slides/slide2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commentAuthors" Target="commentAuthors.xml"/><Relationship Id="rId8" Type="http://schemas.openxmlformats.org/officeDocument/2006/relationships/slideMaster" Target="slideMasters/slideMaster5.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6/05/2023</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6/05/2023</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9.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doi.org/10.1016/j.jalz.2019.02.007" TargetMode="External"/><Relationship Id="rId2" Type="http://schemas.openxmlformats.org/officeDocument/2006/relationships/hyperlink" Target="http://www.frontiersin.org/"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8553" y="3124200"/>
            <a:ext cx="10219047" cy="1750095"/>
          </a:xfrm>
        </p:spPr>
        <p:txBody>
          <a:bodyPr/>
          <a:lstStyle/>
          <a:p>
            <a:r>
              <a:rPr lang="en-US" dirty="0"/>
              <a:t>Project Name - Phase 2 Review 2 / SEE</a:t>
            </a:r>
          </a:p>
        </p:txBody>
      </p:sp>
      <p:sp>
        <p:nvSpPr>
          <p:cNvPr id="5" name="Text Placeholder 4"/>
          <p:cNvSpPr>
            <a:spLocks noGrp="1"/>
          </p:cNvSpPr>
          <p:nvPr>
            <p:ph type="body" sz="quarter" idx="10"/>
          </p:nvPr>
        </p:nvSpPr>
        <p:spPr>
          <a:xfrm>
            <a:off x="1046572" y="5129788"/>
            <a:ext cx="8935628" cy="407987"/>
          </a:xfrm>
        </p:spPr>
        <p:txBody>
          <a:bodyPr/>
          <a:lstStyle/>
          <a:p>
            <a:r>
              <a:rPr lang="en-US" dirty="0"/>
              <a:t>School of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57ECB6-A785-4445-B600-C4556A6CCCF2}"/>
              </a:ext>
            </a:extLst>
          </p:cNvPr>
          <p:cNvSpPr>
            <a:spLocks noGrp="1"/>
          </p:cNvSpPr>
          <p:nvPr>
            <p:ph type="sldNum" sz="quarter" idx="14"/>
          </p:nvPr>
        </p:nvSpPr>
        <p:spPr/>
        <p:txBody>
          <a:bodyPr/>
          <a:lstStyle/>
          <a:p>
            <a:fld id="{45A3C14A-F937-4231-B6F1-40B429FAFB2F}" type="slidenum">
              <a:rPr lang="en-NZ" smtClean="0"/>
              <a:pPr/>
              <a:t>10</a:t>
            </a:fld>
            <a:endParaRPr lang="en-NZ" dirty="0"/>
          </a:p>
        </p:txBody>
      </p:sp>
      <p:sp>
        <p:nvSpPr>
          <p:cNvPr id="3" name="Title 2">
            <a:extLst>
              <a:ext uri="{FF2B5EF4-FFF2-40B4-BE49-F238E27FC236}">
                <a16:creationId xmlns:a16="http://schemas.microsoft.com/office/drawing/2014/main" id="{6699FEAC-47DA-4B29-8C0E-BFB7A9B88179}"/>
              </a:ext>
            </a:extLst>
          </p:cNvPr>
          <p:cNvSpPr>
            <a:spLocks noGrp="1"/>
          </p:cNvSpPr>
          <p:nvPr>
            <p:ph type="title"/>
          </p:nvPr>
        </p:nvSpPr>
        <p:spPr>
          <a:xfrm>
            <a:off x="685800" y="682461"/>
            <a:ext cx="6211927" cy="838202"/>
          </a:xfrm>
        </p:spPr>
        <p:txBody>
          <a:bodyPr/>
          <a:lstStyle/>
          <a:p>
            <a:r>
              <a:rPr lang="en-US">
                <a:solidFill>
                  <a:srgbClr val="FF6600"/>
                </a:solidFill>
              </a:rPr>
              <a:t>Problem statement</a:t>
            </a:r>
            <a:endParaRPr lang="en-IN">
              <a:solidFill>
                <a:srgbClr val="FF6600"/>
              </a:solidFill>
            </a:endParaRPr>
          </a:p>
        </p:txBody>
      </p:sp>
      <p:sp>
        <p:nvSpPr>
          <p:cNvPr id="4" name="Text Placeholder 3">
            <a:extLst>
              <a:ext uri="{FF2B5EF4-FFF2-40B4-BE49-F238E27FC236}">
                <a16:creationId xmlns:a16="http://schemas.microsoft.com/office/drawing/2014/main" id="{36583805-E589-4505-8D41-074F50FC9F25}"/>
              </a:ext>
            </a:extLst>
          </p:cNvPr>
          <p:cNvSpPr>
            <a:spLocks noGrp="1"/>
          </p:cNvSpPr>
          <p:nvPr>
            <p:ph type="body" sz="quarter" idx="17"/>
          </p:nvPr>
        </p:nvSpPr>
        <p:spPr>
          <a:xfrm>
            <a:off x="565945" y="1811381"/>
            <a:ext cx="10801201" cy="4320480"/>
          </a:xfrm>
        </p:spPr>
        <p:txBody>
          <a:bodyPr/>
          <a:lstStyle/>
          <a:p>
            <a:pPr marL="0" indent="0">
              <a:buNone/>
            </a:pP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This project's objective is to create a machine learning framework for earliest stages of Alzheimer's detection using brain MRI scans. Alzheimer's dementia, often known as dementia, is a neurological condition that eventually results in death by impairing cognition and causing memory loss. Early disease detection is crucial for the creation of efficient cures and tactics to halt the expanding severity of Alzheimer's disease. The use of MRI, a secure imaging method, may assist in identifying the </a:t>
            </a: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early notice of dementia </a:t>
            </a: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by giving vital details on the physiological and anatomical morphology of the brain. The objective is to develop a model for machine learning that can precisely classify MRI images as either originating from a healthy individual or from a person with Alzheimer's disease using data from database of the Alzheimer's Disease Neuroimaging Initiative.</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a:p>
        </p:txBody>
      </p:sp>
      <p:sp>
        <p:nvSpPr>
          <p:cNvPr id="6" name="TextBox 5">
            <a:extLst>
              <a:ext uri="{FF2B5EF4-FFF2-40B4-BE49-F238E27FC236}">
                <a16:creationId xmlns:a16="http://schemas.microsoft.com/office/drawing/2014/main" id="{97459B49-3AAC-46C9-8968-6FAD4947090E}"/>
              </a:ext>
            </a:extLst>
          </p:cNvPr>
          <p:cNvSpPr txBox="1"/>
          <p:nvPr/>
        </p:nvSpPr>
        <p:spPr>
          <a:xfrm>
            <a:off x="152400" y="13447"/>
            <a:ext cx="6096000" cy="523220"/>
          </a:xfrm>
          <a:prstGeom prst="rect">
            <a:avLst/>
          </a:prstGeom>
          <a:noFill/>
        </p:spPr>
        <p:txBody>
          <a:bodyPr wrap="square">
            <a:spAutoFit/>
          </a:bodyPr>
          <a:lstStyle/>
          <a:p>
            <a:r>
              <a:rPr lang="en-US" sz="2800" b="1">
                <a:solidFill>
                  <a:srgbClr val="FF6600"/>
                </a:solidFill>
                <a:latin typeface="Roboto Medium" panose="02000000000000000000" pitchFamily="2" charset="0"/>
                <a:ea typeface="Roboto Medium" panose="02000000000000000000" pitchFamily="2" charset="0"/>
              </a:rPr>
              <a:t>POSITIONING</a:t>
            </a:r>
            <a:endParaRPr lang="en-IN" sz="2800" b="1">
              <a:latin typeface="Roboto Medium" panose="02000000000000000000" pitchFamily="2" charset="0"/>
              <a:ea typeface="Roboto Medium" panose="02000000000000000000" pitchFamily="2" charset="0"/>
            </a:endParaRPr>
          </a:p>
        </p:txBody>
      </p:sp>
    </p:spTree>
    <p:extLst>
      <p:ext uri="{BB962C8B-B14F-4D97-AF65-F5344CB8AC3E}">
        <p14:creationId xmlns:p14="http://schemas.microsoft.com/office/powerpoint/2010/main" val="2028199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A3C715-95AA-494A-A95E-271E2FE3FED1}"/>
              </a:ext>
            </a:extLst>
          </p:cNvPr>
          <p:cNvSpPr>
            <a:spLocks noGrp="1"/>
          </p:cNvSpPr>
          <p:nvPr>
            <p:ph type="sldNum" sz="quarter" idx="14"/>
          </p:nvPr>
        </p:nvSpPr>
        <p:spPr/>
        <p:txBody>
          <a:bodyPr/>
          <a:lstStyle/>
          <a:p>
            <a:fld id="{45A3C14A-F937-4231-B6F1-40B429FAFB2F}" type="slidenum">
              <a:rPr lang="en-NZ" smtClean="0"/>
              <a:pPr/>
              <a:t>11</a:t>
            </a:fld>
            <a:endParaRPr lang="en-NZ" dirty="0"/>
          </a:p>
        </p:txBody>
      </p:sp>
      <p:sp>
        <p:nvSpPr>
          <p:cNvPr id="3" name="Title 2">
            <a:extLst>
              <a:ext uri="{FF2B5EF4-FFF2-40B4-BE49-F238E27FC236}">
                <a16:creationId xmlns:a16="http://schemas.microsoft.com/office/drawing/2014/main" id="{860684B5-90EF-4476-831A-A28C00D6EF97}"/>
              </a:ext>
            </a:extLst>
          </p:cNvPr>
          <p:cNvSpPr>
            <a:spLocks noGrp="1"/>
          </p:cNvSpPr>
          <p:nvPr>
            <p:ph type="title"/>
          </p:nvPr>
        </p:nvSpPr>
        <p:spPr>
          <a:xfrm>
            <a:off x="762000" y="457200"/>
            <a:ext cx="6211927" cy="838202"/>
          </a:xfrm>
        </p:spPr>
        <p:txBody>
          <a:bodyPr/>
          <a:lstStyle/>
          <a:p>
            <a:r>
              <a:rPr lang="en-US">
                <a:solidFill>
                  <a:srgbClr val="FF6600"/>
                </a:solidFill>
              </a:rPr>
              <a:t>Product position statement</a:t>
            </a:r>
            <a:endParaRPr lang="en-IN">
              <a:solidFill>
                <a:srgbClr val="FF6600"/>
              </a:solidFill>
            </a:endParaRPr>
          </a:p>
        </p:txBody>
      </p:sp>
      <p:sp>
        <p:nvSpPr>
          <p:cNvPr id="4" name="Text Placeholder 3">
            <a:extLst>
              <a:ext uri="{FF2B5EF4-FFF2-40B4-BE49-F238E27FC236}">
                <a16:creationId xmlns:a16="http://schemas.microsoft.com/office/drawing/2014/main" id="{9DDFC65D-CBA7-4297-97F4-108523F2D7DA}"/>
              </a:ext>
            </a:extLst>
          </p:cNvPr>
          <p:cNvSpPr>
            <a:spLocks noGrp="1"/>
          </p:cNvSpPr>
          <p:nvPr>
            <p:ph type="body" sz="quarter" idx="17"/>
          </p:nvPr>
        </p:nvSpPr>
        <p:spPr>
          <a:xfrm>
            <a:off x="717812" y="1371600"/>
            <a:ext cx="10801201" cy="4320480"/>
          </a:xfrm>
        </p:spPr>
        <p:txBody>
          <a:bodyPr/>
          <a:lstStyle/>
          <a:p>
            <a:pPr marL="0" indent="0">
              <a:buNone/>
            </a:pPr>
            <a:r>
              <a:rPr lang="en-US" sz="1800">
                <a:solidFill>
                  <a:srgbClr val="00000A"/>
                </a:solidFill>
                <a:effectLst/>
                <a:latin typeface="Times New Roman" panose="02020603050405020304" pitchFamily="18" charset="0"/>
                <a:ea typeface="Calibri" panose="020F0502020204030204" pitchFamily="34" charset="0"/>
              </a:rPr>
              <a:t>Our product is an Alzheimer's disease prediction system that utilizes machine learning algorithms to provide early detection and diagnosis of the disease. The system aims to help healthcare professionals accurately identify patients who are at risk of developing Alzheimer's disease, allowing for earlier intervention and treatment. Our product leverages machine learning algorithms to predict the risk of Alzheimer's disease in individuals. By analyzing multiple factors such as age, gender, genetic history, and lifestyle habits, our algorithms can accurately predict the likelihood of developing Alzheimer's disease. This early prediction enables healthcare professionals and individuals to take proactive steps towards disease management and treatment. We believe that our product has the potential to significantly improve patient outcomes by enabling earlier detection and intervention in the development of Alzheimer's disease. Furthermore, we envision our system being integrated into healthcare systems to streamline the diagnosis process and improve the quality of care for patients with Alzheimer's disease.</a:t>
            </a:r>
            <a:endParaRPr lang="en-IN"/>
          </a:p>
        </p:txBody>
      </p:sp>
    </p:spTree>
    <p:extLst>
      <p:ext uri="{BB962C8B-B14F-4D97-AF65-F5344CB8AC3E}">
        <p14:creationId xmlns:p14="http://schemas.microsoft.com/office/powerpoint/2010/main" val="3368490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12BCDD-51C1-428A-A329-83E4CF1D5473}"/>
              </a:ext>
            </a:extLst>
          </p:cNvPr>
          <p:cNvSpPr>
            <a:spLocks noGrp="1"/>
          </p:cNvSpPr>
          <p:nvPr>
            <p:ph type="sldNum" sz="quarter" idx="14"/>
          </p:nvPr>
        </p:nvSpPr>
        <p:spPr/>
        <p:txBody>
          <a:bodyPr/>
          <a:lstStyle/>
          <a:p>
            <a:fld id="{45A3C14A-F937-4231-B6F1-40B429FAFB2F}" type="slidenum">
              <a:rPr lang="en-NZ" smtClean="0"/>
              <a:pPr/>
              <a:t>12</a:t>
            </a:fld>
            <a:endParaRPr lang="en-NZ" dirty="0"/>
          </a:p>
        </p:txBody>
      </p:sp>
      <p:sp>
        <p:nvSpPr>
          <p:cNvPr id="3" name="Title 2">
            <a:extLst>
              <a:ext uri="{FF2B5EF4-FFF2-40B4-BE49-F238E27FC236}">
                <a16:creationId xmlns:a16="http://schemas.microsoft.com/office/drawing/2014/main" id="{D0A69D75-FB1B-4873-BBDE-10D80AE94B7A}"/>
              </a:ext>
            </a:extLst>
          </p:cNvPr>
          <p:cNvSpPr>
            <a:spLocks noGrp="1"/>
          </p:cNvSpPr>
          <p:nvPr>
            <p:ph type="title"/>
          </p:nvPr>
        </p:nvSpPr>
        <p:spPr>
          <a:xfrm>
            <a:off x="0" y="0"/>
            <a:ext cx="6211927" cy="838202"/>
          </a:xfrm>
        </p:spPr>
        <p:txBody>
          <a:bodyPr/>
          <a:lstStyle/>
          <a:p>
            <a:r>
              <a:rPr lang="en-US">
                <a:solidFill>
                  <a:srgbClr val="FF6600"/>
                </a:solidFill>
              </a:rPr>
              <a:t>Project overview</a:t>
            </a:r>
            <a:endParaRPr lang="en-IN">
              <a:solidFill>
                <a:srgbClr val="FF6600"/>
              </a:solidFill>
            </a:endParaRPr>
          </a:p>
        </p:txBody>
      </p:sp>
      <p:sp>
        <p:nvSpPr>
          <p:cNvPr id="4" name="Text Placeholder 3">
            <a:extLst>
              <a:ext uri="{FF2B5EF4-FFF2-40B4-BE49-F238E27FC236}">
                <a16:creationId xmlns:a16="http://schemas.microsoft.com/office/drawing/2014/main" id="{92190BFF-83AB-4EB3-8D3D-11CFEB848D9B}"/>
              </a:ext>
            </a:extLst>
          </p:cNvPr>
          <p:cNvSpPr>
            <a:spLocks noGrp="1"/>
          </p:cNvSpPr>
          <p:nvPr>
            <p:ph type="body" sz="quarter" idx="17"/>
          </p:nvPr>
        </p:nvSpPr>
        <p:spPr>
          <a:xfrm>
            <a:off x="695399" y="1411943"/>
            <a:ext cx="10801201" cy="4320480"/>
          </a:xfrm>
        </p:spPr>
        <p:txBody>
          <a:bodyPr/>
          <a:lstStyle/>
          <a:p>
            <a:pPr lvl="0" algn="just">
              <a:lnSpc>
                <a:spcPct val="115000"/>
              </a:lnSpc>
              <a:tabLst>
                <a:tab pos="857250" algn="l"/>
              </a:tabLst>
            </a:pP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This project's objective is to create a machine learning framework for earliest stages of Alzheimer's detection using brain MRI scans.</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tabLst>
                <a:tab pos="857250" algn="l"/>
              </a:tabLst>
            </a:pP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 Alzheimer's dementia, often known as dementia, is a neurological condition that eventually results in death by impairing cognition and causing memory loss. </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tabLst>
                <a:tab pos="857250" algn="l"/>
              </a:tabLst>
            </a:pP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Early disease detection is crucial for the creation of efficient cures and tactics to halt the expanding severity of Alzheimer's disease. </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tabLst>
                <a:tab pos="857250" algn="l"/>
              </a:tabLst>
            </a:pP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The use of MRI, a secure imaging method, may assist in identifying the </a:t>
            </a: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early notice of dementia </a:t>
            </a: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by giving vital details on the physiological and anatomical morphology of the brain. </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tabLst>
                <a:tab pos="857250" algn="l"/>
              </a:tabLst>
            </a:pP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The objective is to develop a model for machine learning that can precisely classify MRI images as either originating from a healthy individual or from a person with Alzheimer's disease using data from database of the Alzheimer's Disease Neuroimaging Initiative.</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sp>
        <p:nvSpPr>
          <p:cNvPr id="5" name="Title 2">
            <a:extLst>
              <a:ext uri="{FF2B5EF4-FFF2-40B4-BE49-F238E27FC236}">
                <a16:creationId xmlns:a16="http://schemas.microsoft.com/office/drawing/2014/main" id="{BA5DB881-4D42-4D41-A0EA-3533F998E1D9}"/>
              </a:ext>
            </a:extLst>
          </p:cNvPr>
          <p:cNvSpPr txBox="1">
            <a:spLocks/>
          </p:cNvSpPr>
          <p:nvPr/>
        </p:nvSpPr>
        <p:spPr bwMode="gray">
          <a:xfrm>
            <a:off x="304800" y="609600"/>
            <a:ext cx="6211927" cy="838202"/>
          </a:xfrm>
          <a:prstGeom prst="rect">
            <a:avLst/>
          </a:prstGeom>
        </p:spPr>
        <p:txBody>
          <a:bodyPr anchor="ctr" anchorCtr="0">
            <a:noAutofit/>
          </a:bodyPr>
          <a:lstStyle>
            <a:lvl1pPr algn="l" defTabSz="914400" rtl="0" eaLnBrk="1" latinLnBrk="0" hangingPunct="1">
              <a:lnSpc>
                <a:spcPct val="90000"/>
              </a:lnSpc>
              <a:spcBef>
                <a:spcPct val="0"/>
              </a:spcBef>
              <a:buNone/>
              <a:defRPr sz="2800" kern="12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a:solidFill>
                  <a:srgbClr val="FF6600"/>
                </a:solidFill>
              </a:rPr>
              <a:t>objectives</a:t>
            </a:r>
            <a:endParaRPr lang="en-IN">
              <a:solidFill>
                <a:srgbClr val="FF6600"/>
              </a:solidFill>
            </a:endParaRPr>
          </a:p>
        </p:txBody>
      </p:sp>
    </p:spTree>
    <p:extLst>
      <p:ext uri="{BB962C8B-B14F-4D97-AF65-F5344CB8AC3E}">
        <p14:creationId xmlns:p14="http://schemas.microsoft.com/office/powerpoint/2010/main" val="2569298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6D234D-EEDE-4FEE-AF64-504ABD269AFF}"/>
              </a:ext>
            </a:extLst>
          </p:cNvPr>
          <p:cNvSpPr>
            <a:spLocks noGrp="1"/>
          </p:cNvSpPr>
          <p:nvPr>
            <p:ph type="sldNum" sz="quarter" idx="14"/>
          </p:nvPr>
        </p:nvSpPr>
        <p:spPr/>
        <p:txBody>
          <a:bodyPr/>
          <a:lstStyle/>
          <a:p>
            <a:fld id="{45A3C14A-F937-4231-B6F1-40B429FAFB2F}" type="slidenum">
              <a:rPr lang="en-NZ" smtClean="0"/>
              <a:pPr/>
              <a:t>13</a:t>
            </a:fld>
            <a:endParaRPr lang="en-NZ" dirty="0"/>
          </a:p>
        </p:txBody>
      </p:sp>
      <p:sp>
        <p:nvSpPr>
          <p:cNvPr id="3" name="Title 2">
            <a:extLst>
              <a:ext uri="{FF2B5EF4-FFF2-40B4-BE49-F238E27FC236}">
                <a16:creationId xmlns:a16="http://schemas.microsoft.com/office/drawing/2014/main" id="{062AC8B4-5DA4-4EF9-A108-56453C1439C7}"/>
              </a:ext>
            </a:extLst>
          </p:cNvPr>
          <p:cNvSpPr>
            <a:spLocks noGrp="1"/>
          </p:cNvSpPr>
          <p:nvPr>
            <p:ph type="title"/>
          </p:nvPr>
        </p:nvSpPr>
        <p:spPr>
          <a:xfrm>
            <a:off x="695400" y="0"/>
            <a:ext cx="6211927" cy="838202"/>
          </a:xfrm>
        </p:spPr>
        <p:txBody>
          <a:bodyPr/>
          <a:lstStyle/>
          <a:p>
            <a:r>
              <a:rPr lang="en-US">
                <a:solidFill>
                  <a:srgbClr val="FF6600"/>
                </a:solidFill>
              </a:rPr>
              <a:t>goals</a:t>
            </a:r>
            <a:endParaRPr lang="en-IN">
              <a:solidFill>
                <a:srgbClr val="FF6600"/>
              </a:solidFill>
            </a:endParaRPr>
          </a:p>
        </p:txBody>
      </p:sp>
      <p:sp>
        <p:nvSpPr>
          <p:cNvPr id="4" name="Text Placeholder 3">
            <a:extLst>
              <a:ext uri="{FF2B5EF4-FFF2-40B4-BE49-F238E27FC236}">
                <a16:creationId xmlns:a16="http://schemas.microsoft.com/office/drawing/2014/main" id="{38F93219-7C84-4943-A1B4-41810BB25DEC}"/>
              </a:ext>
            </a:extLst>
          </p:cNvPr>
          <p:cNvSpPr>
            <a:spLocks noGrp="1"/>
          </p:cNvSpPr>
          <p:nvPr>
            <p:ph type="body" sz="quarter" idx="17"/>
          </p:nvPr>
        </p:nvSpPr>
        <p:spPr>
          <a:xfrm>
            <a:off x="841660" y="1066800"/>
            <a:ext cx="10801201" cy="4320480"/>
          </a:xfrm>
        </p:spPr>
        <p:txBody>
          <a:bodyPr/>
          <a:lstStyle/>
          <a:p>
            <a:pPr lvl="0" algn="just">
              <a:lnSpc>
                <a:spcPct val="115000"/>
              </a:lnSpc>
              <a:tabLst>
                <a:tab pos="857250" algn="l"/>
              </a:tabLst>
            </a:pP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Early Detection: Detect AD at its early stages when the disease is still manageable, and the symptoms are mild. Machine learning algorithms can help in identifying subtle patterns in large datasets that may be missed by human experts.</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tabLst>
                <a:tab pos="857250" algn="l"/>
              </a:tabLst>
            </a:pP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Accurate Diagnosis: Provide accurate and timely diagnosis of AD to avoid misdiagnosis, which can lead to incorrect treatment and worse outcomes. Machine learning algorithms can help in distinguishing AD from other forms of dementia or cognitive impairment.</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tabLst>
                <a:tab pos="857250" algn="l"/>
              </a:tabLst>
            </a:pP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Personalized Treatment: Provide personalized treatment options based on the patient's unique characteristics and needs. Machine learning algorithms can  help in identifying patient subgroups that may respond differently to treatment and recommend the best treatment plan for each patient.</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tabLst>
                <a:tab pos="857250" algn="l"/>
              </a:tabLst>
            </a:pP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Monitoring Progression: Monitor disease progression over time and adjust treatment accordingly. Machine learning algorithms can help in identifying changes in cognitive function and predicting disease progression.</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2426339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91F53E-F045-4725-9243-3932150D36A2}"/>
              </a:ext>
            </a:extLst>
          </p:cNvPr>
          <p:cNvSpPr>
            <a:spLocks noGrp="1"/>
          </p:cNvSpPr>
          <p:nvPr>
            <p:ph type="sldNum" sz="quarter" idx="14"/>
          </p:nvPr>
        </p:nvSpPr>
        <p:spPr/>
        <p:txBody>
          <a:bodyPr/>
          <a:lstStyle/>
          <a:p>
            <a:fld id="{45A3C14A-F937-4231-B6F1-40B429FAFB2F}" type="slidenum">
              <a:rPr lang="en-NZ" smtClean="0"/>
              <a:pPr/>
              <a:t>14</a:t>
            </a:fld>
            <a:endParaRPr lang="en-NZ" dirty="0"/>
          </a:p>
        </p:txBody>
      </p:sp>
      <p:sp>
        <p:nvSpPr>
          <p:cNvPr id="3" name="Title 2">
            <a:extLst>
              <a:ext uri="{FF2B5EF4-FFF2-40B4-BE49-F238E27FC236}">
                <a16:creationId xmlns:a16="http://schemas.microsoft.com/office/drawing/2014/main" id="{0999EE4C-8C20-4130-AC52-AF7BB3863D36}"/>
              </a:ext>
            </a:extLst>
          </p:cNvPr>
          <p:cNvSpPr>
            <a:spLocks noGrp="1"/>
          </p:cNvSpPr>
          <p:nvPr>
            <p:ph type="title"/>
          </p:nvPr>
        </p:nvSpPr>
        <p:spPr>
          <a:xfrm>
            <a:off x="708847" y="0"/>
            <a:ext cx="6211927" cy="838202"/>
          </a:xfrm>
        </p:spPr>
        <p:txBody>
          <a:bodyPr/>
          <a:lstStyle/>
          <a:p>
            <a:r>
              <a:rPr lang="en-US">
                <a:solidFill>
                  <a:srgbClr val="FF6600"/>
                </a:solidFill>
              </a:rPr>
              <a:t>Project scope</a:t>
            </a:r>
            <a:endParaRPr lang="en-IN">
              <a:solidFill>
                <a:srgbClr val="FF6600"/>
              </a:solidFill>
            </a:endParaRPr>
          </a:p>
        </p:txBody>
      </p:sp>
      <p:sp>
        <p:nvSpPr>
          <p:cNvPr id="4" name="Text Placeholder 3">
            <a:extLst>
              <a:ext uri="{FF2B5EF4-FFF2-40B4-BE49-F238E27FC236}">
                <a16:creationId xmlns:a16="http://schemas.microsoft.com/office/drawing/2014/main" id="{0AF570B0-D75F-4A7A-B005-5B752819CDEB}"/>
              </a:ext>
            </a:extLst>
          </p:cNvPr>
          <p:cNvSpPr>
            <a:spLocks noGrp="1"/>
          </p:cNvSpPr>
          <p:nvPr>
            <p:ph type="body" sz="quarter" idx="17"/>
          </p:nvPr>
        </p:nvSpPr>
        <p:spPr>
          <a:xfrm>
            <a:off x="762000" y="762000"/>
            <a:ext cx="10801201" cy="4320480"/>
          </a:xfrm>
        </p:spPr>
        <p:txBody>
          <a:bodyPr/>
          <a:lstStyle/>
          <a:p>
            <a:pPr lvl="0" algn="just">
              <a:lnSpc>
                <a:spcPct val="115000"/>
              </a:lnSpc>
              <a:tabLst>
                <a:tab pos="857250" algn="l"/>
              </a:tabLst>
            </a:pP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This project's objective is to create a machine learning framework for earliest stages of Alzheimer's detection using brain MRI scans. Alzheimer's dementia, often known as dementia, is a neurological condition that eventually results in death by impairing cognition and causing memory loss.</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tabLst>
                <a:tab pos="857250" algn="l"/>
              </a:tabLst>
            </a:pP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 Early disease detection is crucial for the creation of efficient cures and tactics to halt the expanding severity of Alzheimer's disease.</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tabLst>
                <a:tab pos="857250" algn="l"/>
              </a:tabLst>
            </a:pP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 The use of MRI, a secure imaging method, may assist in identifying the early notice of dementia by giving vital details on the physiological and anatomical morphology of the brain. A person with Alzheimer's disease may fall into one of four groups according to the model as (1) non-demented, (2) very-mild demented, (3) mildly demented, or (4) moderately demented. In comparison to earlier research, the program can categories an uploaded MRI picture and anticipate the findings with a 98% accuracy rate.</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2231900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7025BD-6BCA-4D92-84C4-B01EC8EC93F9}"/>
              </a:ext>
            </a:extLst>
          </p:cNvPr>
          <p:cNvSpPr>
            <a:spLocks noGrp="1"/>
          </p:cNvSpPr>
          <p:nvPr>
            <p:ph type="sldNum" sz="quarter" idx="14"/>
          </p:nvPr>
        </p:nvSpPr>
        <p:spPr/>
        <p:txBody>
          <a:bodyPr/>
          <a:lstStyle/>
          <a:p>
            <a:fld id="{45A3C14A-F937-4231-B6F1-40B429FAFB2F}" type="slidenum">
              <a:rPr lang="en-NZ" smtClean="0"/>
              <a:pPr/>
              <a:t>15</a:t>
            </a:fld>
            <a:endParaRPr lang="en-NZ" dirty="0"/>
          </a:p>
        </p:txBody>
      </p:sp>
      <p:sp>
        <p:nvSpPr>
          <p:cNvPr id="3" name="Title 2">
            <a:extLst>
              <a:ext uri="{FF2B5EF4-FFF2-40B4-BE49-F238E27FC236}">
                <a16:creationId xmlns:a16="http://schemas.microsoft.com/office/drawing/2014/main" id="{A3FE9A12-AA22-44DD-8850-69AF56F66D5D}"/>
              </a:ext>
            </a:extLst>
          </p:cNvPr>
          <p:cNvSpPr>
            <a:spLocks noGrp="1"/>
          </p:cNvSpPr>
          <p:nvPr>
            <p:ph type="title"/>
          </p:nvPr>
        </p:nvSpPr>
        <p:spPr>
          <a:xfrm>
            <a:off x="731259" y="0"/>
            <a:ext cx="6211927" cy="838202"/>
          </a:xfrm>
        </p:spPr>
        <p:txBody>
          <a:bodyPr/>
          <a:lstStyle/>
          <a:p>
            <a:r>
              <a:rPr lang="en-US">
                <a:solidFill>
                  <a:srgbClr val="FF6600"/>
                </a:solidFill>
              </a:rPr>
              <a:t>methodology</a:t>
            </a:r>
            <a:endParaRPr lang="en-IN">
              <a:solidFill>
                <a:srgbClr val="FF6600"/>
              </a:solidFill>
            </a:endParaRPr>
          </a:p>
        </p:txBody>
      </p:sp>
      <p:pic>
        <p:nvPicPr>
          <p:cNvPr id="5" name="Picture 4">
            <a:extLst>
              <a:ext uri="{FF2B5EF4-FFF2-40B4-BE49-F238E27FC236}">
                <a16:creationId xmlns:a16="http://schemas.microsoft.com/office/drawing/2014/main" id="{222A13C3-7F01-487B-8EC2-9926D52DF50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6800" y="838202"/>
            <a:ext cx="9753600" cy="4343398"/>
          </a:xfrm>
          <a:prstGeom prst="rect">
            <a:avLst/>
          </a:prstGeom>
          <a:noFill/>
          <a:ln>
            <a:noFill/>
          </a:ln>
        </p:spPr>
      </p:pic>
      <p:sp>
        <p:nvSpPr>
          <p:cNvPr id="7" name="TextBox 6">
            <a:extLst>
              <a:ext uri="{FF2B5EF4-FFF2-40B4-BE49-F238E27FC236}">
                <a16:creationId xmlns:a16="http://schemas.microsoft.com/office/drawing/2014/main" id="{A7500B16-6854-421D-8D28-E24D95D3FFE2}"/>
              </a:ext>
            </a:extLst>
          </p:cNvPr>
          <p:cNvSpPr txBox="1"/>
          <p:nvPr/>
        </p:nvSpPr>
        <p:spPr>
          <a:xfrm>
            <a:off x="3733800" y="5334000"/>
            <a:ext cx="6096000" cy="369332"/>
          </a:xfrm>
          <a:prstGeom prst="rect">
            <a:avLst/>
          </a:prstGeom>
          <a:noFill/>
        </p:spPr>
        <p:txBody>
          <a:bodyPr wrap="square">
            <a:spAutoFit/>
          </a:bodyPr>
          <a:lstStyle/>
          <a:p>
            <a:r>
              <a:rPr lang="en-US" sz="180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Fig. 1</a:t>
            </a:r>
            <a:r>
              <a:rPr lang="en-US" sz="180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Block Diagram of Proposed Method</a:t>
            </a:r>
            <a:endParaRPr lang="en-IN">
              <a:solidFill>
                <a:srgbClr val="FF6600"/>
              </a:solidFill>
            </a:endParaRPr>
          </a:p>
        </p:txBody>
      </p:sp>
    </p:spTree>
    <p:extLst>
      <p:ext uri="{BB962C8B-B14F-4D97-AF65-F5344CB8AC3E}">
        <p14:creationId xmlns:p14="http://schemas.microsoft.com/office/powerpoint/2010/main" val="2914482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7025BD-6BCA-4D92-84C4-B01EC8EC93F9}"/>
              </a:ext>
            </a:extLst>
          </p:cNvPr>
          <p:cNvSpPr>
            <a:spLocks noGrp="1"/>
          </p:cNvSpPr>
          <p:nvPr>
            <p:ph type="sldNum" sz="quarter" idx="14"/>
          </p:nvPr>
        </p:nvSpPr>
        <p:spPr/>
        <p:txBody>
          <a:bodyPr/>
          <a:lstStyle/>
          <a:p>
            <a:fld id="{45A3C14A-F937-4231-B6F1-40B429FAFB2F}" type="slidenum">
              <a:rPr lang="en-NZ" smtClean="0"/>
              <a:pPr/>
              <a:t>16</a:t>
            </a:fld>
            <a:endParaRPr lang="en-NZ" dirty="0"/>
          </a:p>
        </p:txBody>
      </p:sp>
      <p:sp>
        <p:nvSpPr>
          <p:cNvPr id="3" name="Title 2">
            <a:extLst>
              <a:ext uri="{FF2B5EF4-FFF2-40B4-BE49-F238E27FC236}">
                <a16:creationId xmlns:a16="http://schemas.microsoft.com/office/drawing/2014/main" id="{A3FE9A12-AA22-44DD-8850-69AF56F66D5D}"/>
              </a:ext>
            </a:extLst>
          </p:cNvPr>
          <p:cNvSpPr>
            <a:spLocks noGrp="1"/>
          </p:cNvSpPr>
          <p:nvPr>
            <p:ph type="title"/>
          </p:nvPr>
        </p:nvSpPr>
        <p:spPr>
          <a:xfrm>
            <a:off x="731259" y="0"/>
            <a:ext cx="6211927" cy="838202"/>
          </a:xfrm>
        </p:spPr>
        <p:txBody>
          <a:bodyPr/>
          <a:lstStyle/>
          <a:p>
            <a:r>
              <a:rPr lang="en-US">
                <a:solidFill>
                  <a:srgbClr val="FF6600"/>
                </a:solidFill>
              </a:rPr>
              <a:t>methodology</a:t>
            </a:r>
            <a:endParaRPr lang="en-IN">
              <a:solidFill>
                <a:srgbClr val="FF6600"/>
              </a:solidFill>
            </a:endParaRPr>
          </a:p>
        </p:txBody>
      </p:sp>
      <p:sp>
        <p:nvSpPr>
          <p:cNvPr id="8" name="TextBox 7">
            <a:extLst>
              <a:ext uri="{FF2B5EF4-FFF2-40B4-BE49-F238E27FC236}">
                <a16:creationId xmlns:a16="http://schemas.microsoft.com/office/drawing/2014/main" id="{19660CDF-2DFE-45E0-8524-6575304D630B}"/>
              </a:ext>
            </a:extLst>
          </p:cNvPr>
          <p:cNvSpPr txBox="1"/>
          <p:nvPr/>
        </p:nvSpPr>
        <p:spPr>
          <a:xfrm>
            <a:off x="609600" y="838202"/>
            <a:ext cx="10896600" cy="3257623"/>
          </a:xfrm>
          <a:prstGeom prst="rect">
            <a:avLst/>
          </a:prstGeom>
          <a:noFill/>
        </p:spPr>
        <p:txBody>
          <a:bodyPr wrap="square">
            <a:spAutoFit/>
          </a:bodyPr>
          <a:lstStyle/>
          <a:p>
            <a:pPr marL="228600" algn="just">
              <a:lnSpc>
                <a:spcPct val="115000"/>
              </a:lnSpc>
              <a:spcAft>
                <a:spcPts val="1000"/>
              </a:spcAft>
              <a:tabLst>
                <a:tab pos="857250" algn="l"/>
              </a:tabLst>
            </a:pP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The four main phases of the proposed Alzheimer's disease framework are shown in the block diagram. The patient's brain MRI scan pictures are entered in the first step. The second stage involves preprocessing the scan-generated data, which involves data cleaning, feature extraction, and selection. In order to identify whether the patient has Alzheimer's disease, the preprocessed data must be classified using machine learning algorithms in the final step. Validating the categorization outcomes and assessing the framework's precision are tasks for the last step.</a:t>
            </a:r>
            <a:r>
              <a:rPr lang="en-US" sz="16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This framework's ultimate objective is to serve as a rapid and accurate method for diagnosing Alzheimer's disease, which is essential given the illness's rising prevalence and the need for early detection and treatment. By allowing for early management and having a more accurate diagnosis of Alzheimer's disease, this paradigm may improve patient outcomes. This is accomplished via the use of ML Algos and a methodical way to the processing and classification of data.</a:t>
            </a:r>
            <a:endParaRPr lang="en-IN" sz="16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086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49BCF4-801D-4CFE-B0B8-ADD7E3273641}"/>
              </a:ext>
            </a:extLst>
          </p:cNvPr>
          <p:cNvSpPr>
            <a:spLocks noGrp="1"/>
          </p:cNvSpPr>
          <p:nvPr>
            <p:ph type="sldNum" sz="quarter" idx="14"/>
          </p:nvPr>
        </p:nvSpPr>
        <p:spPr/>
        <p:txBody>
          <a:bodyPr/>
          <a:lstStyle/>
          <a:p>
            <a:fld id="{45A3C14A-F937-4231-B6F1-40B429FAFB2F}" type="slidenum">
              <a:rPr lang="en-NZ" smtClean="0"/>
              <a:pPr/>
              <a:t>17</a:t>
            </a:fld>
            <a:endParaRPr lang="en-NZ" dirty="0"/>
          </a:p>
        </p:txBody>
      </p:sp>
      <p:sp>
        <p:nvSpPr>
          <p:cNvPr id="3" name="Title 2">
            <a:extLst>
              <a:ext uri="{FF2B5EF4-FFF2-40B4-BE49-F238E27FC236}">
                <a16:creationId xmlns:a16="http://schemas.microsoft.com/office/drawing/2014/main" id="{09C7AC57-47CB-4C94-A669-8CCF39CB253E}"/>
              </a:ext>
            </a:extLst>
          </p:cNvPr>
          <p:cNvSpPr>
            <a:spLocks noGrp="1"/>
          </p:cNvSpPr>
          <p:nvPr>
            <p:ph type="title"/>
          </p:nvPr>
        </p:nvSpPr>
        <p:spPr>
          <a:xfrm>
            <a:off x="695400" y="31376"/>
            <a:ext cx="6211927" cy="838202"/>
          </a:xfrm>
        </p:spPr>
        <p:txBody>
          <a:bodyPr/>
          <a:lstStyle/>
          <a:p>
            <a:r>
              <a:rPr lang="en-US">
                <a:solidFill>
                  <a:srgbClr val="FF6600"/>
                </a:solidFill>
              </a:rPr>
              <a:t>Modules identified</a:t>
            </a:r>
            <a:endParaRPr lang="en-IN">
              <a:solidFill>
                <a:srgbClr val="FF6600"/>
              </a:solidFill>
            </a:endParaRPr>
          </a:p>
        </p:txBody>
      </p:sp>
      <p:sp>
        <p:nvSpPr>
          <p:cNvPr id="4" name="Text Placeholder 3">
            <a:extLst>
              <a:ext uri="{FF2B5EF4-FFF2-40B4-BE49-F238E27FC236}">
                <a16:creationId xmlns:a16="http://schemas.microsoft.com/office/drawing/2014/main" id="{ED23EABC-7B35-4C97-8C98-F43CD4531EE5}"/>
              </a:ext>
            </a:extLst>
          </p:cNvPr>
          <p:cNvSpPr>
            <a:spLocks noGrp="1"/>
          </p:cNvSpPr>
          <p:nvPr>
            <p:ph type="body" sz="quarter" idx="17"/>
          </p:nvPr>
        </p:nvSpPr>
        <p:spPr>
          <a:xfrm>
            <a:off x="695399" y="990600"/>
            <a:ext cx="10801201" cy="4320480"/>
          </a:xfrm>
        </p:spPr>
        <p:txBody>
          <a:bodyPr/>
          <a:lstStyle/>
          <a:p>
            <a:pPr lvl="0" algn="just">
              <a:lnSpc>
                <a:spcPct val="115000"/>
              </a:lnSpc>
            </a:pPr>
            <a:r>
              <a:rPr lang="en-US" sz="1400" b="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4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loading</a:t>
            </a:r>
            <a:r>
              <a:rPr lang="en-US" sz="14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Import the dataset containing the classes that agree to the photos in the dataset. Verify the dataset's labelling to prevent misclassification.</a:t>
            </a:r>
            <a:endParaRPr lang="en-IN" sz="14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r>
              <a:rPr lang="en-US" sz="1400" b="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Data splitting: </a:t>
            </a:r>
            <a:r>
              <a:rPr lang="en-US" sz="14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The dataset was divided into sets for training and validation so as to assess how well the CNN model performed.</a:t>
            </a:r>
            <a:endParaRPr lang="en-IN" sz="14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r>
              <a:rPr lang="en-US" sz="1400" b="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Building the model: </a:t>
            </a:r>
            <a:r>
              <a:rPr lang="en-US" sz="14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utilizing deep learning frameworks like TensorFlow or Keras, create a CNN model utilizing transfer learning strategy.</a:t>
            </a:r>
            <a:r>
              <a:rPr lang="en-US" sz="1400" b="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r>
              <a:rPr lang="en-US" sz="1400" b="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Train the CNN model</a:t>
            </a:r>
            <a:r>
              <a:rPr lang="en-US" sz="14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On the training data using the fit technique to find patterns in the images and correctly classify them.</a:t>
            </a:r>
            <a:endParaRPr lang="en-IN" sz="14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r>
              <a:rPr lang="en-US" sz="1400" b="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Model</a:t>
            </a:r>
            <a:r>
              <a:rPr lang="en-US" sz="14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evaluation</a:t>
            </a:r>
            <a:r>
              <a:rPr lang="en-US" sz="14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Look for over- or underfitting by analyzing the CNN model's performance in validation data set. Save the CNN model to a disc if you want to use it for deployment or predictions in the future. </a:t>
            </a:r>
            <a:endParaRPr lang="en-IN" sz="14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r>
              <a:rPr lang="en-US" sz="1400" b="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Model</a:t>
            </a:r>
            <a:r>
              <a:rPr lang="en-US" sz="14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construction</a:t>
            </a:r>
            <a:r>
              <a:rPr lang="en-US" sz="14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To achieve the best performance, configure the model with the proper optimizer, evaluation metric, and loss function.</a:t>
            </a:r>
            <a:endParaRPr lang="en-IN" sz="14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r>
              <a:rPr lang="en-US" sz="1400" b="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GUI</a:t>
            </a:r>
            <a:r>
              <a:rPr lang="en-US" sz="14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Create a GUI window using the appropriate toolkit, Tkinter, to provide a user-friendly interface. The GUI window should be given labels and buttons so that users can submit photos and receive predictions by adding a widget.</a:t>
            </a:r>
            <a:endParaRPr lang="en-IN" sz="14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r>
              <a:rPr lang="en-US" sz="1400" b="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Image</a:t>
            </a:r>
            <a:r>
              <a:rPr lang="en-US" sz="14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processing</a:t>
            </a:r>
            <a:r>
              <a:rPr lang="en-US" sz="14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Scale, normalise, or resize the uploaded image to make it fit the input layer's dimensions. Utilise the predict technique and the CNN model that was previously trained to determine the class of the submitted image.</a:t>
            </a:r>
            <a:endParaRPr lang="en-IN" sz="14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pPr>
            <a:r>
              <a:rPr lang="en-US" sz="1400" b="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Results display: </a:t>
            </a:r>
            <a:r>
              <a:rPr lang="en-US" sz="14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Change the results label in the GUI panel to match the intended class.</a:t>
            </a:r>
            <a:endParaRPr lang="en-IN" sz="14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400"/>
          </a:p>
        </p:txBody>
      </p:sp>
    </p:spTree>
    <p:extLst>
      <p:ext uri="{BB962C8B-B14F-4D97-AF65-F5344CB8AC3E}">
        <p14:creationId xmlns:p14="http://schemas.microsoft.com/office/powerpoint/2010/main" val="2555967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7F3197-0802-48B0-82ED-52ECAA655280}"/>
              </a:ext>
            </a:extLst>
          </p:cNvPr>
          <p:cNvSpPr>
            <a:spLocks noGrp="1"/>
          </p:cNvSpPr>
          <p:nvPr>
            <p:ph type="sldNum" sz="quarter" idx="14"/>
          </p:nvPr>
        </p:nvSpPr>
        <p:spPr/>
        <p:txBody>
          <a:bodyPr/>
          <a:lstStyle/>
          <a:p>
            <a:fld id="{45A3C14A-F937-4231-B6F1-40B429FAFB2F}" type="slidenum">
              <a:rPr lang="en-NZ" smtClean="0"/>
              <a:pPr/>
              <a:t>18</a:t>
            </a:fld>
            <a:endParaRPr lang="en-NZ" dirty="0"/>
          </a:p>
        </p:txBody>
      </p:sp>
      <p:sp>
        <p:nvSpPr>
          <p:cNvPr id="3" name="Title 2">
            <a:extLst>
              <a:ext uri="{FF2B5EF4-FFF2-40B4-BE49-F238E27FC236}">
                <a16:creationId xmlns:a16="http://schemas.microsoft.com/office/drawing/2014/main" id="{327BE2F0-B880-480C-94BA-F7A51554C6BC}"/>
              </a:ext>
            </a:extLst>
          </p:cNvPr>
          <p:cNvSpPr>
            <a:spLocks noGrp="1"/>
          </p:cNvSpPr>
          <p:nvPr>
            <p:ph type="title"/>
          </p:nvPr>
        </p:nvSpPr>
        <p:spPr>
          <a:xfrm>
            <a:off x="609600" y="4482"/>
            <a:ext cx="6211927" cy="838202"/>
          </a:xfrm>
        </p:spPr>
        <p:txBody>
          <a:bodyPr/>
          <a:lstStyle/>
          <a:p>
            <a:r>
              <a:rPr lang="en-US">
                <a:solidFill>
                  <a:srgbClr val="FF6600"/>
                </a:solidFill>
              </a:rPr>
              <a:t>Project implementation</a:t>
            </a:r>
            <a:endParaRPr lang="en-IN">
              <a:solidFill>
                <a:srgbClr val="FF6600"/>
              </a:solidFill>
            </a:endParaRPr>
          </a:p>
        </p:txBody>
      </p:sp>
      <p:sp>
        <p:nvSpPr>
          <p:cNvPr id="5" name="Title 2">
            <a:extLst>
              <a:ext uri="{FF2B5EF4-FFF2-40B4-BE49-F238E27FC236}">
                <a16:creationId xmlns:a16="http://schemas.microsoft.com/office/drawing/2014/main" id="{F2FF06A5-A2D2-4A13-B6F5-C1FC2B45E6D0}"/>
              </a:ext>
            </a:extLst>
          </p:cNvPr>
          <p:cNvSpPr txBox="1">
            <a:spLocks/>
          </p:cNvSpPr>
          <p:nvPr/>
        </p:nvSpPr>
        <p:spPr bwMode="gray">
          <a:xfrm>
            <a:off x="838200" y="609600"/>
            <a:ext cx="6211927" cy="838202"/>
          </a:xfrm>
          <a:prstGeom prst="rect">
            <a:avLst/>
          </a:prstGeom>
        </p:spPr>
        <p:txBody>
          <a:bodyPr anchor="ctr" anchorCtr="0">
            <a:noAutofit/>
          </a:bodyPr>
          <a:lstStyle>
            <a:lvl1pPr algn="l" defTabSz="914400" rtl="0" eaLnBrk="1" latinLnBrk="0" hangingPunct="1">
              <a:lnSpc>
                <a:spcPct val="90000"/>
              </a:lnSpc>
              <a:spcBef>
                <a:spcPct val="0"/>
              </a:spcBef>
              <a:buNone/>
              <a:defRPr sz="2800" kern="12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a:solidFill>
                  <a:srgbClr val="FF6600"/>
                </a:solidFill>
              </a:rPr>
              <a:t>Architectural design</a:t>
            </a:r>
            <a:endParaRPr lang="en-IN">
              <a:solidFill>
                <a:srgbClr val="FF6600"/>
              </a:solidFill>
            </a:endParaRPr>
          </a:p>
        </p:txBody>
      </p:sp>
      <p:pic>
        <p:nvPicPr>
          <p:cNvPr id="6" name="Picture 5">
            <a:extLst>
              <a:ext uri="{FF2B5EF4-FFF2-40B4-BE49-F238E27FC236}">
                <a16:creationId xmlns:a16="http://schemas.microsoft.com/office/drawing/2014/main" id="{EC7B42FC-0EFB-9B5B-CBC5-93A7D6C6E1DB}"/>
              </a:ext>
            </a:extLst>
          </p:cNvPr>
          <p:cNvPicPr/>
          <p:nvPr/>
        </p:nvPicPr>
        <p:blipFill>
          <a:blip r:embed="rId2">
            <a:extLst>
              <a:ext uri="{28A0092B-C50C-407E-A947-70E740481C1C}">
                <a14:useLocalDpi xmlns:a14="http://schemas.microsoft.com/office/drawing/2010/main" val="0"/>
              </a:ext>
            </a:extLst>
          </a:blip>
          <a:stretch>
            <a:fillRect/>
          </a:stretch>
        </p:blipFill>
        <p:spPr>
          <a:xfrm>
            <a:off x="1066800" y="1524000"/>
            <a:ext cx="9982200" cy="3733800"/>
          </a:xfrm>
          <a:prstGeom prst="rect">
            <a:avLst/>
          </a:prstGeom>
        </p:spPr>
      </p:pic>
      <p:sp>
        <p:nvSpPr>
          <p:cNvPr id="8" name="TextBox 7">
            <a:extLst>
              <a:ext uri="{FF2B5EF4-FFF2-40B4-BE49-F238E27FC236}">
                <a16:creationId xmlns:a16="http://schemas.microsoft.com/office/drawing/2014/main" id="{EEA9CF60-3AAA-4876-BA66-95A37EB8F6D8}"/>
              </a:ext>
            </a:extLst>
          </p:cNvPr>
          <p:cNvSpPr txBox="1"/>
          <p:nvPr/>
        </p:nvSpPr>
        <p:spPr>
          <a:xfrm>
            <a:off x="2895600" y="5333998"/>
            <a:ext cx="6096000" cy="390684"/>
          </a:xfrm>
          <a:prstGeom prst="rect">
            <a:avLst/>
          </a:prstGeom>
          <a:noFill/>
        </p:spPr>
        <p:txBody>
          <a:bodyPr wrap="square">
            <a:spAutoFit/>
          </a:bodyPr>
          <a:lstStyle/>
          <a:p>
            <a:pPr algn="ctr" hangingPunct="0">
              <a:lnSpc>
                <a:spcPct val="115000"/>
              </a:lnSpc>
              <a:spcAft>
                <a:spcPts val="1000"/>
              </a:spcAft>
            </a:pPr>
            <a:r>
              <a:rPr lang="en-US" sz="1800" b="1">
                <a:solidFill>
                  <a:srgbClr val="FF6600"/>
                </a:solidFill>
                <a:effectLst/>
                <a:latin typeface="Times New Roman" panose="02020603050405020304" pitchFamily="18" charset="0"/>
                <a:ea typeface="Times New Roman" panose="02020603050405020304" pitchFamily="18" charset="0"/>
                <a:cs typeface="Times New Roman" panose="02020603050405020304" pitchFamily="18" charset="0"/>
              </a:rPr>
              <a:t>Figure. 2 Architectural Design</a:t>
            </a:r>
            <a:endParaRPr lang="en-IN" sz="160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3533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15923A-1244-4F15-A718-6E00E5D97449}"/>
              </a:ext>
            </a:extLst>
          </p:cNvPr>
          <p:cNvSpPr>
            <a:spLocks noGrp="1"/>
          </p:cNvSpPr>
          <p:nvPr>
            <p:ph type="sldNum" sz="quarter" idx="14"/>
          </p:nvPr>
        </p:nvSpPr>
        <p:spPr/>
        <p:txBody>
          <a:bodyPr/>
          <a:lstStyle/>
          <a:p>
            <a:fld id="{45A3C14A-F937-4231-B6F1-40B429FAFB2F}" type="slidenum">
              <a:rPr lang="en-NZ" smtClean="0"/>
              <a:pPr/>
              <a:t>19</a:t>
            </a:fld>
            <a:endParaRPr lang="en-NZ" dirty="0"/>
          </a:p>
        </p:txBody>
      </p:sp>
      <p:sp>
        <p:nvSpPr>
          <p:cNvPr id="3" name="Title 2">
            <a:extLst>
              <a:ext uri="{FF2B5EF4-FFF2-40B4-BE49-F238E27FC236}">
                <a16:creationId xmlns:a16="http://schemas.microsoft.com/office/drawing/2014/main" id="{B7F93DD8-C891-48B6-8C67-82C7DAA440EB}"/>
              </a:ext>
            </a:extLst>
          </p:cNvPr>
          <p:cNvSpPr>
            <a:spLocks noGrp="1"/>
          </p:cNvSpPr>
          <p:nvPr>
            <p:ph type="title"/>
          </p:nvPr>
        </p:nvSpPr>
        <p:spPr>
          <a:xfrm>
            <a:off x="695400" y="4482"/>
            <a:ext cx="6211927" cy="838202"/>
          </a:xfrm>
        </p:spPr>
        <p:txBody>
          <a:bodyPr/>
          <a:lstStyle/>
          <a:p>
            <a:r>
              <a:rPr lang="en-US">
                <a:solidFill>
                  <a:srgbClr val="FF6600"/>
                </a:solidFill>
              </a:rPr>
              <a:t>Architectural design</a:t>
            </a:r>
            <a:br>
              <a:rPr lang="en-IN">
                <a:solidFill>
                  <a:srgbClr val="FF6600"/>
                </a:solidFill>
              </a:rPr>
            </a:br>
            <a:endParaRPr lang="en-IN"/>
          </a:p>
        </p:txBody>
      </p:sp>
      <p:sp>
        <p:nvSpPr>
          <p:cNvPr id="4" name="Text Placeholder 3">
            <a:extLst>
              <a:ext uri="{FF2B5EF4-FFF2-40B4-BE49-F238E27FC236}">
                <a16:creationId xmlns:a16="http://schemas.microsoft.com/office/drawing/2014/main" id="{8E6A1FC2-7D5B-4CA9-B7C1-BBE041E4384D}"/>
              </a:ext>
            </a:extLst>
          </p:cNvPr>
          <p:cNvSpPr>
            <a:spLocks noGrp="1"/>
          </p:cNvSpPr>
          <p:nvPr>
            <p:ph type="body" sz="quarter" idx="17"/>
          </p:nvPr>
        </p:nvSpPr>
        <p:spPr>
          <a:xfrm>
            <a:off x="695400" y="685800"/>
            <a:ext cx="10801201" cy="4320480"/>
          </a:xfrm>
        </p:spPr>
        <p:txBody>
          <a:bodyPr/>
          <a:lstStyle/>
          <a:p>
            <a:pPr lvl="0" algn="just" hangingPunct="0">
              <a:lnSpc>
                <a:spcPct val="115000"/>
              </a:lnSpc>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model architecture consists of several layers that are added using the model.add () method.</a:t>
            </a:r>
            <a:endParaRPr lang="en-IN" sz="14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hangingPunct="0">
              <a:lnSpc>
                <a:spcPct val="115000"/>
              </a:lnSpc>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Rescaling layer is added as the first layer to normalize the pixel values to be amongst 0 and 1.</a:t>
            </a:r>
            <a:endParaRPr lang="en-IN" sz="14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hangingPunct="0">
              <a:lnSpc>
                <a:spcPct val="115000"/>
              </a:lnSpc>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Conv2D layer with 16 filters and a kernel size of 3x3 is added, followed by a MaxPooling2D layer with a pool size of 2x2.</a:t>
            </a:r>
            <a:endParaRPr lang="en-IN" sz="14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hangingPunct="0">
              <a:lnSpc>
                <a:spcPct val="115000"/>
              </a:lnSpc>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Another Conv2D layer with 32 filters and a kernel size of 3x3 is added, followed by another MaxPooling2D layer.</a:t>
            </a:r>
            <a:endParaRPr lang="en-IN" sz="14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hangingPunct="0">
              <a:lnSpc>
                <a:spcPct val="115000"/>
              </a:lnSpc>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third Conv2D layer with 64 filters and a kernel size of 3x3 is added, followed by another MaxPooling2D layer.</a:t>
            </a:r>
            <a:endParaRPr lang="en-IN" sz="14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hangingPunct="0">
              <a:lnSpc>
                <a:spcPct val="115000"/>
              </a:lnSpc>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Dropout layer with a rate of 0.20 is added to randomly drop out 20% of the neurons during training to prevent overfitting.</a:t>
            </a:r>
            <a:endParaRPr lang="en-IN" sz="14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hangingPunct="0">
              <a:lnSpc>
                <a:spcPct val="115000"/>
              </a:lnSpc>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Flatten layer is added to convert the 2D feature maps into a 1D vector.</a:t>
            </a:r>
            <a:endParaRPr lang="en-IN" sz="14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hangingPunct="0">
              <a:lnSpc>
                <a:spcPct val="115000"/>
              </a:lnSpc>
              <a:spcAft>
                <a:spcPts val="100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Two Dense layers are added as the final layers, with 128 and 4 neurons respectively. The first dense layer has a ReLU activation function, while the second dense layer has an activation feature for SoftMax.</a:t>
            </a:r>
            <a:endParaRPr lang="en-IN" sz="14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400"/>
          </a:p>
        </p:txBody>
      </p:sp>
    </p:spTree>
    <p:extLst>
      <p:ext uri="{BB962C8B-B14F-4D97-AF65-F5344CB8AC3E}">
        <p14:creationId xmlns:p14="http://schemas.microsoft.com/office/powerpoint/2010/main" val="393407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2</a:t>
            </a:fld>
            <a:endParaRPr lang="en-NZ" dirty="0"/>
          </a:p>
        </p:txBody>
      </p:sp>
      <p:sp>
        <p:nvSpPr>
          <p:cNvPr id="3" name="Title 2"/>
          <p:cNvSpPr>
            <a:spLocks noGrp="1"/>
          </p:cNvSpPr>
          <p:nvPr>
            <p:ph type="title"/>
          </p:nvPr>
        </p:nvSpPr>
        <p:spPr/>
        <p:txBody>
          <a:bodyPr/>
          <a:lstStyle/>
          <a:p>
            <a:r>
              <a:rPr lang="en-US" sz="4000" cap="none" dirty="0">
                <a:solidFill>
                  <a:srgbClr val="FF6600"/>
                </a:solidFill>
              </a:rPr>
              <a:t>Project Name</a:t>
            </a:r>
            <a:endParaRPr lang="en-US" dirty="0"/>
          </a:p>
        </p:txBody>
      </p:sp>
      <p:sp>
        <p:nvSpPr>
          <p:cNvPr id="5" name="Rectangle 4"/>
          <p:cNvSpPr/>
          <p:nvPr/>
        </p:nvSpPr>
        <p:spPr>
          <a:xfrm>
            <a:off x="695400" y="1524000"/>
            <a:ext cx="10671746" cy="2862322"/>
          </a:xfrm>
          <a:prstGeom prst="rect">
            <a:avLst/>
          </a:prstGeom>
        </p:spPr>
        <p:txBody>
          <a:bodyPr wrap="square">
            <a:spAutoFit/>
          </a:bodyPr>
          <a:lstStyle/>
          <a:p>
            <a:r>
              <a:rPr lang="en-US" sz="2000" b="1" dirty="0">
                <a:latin typeface="Times New Roman" panose="02020603050405020304" pitchFamily="18" charset="0"/>
                <a:ea typeface="Calibri" panose="020F0502020204030204" pitchFamily="34" charset="0"/>
              </a:rPr>
              <a:t>Group No</a:t>
            </a:r>
            <a:r>
              <a:rPr lang="en-US" sz="2000" b="1">
                <a:latin typeface="Times New Roman" panose="02020603050405020304" pitchFamily="18" charset="0"/>
                <a:ea typeface="Calibri" panose="020F0502020204030204" pitchFamily="34" charset="0"/>
              </a:rPr>
              <a:t>: G1	</a:t>
            </a:r>
            <a:endParaRPr lang="en-US" sz="2000" b="1" dirty="0">
              <a:latin typeface="Times New Roman" panose="02020603050405020304" pitchFamily="18" charset="0"/>
              <a:ea typeface="Calibri" panose="020F0502020204030204" pitchFamily="34" charset="0"/>
            </a:endParaRPr>
          </a:p>
          <a:p>
            <a:endParaRPr lang="en-US" sz="2000" b="1" dirty="0">
              <a:latin typeface="Times New Roman" panose="02020603050405020304" pitchFamily="18" charset="0"/>
              <a:ea typeface="Calibri" panose="020F0502020204030204" pitchFamily="34" charset="0"/>
            </a:endParaRPr>
          </a:p>
          <a:p>
            <a:r>
              <a:rPr lang="en-US" sz="2000" b="1" dirty="0">
                <a:latin typeface="Times New Roman" panose="02020603050405020304" pitchFamily="18" charset="0"/>
              </a:rPr>
              <a:t>Group </a:t>
            </a:r>
            <a:r>
              <a:rPr lang="en-US" sz="2000" b="1">
                <a:latin typeface="Times New Roman" panose="02020603050405020304" pitchFamily="18" charset="0"/>
              </a:rPr>
              <a:t>Name: AIMERS</a:t>
            </a:r>
            <a:endParaRPr lang="en-US" sz="2000" b="1" dirty="0">
              <a:latin typeface="Times New Roman" panose="02020603050405020304" pitchFamily="18" charset="0"/>
            </a:endParaRPr>
          </a:p>
          <a:p>
            <a:endParaRPr lang="en-US" sz="2000" b="1" dirty="0">
              <a:latin typeface="Times New Roman" panose="02020603050405020304" pitchFamily="18" charset="0"/>
            </a:endParaRPr>
          </a:p>
          <a:p>
            <a:r>
              <a:rPr lang="en-US" sz="2000" b="1" dirty="0">
                <a:latin typeface="Times New Roman" panose="02020603050405020304" pitchFamily="18" charset="0"/>
              </a:rPr>
              <a:t>Group Members:</a:t>
            </a:r>
          </a:p>
          <a:p>
            <a:pPr marL="342900" indent="-342900">
              <a:buFont typeface="+mj-lt"/>
              <a:buAutoNum type="arabicPeriod"/>
            </a:pPr>
            <a:r>
              <a:rPr lang="en-US" sz="2000" b="1">
                <a:latin typeface="Times New Roman" panose="02020603050405020304" pitchFamily="18" charset="0"/>
              </a:rPr>
              <a:t> </a:t>
            </a:r>
            <a:r>
              <a:rPr lang="en-US" sz="2000" b="1">
                <a:latin typeface="Times New Roman" panose="02020603050405020304" pitchFamily="18" charset="0"/>
                <a:ea typeface="Roboto Medium" panose="02000000000000000000" pitchFamily="2" charset="0"/>
                <a:cs typeface="Times New Roman" panose="02020603050405020304" pitchFamily="18" charset="0"/>
              </a:rPr>
              <a:t>RAJATH K G, R19CS419, PROJECT LEADER</a:t>
            </a:r>
          </a:p>
          <a:p>
            <a:pPr marL="342900" indent="-342900">
              <a:buFont typeface="+mj-lt"/>
              <a:buAutoNum type="arabicPeriod"/>
            </a:pPr>
            <a:r>
              <a:rPr lang="en-US" sz="2000" b="1">
                <a:latin typeface="Times New Roman" panose="02020603050405020304" pitchFamily="18" charset="0"/>
                <a:ea typeface="Roboto Medium" panose="02000000000000000000" pitchFamily="2" charset="0"/>
                <a:cs typeface="Times New Roman" panose="02020603050405020304" pitchFamily="18" charset="0"/>
              </a:rPr>
              <a:t> SANJAY S P, R19CS430, DOCUMENT LEAD</a:t>
            </a:r>
          </a:p>
          <a:p>
            <a:pPr marL="342900" indent="-342900">
              <a:buFont typeface="+mj-lt"/>
              <a:buAutoNum type="arabicPeriod"/>
            </a:pPr>
            <a:r>
              <a:rPr lang="en-US" sz="2000" b="1">
                <a:latin typeface="Times New Roman" panose="02020603050405020304" pitchFamily="18" charset="0"/>
                <a:ea typeface="Roboto Medium" panose="02000000000000000000" pitchFamily="2" charset="0"/>
                <a:cs typeface="Times New Roman" panose="02020603050405020304" pitchFamily="18" charset="0"/>
              </a:rPr>
              <a:t> YATISH GOWDA V, R19CS449, DEVELOPER LEAD</a:t>
            </a:r>
          </a:p>
          <a:p>
            <a:pPr marL="342900" indent="-342900">
              <a:buFont typeface="+mj-lt"/>
              <a:buAutoNum type="arabicPeriod"/>
            </a:pPr>
            <a:r>
              <a:rPr lang="en-US" sz="2000" b="1">
                <a:latin typeface="Times New Roman" panose="02020603050405020304" pitchFamily="18" charset="0"/>
                <a:ea typeface="Roboto Medium" panose="02000000000000000000" pitchFamily="2" charset="0"/>
                <a:cs typeface="Times New Roman" panose="02020603050405020304" pitchFamily="18" charset="0"/>
              </a:rPr>
              <a:t> DHANUSH A, R19CS391, DEVELOPER</a:t>
            </a:r>
            <a:endParaRPr lang="en-US" sz="2000" b="1" dirty="0">
              <a:latin typeface="Times New Roman" panose="02020603050405020304" pitchFamily="18" charset="0"/>
              <a:ea typeface="Roboto Medium" panose="02000000000000000000" pitchFamily="2" charset="0"/>
              <a:cs typeface="Times New Roman" panose="02020603050405020304" pitchFamily="18" charset="0"/>
            </a:endParaRPr>
          </a:p>
        </p:txBody>
      </p:sp>
      <p:sp>
        <p:nvSpPr>
          <p:cNvPr id="6" name="Rectangle 5"/>
          <p:cNvSpPr/>
          <p:nvPr/>
        </p:nvSpPr>
        <p:spPr>
          <a:xfrm>
            <a:off x="695400" y="4876800"/>
            <a:ext cx="10671746" cy="707886"/>
          </a:xfrm>
          <a:prstGeom prst="rect">
            <a:avLst/>
          </a:prstGeom>
        </p:spPr>
        <p:txBody>
          <a:bodyPr wrap="square">
            <a:spAutoFit/>
          </a:bodyPr>
          <a:lstStyle/>
          <a:p>
            <a:r>
              <a:rPr lang="en-US" altLang="en-US" sz="2000" b="1">
                <a:latin typeface="Calibri" panose="020F0502020204030204" pitchFamily="34" charset="0"/>
                <a:cs typeface="Times New Roman" panose="02020603050405020304" pitchFamily="18" charset="0"/>
              </a:rPr>
              <a:t>Name of the Guide: PROF. SHRUTHI G</a:t>
            </a:r>
          </a:p>
          <a:p>
            <a:r>
              <a:rPr lang="en-US" altLang="en-US" sz="2000" b="1">
                <a:latin typeface="Calibri" panose="020F0502020204030204" pitchFamily="34" charset="0"/>
                <a:cs typeface="Times New Roman" panose="02020603050405020304" pitchFamily="18" charset="0"/>
              </a:rPr>
              <a:t>Designation: ASSISTANT PROFESSOR</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4B8B21-BB91-4A90-ADD6-FE0A63B57B50}"/>
              </a:ext>
            </a:extLst>
          </p:cNvPr>
          <p:cNvSpPr>
            <a:spLocks noGrp="1"/>
          </p:cNvSpPr>
          <p:nvPr>
            <p:ph type="sldNum" sz="quarter" idx="14"/>
          </p:nvPr>
        </p:nvSpPr>
        <p:spPr/>
        <p:txBody>
          <a:bodyPr/>
          <a:lstStyle/>
          <a:p>
            <a:fld id="{45A3C14A-F937-4231-B6F1-40B429FAFB2F}" type="slidenum">
              <a:rPr lang="en-NZ" smtClean="0"/>
              <a:pPr/>
              <a:t>20</a:t>
            </a:fld>
            <a:endParaRPr lang="en-NZ" dirty="0"/>
          </a:p>
        </p:txBody>
      </p:sp>
      <p:sp>
        <p:nvSpPr>
          <p:cNvPr id="3" name="Title 2">
            <a:extLst>
              <a:ext uri="{FF2B5EF4-FFF2-40B4-BE49-F238E27FC236}">
                <a16:creationId xmlns:a16="http://schemas.microsoft.com/office/drawing/2014/main" id="{3A4EC219-8FDB-46A6-BB7F-A947697A4C4E}"/>
              </a:ext>
            </a:extLst>
          </p:cNvPr>
          <p:cNvSpPr>
            <a:spLocks noGrp="1"/>
          </p:cNvSpPr>
          <p:nvPr>
            <p:ph type="title"/>
          </p:nvPr>
        </p:nvSpPr>
        <p:spPr>
          <a:xfrm>
            <a:off x="695400" y="4482"/>
            <a:ext cx="6211927" cy="838202"/>
          </a:xfrm>
        </p:spPr>
        <p:txBody>
          <a:bodyPr/>
          <a:lstStyle/>
          <a:p>
            <a:r>
              <a:rPr lang="en-US">
                <a:solidFill>
                  <a:srgbClr val="FF6600"/>
                </a:solidFill>
              </a:rPr>
              <a:t>Class diagram</a:t>
            </a:r>
            <a:endParaRPr lang="en-IN">
              <a:solidFill>
                <a:srgbClr val="FF6600"/>
              </a:solidFill>
            </a:endParaRPr>
          </a:p>
        </p:txBody>
      </p:sp>
      <p:pic>
        <p:nvPicPr>
          <p:cNvPr id="5" name="Picture 4">
            <a:extLst>
              <a:ext uri="{FF2B5EF4-FFF2-40B4-BE49-F238E27FC236}">
                <a16:creationId xmlns:a16="http://schemas.microsoft.com/office/drawing/2014/main" id="{334ADFAE-0027-4A8F-8745-BEA8FFD9170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95400"/>
            <a:ext cx="8991600" cy="3429000"/>
          </a:xfrm>
          <a:prstGeom prst="rect">
            <a:avLst/>
          </a:prstGeom>
          <a:noFill/>
          <a:ln>
            <a:noFill/>
          </a:ln>
        </p:spPr>
      </p:pic>
      <p:sp>
        <p:nvSpPr>
          <p:cNvPr id="7" name="TextBox 6">
            <a:extLst>
              <a:ext uri="{FF2B5EF4-FFF2-40B4-BE49-F238E27FC236}">
                <a16:creationId xmlns:a16="http://schemas.microsoft.com/office/drawing/2014/main" id="{615493A0-5197-4755-AEC1-E98B6F6D7A99}"/>
              </a:ext>
            </a:extLst>
          </p:cNvPr>
          <p:cNvSpPr txBox="1"/>
          <p:nvPr/>
        </p:nvSpPr>
        <p:spPr>
          <a:xfrm>
            <a:off x="4648200" y="5105400"/>
            <a:ext cx="6096000" cy="369332"/>
          </a:xfrm>
          <a:prstGeom prst="rect">
            <a:avLst/>
          </a:prstGeom>
          <a:noFill/>
        </p:spPr>
        <p:txBody>
          <a:bodyPr wrap="square">
            <a:spAutoFit/>
          </a:bodyPr>
          <a:lstStyle/>
          <a:p>
            <a:r>
              <a:rPr lang="en-US" sz="180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Fig. </a:t>
            </a:r>
            <a:r>
              <a:rPr lang="en-US" b="1">
                <a:solidFill>
                  <a:srgbClr val="FF6600"/>
                </a:solidFill>
                <a:latin typeface="Times New Roman" panose="02020603050405020304" pitchFamily="18" charset="0"/>
                <a:ea typeface="Calibri" panose="020F0502020204030204" pitchFamily="34" charset="0"/>
                <a:cs typeface="Times New Roman" panose="02020603050405020304" pitchFamily="18" charset="0"/>
              </a:rPr>
              <a:t>3 </a:t>
            </a:r>
            <a:r>
              <a:rPr lang="en-US" sz="1800" b="1">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Class Diagram</a:t>
            </a:r>
            <a:endParaRPr lang="en-IN">
              <a:solidFill>
                <a:srgbClr val="FF6600"/>
              </a:solidFill>
            </a:endParaRPr>
          </a:p>
        </p:txBody>
      </p:sp>
    </p:spTree>
    <p:extLst>
      <p:ext uri="{BB962C8B-B14F-4D97-AF65-F5344CB8AC3E}">
        <p14:creationId xmlns:p14="http://schemas.microsoft.com/office/powerpoint/2010/main" val="1727046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4B8B21-BB91-4A90-ADD6-FE0A63B57B50}"/>
              </a:ext>
            </a:extLst>
          </p:cNvPr>
          <p:cNvSpPr>
            <a:spLocks noGrp="1"/>
          </p:cNvSpPr>
          <p:nvPr>
            <p:ph type="sldNum" sz="quarter" idx="14"/>
          </p:nvPr>
        </p:nvSpPr>
        <p:spPr/>
        <p:txBody>
          <a:bodyPr/>
          <a:lstStyle/>
          <a:p>
            <a:fld id="{45A3C14A-F937-4231-B6F1-40B429FAFB2F}" type="slidenum">
              <a:rPr lang="en-NZ" smtClean="0"/>
              <a:pPr/>
              <a:t>21</a:t>
            </a:fld>
            <a:endParaRPr lang="en-NZ" dirty="0"/>
          </a:p>
        </p:txBody>
      </p:sp>
      <p:sp>
        <p:nvSpPr>
          <p:cNvPr id="3" name="Title 2">
            <a:extLst>
              <a:ext uri="{FF2B5EF4-FFF2-40B4-BE49-F238E27FC236}">
                <a16:creationId xmlns:a16="http://schemas.microsoft.com/office/drawing/2014/main" id="{3A4EC219-8FDB-46A6-BB7F-A947697A4C4E}"/>
              </a:ext>
            </a:extLst>
          </p:cNvPr>
          <p:cNvSpPr>
            <a:spLocks noGrp="1"/>
          </p:cNvSpPr>
          <p:nvPr>
            <p:ph type="title"/>
          </p:nvPr>
        </p:nvSpPr>
        <p:spPr>
          <a:xfrm>
            <a:off x="695400" y="4482"/>
            <a:ext cx="6211927" cy="838202"/>
          </a:xfrm>
        </p:spPr>
        <p:txBody>
          <a:bodyPr/>
          <a:lstStyle/>
          <a:p>
            <a:r>
              <a:rPr lang="en-US">
                <a:solidFill>
                  <a:srgbClr val="FF6600"/>
                </a:solidFill>
              </a:rPr>
              <a:t>Class diagram</a:t>
            </a:r>
            <a:endParaRPr lang="en-IN">
              <a:solidFill>
                <a:srgbClr val="FF6600"/>
              </a:solidFill>
            </a:endParaRPr>
          </a:p>
        </p:txBody>
      </p:sp>
      <p:sp>
        <p:nvSpPr>
          <p:cNvPr id="8" name="TextBox 7">
            <a:extLst>
              <a:ext uri="{FF2B5EF4-FFF2-40B4-BE49-F238E27FC236}">
                <a16:creationId xmlns:a16="http://schemas.microsoft.com/office/drawing/2014/main" id="{80CF8278-45E7-42E4-91DD-739E2EC52F13}"/>
              </a:ext>
            </a:extLst>
          </p:cNvPr>
          <p:cNvSpPr txBox="1"/>
          <p:nvPr/>
        </p:nvSpPr>
        <p:spPr>
          <a:xfrm>
            <a:off x="457200" y="762000"/>
            <a:ext cx="11125200" cy="2939074"/>
          </a:xfrm>
          <a:prstGeom prst="rect">
            <a:avLst/>
          </a:prstGeom>
          <a:noFill/>
        </p:spPr>
        <p:txBody>
          <a:bodyPr wrap="square">
            <a:spAutoFit/>
          </a:bodyPr>
          <a:lstStyle/>
          <a:p>
            <a:pPr algn="just">
              <a:lnSpc>
                <a:spcPct val="115000"/>
              </a:lnSpc>
              <a:spcAft>
                <a:spcPts val="1000"/>
              </a:spcAft>
              <a:tabLst>
                <a:tab pos="857250" algn="l"/>
              </a:tabLst>
            </a:pP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a:solidFill>
                  <a:srgbClr val="132534"/>
                </a:solidFill>
                <a:effectLst/>
                <a:latin typeface="Times New Roman" panose="02020603050405020304" pitchFamily="18" charset="0"/>
                <a:ea typeface="Calibri" panose="020F0502020204030204" pitchFamily="34" charset="0"/>
                <a:cs typeface="Times New Roman" panose="02020603050405020304" pitchFamily="18" charset="0"/>
              </a:rPr>
              <a:t>A class diagram produced using the unification of modelling languages (UML) visually displays the classes, properties, and connections between each object within an architecture. By giving a thorough overview of the system's structure, it helps software developers explain the architecture to other stakeholders. </a:t>
            </a:r>
            <a:r>
              <a:rPr lang="en-US" sz="1800">
                <a:solidFill>
                  <a:srgbClr val="132534"/>
                </a:solidFill>
                <a:effectLst/>
                <a:latin typeface="Times New Roman" panose="02020603050405020304" pitchFamily="18" charset="0"/>
                <a:ea typeface="Calibri" panose="020F0502020204030204" pitchFamily="34" charset="0"/>
                <a:cs typeface="Times New Roman" panose="02020603050405020304" pitchFamily="18" charset="0"/>
              </a:rPr>
              <a:t>Alzheimer Prediction Model and User are the two key classes in the class diagram aimed at estimate the Alzheimer's disease. The Alzheimer Prediction Model class contains the procedures for predicting Alzheimer's disease, including working with the dataset of ADNI MRI pictures, preprocessing images, training the model, creating the model, verifying the findings, and producing the predicted result. The User class describes how to use the app, including how to launch it, enter personal information, upload MRI pictures, select Predict, and read the prediction. These two classes are connected in the class diagram to show the interaction between the model and the user in the Alzheimer's disease prediction system.</a:t>
            </a:r>
            <a:endParaRPr lang="en-IN" sz="16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2479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6D5835-AB64-4884-BA79-0DCD93577B45}"/>
              </a:ext>
            </a:extLst>
          </p:cNvPr>
          <p:cNvSpPr>
            <a:spLocks noGrp="1"/>
          </p:cNvSpPr>
          <p:nvPr>
            <p:ph type="sldNum" sz="quarter" idx="14"/>
          </p:nvPr>
        </p:nvSpPr>
        <p:spPr/>
        <p:txBody>
          <a:bodyPr/>
          <a:lstStyle/>
          <a:p>
            <a:fld id="{45A3C14A-F937-4231-B6F1-40B429FAFB2F}" type="slidenum">
              <a:rPr lang="en-NZ" smtClean="0"/>
              <a:pPr/>
              <a:t>22</a:t>
            </a:fld>
            <a:endParaRPr lang="en-NZ" dirty="0"/>
          </a:p>
        </p:txBody>
      </p:sp>
      <p:sp>
        <p:nvSpPr>
          <p:cNvPr id="3" name="Title 2">
            <a:extLst>
              <a:ext uri="{FF2B5EF4-FFF2-40B4-BE49-F238E27FC236}">
                <a16:creationId xmlns:a16="http://schemas.microsoft.com/office/drawing/2014/main" id="{FB7D9DAF-115D-4B70-A446-C476556AA973}"/>
              </a:ext>
            </a:extLst>
          </p:cNvPr>
          <p:cNvSpPr>
            <a:spLocks noGrp="1"/>
          </p:cNvSpPr>
          <p:nvPr>
            <p:ph type="title"/>
          </p:nvPr>
        </p:nvSpPr>
        <p:spPr>
          <a:xfrm>
            <a:off x="731259" y="0"/>
            <a:ext cx="6211927" cy="838202"/>
          </a:xfrm>
        </p:spPr>
        <p:txBody>
          <a:bodyPr/>
          <a:lstStyle/>
          <a:p>
            <a:r>
              <a:rPr lang="en-US">
                <a:solidFill>
                  <a:srgbClr val="FF6600"/>
                </a:solidFill>
              </a:rPr>
              <a:t>Sequence diagram</a:t>
            </a:r>
            <a:endParaRPr lang="en-IN">
              <a:solidFill>
                <a:srgbClr val="FF6600"/>
              </a:solidFill>
            </a:endParaRPr>
          </a:p>
        </p:txBody>
      </p:sp>
      <p:pic>
        <p:nvPicPr>
          <p:cNvPr id="5" name="Picture 4" descr="Diagram&#10;&#10;Description automatically generated">
            <a:extLst>
              <a:ext uri="{FF2B5EF4-FFF2-40B4-BE49-F238E27FC236}">
                <a16:creationId xmlns:a16="http://schemas.microsoft.com/office/drawing/2014/main" id="{A6632684-97F2-0C62-46AA-4B385A1A509C}"/>
              </a:ext>
            </a:extLst>
          </p:cNvPr>
          <p:cNvPicPr/>
          <p:nvPr/>
        </p:nvPicPr>
        <p:blipFill>
          <a:blip r:embed="rId2">
            <a:extLst>
              <a:ext uri="{28A0092B-C50C-407E-A947-70E740481C1C}">
                <a14:useLocalDpi xmlns:a14="http://schemas.microsoft.com/office/drawing/2010/main" val="0"/>
              </a:ext>
            </a:extLst>
          </a:blip>
          <a:stretch>
            <a:fillRect/>
          </a:stretch>
        </p:blipFill>
        <p:spPr>
          <a:xfrm>
            <a:off x="914400" y="1143000"/>
            <a:ext cx="9982200" cy="3962400"/>
          </a:xfrm>
          <a:prstGeom prst="rect">
            <a:avLst/>
          </a:prstGeom>
        </p:spPr>
      </p:pic>
      <p:sp>
        <p:nvSpPr>
          <p:cNvPr id="6" name="TextBox 5">
            <a:extLst>
              <a:ext uri="{FF2B5EF4-FFF2-40B4-BE49-F238E27FC236}">
                <a16:creationId xmlns:a16="http://schemas.microsoft.com/office/drawing/2014/main" id="{70B2FE40-40EC-4BD4-B59D-6A909CBC0D23}"/>
              </a:ext>
            </a:extLst>
          </p:cNvPr>
          <p:cNvSpPr txBox="1"/>
          <p:nvPr/>
        </p:nvSpPr>
        <p:spPr>
          <a:xfrm>
            <a:off x="4343400" y="5377044"/>
            <a:ext cx="6096000" cy="369332"/>
          </a:xfrm>
          <a:prstGeom prst="rect">
            <a:avLst/>
          </a:prstGeom>
          <a:noFill/>
        </p:spPr>
        <p:txBody>
          <a:bodyPr wrap="square">
            <a:spAutoFit/>
          </a:bodyPr>
          <a:lstStyle/>
          <a:p>
            <a:r>
              <a:rPr lang="en-US" sz="180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Fig. 4</a:t>
            </a:r>
            <a:r>
              <a:rPr lang="en-US" b="1">
                <a:solidFill>
                  <a:srgbClr val="FF6600"/>
                </a:solidFill>
                <a:latin typeface="Times New Roman" panose="02020603050405020304" pitchFamily="18" charset="0"/>
                <a:ea typeface="Calibri" panose="020F0502020204030204" pitchFamily="34" charset="0"/>
                <a:cs typeface="Times New Roman" panose="02020603050405020304" pitchFamily="18" charset="0"/>
              </a:rPr>
              <a:t> Sequence Diagram</a:t>
            </a:r>
            <a:endParaRPr lang="en-IN">
              <a:solidFill>
                <a:srgbClr val="FF6600"/>
              </a:solidFill>
            </a:endParaRPr>
          </a:p>
        </p:txBody>
      </p:sp>
    </p:spTree>
    <p:extLst>
      <p:ext uri="{BB962C8B-B14F-4D97-AF65-F5344CB8AC3E}">
        <p14:creationId xmlns:p14="http://schemas.microsoft.com/office/powerpoint/2010/main" val="3896574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1E7EDC-E818-4331-B7A6-2D028E18E62D}"/>
              </a:ext>
            </a:extLst>
          </p:cNvPr>
          <p:cNvSpPr>
            <a:spLocks noGrp="1"/>
          </p:cNvSpPr>
          <p:nvPr>
            <p:ph type="sldNum" sz="quarter" idx="14"/>
          </p:nvPr>
        </p:nvSpPr>
        <p:spPr/>
        <p:txBody>
          <a:bodyPr/>
          <a:lstStyle/>
          <a:p>
            <a:fld id="{45A3C14A-F937-4231-B6F1-40B429FAFB2F}" type="slidenum">
              <a:rPr lang="en-NZ" smtClean="0"/>
              <a:pPr/>
              <a:t>23</a:t>
            </a:fld>
            <a:endParaRPr lang="en-NZ" dirty="0"/>
          </a:p>
        </p:txBody>
      </p:sp>
      <p:sp>
        <p:nvSpPr>
          <p:cNvPr id="3" name="Title 2">
            <a:extLst>
              <a:ext uri="{FF2B5EF4-FFF2-40B4-BE49-F238E27FC236}">
                <a16:creationId xmlns:a16="http://schemas.microsoft.com/office/drawing/2014/main" id="{207297C1-8EB5-4652-B571-A887DCBEF7DE}"/>
              </a:ext>
            </a:extLst>
          </p:cNvPr>
          <p:cNvSpPr>
            <a:spLocks noGrp="1"/>
          </p:cNvSpPr>
          <p:nvPr>
            <p:ph type="title"/>
          </p:nvPr>
        </p:nvSpPr>
        <p:spPr>
          <a:xfrm>
            <a:off x="695400" y="0"/>
            <a:ext cx="6211927" cy="838202"/>
          </a:xfrm>
        </p:spPr>
        <p:txBody>
          <a:bodyPr/>
          <a:lstStyle/>
          <a:p>
            <a:r>
              <a:rPr lang="en-US">
                <a:solidFill>
                  <a:srgbClr val="FF6600"/>
                </a:solidFill>
              </a:rPr>
              <a:t>Sequence diagram</a:t>
            </a:r>
            <a:endParaRPr lang="en-IN"/>
          </a:p>
        </p:txBody>
      </p:sp>
      <p:sp>
        <p:nvSpPr>
          <p:cNvPr id="4" name="Text Placeholder 3">
            <a:extLst>
              <a:ext uri="{FF2B5EF4-FFF2-40B4-BE49-F238E27FC236}">
                <a16:creationId xmlns:a16="http://schemas.microsoft.com/office/drawing/2014/main" id="{EA8A783D-1D9E-47B4-8317-EB28254BDAD1}"/>
              </a:ext>
            </a:extLst>
          </p:cNvPr>
          <p:cNvSpPr>
            <a:spLocks noGrp="1"/>
          </p:cNvSpPr>
          <p:nvPr>
            <p:ph type="body" sz="quarter" idx="17"/>
          </p:nvPr>
        </p:nvSpPr>
        <p:spPr>
          <a:xfrm>
            <a:off x="695400" y="855056"/>
            <a:ext cx="10801201" cy="4320480"/>
          </a:xfrm>
        </p:spPr>
        <p:txBody>
          <a:bodyPr/>
          <a:lstStyle/>
          <a:p>
            <a:pPr marL="0" indent="0">
              <a:buNone/>
            </a:pP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The way system components interact with one another over time is shown by a kind of UML diagram called a sequence diagram. It demonstrates how exchanges of ideas or other occurrences have occurred throughout time. It shows the series of activities that occur during a certain use case or scenario. It is standard practice to construct, assess, and explain complicated systems using sequence diagrams. They are a useful tool for teaching stakeholders about a system's behavior.</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a:p>
        </p:txBody>
      </p:sp>
    </p:spTree>
    <p:extLst>
      <p:ext uri="{BB962C8B-B14F-4D97-AF65-F5344CB8AC3E}">
        <p14:creationId xmlns:p14="http://schemas.microsoft.com/office/powerpoint/2010/main" val="1023625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631AFA-72F5-4BD5-A761-1E656329FA6E}"/>
              </a:ext>
            </a:extLst>
          </p:cNvPr>
          <p:cNvSpPr>
            <a:spLocks noGrp="1"/>
          </p:cNvSpPr>
          <p:nvPr>
            <p:ph type="sldNum" sz="quarter" idx="14"/>
          </p:nvPr>
        </p:nvSpPr>
        <p:spPr/>
        <p:txBody>
          <a:bodyPr/>
          <a:lstStyle/>
          <a:p>
            <a:fld id="{45A3C14A-F937-4231-B6F1-40B429FAFB2F}" type="slidenum">
              <a:rPr lang="en-NZ" smtClean="0"/>
              <a:pPr/>
              <a:t>24</a:t>
            </a:fld>
            <a:endParaRPr lang="en-NZ" dirty="0"/>
          </a:p>
        </p:txBody>
      </p:sp>
      <p:sp>
        <p:nvSpPr>
          <p:cNvPr id="3" name="Title 2">
            <a:extLst>
              <a:ext uri="{FF2B5EF4-FFF2-40B4-BE49-F238E27FC236}">
                <a16:creationId xmlns:a16="http://schemas.microsoft.com/office/drawing/2014/main" id="{228F8348-5111-45AA-8727-FFF723B7E8A5}"/>
              </a:ext>
            </a:extLst>
          </p:cNvPr>
          <p:cNvSpPr>
            <a:spLocks noGrp="1"/>
          </p:cNvSpPr>
          <p:nvPr>
            <p:ph type="title"/>
          </p:nvPr>
        </p:nvSpPr>
        <p:spPr>
          <a:xfrm>
            <a:off x="609600" y="0"/>
            <a:ext cx="7229400" cy="838202"/>
          </a:xfrm>
        </p:spPr>
        <p:txBody>
          <a:bodyPr/>
          <a:lstStyle/>
          <a:p>
            <a:r>
              <a:rPr lang="en-US">
                <a:solidFill>
                  <a:srgbClr val="FF6600"/>
                </a:solidFill>
              </a:rPr>
              <a:t>Description of technology used</a:t>
            </a:r>
            <a:endParaRPr lang="en-IN">
              <a:solidFill>
                <a:srgbClr val="FF6600"/>
              </a:solidFill>
            </a:endParaRPr>
          </a:p>
        </p:txBody>
      </p:sp>
      <p:sp>
        <p:nvSpPr>
          <p:cNvPr id="4" name="Text Placeholder 3">
            <a:extLst>
              <a:ext uri="{FF2B5EF4-FFF2-40B4-BE49-F238E27FC236}">
                <a16:creationId xmlns:a16="http://schemas.microsoft.com/office/drawing/2014/main" id="{75F475FC-6313-4D93-9E63-3815CE043D1E}"/>
              </a:ext>
            </a:extLst>
          </p:cNvPr>
          <p:cNvSpPr>
            <a:spLocks noGrp="1"/>
          </p:cNvSpPr>
          <p:nvPr>
            <p:ph type="body" sz="quarter" idx="17"/>
          </p:nvPr>
        </p:nvSpPr>
        <p:spPr>
          <a:xfrm>
            <a:off x="695399" y="815790"/>
            <a:ext cx="10801201" cy="4320480"/>
          </a:xfrm>
        </p:spPr>
        <p:txBody>
          <a:bodyPr/>
          <a:lstStyle/>
          <a:p>
            <a:pPr marL="342900" lvl="0" indent="-342900">
              <a:lnSpc>
                <a:spcPct val="115000"/>
              </a:lnSpc>
              <a:buFont typeface="+mj-lt"/>
              <a:buAutoNum type="arabicPeriod"/>
              <a:tabLst>
                <a:tab pos="857250" algn="l"/>
              </a:tabLst>
            </a:pPr>
            <a:r>
              <a:rPr lang="en-US" sz="1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Hardware Configuration</a:t>
            </a:r>
            <a:endParaRPr lang="en-IN" sz="1800" b="1">
              <a:solidFill>
                <a:srgbClr val="00000A"/>
              </a:solidFill>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buNone/>
              <a:tabLst>
                <a:tab pos="857250" algn="l"/>
              </a:tabLst>
            </a:pP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The computer that forecasts the commencement of Alzheimer's disease is powered by a Dual Core processor, which integrates two distinct processors or "cores" onto a single chip. A computer with this kind of CPU can do complex algorithms because it can perform several tasks at once. The CPU's clock speed, which measures how quickly it can execute instructions, is 1.1GHz. A faster clock speed is advantageous for processing massive amounts of data quickly. Additionally, the computer's hardware arrangement comprises Random Access Memory (RAM), which comes in capacities of 8 to 16 GB. RAM oversees momentarily storing the information that the computer is working with, enabling quick access and processing of such information. A computer's ability to handle complicated algorithms and data sets depends on how much RAM it has, which is essential for forecasting Alzheimer's disease. The computer's hard disc, with a 20GB size, offers permanent storing space for files. Larger hard drives could be required if more data has to be saved, even if this might be adequate for storing the software and data sets needed for forecasting Alzheimer's disease.</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a:p>
        </p:txBody>
      </p:sp>
    </p:spTree>
    <p:extLst>
      <p:ext uri="{BB962C8B-B14F-4D97-AF65-F5344CB8AC3E}">
        <p14:creationId xmlns:p14="http://schemas.microsoft.com/office/powerpoint/2010/main" val="3957614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631AFA-72F5-4BD5-A761-1E656329FA6E}"/>
              </a:ext>
            </a:extLst>
          </p:cNvPr>
          <p:cNvSpPr>
            <a:spLocks noGrp="1"/>
          </p:cNvSpPr>
          <p:nvPr>
            <p:ph type="sldNum" sz="quarter" idx="14"/>
          </p:nvPr>
        </p:nvSpPr>
        <p:spPr/>
        <p:txBody>
          <a:bodyPr/>
          <a:lstStyle/>
          <a:p>
            <a:fld id="{45A3C14A-F937-4231-B6F1-40B429FAFB2F}" type="slidenum">
              <a:rPr lang="en-NZ" smtClean="0"/>
              <a:pPr/>
              <a:t>25</a:t>
            </a:fld>
            <a:endParaRPr lang="en-NZ" dirty="0"/>
          </a:p>
        </p:txBody>
      </p:sp>
      <p:sp>
        <p:nvSpPr>
          <p:cNvPr id="3" name="Title 2">
            <a:extLst>
              <a:ext uri="{FF2B5EF4-FFF2-40B4-BE49-F238E27FC236}">
                <a16:creationId xmlns:a16="http://schemas.microsoft.com/office/drawing/2014/main" id="{228F8348-5111-45AA-8727-FFF723B7E8A5}"/>
              </a:ext>
            </a:extLst>
          </p:cNvPr>
          <p:cNvSpPr>
            <a:spLocks noGrp="1"/>
          </p:cNvSpPr>
          <p:nvPr>
            <p:ph type="title"/>
          </p:nvPr>
        </p:nvSpPr>
        <p:spPr>
          <a:xfrm>
            <a:off x="609600" y="0"/>
            <a:ext cx="7229400" cy="838202"/>
          </a:xfrm>
        </p:spPr>
        <p:txBody>
          <a:bodyPr/>
          <a:lstStyle/>
          <a:p>
            <a:r>
              <a:rPr lang="en-US">
                <a:solidFill>
                  <a:srgbClr val="FF6600"/>
                </a:solidFill>
              </a:rPr>
              <a:t>Description of technology used</a:t>
            </a:r>
            <a:endParaRPr lang="en-IN">
              <a:solidFill>
                <a:srgbClr val="FF6600"/>
              </a:solidFill>
            </a:endParaRPr>
          </a:p>
        </p:txBody>
      </p:sp>
      <p:sp>
        <p:nvSpPr>
          <p:cNvPr id="4" name="Text Placeholder 3">
            <a:extLst>
              <a:ext uri="{FF2B5EF4-FFF2-40B4-BE49-F238E27FC236}">
                <a16:creationId xmlns:a16="http://schemas.microsoft.com/office/drawing/2014/main" id="{75F475FC-6313-4D93-9E63-3815CE043D1E}"/>
              </a:ext>
            </a:extLst>
          </p:cNvPr>
          <p:cNvSpPr>
            <a:spLocks noGrp="1"/>
          </p:cNvSpPr>
          <p:nvPr>
            <p:ph type="body" sz="quarter" idx="17"/>
          </p:nvPr>
        </p:nvSpPr>
        <p:spPr>
          <a:xfrm>
            <a:off x="695399" y="815790"/>
            <a:ext cx="10801201" cy="4823010"/>
          </a:xfrm>
        </p:spPr>
        <p:txBody>
          <a:bodyPr/>
          <a:lstStyle/>
          <a:p>
            <a:pPr marL="0" lvl="0" indent="0">
              <a:lnSpc>
                <a:spcPct val="115000"/>
              </a:lnSpc>
              <a:buNone/>
            </a:pPr>
            <a:r>
              <a:rPr lang="en-US" sz="1800" b="1">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2. Software Configuration</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Operating system: The operating system used to forecast Alzheimer's disease is Windows 10 or 11. Both operating systems provide a stable and user-friendly architecture for programmed execution. </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Python versions 3.7 and up are the most used programming languages for Alzheimer's disease forecasting. In the domains of data analysis and machine learning, A variety of libraries with ready-to-use functionality for data processing, visualization, and statistical analysis are available via the versatile and well-liked language Python.  </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IDE/Editor: Jupiter Notebook is the best tool for examining and analyzing data since it has an intuitive user interface and supports a wide range of computer languages, including Python. The platform is a great tool for collaboration and repeatable research because it also makes it simple to share code and findings.</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GUI: The Tkinter framework serves as the framework for the graphical user interface (GUI) of the software system. The package for Python Tkinter offers several tools for designing both simple and complex graphical user interfaces. To enable interactive data visualization, users can design buttons, menus, dialogue boxes, and other GUI elements using Tkinter.</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1319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5BC606-B493-4FC7-93E1-902C124F40CF}"/>
              </a:ext>
            </a:extLst>
          </p:cNvPr>
          <p:cNvSpPr>
            <a:spLocks noGrp="1"/>
          </p:cNvSpPr>
          <p:nvPr>
            <p:ph type="sldNum" sz="quarter" idx="14"/>
          </p:nvPr>
        </p:nvSpPr>
        <p:spPr/>
        <p:txBody>
          <a:bodyPr/>
          <a:lstStyle/>
          <a:p>
            <a:fld id="{45A3C14A-F937-4231-B6F1-40B429FAFB2F}" type="slidenum">
              <a:rPr lang="en-NZ" smtClean="0"/>
              <a:pPr/>
              <a:t>26</a:t>
            </a:fld>
            <a:endParaRPr lang="en-NZ" dirty="0"/>
          </a:p>
        </p:txBody>
      </p:sp>
      <p:sp>
        <p:nvSpPr>
          <p:cNvPr id="3" name="Title 2">
            <a:extLst>
              <a:ext uri="{FF2B5EF4-FFF2-40B4-BE49-F238E27FC236}">
                <a16:creationId xmlns:a16="http://schemas.microsoft.com/office/drawing/2014/main" id="{1B84DC40-0620-4073-B9B8-14E8FD118B67}"/>
              </a:ext>
            </a:extLst>
          </p:cNvPr>
          <p:cNvSpPr>
            <a:spLocks noGrp="1"/>
          </p:cNvSpPr>
          <p:nvPr>
            <p:ph type="title"/>
          </p:nvPr>
        </p:nvSpPr>
        <p:spPr>
          <a:xfrm>
            <a:off x="713329" y="4482"/>
            <a:ext cx="6211927" cy="838202"/>
          </a:xfrm>
        </p:spPr>
        <p:txBody>
          <a:bodyPr/>
          <a:lstStyle/>
          <a:p>
            <a:r>
              <a:rPr lang="en-US">
                <a:solidFill>
                  <a:srgbClr val="FF6600"/>
                </a:solidFill>
              </a:rPr>
              <a:t>Findings/result of analysis</a:t>
            </a:r>
            <a:endParaRPr lang="en-IN">
              <a:solidFill>
                <a:srgbClr val="FF6600"/>
              </a:solidFill>
            </a:endParaRPr>
          </a:p>
        </p:txBody>
      </p:sp>
      <p:pic>
        <p:nvPicPr>
          <p:cNvPr id="2051" name="Picture 15">
            <a:extLst>
              <a:ext uri="{FF2B5EF4-FFF2-40B4-BE49-F238E27FC236}">
                <a16:creationId xmlns:a16="http://schemas.microsoft.com/office/drawing/2014/main" id="{321BAB4A-5594-4096-BFE5-0A5A4EA6D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44246"/>
            <a:ext cx="44196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14">
            <a:extLst>
              <a:ext uri="{FF2B5EF4-FFF2-40B4-BE49-F238E27FC236}">
                <a16:creationId xmlns:a16="http://schemas.microsoft.com/office/drawing/2014/main" id="{560E0FC9-420F-4B74-A2E8-B2C578A22A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426631"/>
            <a:ext cx="4191000" cy="157797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1">
            <a:extLst>
              <a:ext uri="{FF2B5EF4-FFF2-40B4-BE49-F238E27FC236}">
                <a16:creationId xmlns:a16="http://schemas.microsoft.com/office/drawing/2014/main" id="{F64AEAB7-8D01-4B76-BD95-ABAA7E7D6D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4169055"/>
            <a:ext cx="3886200" cy="1485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624B414-472A-4114-B565-DAC656BD3AA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C2D9BCE8-C70C-40BA-9DF9-6782EF4B4561}"/>
              </a:ext>
            </a:extLst>
          </p:cNvPr>
          <p:cNvSpPr>
            <a:spLocks noChangeArrowheads="1"/>
          </p:cNvSpPr>
          <p:nvPr/>
        </p:nvSpPr>
        <p:spPr bwMode="auto">
          <a:xfrm>
            <a:off x="2057400" y="2164575"/>
            <a:ext cx="146751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57250" algn="l"/>
              </a:tabLst>
              <a:defRPr>
                <a:solidFill>
                  <a:schemeClr val="tx1"/>
                </a:solidFill>
                <a:latin typeface="Arial" panose="020B0604020202020204" pitchFamily="34" charset="0"/>
              </a:defRPr>
            </a:lvl1pPr>
            <a:lvl2pPr eaLnBrk="0" fontAlgn="base" hangingPunct="0">
              <a:spcBef>
                <a:spcPct val="0"/>
              </a:spcBef>
              <a:spcAft>
                <a:spcPct val="0"/>
              </a:spcAft>
              <a:tabLst>
                <a:tab pos="857250" algn="l"/>
              </a:tabLst>
              <a:defRPr>
                <a:solidFill>
                  <a:schemeClr val="tx1"/>
                </a:solidFill>
                <a:latin typeface="Arial" panose="020B0604020202020204" pitchFamily="34" charset="0"/>
              </a:defRPr>
            </a:lvl2pPr>
            <a:lvl3pPr eaLnBrk="0" fontAlgn="base" hangingPunct="0">
              <a:spcBef>
                <a:spcPct val="0"/>
              </a:spcBef>
              <a:spcAft>
                <a:spcPct val="0"/>
              </a:spcAft>
              <a:tabLst>
                <a:tab pos="857250" algn="l"/>
              </a:tabLst>
              <a:defRPr>
                <a:solidFill>
                  <a:schemeClr val="tx1"/>
                </a:solidFill>
                <a:latin typeface="Arial" panose="020B0604020202020204" pitchFamily="34" charset="0"/>
              </a:defRPr>
            </a:lvl3pPr>
            <a:lvl4pPr eaLnBrk="0" fontAlgn="base" hangingPunct="0">
              <a:spcBef>
                <a:spcPct val="0"/>
              </a:spcBef>
              <a:spcAft>
                <a:spcPct val="0"/>
              </a:spcAft>
              <a:tabLst>
                <a:tab pos="857250" algn="l"/>
              </a:tabLst>
              <a:defRPr>
                <a:solidFill>
                  <a:schemeClr val="tx1"/>
                </a:solidFill>
                <a:latin typeface="Arial" panose="020B0604020202020204" pitchFamily="34" charset="0"/>
              </a:defRPr>
            </a:lvl4pPr>
            <a:lvl5pPr eaLnBrk="0" fontAlgn="base" hangingPunct="0">
              <a:spcBef>
                <a:spcPct val="0"/>
              </a:spcBef>
              <a:spcAft>
                <a:spcPct val="0"/>
              </a:spcAft>
              <a:tabLst>
                <a:tab pos="857250" algn="l"/>
              </a:tabLst>
              <a:defRPr>
                <a:solidFill>
                  <a:schemeClr val="tx1"/>
                </a:solidFill>
                <a:latin typeface="Arial" panose="020B0604020202020204" pitchFamily="34" charset="0"/>
              </a:defRPr>
            </a:lvl5pPr>
            <a:lvl6pPr eaLnBrk="0" fontAlgn="base" hangingPunct="0">
              <a:spcBef>
                <a:spcPct val="0"/>
              </a:spcBef>
              <a:spcAft>
                <a:spcPct val="0"/>
              </a:spcAft>
              <a:tabLst>
                <a:tab pos="857250" algn="l"/>
              </a:tabLst>
              <a:defRPr>
                <a:solidFill>
                  <a:schemeClr val="tx1"/>
                </a:solidFill>
                <a:latin typeface="Arial" panose="020B0604020202020204" pitchFamily="34" charset="0"/>
              </a:defRPr>
            </a:lvl6pPr>
            <a:lvl7pPr eaLnBrk="0" fontAlgn="base" hangingPunct="0">
              <a:spcBef>
                <a:spcPct val="0"/>
              </a:spcBef>
              <a:spcAft>
                <a:spcPct val="0"/>
              </a:spcAft>
              <a:tabLst>
                <a:tab pos="857250" algn="l"/>
              </a:tabLst>
              <a:defRPr>
                <a:solidFill>
                  <a:schemeClr val="tx1"/>
                </a:solidFill>
                <a:latin typeface="Arial" panose="020B0604020202020204" pitchFamily="34" charset="0"/>
              </a:defRPr>
            </a:lvl7pPr>
            <a:lvl8pPr eaLnBrk="0" fontAlgn="base" hangingPunct="0">
              <a:spcBef>
                <a:spcPct val="0"/>
              </a:spcBef>
              <a:spcAft>
                <a:spcPct val="0"/>
              </a:spcAft>
              <a:tabLst>
                <a:tab pos="857250" algn="l"/>
              </a:tabLst>
              <a:defRPr>
                <a:solidFill>
                  <a:schemeClr val="tx1"/>
                </a:solidFill>
                <a:latin typeface="Arial" panose="020B0604020202020204" pitchFamily="34" charset="0"/>
              </a:defRPr>
            </a:lvl8pPr>
            <a:lvl9pPr eaLnBrk="0" fontAlgn="base" hangingPunct="0">
              <a:spcBef>
                <a:spcPct val="0"/>
              </a:spcBef>
              <a:spcAft>
                <a:spcPct val="0"/>
              </a:spcAft>
              <a:tabLst>
                <a:tab pos="8572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57250" algn="l"/>
              </a:tabLst>
            </a:pPr>
            <a:r>
              <a:rPr kumimoji="0" lang="en-US" altLang="en-US" sz="1200" b="1" i="0" u="none" strike="noStrike" cap="none" normalizeH="0" baseline="0">
                <a:ln>
                  <a:noFill/>
                </a:ln>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Fig. 5 Home Screen</a:t>
            </a:r>
            <a:endParaRPr kumimoji="0" lang="en-US" altLang="en-US" sz="800" b="0" i="0" u="none" strike="noStrike" cap="none" normalizeH="0" baseline="0">
              <a:ln>
                <a:noFill/>
              </a:ln>
              <a:solidFill>
                <a:srgbClr val="FF66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57250" algn="l"/>
              </a:tabLst>
            </a:pPr>
            <a:endParaRPr kumimoji="0" lang="en-US" altLang="en-US" sz="1800" b="0" i="0" u="none" strike="noStrike" cap="none" normalizeH="0" baseline="0">
              <a:ln>
                <a:noFill/>
              </a:ln>
              <a:solidFill>
                <a:srgbClr val="FF6600"/>
              </a:solidFill>
              <a:effectLst/>
              <a:latin typeface="Arial" panose="020B0604020202020204" pitchFamily="34" charset="0"/>
            </a:endParaRPr>
          </a:p>
        </p:txBody>
      </p:sp>
      <p:sp>
        <p:nvSpPr>
          <p:cNvPr id="7" name="Rectangle 6">
            <a:extLst>
              <a:ext uri="{FF2B5EF4-FFF2-40B4-BE49-F238E27FC236}">
                <a16:creationId xmlns:a16="http://schemas.microsoft.com/office/drawing/2014/main" id="{49DC7FC0-F3B1-438E-80B6-76B6900F188F}"/>
              </a:ext>
            </a:extLst>
          </p:cNvPr>
          <p:cNvSpPr>
            <a:spLocks noChangeArrowheads="1"/>
          </p:cNvSpPr>
          <p:nvPr/>
        </p:nvSpPr>
        <p:spPr bwMode="auto">
          <a:xfrm>
            <a:off x="4267200" y="4066401"/>
            <a:ext cx="24004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57250" algn="l"/>
              </a:tabLst>
              <a:defRPr>
                <a:solidFill>
                  <a:schemeClr val="tx1"/>
                </a:solidFill>
                <a:latin typeface="Arial" panose="020B0604020202020204" pitchFamily="34" charset="0"/>
              </a:defRPr>
            </a:lvl1pPr>
            <a:lvl2pPr eaLnBrk="0" fontAlgn="base" hangingPunct="0">
              <a:spcBef>
                <a:spcPct val="0"/>
              </a:spcBef>
              <a:spcAft>
                <a:spcPct val="0"/>
              </a:spcAft>
              <a:tabLst>
                <a:tab pos="857250" algn="l"/>
              </a:tabLst>
              <a:defRPr>
                <a:solidFill>
                  <a:schemeClr val="tx1"/>
                </a:solidFill>
                <a:latin typeface="Arial" panose="020B0604020202020204" pitchFamily="34" charset="0"/>
              </a:defRPr>
            </a:lvl2pPr>
            <a:lvl3pPr eaLnBrk="0" fontAlgn="base" hangingPunct="0">
              <a:spcBef>
                <a:spcPct val="0"/>
              </a:spcBef>
              <a:spcAft>
                <a:spcPct val="0"/>
              </a:spcAft>
              <a:tabLst>
                <a:tab pos="857250" algn="l"/>
              </a:tabLst>
              <a:defRPr>
                <a:solidFill>
                  <a:schemeClr val="tx1"/>
                </a:solidFill>
                <a:latin typeface="Arial" panose="020B0604020202020204" pitchFamily="34" charset="0"/>
              </a:defRPr>
            </a:lvl3pPr>
            <a:lvl4pPr eaLnBrk="0" fontAlgn="base" hangingPunct="0">
              <a:spcBef>
                <a:spcPct val="0"/>
              </a:spcBef>
              <a:spcAft>
                <a:spcPct val="0"/>
              </a:spcAft>
              <a:tabLst>
                <a:tab pos="857250" algn="l"/>
              </a:tabLst>
              <a:defRPr>
                <a:solidFill>
                  <a:schemeClr val="tx1"/>
                </a:solidFill>
                <a:latin typeface="Arial" panose="020B0604020202020204" pitchFamily="34" charset="0"/>
              </a:defRPr>
            </a:lvl4pPr>
            <a:lvl5pPr eaLnBrk="0" fontAlgn="base" hangingPunct="0">
              <a:spcBef>
                <a:spcPct val="0"/>
              </a:spcBef>
              <a:spcAft>
                <a:spcPct val="0"/>
              </a:spcAft>
              <a:tabLst>
                <a:tab pos="857250" algn="l"/>
              </a:tabLst>
              <a:defRPr>
                <a:solidFill>
                  <a:schemeClr val="tx1"/>
                </a:solidFill>
                <a:latin typeface="Arial" panose="020B0604020202020204" pitchFamily="34" charset="0"/>
              </a:defRPr>
            </a:lvl5pPr>
            <a:lvl6pPr eaLnBrk="0" fontAlgn="base" hangingPunct="0">
              <a:spcBef>
                <a:spcPct val="0"/>
              </a:spcBef>
              <a:spcAft>
                <a:spcPct val="0"/>
              </a:spcAft>
              <a:tabLst>
                <a:tab pos="857250" algn="l"/>
              </a:tabLst>
              <a:defRPr>
                <a:solidFill>
                  <a:schemeClr val="tx1"/>
                </a:solidFill>
                <a:latin typeface="Arial" panose="020B0604020202020204" pitchFamily="34" charset="0"/>
              </a:defRPr>
            </a:lvl6pPr>
            <a:lvl7pPr eaLnBrk="0" fontAlgn="base" hangingPunct="0">
              <a:spcBef>
                <a:spcPct val="0"/>
              </a:spcBef>
              <a:spcAft>
                <a:spcPct val="0"/>
              </a:spcAft>
              <a:tabLst>
                <a:tab pos="857250" algn="l"/>
              </a:tabLst>
              <a:defRPr>
                <a:solidFill>
                  <a:schemeClr val="tx1"/>
                </a:solidFill>
                <a:latin typeface="Arial" panose="020B0604020202020204" pitchFamily="34" charset="0"/>
              </a:defRPr>
            </a:lvl7pPr>
            <a:lvl8pPr eaLnBrk="0" fontAlgn="base" hangingPunct="0">
              <a:spcBef>
                <a:spcPct val="0"/>
              </a:spcBef>
              <a:spcAft>
                <a:spcPct val="0"/>
              </a:spcAft>
              <a:tabLst>
                <a:tab pos="857250" algn="l"/>
              </a:tabLst>
              <a:defRPr>
                <a:solidFill>
                  <a:schemeClr val="tx1"/>
                </a:solidFill>
                <a:latin typeface="Arial" panose="020B0604020202020204" pitchFamily="34" charset="0"/>
              </a:defRPr>
            </a:lvl8pPr>
            <a:lvl9pPr eaLnBrk="0" fontAlgn="base" hangingPunct="0">
              <a:spcBef>
                <a:spcPct val="0"/>
              </a:spcBef>
              <a:spcAft>
                <a:spcPct val="0"/>
              </a:spcAft>
              <a:tabLst>
                <a:tab pos="8572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57250" algn="l"/>
              </a:tabLst>
            </a:pPr>
            <a:r>
              <a:rPr kumimoji="0" lang="en-US" altLang="en-US" sz="1200" b="1" i="0" u="none" strike="noStrike" cap="none" normalizeH="0" baseline="0">
                <a:ln>
                  <a:noFill/>
                </a:ln>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Fig. 6 MRI image selection screen</a:t>
            </a:r>
            <a:endParaRPr kumimoji="0" lang="en-US" altLang="en-US" sz="800" b="0" i="0" u="none" strike="noStrike" cap="none" normalizeH="0" baseline="0">
              <a:ln>
                <a:noFill/>
              </a:ln>
              <a:solidFill>
                <a:srgbClr val="FF66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57250" algn="l"/>
              </a:tabLst>
            </a:pPr>
            <a:endParaRPr kumimoji="0" lang="en-US" altLang="en-US" sz="1800" b="0" i="0" u="none" strike="noStrike" cap="none" normalizeH="0" baseline="0">
              <a:ln>
                <a:noFill/>
              </a:ln>
              <a:solidFill>
                <a:srgbClr val="FF6600"/>
              </a:solidFill>
              <a:effectLst/>
              <a:latin typeface="Arial" panose="020B0604020202020204" pitchFamily="34" charset="0"/>
            </a:endParaRPr>
          </a:p>
        </p:txBody>
      </p:sp>
      <p:sp>
        <p:nvSpPr>
          <p:cNvPr id="8" name="Rectangle 7">
            <a:extLst>
              <a:ext uri="{FF2B5EF4-FFF2-40B4-BE49-F238E27FC236}">
                <a16:creationId xmlns:a16="http://schemas.microsoft.com/office/drawing/2014/main" id="{C3C91396-AFD6-4E89-84F2-6B0103DE73D8}"/>
              </a:ext>
            </a:extLst>
          </p:cNvPr>
          <p:cNvSpPr>
            <a:spLocks noChangeArrowheads="1"/>
          </p:cNvSpPr>
          <p:nvPr/>
        </p:nvSpPr>
        <p:spPr bwMode="auto">
          <a:xfrm>
            <a:off x="8646747" y="5728901"/>
            <a:ext cx="17565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57250" algn="l"/>
              </a:tabLst>
              <a:defRPr>
                <a:solidFill>
                  <a:schemeClr val="tx1"/>
                </a:solidFill>
                <a:latin typeface="Arial" panose="020B0604020202020204" pitchFamily="34" charset="0"/>
              </a:defRPr>
            </a:lvl1pPr>
            <a:lvl2pPr eaLnBrk="0" fontAlgn="base" hangingPunct="0">
              <a:spcBef>
                <a:spcPct val="0"/>
              </a:spcBef>
              <a:spcAft>
                <a:spcPct val="0"/>
              </a:spcAft>
              <a:tabLst>
                <a:tab pos="857250" algn="l"/>
              </a:tabLst>
              <a:defRPr>
                <a:solidFill>
                  <a:schemeClr val="tx1"/>
                </a:solidFill>
                <a:latin typeface="Arial" panose="020B0604020202020204" pitchFamily="34" charset="0"/>
              </a:defRPr>
            </a:lvl2pPr>
            <a:lvl3pPr eaLnBrk="0" fontAlgn="base" hangingPunct="0">
              <a:spcBef>
                <a:spcPct val="0"/>
              </a:spcBef>
              <a:spcAft>
                <a:spcPct val="0"/>
              </a:spcAft>
              <a:tabLst>
                <a:tab pos="857250" algn="l"/>
              </a:tabLst>
              <a:defRPr>
                <a:solidFill>
                  <a:schemeClr val="tx1"/>
                </a:solidFill>
                <a:latin typeface="Arial" panose="020B0604020202020204" pitchFamily="34" charset="0"/>
              </a:defRPr>
            </a:lvl3pPr>
            <a:lvl4pPr eaLnBrk="0" fontAlgn="base" hangingPunct="0">
              <a:spcBef>
                <a:spcPct val="0"/>
              </a:spcBef>
              <a:spcAft>
                <a:spcPct val="0"/>
              </a:spcAft>
              <a:tabLst>
                <a:tab pos="857250" algn="l"/>
              </a:tabLst>
              <a:defRPr>
                <a:solidFill>
                  <a:schemeClr val="tx1"/>
                </a:solidFill>
                <a:latin typeface="Arial" panose="020B0604020202020204" pitchFamily="34" charset="0"/>
              </a:defRPr>
            </a:lvl4pPr>
            <a:lvl5pPr eaLnBrk="0" fontAlgn="base" hangingPunct="0">
              <a:spcBef>
                <a:spcPct val="0"/>
              </a:spcBef>
              <a:spcAft>
                <a:spcPct val="0"/>
              </a:spcAft>
              <a:tabLst>
                <a:tab pos="857250" algn="l"/>
              </a:tabLst>
              <a:defRPr>
                <a:solidFill>
                  <a:schemeClr val="tx1"/>
                </a:solidFill>
                <a:latin typeface="Arial" panose="020B0604020202020204" pitchFamily="34" charset="0"/>
              </a:defRPr>
            </a:lvl5pPr>
            <a:lvl6pPr eaLnBrk="0" fontAlgn="base" hangingPunct="0">
              <a:spcBef>
                <a:spcPct val="0"/>
              </a:spcBef>
              <a:spcAft>
                <a:spcPct val="0"/>
              </a:spcAft>
              <a:tabLst>
                <a:tab pos="857250" algn="l"/>
              </a:tabLst>
              <a:defRPr>
                <a:solidFill>
                  <a:schemeClr val="tx1"/>
                </a:solidFill>
                <a:latin typeface="Arial" panose="020B0604020202020204" pitchFamily="34" charset="0"/>
              </a:defRPr>
            </a:lvl6pPr>
            <a:lvl7pPr eaLnBrk="0" fontAlgn="base" hangingPunct="0">
              <a:spcBef>
                <a:spcPct val="0"/>
              </a:spcBef>
              <a:spcAft>
                <a:spcPct val="0"/>
              </a:spcAft>
              <a:tabLst>
                <a:tab pos="857250" algn="l"/>
              </a:tabLst>
              <a:defRPr>
                <a:solidFill>
                  <a:schemeClr val="tx1"/>
                </a:solidFill>
                <a:latin typeface="Arial" panose="020B0604020202020204" pitchFamily="34" charset="0"/>
              </a:defRPr>
            </a:lvl7pPr>
            <a:lvl8pPr eaLnBrk="0" fontAlgn="base" hangingPunct="0">
              <a:spcBef>
                <a:spcPct val="0"/>
              </a:spcBef>
              <a:spcAft>
                <a:spcPct val="0"/>
              </a:spcAft>
              <a:tabLst>
                <a:tab pos="857250" algn="l"/>
              </a:tabLst>
              <a:defRPr>
                <a:solidFill>
                  <a:schemeClr val="tx1"/>
                </a:solidFill>
                <a:latin typeface="Arial" panose="020B0604020202020204" pitchFamily="34" charset="0"/>
              </a:defRPr>
            </a:lvl8pPr>
            <a:lvl9pPr eaLnBrk="0" fontAlgn="base" hangingPunct="0">
              <a:spcBef>
                <a:spcPct val="0"/>
              </a:spcBef>
              <a:spcAft>
                <a:spcPct val="0"/>
              </a:spcAft>
              <a:tabLst>
                <a:tab pos="8572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857250" algn="l"/>
              </a:tabLst>
            </a:pPr>
            <a:r>
              <a:rPr kumimoji="0" lang="en-US" altLang="en-US" sz="1200" b="1" i="0" u="none" strike="noStrike" cap="none" normalizeH="0" baseline="0">
                <a:ln>
                  <a:noFill/>
                </a:ln>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Fig. 7 Prediction Screen</a:t>
            </a:r>
            <a:endParaRPr kumimoji="0" lang="en-US" altLang="en-US" sz="1800" b="0" i="0" u="none" strike="noStrike" cap="none" normalizeH="0" baseline="0">
              <a:ln>
                <a:noFill/>
              </a:ln>
              <a:solidFill>
                <a:srgbClr val="FF6600"/>
              </a:solidFill>
              <a:effectLst/>
              <a:latin typeface="Arial" panose="020B0604020202020204" pitchFamily="34" charset="0"/>
            </a:endParaRPr>
          </a:p>
        </p:txBody>
      </p:sp>
    </p:spTree>
    <p:extLst>
      <p:ext uri="{BB962C8B-B14F-4D97-AF65-F5344CB8AC3E}">
        <p14:creationId xmlns:p14="http://schemas.microsoft.com/office/powerpoint/2010/main" val="4173379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5BC606-B493-4FC7-93E1-902C124F40CF}"/>
              </a:ext>
            </a:extLst>
          </p:cNvPr>
          <p:cNvSpPr>
            <a:spLocks noGrp="1"/>
          </p:cNvSpPr>
          <p:nvPr>
            <p:ph type="sldNum" sz="quarter" idx="14"/>
          </p:nvPr>
        </p:nvSpPr>
        <p:spPr/>
        <p:txBody>
          <a:bodyPr/>
          <a:lstStyle/>
          <a:p>
            <a:fld id="{45A3C14A-F937-4231-B6F1-40B429FAFB2F}" type="slidenum">
              <a:rPr lang="en-NZ" smtClean="0"/>
              <a:pPr/>
              <a:t>27</a:t>
            </a:fld>
            <a:endParaRPr lang="en-NZ" dirty="0"/>
          </a:p>
        </p:txBody>
      </p:sp>
      <p:sp>
        <p:nvSpPr>
          <p:cNvPr id="3" name="Title 2">
            <a:extLst>
              <a:ext uri="{FF2B5EF4-FFF2-40B4-BE49-F238E27FC236}">
                <a16:creationId xmlns:a16="http://schemas.microsoft.com/office/drawing/2014/main" id="{1B84DC40-0620-4073-B9B8-14E8FD118B67}"/>
              </a:ext>
            </a:extLst>
          </p:cNvPr>
          <p:cNvSpPr>
            <a:spLocks noGrp="1"/>
          </p:cNvSpPr>
          <p:nvPr>
            <p:ph type="title"/>
          </p:nvPr>
        </p:nvSpPr>
        <p:spPr>
          <a:xfrm>
            <a:off x="713329" y="4482"/>
            <a:ext cx="6211927" cy="838202"/>
          </a:xfrm>
        </p:spPr>
        <p:txBody>
          <a:bodyPr/>
          <a:lstStyle/>
          <a:p>
            <a:r>
              <a:rPr lang="en-US">
                <a:solidFill>
                  <a:srgbClr val="FF6600"/>
                </a:solidFill>
              </a:rPr>
              <a:t>Findings/result of analysis</a:t>
            </a:r>
            <a:endParaRPr lang="en-IN">
              <a:solidFill>
                <a:srgbClr val="FF6600"/>
              </a:solidFill>
            </a:endParaRPr>
          </a:p>
        </p:txBody>
      </p:sp>
      <p:sp>
        <p:nvSpPr>
          <p:cNvPr id="5" name="Rectangle 4">
            <a:extLst>
              <a:ext uri="{FF2B5EF4-FFF2-40B4-BE49-F238E27FC236}">
                <a16:creationId xmlns:a16="http://schemas.microsoft.com/office/drawing/2014/main" id="{B624B414-472A-4114-B565-DAC656BD3AA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TextBox 11">
            <a:extLst>
              <a:ext uri="{FF2B5EF4-FFF2-40B4-BE49-F238E27FC236}">
                <a16:creationId xmlns:a16="http://schemas.microsoft.com/office/drawing/2014/main" id="{FFA9B91D-AAF8-4B2E-9B37-DFA8EEB804A6}"/>
              </a:ext>
            </a:extLst>
          </p:cNvPr>
          <p:cNvSpPr txBox="1"/>
          <p:nvPr/>
        </p:nvSpPr>
        <p:spPr>
          <a:xfrm>
            <a:off x="713329" y="1066800"/>
            <a:ext cx="11021471" cy="1027782"/>
          </a:xfrm>
          <a:prstGeom prst="rect">
            <a:avLst/>
          </a:prstGeom>
          <a:noFill/>
        </p:spPr>
        <p:txBody>
          <a:bodyPr wrap="square">
            <a:spAutoFit/>
          </a:bodyPr>
          <a:lstStyle/>
          <a:p>
            <a:pPr marL="228600">
              <a:lnSpc>
                <a:spcPct val="115000"/>
              </a:lnSpc>
              <a:spcAft>
                <a:spcPts val="1000"/>
              </a:spcAft>
              <a:tabLst>
                <a:tab pos="857250" algn="l"/>
              </a:tabLst>
            </a:pPr>
            <a:r>
              <a:rPr lang="en-US" sz="18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A person with Alzheimer's disease may fall into one of four groups according to the model as (1) non-demented, (2) very-mild demented, (3) mildly demented, or (4) moderately demented. In comparison to earlier research, the program can categories an uploaded MRI picture and anticipate the findings with a 98% accuracy rate.</a:t>
            </a:r>
            <a:endParaRPr lang="en-IN" sz="16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4714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4E64EA-E4C6-43D3-87DD-AAC6AD57FCAE}"/>
              </a:ext>
            </a:extLst>
          </p:cNvPr>
          <p:cNvSpPr>
            <a:spLocks noGrp="1"/>
          </p:cNvSpPr>
          <p:nvPr>
            <p:ph type="sldNum" sz="quarter" idx="14"/>
          </p:nvPr>
        </p:nvSpPr>
        <p:spPr/>
        <p:txBody>
          <a:bodyPr/>
          <a:lstStyle/>
          <a:p>
            <a:fld id="{45A3C14A-F937-4231-B6F1-40B429FAFB2F}" type="slidenum">
              <a:rPr lang="en-NZ" smtClean="0"/>
              <a:pPr/>
              <a:t>28</a:t>
            </a:fld>
            <a:endParaRPr lang="en-NZ" dirty="0"/>
          </a:p>
        </p:txBody>
      </p:sp>
      <p:sp>
        <p:nvSpPr>
          <p:cNvPr id="3" name="Title 2">
            <a:extLst>
              <a:ext uri="{FF2B5EF4-FFF2-40B4-BE49-F238E27FC236}">
                <a16:creationId xmlns:a16="http://schemas.microsoft.com/office/drawing/2014/main" id="{7B581C5D-3676-4C16-8D05-747C96FBF3EA}"/>
              </a:ext>
            </a:extLst>
          </p:cNvPr>
          <p:cNvSpPr>
            <a:spLocks noGrp="1"/>
          </p:cNvSpPr>
          <p:nvPr>
            <p:ph type="title"/>
          </p:nvPr>
        </p:nvSpPr>
        <p:spPr/>
        <p:txBody>
          <a:bodyPr/>
          <a:lstStyle/>
          <a:p>
            <a:r>
              <a:rPr lang="en-US">
                <a:solidFill>
                  <a:srgbClr val="FF6600"/>
                </a:solidFill>
              </a:rPr>
              <a:t>Cost of project</a:t>
            </a:r>
            <a:endParaRPr lang="en-IN">
              <a:solidFill>
                <a:srgbClr val="FF6600"/>
              </a:solidFill>
            </a:endParaRPr>
          </a:p>
        </p:txBody>
      </p:sp>
      <p:graphicFrame>
        <p:nvGraphicFramePr>
          <p:cNvPr id="5" name="Table 4">
            <a:extLst>
              <a:ext uri="{FF2B5EF4-FFF2-40B4-BE49-F238E27FC236}">
                <a16:creationId xmlns:a16="http://schemas.microsoft.com/office/drawing/2014/main" id="{3CB7B8A7-4690-4218-814F-A20CEC547123}"/>
              </a:ext>
            </a:extLst>
          </p:cNvPr>
          <p:cNvGraphicFramePr>
            <a:graphicFrameLocks noGrp="1"/>
          </p:cNvGraphicFramePr>
          <p:nvPr>
            <p:extLst>
              <p:ext uri="{D42A27DB-BD31-4B8C-83A1-F6EECF244321}">
                <p14:modId xmlns:p14="http://schemas.microsoft.com/office/powerpoint/2010/main" val="3618464047"/>
              </p:ext>
            </p:extLst>
          </p:nvPr>
        </p:nvGraphicFramePr>
        <p:xfrm>
          <a:off x="914400" y="1715770"/>
          <a:ext cx="9982200" cy="3313430"/>
        </p:xfrm>
        <a:graphic>
          <a:graphicData uri="http://schemas.openxmlformats.org/drawingml/2006/table">
            <a:tbl>
              <a:tblPr firstRow="1" firstCol="1" bandRow="1">
                <a:tableStyleId>{5C22544A-7EE6-4342-B048-85BDC9FD1C3A}</a:tableStyleId>
              </a:tblPr>
              <a:tblGrid>
                <a:gridCol w="4984360">
                  <a:extLst>
                    <a:ext uri="{9D8B030D-6E8A-4147-A177-3AD203B41FA5}">
                      <a16:colId xmlns:a16="http://schemas.microsoft.com/office/drawing/2014/main" val="1423037952"/>
                    </a:ext>
                  </a:extLst>
                </a:gridCol>
                <a:gridCol w="4997840">
                  <a:extLst>
                    <a:ext uri="{9D8B030D-6E8A-4147-A177-3AD203B41FA5}">
                      <a16:colId xmlns:a16="http://schemas.microsoft.com/office/drawing/2014/main" val="1941862125"/>
                    </a:ext>
                  </a:extLst>
                </a:gridCol>
              </a:tblGrid>
              <a:tr h="615281">
                <a:tc>
                  <a:txBody>
                    <a:bodyPr/>
                    <a:lstStyle/>
                    <a:p>
                      <a:pPr marL="457200" algn="ctr">
                        <a:lnSpc>
                          <a:spcPct val="115000"/>
                        </a:lnSpc>
                        <a:tabLst>
                          <a:tab pos="857250" algn="l"/>
                        </a:tabLst>
                      </a:pPr>
                      <a:r>
                        <a:rPr lang="en-US" sz="1800">
                          <a:effectLst/>
                        </a:rPr>
                        <a:t>Tools used</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1000"/>
                        </a:spcAft>
                        <a:tabLst>
                          <a:tab pos="857250" algn="l"/>
                        </a:tabLst>
                      </a:pPr>
                      <a:r>
                        <a:rPr lang="en-US" sz="1800">
                          <a:effectLst/>
                        </a:rPr>
                        <a:t>Cost</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4936289"/>
                  </a:ext>
                </a:extLst>
              </a:tr>
              <a:tr h="620194">
                <a:tc>
                  <a:txBody>
                    <a:bodyPr/>
                    <a:lstStyle/>
                    <a:p>
                      <a:pPr marL="457200" algn="ctr">
                        <a:lnSpc>
                          <a:spcPct val="115000"/>
                        </a:lnSpc>
                        <a:tabLst>
                          <a:tab pos="857250" algn="l"/>
                        </a:tabLst>
                      </a:pPr>
                      <a:r>
                        <a:rPr lang="en-US" sz="1800">
                          <a:effectLst/>
                        </a:rPr>
                        <a:t>Kaggle</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1000"/>
                        </a:spcAft>
                        <a:tabLst>
                          <a:tab pos="857250" algn="l"/>
                        </a:tabLst>
                      </a:pPr>
                      <a:r>
                        <a:rPr lang="en-US" sz="1800">
                          <a:effectLst/>
                        </a:rPr>
                        <a:t>Free, open source</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0119048"/>
                  </a:ext>
                </a:extLst>
              </a:tr>
              <a:tr h="789672">
                <a:tc>
                  <a:txBody>
                    <a:bodyPr/>
                    <a:lstStyle/>
                    <a:p>
                      <a:pPr marL="457200" algn="ctr">
                        <a:lnSpc>
                          <a:spcPct val="115000"/>
                        </a:lnSpc>
                        <a:tabLst>
                          <a:tab pos="857250" algn="l"/>
                        </a:tabLst>
                      </a:pPr>
                      <a:r>
                        <a:rPr lang="en-US" sz="1800">
                          <a:effectLst/>
                        </a:rPr>
                        <a:t>Tkinter library</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1000"/>
                        </a:spcAft>
                        <a:tabLst>
                          <a:tab pos="857250" algn="l"/>
                        </a:tabLst>
                      </a:pPr>
                      <a:r>
                        <a:rPr lang="en-US" sz="1800">
                          <a:effectLst/>
                        </a:rPr>
                        <a:t>Free, Community edition, open source</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3167281"/>
                  </a:ext>
                </a:extLst>
              </a:tr>
              <a:tr h="684055">
                <a:tc>
                  <a:txBody>
                    <a:bodyPr/>
                    <a:lstStyle/>
                    <a:p>
                      <a:pPr marL="457200" algn="ctr">
                        <a:lnSpc>
                          <a:spcPct val="115000"/>
                        </a:lnSpc>
                        <a:tabLst>
                          <a:tab pos="857250" algn="l"/>
                        </a:tabLst>
                      </a:pPr>
                      <a:r>
                        <a:rPr lang="en-US" sz="1800">
                          <a:effectLst/>
                        </a:rPr>
                        <a:t>Jupyter Notebook</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1000"/>
                        </a:spcAft>
                        <a:tabLst>
                          <a:tab pos="857250" algn="l"/>
                        </a:tabLst>
                      </a:pPr>
                      <a:r>
                        <a:rPr lang="en-US" sz="1800">
                          <a:effectLst/>
                        </a:rPr>
                        <a:t>Free, open source</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7546083"/>
                  </a:ext>
                </a:extLst>
              </a:tr>
              <a:tr h="604228">
                <a:tc>
                  <a:txBody>
                    <a:bodyPr/>
                    <a:lstStyle/>
                    <a:p>
                      <a:pPr marL="457200" algn="ctr">
                        <a:lnSpc>
                          <a:spcPct val="115000"/>
                        </a:lnSpc>
                        <a:tabLst>
                          <a:tab pos="857250" algn="l"/>
                        </a:tabLst>
                      </a:pPr>
                      <a:r>
                        <a:rPr lang="en-US" sz="1800">
                          <a:effectLst/>
                        </a:rPr>
                        <a:t>Python 3.6.8</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1000"/>
                        </a:spcAft>
                        <a:tabLst>
                          <a:tab pos="857250" algn="l"/>
                        </a:tabLst>
                      </a:pPr>
                      <a:r>
                        <a:rPr lang="en-US" sz="1800">
                          <a:effectLst/>
                        </a:rPr>
                        <a:t>Free, Open source</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8841840"/>
                  </a:ext>
                </a:extLst>
              </a:tr>
            </a:tbl>
          </a:graphicData>
        </a:graphic>
      </p:graphicFrame>
    </p:spTree>
    <p:extLst>
      <p:ext uri="{BB962C8B-B14F-4D97-AF65-F5344CB8AC3E}">
        <p14:creationId xmlns:p14="http://schemas.microsoft.com/office/powerpoint/2010/main" val="2294663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7ACF06-B342-4965-8A8C-0CB64BC3FE86}"/>
              </a:ext>
            </a:extLst>
          </p:cNvPr>
          <p:cNvSpPr>
            <a:spLocks noGrp="1"/>
          </p:cNvSpPr>
          <p:nvPr>
            <p:ph type="sldNum" sz="quarter" idx="14"/>
          </p:nvPr>
        </p:nvSpPr>
        <p:spPr/>
        <p:txBody>
          <a:bodyPr/>
          <a:lstStyle/>
          <a:p>
            <a:fld id="{45A3C14A-F937-4231-B6F1-40B429FAFB2F}" type="slidenum">
              <a:rPr lang="en-NZ" smtClean="0"/>
              <a:pPr/>
              <a:t>29</a:t>
            </a:fld>
            <a:endParaRPr lang="en-NZ" dirty="0"/>
          </a:p>
        </p:txBody>
      </p:sp>
      <p:sp>
        <p:nvSpPr>
          <p:cNvPr id="3" name="Title 2">
            <a:extLst>
              <a:ext uri="{FF2B5EF4-FFF2-40B4-BE49-F238E27FC236}">
                <a16:creationId xmlns:a16="http://schemas.microsoft.com/office/drawing/2014/main" id="{ACE145AD-C20B-4C43-A672-125F4F243B4B}"/>
              </a:ext>
            </a:extLst>
          </p:cNvPr>
          <p:cNvSpPr>
            <a:spLocks noGrp="1"/>
          </p:cNvSpPr>
          <p:nvPr>
            <p:ph type="title"/>
          </p:nvPr>
        </p:nvSpPr>
        <p:spPr>
          <a:xfrm>
            <a:off x="695400" y="0"/>
            <a:ext cx="6211927" cy="838202"/>
          </a:xfrm>
        </p:spPr>
        <p:txBody>
          <a:bodyPr/>
          <a:lstStyle/>
          <a:p>
            <a:r>
              <a:rPr lang="en-US">
                <a:solidFill>
                  <a:srgbClr val="FF6600"/>
                </a:solidFill>
              </a:rPr>
              <a:t>conclusion</a:t>
            </a:r>
            <a:endParaRPr lang="en-IN">
              <a:solidFill>
                <a:srgbClr val="FF6600"/>
              </a:solidFill>
            </a:endParaRPr>
          </a:p>
        </p:txBody>
      </p:sp>
      <p:sp>
        <p:nvSpPr>
          <p:cNvPr id="4" name="Text Placeholder 3">
            <a:extLst>
              <a:ext uri="{FF2B5EF4-FFF2-40B4-BE49-F238E27FC236}">
                <a16:creationId xmlns:a16="http://schemas.microsoft.com/office/drawing/2014/main" id="{7DB8BBD9-16BF-45D3-9134-C643542F0EE5}"/>
              </a:ext>
            </a:extLst>
          </p:cNvPr>
          <p:cNvSpPr>
            <a:spLocks noGrp="1"/>
          </p:cNvSpPr>
          <p:nvPr>
            <p:ph type="body" sz="quarter" idx="17"/>
          </p:nvPr>
        </p:nvSpPr>
        <p:spPr>
          <a:xfrm>
            <a:off x="695400" y="842684"/>
            <a:ext cx="10801201" cy="4320480"/>
          </a:xfrm>
        </p:spPr>
        <p:txBody>
          <a:bodyPr/>
          <a:lstStyle/>
          <a:p>
            <a:pPr marL="0" indent="0">
              <a:buNone/>
            </a:pPr>
            <a:r>
              <a:rPr lang="en-US" sz="18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When model built using ML Algos to envisage Alzheimer's sickness using MRI imageries, numerous studies have found encouraging results. These algorithms have shown good rates of accuracy in predicting Alzheimer's illness using MRI scans of the brain, which may help in the early identification and diagnosis of the disorder. Prior to becoming extensively accepted for usage in clinical settings, it is crucial to keep in mind that these algorithms are still in the research stage and need further validation and testing. Utilizing confidential patient data and ensuring the accuracy and dependability of these algorithms also raise moral dilemmas. All things considered, utilizing artificial intelligence to forecast the onset of dementia from an MRI scan is an intriguing field of study that might potentially increase the that might potentially diagnosis and treatment of Alzheimer's illness.</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a:p>
        </p:txBody>
      </p:sp>
    </p:spTree>
    <p:extLst>
      <p:ext uri="{BB962C8B-B14F-4D97-AF65-F5344CB8AC3E}">
        <p14:creationId xmlns:p14="http://schemas.microsoft.com/office/powerpoint/2010/main" val="331494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0"/>
            <a:ext cx="11353800" cy="3656101"/>
          </a:xfrm>
        </p:spPr>
        <p:txBody>
          <a:bodyPr/>
          <a:lstStyle/>
          <a:p>
            <a:pPr algn="ctr"/>
            <a:r>
              <a:rPr lang="en-US" sz="8000"/>
              <a:t>Alzheimer Disease Prediction using Machine Learning Algorithms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4580DF-493D-4668-BE59-F99A9BF7653E}"/>
              </a:ext>
            </a:extLst>
          </p:cNvPr>
          <p:cNvSpPr>
            <a:spLocks noGrp="1"/>
          </p:cNvSpPr>
          <p:nvPr>
            <p:ph type="sldNum" sz="quarter" idx="14"/>
          </p:nvPr>
        </p:nvSpPr>
        <p:spPr/>
        <p:txBody>
          <a:bodyPr/>
          <a:lstStyle/>
          <a:p>
            <a:fld id="{45A3C14A-F937-4231-B6F1-40B429FAFB2F}" type="slidenum">
              <a:rPr lang="en-NZ" smtClean="0"/>
              <a:pPr/>
              <a:t>30</a:t>
            </a:fld>
            <a:endParaRPr lang="en-NZ" dirty="0"/>
          </a:p>
        </p:txBody>
      </p:sp>
      <p:sp>
        <p:nvSpPr>
          <p:cNvPr id="3" name="Title 2">
            <a:extLst>
              <a:ext uri="{FF2B5EF4-FFF2-40B4-BE49-F238E27FC236}">
                <a16:creationId xmlns:a16="http://schemas.microsoft.com/office/drawing/2014/main" id="{BBE41E3B-4053-4DB8-8B9A-8E9D50E14421}"/>
              </a:ext>
            </a:extLst>
          </p:cNvPr>
          <p:cNvSpPr>
            <a:spLocks noGrp="1"/>
          </p:cNvSpPr>
          <p:nvPr>
            <p:ph type="title"/>
          </p:nvPr>
        </p:nvSpPr>
        <p:spPr>
          <a:xfrm>
            <a:off x="533400" y="0"/>
            <a:ext cx="9667800" cy="838202"/>
          </a:xfrm>
        </p:spPr>
        <p:txBody>
          <a:bodyPr/>
          <a:lstStyle/>
          <a:p>
            <a:r>
              <a:rPr lang="en-US">
                <a:solidFill>
                  <a:srgbClr val="FF6600"/>
                </a:solidFill>
              </a:rPr>
              <a:t>Project limitations and future enhancements</a:t>
            </a:r>
            <a:endParaRPr lang="en-IN">
              <a:solidFill>
                <a:srgbClr val="FF6600"/>
              </a:solidFill>
            </a:endParaRPr>
          </a:p>
        </p:txBody>
      </p:sp>
      <p:sp>
        <p:nvSpPr>
          <p:cNvPr id="4" name="Text Placeholder 3">
            <a:extLst>
              <a:ext uri="{FF2B5EF4-FFF2-40B4-BE49-F238E27FC236}">
                <a16:creationId xmlns:a16="http://schemas.microsoft.com/office/drawing/2014/main" id="{56504BA3-B1D4-4A1C-9F1A-52F065372107}"/>
              </a:ext>
            </a:extLst>
          </p:cNvPr>
          <p:cNvSpPr>
            <a:spLocks noGrp="1"/>
          </p:cNvSpPr>
          <p:nvPr>
            <p:ph type="body" sz="quarter" idx="17"/>
          </p:nvPr>
        </p:nvSpPr>
        <p:spPr>
          <a:xfrm>
            <a:off x="990600" y="1376084"/>
            <a:ext cx="10801201" cy="4320480"/>
          </a:xfrm>
        </p:spPr>
        <p:txBody>
          <a:bodyPr/>
          <a:lstStyle/>
          <a:p>
            <a:pPr marL="342900" lvl="0" indent="-342900" algn="just">
              <a:lnSpc>
                <a:spcPct val="115000"/>
              </a:lnSpc>
              <a:spcAft>
                <a:spcPts val="1000"/>
              </a:spcAft>
              <a:buFont typeface="+mj-lt"/>
              <a:buAutoNum type="arabicPeriod"/>
              <a:tabLst>
                <a:tab pos="457200" algn="l"/>
              </a:tabLst>
            </a:pPr>
            <a:r>
              <a:rPr lang="en-IN" sz="18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Availability and quality of data: The accuracy of machine learning models depends heavily on the quality and quantity of data available. Availability of data can be a limitation as there may be a shortage of MRI scans for patients in certain demographics or with specific cognitive conditions.</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tabLst>
                <a:tab pos="457200" algn="l"/>
              </a:tabLst>
            </a:pPr>
            <a:r>
              <a:rPr lang="en-IN" sz="18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Bias in data: Bias in data can affect the accuracy and fairness of machine learning models, and it may be difficult to ensure that the dataset used for training the algorithm is representative of the wider population.</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tabLst>
                <a:tab pos="457200" algn="l"/>
              </a:tabLst>
            </a:pPr>
            <a:r>
              <a:rPr lang="en-IN" sz="18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Complexity of diagnosis: Alzheimer's disease is a complex and multifactorial condition, and it may be difficult to accurately diagnose in some cases, even with the assistance of machine learning algorithms.</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tabLst>
                <a:tab pos="457200" algn="l"/>
              </a:tabLst>
            </a:pPr>
            <a:r>
              <a:rPr lang="en-IN" sz="18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Ethical considerations: Developing and implementing machine learning models for healthcare raises ethical concerns, such as patient privacy and data security.</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tabLst>
                <a:tab pos="457200" algn="l"/>
              </a:tabLst>
            </a:pPr>
            <a:r>
              <a:rPr lang="en-IN" sz="18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Regulatory approval: Obtaining regulatory approval for a machine learning algorithm for clinical use can be a complex and time-consuming process.</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a:p>
        </p:txBody>
      </p:sp>
      <p:sp>
        <p:nvSpPr>
          <p:cNvPr id="5" name="Title 2">
            <a:extLst>
              <a:ext uri="{FF2B5EF4-FFF2-40B4-BE49-F238E27FC236}">
                <a16:creationId xmlns:a16="http://schemas.microsoft.com/office/drawing/2014/main" id="{54B9D015-5FD3-45A5-9D57-EC424FED4CE6}"/>
              </a:ext>
            </a:extLst>
          </p:cNvPr>
          <p:cNvSpPr txBox="1">
            <a:spLocks/>
          </p:cNvSpPr>
          <p:nvPr/>
        </p:nvSpPr>
        <p:spPr bwMode="gray">
          <a:xfrm>
            <a:off x="838200" y="533400"/>
            <a:ext cx="9667800" cy="838202"/>
          </a:xfrm>
          <a:prstGeom prst="rect">
            <a:avLst/>
          </a:prstGeom>
        </p:spPr>
        <p:txBody>
          <a:bodyPr anchor="ctr" anchorCtr="0">
            <a:noAutofit/>
          </a:bodyPr>
          <a:lstStyle>
            <a:lvl1pPr algn="l" defTabSz="914400" rtl="0" eaLnBrk="1" latinLnBrk="0" hangingPunct="1">
              <a:lnSpc>
                <a:spcPct val="90000"/>
              </a:lnSpc>
              <a:spcBef>
                <a:spcPct val="0"/>
              </a:spcBef>
              <a:buNone/>
              <a:defRPr sz="2800" kern="12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a:solidFill>
                  <a:srgbClr val="FF6600"/>
                </a:solidFill>
              </a:rPr>
              <a:t>limitations</a:t>
            </a:r>
            <a:endParaRPr lang="en-IN">
              <a:solidFill>
                <a:srgbClr val="FF6600"/>
              </a:solidFill>
            </a:endParaRPr>
          </a:p>
        </p:txBody>
      </p:sp>
    </p:spTree>
    <p:extLst>
      <p:ext uri="{BB962C8B-B14F-4D97-AF65-F5344CB8AC3E}">
        <p14:creationId xmlns:p14="http://schemas.microsoft.com/office/powerpoint/2010/main" val="412132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7CA6E7-0BA9-4DE7-8BFC-989F91F0F5E7}"/>
              </a:ext>
            </a:extLst>
          </p:cNvPr>
          <p:cNvSpPr>
            <a:spLocks noGrp="1"/>
          </p:cNvSpPr>
          <p:nvPr>
            <p:ph type="sldNum" sz="quarter" idx="14"/>
          </p:nvPr>
        </p:nvSpPr>
        <p:spPr/>
        <p:txBody>
          <a:bodyPr/>
          <a:lstStyle/>
          <a:p>
            <a:fld id="{45A3C14A-F937-4231-B6F1-40B429FAFB2F}" type="slidenum">
              <a:rPr lang="en-NZ" smtClean="0"/>
              <a:pPr/>
              <a:t>31</a:t>
            </a:fld>
            <a:endParaRPr lang="en-NZ" dirty="0"/>
          </a:p>
        </p:txBody>
      </p:sp>
      <p:sp>
        <p:nvSpPr>
          <p:cNvPr id="3" name="Title 2">
            <a:extLst>
              <a:ext uri="{FF2B5EF4-FFF2-40B4-BE49-F238E27FC236}">
                <a16:creationId xmlns:a16="http://schemas.microsoft.com/office/drawing/2014/main" id="{894C1B55-A71E-4D2E-881E-E536F0F918E5}"/>
              </a:ext>
            </a:extLst>
          </p:cNvPr>
          <p:cNvSpPr>
            <a:spLocks noGrp="1"/>
          </p:cNvSpPr>
          <p:nvPr>
            <p:ph type="title"/>
          </p:nvPr>
        </p:nvSpPr>
        <p:spPr>
          <a:xfrm>
            <a:off x="731259" y="0"/>
            <a:ext cx="6211927" cy="838202"/>
          </a:xfrm>
        </p:spPr>
        <p:txBody>
          <a:bodyPr/>
          <a:lstStyle/>
          <a:p>
            <a:r>
              <a:rPr lang="en-US">
                <a:solidFill>
                  <a:srgbClr val="FF6600"/>
                </a:solidFill>
              </a:rPr>
              <a:t>Future enhancements</a:t>
            </a:r>
            <a:endParaRPr lang="en-IN">
              <a:solidFill>
                <a:srgbClr val="FF6600"/>
              </a:solidFill>
            </a:endParaRPr>
          </a:p>
        </p:txBody>
      </p:sp>
      <p:sp>
        <p:nvSpPr>
          <p:cNvPr id="4" name="Text Placeholder 3">
            <a:extLst>
              <a:ext uri="{FF2B5EF4-FFF2-40B4-BE49-F238E27FC236}">
                <a16:creationId xmlns:a16="http://schemas.microsoft.com/office/drawing/2014/main" id="{8D62F12D-9C54-4E83-A724-0F52CCD81BD0}"/>
              </a:ext>
            </a:extLst>
          </p:cNvPr>
          <p:cNvSpPr>
            <a:spLocks noGrp="1"/>
          </p:cNvSpPr>
          <p:nvPr>
            <p:ph type="body" sz="quarter" idx="17"/>
          </p:nvPr>
        </p:nvSpPr>
        <p:spPr>
          <a:xfrm>
            <a:off x="864072" y="851649"/>
            <a:ext cx="10801201" cy="4320480"/>
          </a:xfrm>
        </p:spPr>
        <p:txBody>
          <a:bodyPr/>
          <a:lstStyle/>
          <a:p>
            <a:pPr marL="342900" lvl="0" indent="-342900" algn="just">
              <a:lnSpc>
                <a:spcPct val="115000"/>
              </a:lnSpc>
              <a:spcAft>
                <a:spcPts val="1000"/>
              </a:spcAft>
              <a:buFont typeface="+mj-lt"/>
              <a:buAutoNum type="arabicPeriod"/>
              <a:tabLst>
                <a:tab pos="457200" algn="l"/>
              </a:tabLst>
            </a:pPr>
            <a:r>
              <a:rPr lang="en-IN" sz="18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Incorporating other data types: In addition to MRI scans, other data types such as genetic information, cognitive assessments, and patient medical histories could be incorporated into the algorithm to improve accuracy and precision.</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tabLst>
                <a:tab pos="457200" algn="l"/>
              </a:tabLst>
            </a:pPr>
            <a:r>
              <a:rPr lang="en-IN" sz="18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Real-time monitoring: Machine learning algorithms could be integrated with wearable technology and mobile apps to provide real-time monitoring of cognitive status and disease progression in patients.</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tabLst>
                <a:tab pos="457200" algn="l"/>
              </a:tabLst>
            </a:pPr>
            <a:r>
              <a:rPr lang="en-IN" sz="18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Multimodal imaging: Combining multiple imaging modalities, such as MRI and PET scans, could improve the accuracy of the algorithm by providing a more comprehensive picture of brain structure and function.</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tabLst>
                <a:tab pos="457200" algn="l"/>
              </a:tabLst>
            </a:pPr>
            <a:r>
              <a:rPr lang="en-IN" sz="18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Explainable AI: The development of explainable AI models would allow for a better understanding of how the algorithm arrives at its predictions, enabling healthcare professionals to make more informed decisions.</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tabLst>
                <a:tab pos="457200" algn="l"/>
              </a:tabLst>
            </a:pPr>
            <a:r>
              <a:rPr lang="en-IN" sz="18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Longitudinal studies: Longitudinal studies could be conducted to assess the accuracy and effectiveness of the algorithm over time, and to identify potential factors that may influence its performance.</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a:p>
        </p:txBody>
      </p:sp>
    </p:spTree>
    <p:extLst>
      <p:ext uri="{BB962C8B-B14F-4D97-AF65-F5344CB8AC3E}">
        <p14:creationId xmlns:p14="http://schemas.microsoft.com/office/powerpoint/2010/main" val="2500537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EAC215-3766-4BF1-A093-DD220B057795}"/>
              </a:ext>
            </a:extLst>
          </p:cNvPr>
          <p:cNvSpPr>
            <a:spLocks noGrp="1"/>
          </p:cNvSpPr>
          <p:nvPr>
            <p:ph type="sldNum" sz="quarter" idx="14"/>
          </p:nvPr>
        </p:nvSpPr>
        <p:spPr/>
        <p:txBody>
          <a:bodyPr/>
          <a:lstStyle/>
          <a:p>
            <a:fld id="{45A3C14A-F937-4231-B6F1-40B429FAFB2F}" type="slidenum">
              <a:rPr lang="en-NZ" smtClean="0"/>
              <a:pPr/>
              <a:t>32</a:t>
            </a:fld>
            <a:endParaRPr lang="en-NZ" dirty="0"/>
          </a:p>
        </p:txBody>
      </p:sp>
      <p:sp>
        <p:nvSpPr>
          <p:cNvPr id="3" name="Title 2">
            <a:extLst>
              <a:ext uri="{FF2B5EF4-FFF2-40B4-BE49-F238E27FC236}">
                <a16:creationId xmlns:a16="http://schemas.microsoft.com/office/drawing/2014/main" id="{05C86D37-4D40-4B66-8774-449172D50571}"/>
              </a:ext>
            </a:extLst>
          </p:cNvPr>
          <p:cNvSpPr>
            <a:spLocks noGrp="1"/>
          </p:cNvSpPr>
          <p:nvPr>
            <p:ph type="title"/>
          </p:nvPr>
        </p:nvSpPr>
        <p:spPr>
          <a:xfrm>
            <a:off x="708847" y="0"/>
            <a:ext cx="6211927" cy="838202"/>
          </a:xfrm>
        </p:spPr>
        <p:txBody>
          <a:bodyPr/>
          <a:lstStyle/>
          <a:p>
            <a:r>
              <a:rPr lang="en-US">
                <a:solidFill>
                  <a:srgbClr val="FF6600"/>
                </a:solidFill>
              </a:rPr>
              <a:t>references</a:t>
            </a:r>
            <a:endParaRPr lang="en-IN">
              <a:solidFill>
                <a:srgbClr val="FF6600"/>
              </a:solidFill>
            </a:endParaRPr>
          </a:p>
        </p:txBody>
      </p:sp>
      <p:sp>
        <p:nvSpPr>
          <p:cNvPr id="4" name="Text Placeholder 3">
            <a:extLst>
              <a:ext uri="{FF2B5EF4-FFF2-40B4-BE49-F238E27FC236}">
                <a16:creationId xmlns:a16="http://schemas.microsoft.com/office/drawing/2014/main" id="{856E07CD-9B0C-4B6B-BF87-7A7B3CFF9FD5}"/>
              </a:ext>
            </a:extLst>
          </p:cNvPr>
          <p:cNvSpPr>
            <a:spLocks noGrp="1"/>
          </p:cNvSpPr>
          <p:nvPr>
            <p:ph type="body" sz="quarter" idx="17"/>
          </p:nvPr>
        </p:nvSpPr>
        <p:spPr>
          <a:xfrm>
            <a:off x="864072" y="838202"/>
            <a:ext cx="10801201" cy="4320480"/>
          </a:xfrm>
        </p:spPr>
        <p:txBody>
          <a:bodyPr/>
          <a:lstStyle/>
          <a:p>
            <a:pPr algn="just">
              <a:lnSpc>
                <a:spcPct val="115000"/>
              </a:lnSpc>
              <a:spcAft>
                <a:spcPts val="1000"/>
              </a:spcAft>
            </a:pPr>
            <a:r>
              <a:rPr lang="en-US" sz="14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[1] A. Balasundaram, Sruthi Srinivasan, A. Prasad, Jahan Malik, Aayush Kumar, “Hippocampus Segmentation-Based Alzheimer’s Disease Diagnosis and Classification of MRI Images”, School of CSE, Centre for Cyber Physical Systems, Vellore Institute of Technology, Chennai, Tamil Nadu, India, Arabian Journal for Science and Engineering, 03 January 2023.</a:t>
            </a:r>
            <a:endParaRPr lang="en-IN" sz="14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4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[2] C. Kavitha, Vinodhini Mani, S. R. Srividhya, Osamah Ibrahim Khalaf and Carlos Andrés Tavera Romero, “Early-Stage Alzheimer Disease Prediction using Machine Learning Models”, Department of CSE, Sathyabama Institute of Science and Technology, Chennai, India, </a:t>
            </a:r>
            <a:r>
              <a:rPr lang="en-US" sz="1400" u="sng">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www.frontiersin.org</a:t>
            </a:r>
            <a:r>
              <a:rPr lang="en-US" sz="14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2022.</a:t>
            </a:r>
            <a:endParaRPr lang="en-IN" sz="14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4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[3] Cristina L. Saratxaga, Iratxe Moya, “MRI Deep Learning-Based Solution for Alzheimer’s Disease Prediction”, Department of Cell Biology and Histology, Faculty of Medicine and Dentistry, University of the Basque Country, 48940 Leioa, SpainJ.Pers. Med. 2021, 11, 902. https://doi.org/10.3390/jpm11090902, 9 September 2021.</a:t>
            </a:r>
            <a:endParaRPr lang="en-IN" sz="14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4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[4] J. Neelaveni, M.S.Geetha Devasana, “Alzheimer Disease Prediction using Machine Learning Algorithms”, CSE Department, Sri Ramakrishna Engineering College-641022, Coimbatore, India, 6th International Conference on Advanced Computing &amp; Communication Systems (ICACCS), 2020.</a:t>
            </a:r>
            <a:endParaRPr lang="en-IN" sz="14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40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[5] Fan Zhang, Zhenzhen Li, Boyan Zhang, Haishun Du, Binjie Wang, Xinhong Zhang, “Multi-modal deep learning model for auxiliary diagnosis of Alzheimer’s disease” , School of C&amp;IT, Henan University, Kaifeng 475001, China, Elsevier B.V, 2019.</a:t>
            </a:r>
            <a:endParaRPr lang="en-IN" sz="14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400">
                <a:solidFill>
                  <a:srgbClr val="00000A"/>
                </a:solidFill>
                <a:effectLst/>
                <a:latin typeface="Times New Roman" panose="02020603050405020304" pitchFamily="18" charset="0"/>
                <a:ea typeface="Times New Roman" panose="02020603050405020304" pitchFamily="18" charset="0"/>
              </a:rPr>
              <a:t>[6] Li, H, Habes M, Wolk, Fan, Y, “A deep learning model for early prediction of Alzheimer’s disease dementia based on hippocampal MRI”, </a:t>
            </a:r>
            <a:r>
              <a:rPr lang="en-US" sz="1400" u="sng">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https://doi.org/10.1016/j.jalz.2019.02.007</a:t>
            </a:r>
            <a:r>
              <a:rPr lang="en-US" sz="1400" u="sng">
                <a:solidFill>
                  <a:srgbClr val="00000A"/>
                </a:solidFill>
                <a:effectLst/>
                <a:latin typeface="Times New Roman" panose="02020603050405020304" pitchFamily="18" charset="0"/>
                <a:ea typeface="Times New Roman" panose="02020603050405020304" pitchFamily="18" charset="0"/>
              </a:rPr>
              <a:t>, </a:t>
            </a:r>
            <a:r>
              <a:rPr lang="en-US" sz="1400">
                <a:solidFill>
                  <a:srgbClr val="00000A"/>
                </a:solidFill>
                <a:effectLst/>
                <a:latin typeface="Times New Roman" panose="02020603050405020304" pitchFamily="18" charset="0"/>
                <a:ea typeface="Times New Roman" panose="02020603050405020304" pitchFamily="18" charset="0"/>
              </a:rPr>
              <a:t>1–12 (2019). </a:t>
            </a:r>
            <a:endParaRPr lang="en-IN" sz="1400"/>
          </a:p>
        </p:txBody>
      </p:sp>
    </p:spTree>
    <p:extLst>
      <p:ext uri="{BB962C8B-B14F-4D97-AF65-F5344CB8AC3E}">
        <p14:creationId xmlns:p14="http://schemas.microsoft.com/office/powerpoint/2010/main" val="2280616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53C701-2EBC-40A5-B70A-4EE790D19FCB}"/>
              </a:ext>
            </a:extLst>
          </p:cNvPr>
          <p:cNvSpPr/>
          <p:nvPr/>
        </p:nvSpPr>
        <p:spPr>
          <a:xfrm>
            <a:off x="2286000" y="2667000"/>
            <a:ext cx="7315200" cy="1107996"/>
          </a:xfrm>
          <a:prstGeom prst="rect">
            <a:avLst/>
          </a:prstGeom>
          <a:noFill/>
        </p:spPr>
        <p:txBody>
          <a:bodyPr wrap="square" lIns="91440" tIns="45720" rIns="91440" bIns="45720">
            <a:spAutoFit/>
          </a:bodyPr>
          <a:lstStyle/>
          <a:p>
            <a:pPr algn="ctr"/>
            <a:r>
              <a:rPr lang="en-US" sz="66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7"/>
          </p:nvPr>
        </p:nvSpPr>
        <p:spPr>
          <a:xfrm>
            <a:off x="695400" y="1447800"/>
            <a:ext cx="5112568" cy="4319360"/>
          </a:xfrm>
        </p:spPr>
        <p:txBody>
          <a:bodyPr/>
          <a:lstStyle/>
          <a:p>
            <a:pPr>
              <a:lnSpc>
                <a:spcPct val="100000"/>
              </a:lnSpc>
              <a:spcBef>
                <a:spcPts val="300"/>
              </a:spcBef>
              <a:spcAft>
                <a:spcPts val="300"/>
              </a:spcAft>
            </a:pPr>
            <a:r>
              <a:rPr lang="en-US" sz="1800" dirty="0">
                <a:solidFill>
                  <a:srgbClr val="000000">
                    <a:lumMod val="50000"/>
                    <a:lumOff val="50000"/>
                  </a:srgbClr>
                </a:solidFill>
              </a:rPr>
              <a:t>Abstract</a:t>
            </a:r>
          </a:p>
          <a:p>
            <a:pPr lvl="0">
              <a:lnSpc>
                <a:spcPct val="100000"/>
              </a:lnSpc>
              <a:spcBef>
                <a:spcPts val="300"/>
              </a:spcBef>
              <a:spcAft>
                <a:spcPts val="300"/>
              </a:spcAft>
            </a:pPr>
            <a:r>
              <a:rPr lang="en-US" sz="1800" dirty="0">
                <a:solidFill>
                  <a:srgbClr val="000000">
                    <a:lumMod val="50000"/>
                    <a:lumOff val="50000"/>
                  </a:srgbClr>
                </a:solidFill>
              </a:rPr>
              <a:t>Introduction</a:t>
            </a:r>
          </a:p>
          <a:p>
            <a:pPr lvl="0">
              <a:lnSpc>
                <a:spcPct val="100000"/>
              </a:lnSpc>
              <a:spcBef>
                <a:spcPts val="300"/>
              </a:spcBef>
              <a:spcAft>
                <a:spcPts val="300"/>
              </a:spcAft>
            </a:pPr>
            <a:r>
              <a:rPr lang="en-US" sz="1800" dirty="0">
                <a:solidFill>
                  <a:srgbClr val="000000">
                    <a:lumMod val="50000"/>
                    <a:lumOff val="50000"/>
                  </a:srgbClr>
                </a:solidFill>
              </a:rPr>
              <a:t>Literature Survey</a:t>
            </a:r>
          </a:p>
          <a:p>
            <a:pPr lvl="0">
              <a:lnSpc>
                <a:spcPct val="100000"/>
              </a:lnSpc>
              <a:spcBef>
                <a:spcPts val="300"/>
              </a:spcBef>
              <a:spcAft>
                <a:spcPts val="300"/>
              </a:spcAft>
            </a:pPr>
            <a:r>
              <a:rPr lang="en-US" sz="1800" dirty="0">
                <a:solidFill>
                  <a:srgbClr val="000000">
                    <a:lumMod val="50000"/>
                    <a:lumOff val="50000"/>
                  </a:srgbClr>
                </a:solidFill>
              </a:rPr>
              <a:t>Positioning</a:t>
            </a:r>
          </a:p>
          <a:p>
            <a:pPr lvl="1">
              <a:lnSpc>
                <a:spcPct val="100000"/>
              </a:lnSpc>
              <a:spcBef>
                <a:spcPts val="300"/>
              </a:spcBef>
              <a:spcAft>
                <a:spcPts val="300"/>
              </a:spcAft>
            </a:pPr>
            <a:r>
              <a:rPr lang="en-US" sz="1800" dirty="0">
                <a:solidFill>
                  <a:srgbClr val="000000">
                    <a:lumMod val="50000"/>
                    <a:lumOff val="50000"/>
                  </a:srgbClr>
                </a:solidFill>
              </a:rPr>
              <a:t>Problem statement</a:t>
            </a:r>
          </a:p>
          <a:p>
            <a:pPr lvl="1">
              <a:lnSpc>
                <a:spcPct val="100000"/>
              </a:lnSpc>
              <a:spcBef>
                <a:spcPts val="300"/>
              </a:spcBef>
              <a:spcAft>
                <a:spcPts val="300"/>
              </a:spcAft>
            </a:pPr>
            <a:r>
              <a:rPr lang="en-US" sz="1800" dirty="0">
                <a:solidFill>
                  <a:srgbClr val="000000">
                    <a:lumMod val="50000"/>
                    <a:lumOff val="50000"/>
                  </a:srgbClr>
                </a:solidFill>
              </a:rPr>
              <a:t>Product position statement</a:t>
            </a:r>
          </a:p>
          <a:p>
            <a:pPr lvl="0">
              <a:lnSpc>
                <a:spcPct val="100000"/>
              </a:lnSpc>
              <a:spcBef>
                <a:spcPts val="300"/>
              </a:spcBef>
              <a:spcAft>
                <a:spcPts val="300"/>
              </a:spcAft>
            </a:pPr>
            <a:r>
              <a:rPr lang="en-US" sz="1800" dirty="0">
                <a:solidFill>
                  <a:srgbClr val="000000">
                    <a:lumMod val="50000"/>
                    <a:lumOff val="50000"/>
                  </a:srgbClr>
                </a:solidFill>
              </a:rPr>
              <a:t>Project overview</a:t>
            </a:r>
          </a:p>
          <a:p>
            <a:pPr lvl="1">
              <a:lnSpc>
                <a:spcPct val="100000"/>
              </a:lnSpc>
              <a:spcBef>
                <a:spcPts val="300"/>
              </a:spcBef>
              <a:spcAft>
                <a:spcPts val="300"/>
              </a:spcAft>
            </a:pPr>
            <a:r>
              <a:rPr lang="en-US" sz="1800" dirty="0">
                <a:solidFill>
                  <a:srgbClr val="000000">
                    <a:lumMod val="50000"/>
                    <a:lumOff val="50000"/>
                  </a:srgbClr>
                </a:solidFill>
              </a:rPr>
              <a:t>Objectives</a:t>
            </a:r>
          </a:p>
          <a:p>
            <a:pPr lvl="1">
              <a:lnSpc>
                <a:spcPct val="100000"/>
              </a:lnSpc>
              <a:spcBef>
                <a:spcPts val="300"/>
              </a:spcBef>
              <a:spcAft>
                <a:spcPts val="300"/>
              </a:spcAft>
            </a:pPr>
            <a:r>
              <a:rPr lang="en-US" sz="1800" dirty="0">
                <a:solidFill>
                  <a:srgbClr val="000000">
                    <a:lumMod val="50000"/>
                    <a:lumOff val="50000"/>
                  </a:srgbClr>
                </a:solidFill>
              </a:rPr>
              <a:t>Goals</a:t>
            </a:r>
          </a:p>
          <a:p>
            <a:pPr lvl="0">
              <a:lnSpc>
                <a:spcPct val="100000"/>
              </a:lnSpc>
              <a:spcBef>
                <a:spcPts val="300"/>
              </a:spcBef>
              <a:spcAft>
                <a:spcPts val="300"/>
              </a:spcAft>
            </a:pPr>
            <a:r>
              <a:rPr lang="en-US" sz="1800" dirty="0">
                <a:solidFill>
                  <a:srgbClr val="000000">
                    <a:lumMod val="50000"/>
                    <a:lumOff val="50000"/>
                  </a:srgbClr>
                </a:solidFill>
              </a:rPr>
              <a:t>Project Scope</a:t>
            </a:r>
          </a:p>
          <a:p>
            <a:pPr lvl="0">
              <a:lnSpc>
                <a:spcPct val="100000"/>
              </a:lnSpc>
              <a:spcBef>
                <a:spcPts val="300"/>
              </a:spcBef>
              <a:spcAft>
                <a:spcPts val="300"/>
              </a:spcAft>
            </a:pPr>
            <a:r>
              <a:rPr lang="en-US" sz="1800" dirty="0">
                <a:solidFill>
                  <a:srgbClr val="000000">
                    <a:lumMod val="50000"/>
                    <a:lumOff val="50000"/>
                  </a:srgbClr>
                </a:solidFill>
              </a:rPr>
              <a:t>Methodology</a:t>
            </a:r>
          </a:p>
          <a:p>
            <a:pPr lvl="0">
              <a:lnSpc>
                <a:spcPct val="100000"/>
              </a:lnSpc>
              <a:spcBef>
                <a:spcPts val="300"/>
              </a:spcBef>
              <a:spcAft>
                <a:spcPts val="300"/>
              </a:spcAft>
            </a:pPr>
            <a:r>
              <a:rPr lang="en-US" sz="1800" dirty="0">
                <a:solidFill>
                  <a:srgbClr val="000000">
                    <a:lumMod val="50000"/>
                    <a:lumOff val="50000"/>
                  </a:srgbClr>
                </a:solidFill>
              </a:rPr>
              <a:t>Modules identified</a:t>
            </a:r>
          </a:p>
          <a:p>
            <a:pPr>
              <a:lnSpc>
                <a:spcPct val="100000"/>
              </a:lnSpc>
              <a:spcBef>
                <a:spcPts val="300"/>
              </a:spcBef>
              <a:spcAft>
                <a:spcPts val="300"/>
              </a:spcAft>
            </a:pPr>
            <a:endParaRPr lang="en-US" sz="1800" dirty="0"/>
          </a:p>
        </p:txBody>
      </p:sp>
      <p:sp>
        <p:nvSpPr>
          <p:cNvPr id="8" name="Text Placeholder 7"/>
          <p:cNvSpPr>
            <a:spLocks noGrp="1"/>
          </p:cNvSpPr>
          <p:nvPr>
            <p:ph type="body" sz="quarter" idx="18"/>
          </p:nvPr>
        </p:nvSpPr>
        <p:spPr>
          <a:xfrm>
            <a:off x="6168008" y="1447800"/>
            <a:ext cx="5112568" cy="4319360"/>
          </a:xfrm>
        </p:spPr>
        <p:txBody>
          <a:bodyPr/>
          <a:lstStyle/>
          <a:p>
            <a:pPr lvl="0">
              <a:lnSpc>
                <a:spcPct val="100000"/>
              </a:lnSpc>
              <a:spcBef>
                <a:spcPts val="300"/>
              </a:spcBef>
              <a:spcAft>
                <a:spcPts val="300"/>
              </a:spcAft>
              <a:buFont typeface="+mj-lt"/>
              <a:buAutoNum type="arabicPeriod" startAt="9"/>
            </a:pPr>
            <a:r>
              <a:rPr lang="en-US" sz="1800" dirty="0">
                <a:solidFill>
                  <a:srgbClr val="000000">
                    <a:lumMod val="50000"/>
                    <a:lumOff val="50000"/>
                  </a:srgbClr>
                </a:solidFill>
              </a:rPr>
              <a:t>Project Implementation.</a:t>
            </a:r>
          </a:p>
          <a:p>
            <a:pPr lvl="1">
              <a:lnSpc>
                <a:spcPct val="100000"/>
              </a:lnSpc>
              <a:spcBef>
                <a:spcPts val="300"/>
              </a:spcBef>
              <a:spcAft>
                <a:spcPts val="300"/>
              </a:spcAft>
            </a:pPr>
            <a:r>
              <a:rPr lang="en-US" sz="1800" dirty="0">
                <a:solidFill>
                  <a:srgbClr val="000000">
                    <a:lumMod val="50000"/>
                    <a:lumOff val="50000"/>
                  </a:srgbClr>
                </a:solidFill>
              </a:rPr>
              <a:t>Architectural Design, Circuit Design (Hardware Project) and Mechanical and Control Unit Design (Robotics or automation projects)</a:t>
            </a:r>
          </a:p>
          <a:p>
            <a:pPr lvl="1">
              <a:lnSpc>
                <a:spcPct val="100000"/>
              </a:lnSpc>
              <a:spcBef>
                <a:spcPts val="300"/>
              </a:spcBef>
              <a:spcAft>
                <a:spcPts val="300"/>
              </a:spcAft>
            </a:pPr>
            <a:r>
              <a:rPr lang="en-US" sz="1800" dirty="0">
                <a:solidFill>
                  <a:srgbClr val="000000">
                    <a:lumMod val="50000"/>
                    <a:lumOff val="50000"/>
                  </a:srgbClr>
                </a:solidFill>
              </a:rPr>
              <a:t>Class Diagram</a:t>
            </a:r>
          </a:p>
          <a:p>
            <a:pPr lvl="1">
              <a:lnSpc>
                <a:spcPct val="100000"/>
              </a:lnSpc>
              <a:spcBef>
                <a:spcPts val="300"/>
              </a:spcBef>
              <a:spcAft>
                <a:spcPts val="300"/>
              </a:spcAft>
            </a:pPr>
            <a:r>
              <a:rPr lang="en-US" sz="1800" dirty="0">
                <a:solidFill>
                  <a:srgbClr val="000000">
                    <a:lumMod val="50000"/>
                    <a:lumOff val="50000"/>
                  </a:srgbClr>
                </a:solidFill>
              </a:rPr>
              <a:t>Entity Relationship Model</a:t>
            </a:r>
          </a:p>
          <a:p>
            <a:pPr lvl="1">
              <a:lnSpc>
                <a:spcPct val="100000"/>
              </a:lnSpc>
              <a:spcBef>
                <a:spcPts val="300"/>
              </a:spcBef>
              <a:spcAft>
                <a:spcPts val="300"/>
              </a:spcAft>
            </a:pPr>
            <a:r>
              <a:rPr lang="en-US" sz="1800" dirty="0">
                <a:solidFill>
                  <a:srgbClr val="000000">
                    <a:lumMod val="50000"/>
                    <a:lumOff val="50000"/>
                  </a:srgbClr>
                </a:solidFill>
              </a:rPr>
              <a:t>Sequence Diagram</a:t>
            </a:r>
          </a:p>
          <a:p>
            <a:pPr lvl="1">
              <a:lnSpc>
                <a:spcPct val="100000"/>
              </a:lnSpc>
              <a:spcBef>
                <a:spcPts val="300"/>
              </a:spcBef>
              <a:spcAft>
                <a:spcPts val="300"/>
              </a:spcAft>
            </a:pPr>
            <a:r>
              <a:rPr lang="en-US" sz="1800" dirty="0">
                <a:solidFill>
                  <a:srgbClr val="000000">
                    <a:lumMod val="50000"/>
                    <a:lumOff val="50000"/>
                  </a:srgbClr>
                </a:solidFill>
              </a:rPr>
              <a:t>Description of Technology Used</a:t>
            </a:r>
          </a:p>
          <a:p>
            <a:pPr lvl="0">
              <a:lnSpc>
                <a:spcPct val="100000"/>
              </a:lnSpc>
              <a:spcBef>
                <a:spcPts val="300"/>
              </a:spcBef>
              <a:spcAft>
                <a:spcPts val="300"/>
              </a:spcAft>
              <a:buAutoNum type="arabicPeriod" startAt="9"/>
            </a:pPr>
            <a:r>
              <a:rPr lang="en-US" sz="1800" dirty="0">
                <a:solidFill>
                  <a:srgbClr val="000000">
                    <a:lumMod val="50000"/>
                    <a:lumOff val="50000"/>
                  </a:srgbClr>
                </a:solidFill>
              </a:rPr>
              <a:t>Findings / Results of Analysis</a:t>
            </a:r>
          </a:p>
          <a:p>
            <a:pPr lvl="0">
              <a:lnSpc>
                <a:spcPct val="100000"/>
              </a:lnSpc>
              <a:spcBef>
                <a:spcPts val="300"/>
              </a:spcBef>
              <a:spcAft>
                <a:spcPts val="300"/>
              </a:spcAft>
              <a:buAutoNum type="arabicPeriod" startAt="9"/>
            </a:pPr>
            <a:r>
              <a:rPr lang="en-US" sz="1800" dirty="0">
                <a:solidFill>
                  <a:srgbClr val="000000">
                    <a:lumMod val="50000"/>
                    <a:lumOff val="50000"/>
                  </a:srgbClr>
                </a:solidFill>
              </a:rPr>
              <a:t>Cost of the Project</a:t>
            </a:r>
          </a:p>
          <a:p>
            <a:pPr>
              <a:spcBef>
                <a:spcPts val="300"/>
              </a:spcBef>
              <a:spcAft>
                <a:spcPts val="300"/>
              </a:spcAft>
              <a:buAutoNum type="arabicPeriod" startAt="6"/>
            </a:pPr>
            <a:endParaRPr lang="en-US" sz="1800" dirty="0">
              <a:solidFill>
                <a:srgbClr val="000000">
                  <a:lumMod val="50000"/>
                  <a:lumOff val="50000"/>
                </a:srgbClr>
              </a:solidFill>
            </a:endParaRPr>
          </a:p>
        </p:txBody>
      </p:sp>
      <p:sp>
        <p:nvSpPr>
          <p:cNvPr id="6" name="Title 5"/>
          <p:cNvSpPr>
            <a:spLocks noGrp="1"/>
          </p:cNvSpPr>
          <p:nvPr>
            <p:ph type="title"/>
          </p:nvPr>
        </p:nvSpPr>
        <p:spPr/>
        <p:txBody>
          <a:bodyPr/>
          <a:lstStyle/>
          <a:p>
            <a:r>
              <a:rPr lang="en-US" sz="4000" cap="none" dirty="0">
                <a:solidFill>
                  <a:srgbClr val="FF6600"/>
                </a:solidFill>
              </a:rPr>
              <a:t>Contents</a:t>
            </a:r>
            <a:endParaRPr lang="en-US" dirty="0"/>
          </a:p>
        </p:txBody>
      </p:sp>
      <p:sp>
        <p:nvSpPr>
          <p:cNvPr id="5" name="Slide Number Placeholder 4"/>
          <p:cNvSpPr>
            <a:spLocks noGrp="1"/>
          </p:cNvSpPr>
          <p:nvPr>
            <p:ph type="sldNum" sz="quarter" idx="14"/>
          </p:nvPr>
        </p:nvSpPr>
        <p:spPr/>
        <p:txBody>
          <a:bodyPr/>
          <a:lstStyle/>
          <a:p>
            <a:fld id="{45A3C14A-F937-4231-B6F1-40B429FAFB2F}" type="slidenum">
              <a:rPr lang="en-NZ" smtClean="0"/>
              <a:pPr/>
              <a:t>4</a:t>
            </a:fld>
            <a:endParaRPr lang="en-NZ"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7"/>
          </p:nvPr>
        </p:nvSpPr>
        <p:spPr>
          <a:xfrm>
            <a:off x="695400" y="1676400"/>
            <a:ext cx="5112568" cy="4319360"/>
          </a:xfrm>
        </p:spPr>
        <p:txBody>
          <a:bodyPr/>
          <a:lstStyle/>
          <a:p>
            <a:pPr lvl="0">
              <a:lnSpc>
                <a:spcPct val="100000"/>
              </a:lnSpc>
              <a:spcBef>
                <a:spcPts val="300"/>
              </a:spcBef>
              <a:spcAft>
                <a:spcPts val="300"/>
              </a:spcAft>
              <a:buFont typeface="+mj-lt"/>
              <a:buAutoNum type="arabicPeriod" startAt="12"/>
            </a:pPr>
            <a:r>
              <a:rPr lang="en-US" sz="1800" dirty="0">
                <a:solidFill>
                  <a:srgbClr val="000000">
                    <a:lumMod val="50000"/>
                    <a:lumOff val="50000"/>
                  </a:srgbClr>
                </a:solidFill>
              </a:rPr>
              <a:t>Conclusions</a:t>
            </a:r>
          </a:p>
          <a:p>
            <a:pPr lvl="0">
              <a:lnSpc>
                <a:spcPct val="100000"/>
              </a:lnSpc>
              <a:spcBef>
                <a:spcPts val="300"/>
              </a:spcBef>
              <a:spcAft>
                <a:spcPts val="300"/>
              </a:spcAft>
              <a:buAutoNum type="arabicPeriod" startAt="12"/>
            </a:pPr>
            <a:r>
              <a:rPr lang="en-US" sz="1800" dirty="0">
                <a:solidFill>
                  <a:srgbClr val="000000">
                    <a:lumMod val="50000"/>
                    <a:lumOff val="50000"/>
                  </a:srgbClr>
                </a:solidFill>
              </a:rPr>
              <a:t>Project Limitations and Future Enhancements</a:t>
            </a:r>
          </a:p>
          <a:p>
            <a:pPr lvl="0">
              <a:lnSpc>
                <a:spcPct val="100000"/>
              </a:lnSpc>
              <a:spcBef>
                <a:spcPts val="300"/>
              </a:spcBef>
              <a:spcAft>
                <a:spcPts val="300"/>
              </a:spcAft>
              <a:buAutoNum type="arabicPeriod" startAt="12"/>
            </a:pPr>
            <a:r>
              <a:rPr lang="en-US" sz="1800">
                <a:solidFill>
                  <a:srgbClr val="000000">
                    <a:lumMod val="50000"/>
                    <a:lumOff val="50000"/>
                  </a:srgbClr>
                </a:solidFill>
              </a:rPr>
              <a:t>References</a:t>
            </a:r>
            <a:endParaRPr lang="en-US" sz="1800" dirty="0">
              <a:solidFill>
                <a:srgbClr val="000000">
                  <a:lumMod val="50000"/>
                  <a:lumOff val="50000"/>
                </a:srgbClr>
              </a:solidFill>
            </a:endParaRPr>
          </a:p>
        </p:txBody>
      </p:sp>
      <p:sp>
        <p:nvSpPr>
          <p:cNvPr id="6" name="Title 5"/>
          <p:cNvSpPr>
            <a:spLocks noGrp="1"/>
          </p:cNvSpPr>
          <p:nvPr>
            <p:ph type="title"/>
          </p:nvPr>
        </p:nvSpPr>
        <p:spPr/>
        <p:txBody>
          <a:bodyPr/>
          <a:lstStyle/>
          <a:p>
            <a:r>
              <a:rPr lang="en-US" sz="4000" cap="none" dirty="0">
                <a:solidFill>
                  <a:srgbClr val="FF6600"/>
                </a:solidFill>
              </a:rPr>
              <a:t>Contents</a:t>
            </a:r>
            <a:endParaRPr lang="en-US" dirty="0"/>
          </a:p>
        </p:txBody>
      </p:sp>
      <p:sp>
        <p:nvSpPr>
          <p:cNvPr id="5" name="Slide Number Placeholder 4"/>
          <p:cNvSpPr>
            <a:spLocks noGrp="1"/>
          </p:cNvSpPr>
          <p:nvPr>
            <p:ph type="sldNum" sz="quarter" idx="14"/>
          </p:nvPr>
        </p:nvSpPr>
        <p:spPr/>
        <p:txBody>
          <a:bodyPr/>
          <a:lstStyle/>
          <a:p>
            <a:fld id="{45A3C14A-F937-4231-B6F1-40B429FAFB2F}" type="slidenum">
              <a:rPr lang="en-NZ" smtClean="0"/>
              <a:pPr/>
              <a:t>5</a:t>
            </a:fld>
            <a:endParaRPr lang="en-NZ" dirty="0"/>
          </a:p>
        </p:txBody>
      </p:sp>
    </p:spTree>
    <p:extLst>
      <p:ext uri="{BB962C8B-B14F-4D97-AF65-F5344CB8AC3E}">
        <p14:creationId xmlns:p14="http://schemas.microsoft.com/office/powerpoint/2010/main" val="1383295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AC62D4-5DDD-4F77-A9C4-3FD0C4CAB1F2}"/>
              </a:ext>
            </a:extLst>
          </p:cNvPr>
          <p:cNvSpPr>
            <a:spLocks noGrp="1"/>
          </p:cNvSpPr>
          <p:nvPr>
            <p:ph type="sldNum" sz="quarter" idx="14"/>
          </p:nvPr>
        </p:nvSpPr>
        <p:spPr/>
        <p:txBody>
          <a:bodyPr/>
          <a:lstStyle/>
          <a:p>
            <a:fld id="{45A3C14A-F937-4231-B6F1-40B429FAFB2F}" type="slidenum">
              <a:rPr lang="en-NZ" smtClean="0"/>
              <a:pPr/>
              <a:t>6</a:t>
            </a:fld>
            <a:endParaRPr lang="en-NZ" dirty="0"/>
          </a:p>
        </p:txBody>
      </p:sp>
      <p:sp>
        <p:nvSpPr>
          <p:cNvPr id="3" name="Title 2">
            <a:extLst>
              <a:ext uri="{FF2B5EF4-FFF2-40B4-BE49-F238E27FC236}">
                <a16:creationId xmlns:a16="http://schemas.microsoft.com/office/drawing/2014/main" id="{7B524478-1582-4DCE-A1FA-6B2883A59C7A}"/>
              </a:ext>
            </a:extLst>
          </p:cNvPr>
          <p:cNvSpPr>
            <a:spLocks noGrp="1"/>
          </p:cNvSpPr>
          <p:nvPr>
            <p:ph type="title"/>
          </p:nvPr>
        </p:nvSpPr>
        <p:spPr>
          <a:xfrm>
            <a:off x="228600" y="26894"/>
            <a:ext cx="6211927" cy="838202"/>
          </a:xfrm>
        </p:spPr>
        <p:txBody>
          <a:bodyPr/>
          <a:lstStyle/>
          <a:p>
            <a:r>
              <a:rPr lang="en-US">
                <a:solidFill>
                  <a:srgbClr val="FF6600"/>
                </a:solidFill>
              </a:rPr>
              <a:t> Abstract</a:t>
            </a:r>
            <a:endParaRPr lang="en-IN">
              <a:solidFill>
                <a:srgbClr val="FF6600"/>
              </a:solidFill>
            </a:endParaRPr>
          </a:p>
        </p:txBody>
      </p:sp>
      <p:sp>
        <p:nvSpPr>
          <p:cNvPr id="8" name="TextBox 7">
            <a:extLst>
              <a:ext uri="{FF2B5EF4-FFF2-40B4-BE49-F238E27FC236}">
                <a16:creationId xmlns:a16="http://schemas.microsoft.com/office/drawing/2014/main" id="{8E247676-A1C2-4A2B-A535-7850687DD163}"/>
              </a:ext>
            </a:extLst>
          </p:cNvPr>
          <p:cNvSpPr txBox="1"/>
          <p:nvPr/>
        </p:nvSpPr>
        <p:spPr>
          <a:xfrm>
            <a:off x="762000" y="950372"/>
            <a:ext cx="10210800" cy="4957255"/>
          </a:xfrm>
          <a:prstGeom prst="rect">
            <a:avLst/>
          </a:prstGeom>
          <a:noFill/>
        </p:spPr>
        <p:txBody>
          <a:bodyPr wrap="square">
            <a:spAutoFit/>
          </a:bodyPr>
          <a:lstStyle/>
          <a:p>
            <a:pPr algn="just">
              <a:lnSpc>
                <a:spcPct val="115000"/>
              </a:lnSpc>
              <a:spcAft>
                <a:spcPts val="1000"/>
              </a:spcAft>
            </a:pPr>
            <a:r>
              <a:rPr lang="en-US" sz="1800" i="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Alzheimer's illness is a neurological ailment that becomes worse over time. Memory loss and cognitive decline are symptoms of the disease. The imaging technology known as MRI, which stands for "magnetic resonance imaging," may help in the early Alzheimer's detection by providing vital information on the structure and function of the brain. The goal of the research is to create a machine learning model by utilizing brain MRI data to detect Alzheimer's disease in its early stages. Specifically, features from the MRI scans are automatically extracted by means of a neural network using convolution (CNN), and these features are then used to categories the images as either belonging to a healthy person or to a person with Alzheimer's disease. The dataset for this project includes MRI scans of both healthy and Alzheimer's disease-affected individuals. The dataset that is pre-processed is then utilized to train and evaluate the CNN-model.</a:t>
            </a:r>
            <a:r>
              <a:rPr lang="en-US" sz="1600" i="1">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The efficiency of the CNN-model can be assessed using AUC, the sensitivity, specificity also accuracy, and other metrics. According to the findings, the CNN model classified the MRI scans as either healthy or coming from a person with Alzheimer's disease with an accuracy, sensitivity, and specificity of 95%, 97%, and 93%, respectively. The CNN model outperformed other models with respect to distinguishing between those who are healthy and those who have Alzheimer's disease, with an AUC value of 0.97.</a:t>
            </a:r>
            <a:endParaRPr lang="en-IN" sz="16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indent="173990" algn="just">
              <a:spcAft>
                <a:spcPts val="600"/>
              </a:spcAft>
            </a:pPr>
            <a:r>
              <a:rPr lang="en-US" sz="1800" b="1" i="0">
                <a:effectLst/>
                <a:latin typeface="Times New Roman" panose="02020603050405020304" pitchFamily="18" charset="0"/>
                <a:ea typeface="Times New Roman" panose="02020603050405020304" pitchFamily="18" charset="0"/>
              </a:rPr>
              <a:t>Keywords: </a:t>
            </a:r>
            <a:r>
              <a:rPr lang="en-US" sz="1800" b="0" i="0">
                <a:effectLst/>
                <a:latin typeface="Times New Roman" panose="02020603050405020304" pitchFamily="18" charset="0"/>
                <a:ea typeface="Times New Roman" panose="02020603050405020304" pitchFamily="18" charset="0"/>
              </a:rPr>
              <a:t>CNN, Random Forest, SVM, AUC, MRI</a:t>
            </a:r>
            <a:r>
              <a:rPr lang="en-US" sz="1800" b="1" i="0">
                <a:effectLst/>
                <a:latin typeface="Times New Roman" panose="02020603050405020304" pitchFamily="18" charset="0"/>
                <a:ea typeface="Times New Roman" panose="02020603050405020304" pitchFamily="18" charset="0"/>
              </a:rPr>
              <a:t>.</a:t>
            </a:r>
            <a:endParaRPr lang="en-IN" sz="1100" b="1" i="1">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01438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1A0894-BDDB-487F-97CF-FA38BFF10FB9}"/>
              </a:ext>
            </a:extLst>
          </p:cNvPr>
          <p:cNvSpPr>
            <a:spLocks noGrp="1"/>
          </p:cNvSpPr>
          <p:nvPr>
            <p:ph type="sldNum" sz="quarter" idx="14"/>
          </p:nvPr>
        </p:nvSpPr>
        <p:spPr/>
        <p:txBody>
          <a:bodyPr/>
          <a:lstStyle/>
          <a:p>
            <a:fld id="{45A3C14A-F937-4231-B6F1-40B429FAFB2F}" type="slidenum">
              <a:rPr lang="en-NZ" smtClean="0"/>
              <a:pPr/>
              <a:t>7</a:t>
            </a:fld>
            <a:endParaRPr lang="en-NZ" dirty="0"/>
          </a:p>
        </p:txBody>
      </p:sp>
      <p:sp>
        <p:nvSpPr>
          <p:cNvPr id="3" name="Title 2">
            <a:extLst>
              <a:ext uri="{FF2B5EF4-FFF2-40B4-BE49-F238E27FC236}">
                <a16:creationId xmlns:a16="http://schemas.microsoft.com/office/drawing/2014/main" id="{26861B83-7553-48DD-B4CD-AB320CFE65AD}"/>
              </a:ext>
            </a:extLst>
          </p:cNvPr>
          <p:cNvSpPr>
            <a:spLocks noGrp="1"/>
          </p:cNvSpPr>
          <p:nvPr>
            <p:ph type="title"/>
          </p:nvPr>
        </p:nvSpPr>
        <p:spPr>
          <a:xfrm>
            <a:off x="579392" y="-13447"/>
            <a:ext cx="6211927" cy="838202"/>
          </a:xfrm>
        </p:spPr>
        <p:txBody>
          <a:bodyPr/>
          <a:lstStyle/>
          <a:p>
            <a:r>
              <a:rPr lang="en-US">
                <a:solidFill>
                  <a:srgbClr val="FF6600"/>
                </a:solidFill>
              </a:rPr>
              <a:t>introduction</a:t>
            </a:r>
            <a:endParaRPr lang="en-IN">
              <a:solidFill>
                <a:srgbClr val="FF6600"/>
              </a:solidFill>
            </a:endParaRPr>
          </a:p>
        </p:txBody>
      </p:sp>
      <p:sp>
        <p:nvSpPr>
          <p:cNvPr id="4" name="Text Placeholder 3">
            <a:extLst>
              <a:ext uri="{FF2B5EF4-FFF2-40B4-BE49-F238E27FC236}">
                <a16:creationId xmlns:a16="http://schemas.microsoft.com/office/drawing/2014/main" id="{4E4E5DB0-DEB1-4FEB-9A17-6DA6AE0D7684}"/>
              </a:ext>
            </a:extLst>
          </p:cNvPr>
          <p:cNvSpPr>
            <a:spLocks noGrp="1"/>
          </p:cNvSpPr>
          <p:nvPr>
            <p:ph type="body" sz="quarter" idx="17"/>
          </p:nvPr>
        </p:nvSpPr>
        <p:spPr>
          <a:xfrm>
            <a:off x="457200" y="824755"/>
            <a:ext cx="10801201" cy="4320480"/>
          </a:xfrm>
        </p:spPr>
        <p:txBody>
          <a:bodyPr/>
          <a:lstStyle/>
          <a:p>
            <a:pPr marL="0" indent="0" algn="just">
              <a:lnSpc>
                <a:spcPct val="115000"/>
              </a:lnSpc>
              <a:spcAft>
                <a:spcPts val="1000"/>
              </a:spcAft>
              <a:buNone/>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neurological condition called Alzheimer's that ultimately destroys individuals by impairing their memory and cognitive abilities. According to the World Health Organization, 50 million people worldwide have Alzheimer's disease. For the improvement of efficient interventions and therapies to stop the course of Alzheimer's disease, early detection of the illness is crucial. A non-invasive imaging technology called magnetic resonance imaging (MRI) may aid in the early identification of Alzheimer's disease by revealing crucial details about the structure and operation of the brain. We'll use machine learning technique for categorization of MRI scans via convolution neural network models (CNN) as either belonging to a healthy individual or an individual with Alzheimer's dementia. The information for this study was obtained from the Alzheimer's Disease Neuroimaging Initiative database. MRI scans from individuals with and without cognitive impairment are included in the collection. To improve contrast and get rid of any unwanted artefacts, the MRI scans are pre-processed and normalized. </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a:p>
        </p:txBody>
      </p:sp>
    </p:spTree>
    <p:extLst>
      <p:ext uri="{BB962C8B-B14F-4D97-AF65-F5344CB8AC3E}">
        <p14:creationId xmlns:p14="http://schemas.microsoft.com/office/powerpoint/2010/main" val="2305405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1A0894-BDDB-487F-97CF-FA38BFF10FB9}"/>
              </a:ext>
            </a:extLst>
          </p:cNvPr>
          <p:cNvSpPr>
            <a:spLocks noGrp="1"/>
          </p:cNvSpPr>
          <p:nvPr>
            <p:ph type="sldNum" sz="quarter" idx="14"/>
          </p:nvPr>
        </p:nvSpPr>
        <p:spPr/>
        <p:txBody>
          <a:bodyPr/>
          <a:lstStyle/>
          <a:p>
            <a:fld id="{45A3C14A-F937-4231-B6F1-40B429FAFB2F}" type="slidenum">
              <a:rPr lang="en-NZ" smtClean="0"/>
              <a:pPr/>
              <a:t>8</a:t>
            </a:fld>
            <a:endParaRPr lang="en-NZ" dirty="0"/>
          </a:p>
        </p:txBody>
      </p:sp>
      <p:sp>
        <p:nvSpPr>
          <p:cNvPr id="3" name="Title 2">
            <a:extLst>
              <a:ext uri="{FF2B5EF4-FFF2-40B4-BE49-F238E27FC236}">
                <a16:creationId xmlns:a16="http://schemas.microsoft.com/office/drawing/2014/main" id="{26861B83-7553-48DD-B4CD-AB320CFE65AD}"/>
              </a:ext>
            </a:extLst>
          </p:cNvPr>
          <p:cNvSpPr>
            <a:spLocks noGrp="1"/>
          </p:cNvSpPr>
          <p:nvPr>
            <p:ph type="title"/>
          </p:nvPr>
        </p:nvSpPr>
        <p:spPr>
          <a:xfrm>
            <a:off x="579392" y="-13447"/>
            <a:ext cx="6211927" cy="838202"/>
          </a:xfrm>
        </p:spPr>
        <p:txBody>
          <a:bodyPr/>
          <a:lstStyle/>
          <a:p>
            <a:r>
              <a:rPr lang="en-US">
                <a:solidFill>
                  <a:srgbClr val="FF6600"/>
                </a:solidFill>
              </a:rPr>
              <a:t>introduction</a:t>
            </a:r>
            <a:endParaRPr lang="en-IN">
              <a:solidFill>
                <a:srgbClr val="FF6600"/>
              </a:solidFill>
            </a:endParaRPr>
          </a:p>
        </p:txBody>
      </p:sp>
      <p:sp>
        <p:nvSpPr>
          <p:cNvPr id="4" name="Text Placeholder 3">
            <a:extLst>
              <a:ext uri="{FF2B5EF4-FFF2-40B4-BE49-F238E27FC236}">
                <a16:creationId xmlns:a16="http://schemas.microsoft.com/office/drawing/2014/main" id="{4E4E5DB0-DEB1-4FEB-9A17-6DA6AE0D7684}"/>
              </a:ext>
            </a:extLst>
          </p:cNvPr>
          <p:cNvSpPr>
            <a:spLocks noGrp="1"/>
          </p:cNvSpPr>
          <p:nvPr>
            <p:ph type="body" sz="quarter" idx="17"/>
          </p:nvPr>
        </p:nvSpPr>
        <p:spPr>
          <a:xfrm>
            <a:off x="457200" y="824755"/>
            <a:ext cx="10801201" cy="4320480"/>
          </a:xfrm>
        </p:spPr>
        <p:txBody>
          <a:bodyPr/>
          <a:lstStyle/>
          <a:p>
            <a:pPr marL="0" indent="0" algn="just">
              <a:lnSpc>
                <a:spcPct val="115000"/>
              </a:lnSpc>
              <a:spcAft>
                <a:spcPts val="1000"/>
              </a:spcAft>
              <a:buNone/>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pre-processed dataset is subsequently used to train and evaluate the machine learning models. The region in the curve, or AUC, as well as other metrics like specificity, sensitivity, and accuracy are used to assess the predictive power of machine learning models. The findings of this research might aid in the early identification and diagnosis of the dementia, opening the door for the creation of more effective interventions and treatments. The first step in this project is to review earlier research studies on the use of MRI scans and machine learning for the preliminary identification or suspicion of dementia. The efficiency of the machine learning models, and other machine learning methods utilized in the features retrieved from MRI scans will be clarified by the literature study. After completing literature research, we will pre-process the MRI images and extract relevant characteristics using machine learning methods like Independent Component Analysis (ICA). The AUC and other metrics like sensitivity, specificity and accuracy are used to evaluate how well the machine learning models perform. The outcomes of this study will show the efficacy of MRI scans and ML algorithms for the early notice of dementia.</a:t>
            </a:r>
            <a:endParaRPr lang="en-IN" sz="18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2661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EAF041-BA09-4C57-ACFF-EB6A2034C0E4}"/>
              </a:ext>
            </a:extLst>
          </p:cNvPr>
          <p:cNvSpPr>
            <a:spLocks noGrp="1"/>
          </p:cNvSpPr>
          <p:nvPr>
            <p:ph type="sldNum" sz="quarter" idx="14"/>
          </p:nvPr>
        </p:nvSpPr>
        <p:spPr/>
        <p:txBody>
          <a:bodyPr/>
          <a:lstStyle/>
          <a:p>
            <a:fld id="{45A3C14A-F937-4231-B6F1-40B429FAFB2F}" type="slidenum">
              <a:rPr lang="en-NZ" smtClean="0"/>
              <a:pPr/>
              <a:t>9</a:t>
            </a:fld>
            <a:endParaRPr lang="en-NZ" dirty="0"/>
          </a:p>
        </p:txBody>
      </p:sp>
      <p:sp>
        <p:nvSpPr>
          <p:cNvPr id="3" name="Title 2">
            <a:extLst>
              <a:ext uri="{FF2B5EF4-FFF2-40B4-BE49-F238E27FC236}">
                <a16:creationId xmlns:a16="http://schemas.microsoft.com/office/drawing/2014/main" id="{D1AFCF60-DF7A-4F11-B286-0E9A5E652392}"/>
              </a:ext>
            </a:extLst>
          </p:cNvPr>
          <p:cNvSpPr>
            <a:spLocks noGrp="1"/>
          </p:cNvSpPr>
          <p:nvPr>
            <p:ph type="title"/>
          </p:nvPr>
        </p:nvSpPr>
        <p:spPr>
          <a:xfrm>
            <a:off x="609600" y="0"/>
            <a:ext cx="6211927" cy="838202"/>
          </a:xfrm>
        </p:spPr>
        <p:txBody>
          <a:bodyPr/>
          <a:lstStyle/>
          <a:p>
            <a:r>
              <a:rPr lang="en-US">
                <a:solidFill>
                  <a:srgbClr val="FF6600"/>
                </a:solidFill>
              </a:rPr>
              <a:t>Literature survey</a:t>
            </a:r>
            <a:endParaRPr lang="en-IN">
              <a:solidFill>
                <a:srgbClr val="FF6600"/>
              </a:solidFill>
            </a:endParaRPr>
          </a:p>
        </p:txBody>
      </p:sp>
      <p:graphicFrame>
        <p:nvGraphicFramePr>
          <p:cNvPr id="5" name="Table 4">
            <a:extLst>
              <a:ext uri="{FF2B5EF4-FFF2-40B4-BE49-F238E27FC236}">
                <a16:creationId xmlns:a16="http://schemas.microsoft.com/office/drawing/2014/main" id="{7781FBCD-B704-452C-A9EA-8C844115ECE7}"/>
              </a:ext>
            </a:extLst>
          </p:cNvPr>
          <p:cNvGraphicFramePr>
            <a:graphicFrameLocks noGrp="1"/>
          </p:cNvGraphicFramePr>
          <p:nvPr>
            <p:extLst>
              <p:ext uri="{D42A27DB-BD31-4B8C-83A1-F6EECF244321}">
                <p14:modId xmlns:p14="http://schemas.microsoft.com/office/powerpoint/2010/main" val="2900172390"/>
              </p:ext>
            </p:extLst>
          </p:nvPr>
        </p:nvGraphicFramePr>
        <p:xfrm>
          <a:off x="1066800" y="685800"/>
          <a:ext cx="9905999" cy="5350615"/>
        </p:xfrm>
        <a:graphic>
          <a:graphicData uri="http://schemas.openxmlformats.org/drawingml/2006/table">
            <a:tbl>
              <a:tblPr firstRow="1" firstCol="1" bandRow="1">
                <a:tableStyleId>{5C22544A-7EE6-4342-B048-85BDC9FD1C3A}</a:tableStyleId>
              </a:tblPr>
              <a:tblGrid>
                <a:gridCol w="696398">
                  <a:extLst>
                    <a:ext uri="{9D8B030D-6E8A-4147-A177-3AD203B41FA5}">
                      <a16:colId xmlns:a16="http://schemas.microsoft.com/office/drawing/2014/main" val="3749357540"/>
                    </a:ext>
                  </a:extLst>
                </a:gridCol>
                <a:gridCol w="3174506">
                  <a:extLst>
                    <a:ext uri="{9D8B030D-6E8A-4147-A177-3AD203B41FA5}">
                      <a16:colId xmlns:a16="http://schemas.microsoft.com/office/drawing/2014/main" val="4024180220"/>
                    </a:ext>
                  </a:extLst>
                </a:gridCol>
                <a:gridCol w="2322757">
                  <a:extLst>
                    <a:ext uri="{9D8B030D-6E8A-4147-A177-3AD203B41FA5}">
                      <a16:colId xmlns:a16="http://schemas.microsoft.com/office/drawing/2014/main" val="3200491834"/>
                    </a:ext>
                  </a:extLst>
                </a:gridCol>
                <a:gridCol w="1854563">
                  <a:extLst>
                    <a:ext uri="{9D8B030D-6E8A-4147-A177-3AD203B41FA5}">
                      <a16:colId xmlns:a16="http://schemas.microsoft.com/office/drawing/2014/main" val="580533357"/>
                    </a:ext>
                  </a:extLst>
                </a:gridCol>
                <a:gridCol w="1857775">
                  <a:extLst>
                    <a:ext uri="{9D8B030D-6E8A-4147-A177-3AD203B41FA5}">
                      <a16:colId xmlns:a16="http://schemas.microsoft.com/office/drawing/2014/main" val="1254369845"/>
                    </a:ext>
                  </a:extLst>
                </a:gridCol>
              </a:tblGrid>
              <a:tr h="392509">
                <a:tc>
                  <a:txBody>
                    <a:bodyPr/>
                    <a:lstStyle/>
                    <a:p>
                      <a:pPr algn="just">
                        <a:lnSpc>
                          <a:spcPct val="115000"/>
                        </a:lnSpc>
                        <a:spcAft>
                          <a:spcPts val="1000"/>
                        </a:spcAft>
                        <a:tabLst>
                          <a:tab pos="857250" algn="l"/>
                        </a:tabLst>
                      </a:pPr>
                      <a:r>
                        <a:rPr lang="en-US" sz="1200">
                          <a:effectLst/>
                        </a:rPr>
                        <a:t>SL</a:t>
                      </a:r>
                      <a:endParaRPr lang="en-IN" sz="1200">
                        <a:effectLst/>
                      </a:endParaRPr>
                    </a:p>
                    <a:p>
                      <a:pPr algn="just">
                        <a:lnSpc>
                          <a:spcPct val="115000"/>
                        </a:lnSpc>
                        <a:spcAft>
                          <a:spcPts val="1000"/>
                        </a:spcAft>
                        <a:tabLst>
                          <a:tab pos="857250" algn="l"/>
                        </a:tabLst>
                      </a:pPr>
                      <a:r>
                        <a:rPr lang="en-US" sz="1200">
                          <a:effectLst/>
                        </a:rPr>
                        <a:t>NO</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tc>
                  <a:txBody>
                    <a:bodyPr/>
                    <a:lstStyle/>
                    <a:p>
                      <a:pPr algn="just">
                        <a:lnSpc>
                          <a:spcPct val="115000"/>
                        </a:lnSpc>
                        <a:spcAft>
                          <a:spcPts val="1000"/>
                        </a:spcAft>
                        <a:tabLst>
                          <a:tab pos="857250" algn="l"/>
                        </a:tabLst>
                      </a:pPr>
                      <a:r>
                        <a:rPr lang="en-US" sz="1200">
                          <a:effectLst/>
                        </a:rPr>
                        <a:t>PAPER</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tc>
                  <a:txBody>
                    <a:bodyPr/>
                    <a:lstStyle/>
                    <a:p>
                      <a:pPr algn="just">
                        <a:lnSpc>
                          <a:spcPct val="115000"/>
                        </a:lnSpc>
                        <a:spcAft>
                          <a:spcPts val="1000"/>
                        </a:spcAft>
                        <a:tabLst>
                          <a:tab pos="857250" algn="l"/>
                        </a:tabLst>
                      </a:pPr>
                      <a:r>
                        <a:rPr lang="en-US" sz="1200">
                          <a:effectLst/>
                        </a:rPr>
                        <a:t>LITERATURE REVIEW</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tc>
                  <a:txBody>
                    <a:bodyPr/>
                    <a:lstStyle/>
                    <a:p>
                      <a:pPr algn="just">
                        <a:lnSpc>
                          <a:spcPct val="115000"/>
                        </a:lnSpc>
                        <a:spcAft>
                          <a:spcPts val="1000"/>
                        </a:spcAft>
                        <a:tabLst>
                          <a:tab pos="857250" algn="l"/>
                        </a:tabLst>
                      </a:pPr>
                      <a:r>
                        <a:rPr lang="en-US" sz="1200">
                          <a:effectLst/>
                        </a:rPr>
                        <a:t>MERITS</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tc>
                  <a:txBody>
                    <a:bodyPr/>
                    <a:lstStyle/>
                    <a:p>
                      <a:pPr algn="just">
                        <a:lnSpc>
                          <a:spcPct val="115000"/>
                        </a:lnSpc>
                        <a:spcAft>
                          <a:spcPts val="1000"/>
                        </a:spcAft>
                        <a:tabLst>
                          <a:tab pos="857250" algn="l"/>
                        </a:tabLst>
                      </a:pPr>
                      <a:r>
                        <a:rPr lang="en-US" sz="1200">
                          <a:effectLst/>
                        </a:rPr>
                        <a:t>DEMERITS</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extLst>
                  <a:ext uri="{0D108BD9-81ED-4DB2-BD59-A6C34878D82A}">
                    <a16:rowId xmlns:a16="http://schemas.microsoft.com/office/drawing/2014/main" val="2246621526"/>
                  </a:ext>
                </a:extLst>
              </a:tr>
              <a:tr h="1069125">
                <a:tc>
                  <a:txBody>
                    <a:bodyPr/>
                    <a:lstStyle/>
                    <a:p>
                      <a:pPr algn="just">
                        <a:lnSpc>
                          <a:spcPct val="115000"/>
                        </a:lnSpc>
                        <a:spcAft>
                          <a:spcPts val="1000"/>
                        </a:spcAft>
                        <a:tabLst>
                          <a:tab pos="857250" algn="l"/>
                        </a:tabLst>
                      </a:pPr>
                      <a:r>
                        <a:rPr lang="en-US" sz="1200">
                          <a:effectLst/>
                        </a:rPr>
                        <a:t>1.</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tc>
                  <a:txBody>
                    <a:bodyPr/>
                    <a:lstStyle/>
                    <a:p>
                      <a:pPr algn="just">
                        <a:lnSpc>
                          <a:spcPct val="115000"/>
                        </a:lnSpc>
                        <a:spcAft>
                          <a:spcPts val="1000"/>
                        </a:spcAft>
                        <a:tabLst>
                          <a:tab pos="857250" algn="l"/>
                        </a:tabLst>
                      </a:pPr>
                      <a:r>
                        <a:rPr lang="en-US" sz="1200">
                          <a:effectLst/>
                        </a:rPr>
                        <a:t>A Comprehensive Survey on Machine Learning Techniques for Alzheimer’s Disease Detection" by L. Chen et al. (2020)</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tc>
                  <a:txBody>
                    <a:bodyPr/>
                    <a:lstStyle/>
                    <a:p>
                      <a:pPr algn="just">
                        <a:lnSpc>
                          <a:spcPct val="115000"/>
                        </a:lnSpc>
                        <a:spcAft>
                          <a:spcPts val="1000"/>
                        </a:spcAft>
                        <a:tabLst>
                          <a:tab pos="857250" algn="l"/>
                        </a:tabLst>
                      </a:pPr>
                      <a:r>
                        <a:rPr lang="en-US" sz="1200">
                          <a:effectLst/>
                        </a:rPr>
                        <a:t>This study offers a thorough overview of the different machine learning methods that have been used to Alzheimer's disease prediction</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tc>
                  <a:txBody>
                    <a:bodyPr/>
                    <a:lstStyle/>
                    <a:p>
                      <a:pPr algn="just">
                        <a:lnSpc>
                          <a:spcPct val="115000"/>
                        </a:lnSpc>
                        <a:spcAft>
                          <a:spcPts val="1000"/>
                        </a:spcAft>
                        <a:tabLst>
                          <a:tab pos="857250" algn="l"/>
                        </a:tabLst>
                      </a:pPr>
                      <a:r>
                        <a:rPr lang="en-US" sz="1200">
                          <a:effectLst/>
                        </a:rPr>
                        <a:t>Good performance and accurate</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tc>
                  <a:txBody>
                    <a:bodyPr/>
                    <a:lstStyle/>
                    <a:p>
                      <a:pPr algn="just">
                        <a:lnSpc>
                          <a:spcPct val="115000"/>
                        </a:lnSpc>
                        <a:spcAft>
                          <a:spcPts val="1000"/>
                        </a:spcAft>
                        <a:tabLst>
                          <a:tab pos="857250" algn="l"/>
                        </a:tabLst>
                      </a:pPr>
                      <a:r>
                        <a:rPr lang="en-US" sz="1200">
                          <a:effectLst/>
                        </a:rPr>
                        <a:t>Expensive</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extLst>
                  <a:ext uri="{0D108BD9-81ED-4DB2-BD59-A6C34878D82A}">
                    <a16:rowId xmlns:a16="http://schemas.microsoft.com/office/drawing/2014/main" val="2031983885"/>
                  </a:ext>
                </a:extLst>
              </a:tr>
              <a:tr h="1069125">
                <a:tc>
                  <a:txBody>
                    <a:bodyPr/>
                    <a:lstStyle/>
                    <a:p>
                      <a:pPr algn="just">
                        <a:lnSpc>
                          <a:spcPct val="115000"/>
                        </a:lnSpc>
                        <a:spcAft>
                          <a:spcPts val="1000"/>
                        </a:spcAft>
                        <a:tabLst>
                          <a:tab pos="857250" algn="l"/>
                        </a:tabLst>
                      </a:pPr>
                      <a:r>
                        <a:rPr lang="en-US" sz="1200">
                          <a:effectLst/>
                        </a:rPr>
                        <a:t>2</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tc>
                  <a:txBody>
                    <a:bodyPr/>
                    <a:lstStyle/>
                    <a:p>
                      <a:pPr algn="just">
                        <a:lnSpc>
                          <a:spcPct val="115000"/>
                        </a:lnSpc>
                        <a:spcAft>
                          <a:spcPts val="1000"/>
                        </a:spcAft>
                      </a:pPr>
                      <a:r>
                        <a:rPr lang="en-IN" sz="1200">
                          <a:effectLst/>
                        </a:rPr>
                        <a:t>A Review of Machine Learning Techniques for Diagnosis and Prediction of Alzheimer’s Disease" by M. Rehman et al. (2019) </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tc>
                  <a:txBody>
                    <a:bodyPr/>
                    <a:lstStyle/>
                    <a:p>
                      <a:pPr algn="just">
                        <a:lnSpc>
                          <a:spcPct val="115000"/>
                        </a:lnSpc>
                        <a:spcAft>
                          <a:spcPts val="1000"/>
                        </a:spcAft>
                        <a:tabLst>
                          <a:tab pos="857250" algn="l"/>
                        </a:tabLst>
                      </a:pPr>
                      <a:r>
                        <a:rPr lang="en-US" sz="1200">
                          <a:effectLst/>
                        </a:rPr>
                        <a:t>This study offers a thorough analysis of machine learning methods used to the diagnosis and prognosis of Alzheimer's disease.</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tc>
                  <a:txBody>
                    <a:bodyPr/>
                    <a:lstStyle/>
                    <a:p>
                      <a:pPr algn="just">
                        <a:lnSpc>
                          <a:spcPct val="115000"/>
                        </a:lnSpc>
                        <a:spcAft>
                          <a:spcPts val="1000"/>
                        </a:spcAft>
                        <a:tabLst>
                          <a:tab pos="857250" algn="l"/>
                        </a:tabLst>
                      </a:pPr>
                      <a:r>
                        <a:rPr lang="en-US" sz="1200">
                          <a:effectLst/>
                        </a:rPr>
                        <a:t>Good performance due to use supervised and unsupervised learning.</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tc>
                  <a:txBody>
                    <a:bodyPr/>
                    <a:lstStyle/>
                    <a:p>
                      <a:pPr algn="just">
                        <a:lnSpc>
                          <a:spcPct val="115000"/>
                        </a:lnSpc>
                        <a:spcAft>
                          <a:spcPts val="1000"/>
                        </a:spcAft>
                        <a:tabLst>
                          <a:tab pos="857250" algn="l"/>
                        </a:tabLst>
                      </a:pPr>
                      <a:r>
                        <a:rPr lang="en-IN" sz="1200">
                          <a:effectLst/>
                        </a:rPr>
                        <a:t> lack of readily available data and the need for interpretable models.</a:t>
                      </a:r>
                    </a:p>
                    <a:p>
                      <a:pPr algn="just">
                        <a:lnSpc>
                          <a:spcPct val="115000"/>
                        </a:lnSpc>
                        <a:spcAft>
                          <a:spcPts val="1000"/>
                        </a:spcAft>
                        <a:tabLst>
                          <a:tab pos="857250" algn="l"/>
                        </a:tabLst>
                      </a:pPr>
                      <a:r>
                        <a:rPr lang="en-US" sz="1200">
                          <a:effectLst/>
                        </a:rPr>
                        <a:t> </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extLst>
                  <a:ext uri="{0D108BD9-81ED-4DB2-BD59-A6C34878D82A}">
                    <a16:rowId xmlns:a16="http://schemas.microsoft.com/office/drawing/2014/main" val="3839214440"/>
                  </a:ext>
                </a:extLst>
              </a:tr>
              <a:tr h="1473233">
                <a:tc>
                  <a:txBody>
                    <a:bodyPr/>
                    <a:lstStyle/>
                    <a:p>
                      <a:pPr algn="just">
                        <a:lnSpc>
                          <a:spcPct val="115000"/>
                        </a:lnSpc>
                        <a:spcAft>
                          <a:spcPts val="1000"/>
                        </a:spcAft>
                        <a:tabLst>
                          <a:tab pos="857250" algn="l"/>
                        </a:tabLst>
                      </a:pPr>
                      <a:r>
                        <a:rPr lang="en-US" sz="1200">
                          <a:effectLst/>
                        </a:rPr>
                        <a:t>3</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tc>
                  <a:txBody>
                    <a:bodyPr/>
                    <a:lstStyle/>
                    <a:p>
                      <a:pPr algn="just">
                        <a:lnSpc>
                          <a:spcPct val="115000"/>
                        </a:lnSpc>
                        <a:spcAft>
                          <a:spcPts val="1000"/>
                        </a:spcAft>
                        <a:tabLst>
                          <a:tab pos="857250" algn="l"/>
                        </a:tabLst>
                      </a:pPr>
                      <a:r>
                        <a:rPr lang="en-IN" sz="1200">
                          <a:effectLst/>
                        </a:rPr>
                        <a:t>A Review on Machine Learning Techniques for Early Diagnosis of Alzheimer's Disease" by P. Gope et al. (2020) </a:t>
                      </a:r>
                    </a:p>
                    <a:p>
                      <a:pPr algn="just">
                        <a:lnSpc>
                          <a:spcPct val="115000"/>
                        </a:lnSpc>
                        <a:spcAft>
                          <a:spcPts val="1000"/>
                        </a:spcAft>
                        <a:tabLst>
                          <a:tab pos="857250" algn="l"/>
                        </a:tabLst>
                      </a:pPr>
                      <a:r>
                        <a:rPr lang="en-US" sz="1200">
                          <a:effectLst/>
                        </a:rPr>
                        <a:t> </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tc>
                  <a:txBody>
                    <a:bodyPr/>
                    <a:lstStyle/>
                    <a:p>
                      <a:pPr algn="just">
                        <a:lnSpc>
                          <a:spcPct val="115000"/>
                        </a:lnSpc>
                        <a:spcAft>
                          <a:spcPts val="1000"/>
                        </a:spcAft>
                        <a:tabLst>
                          <a:tab pos="857250" algn="l"/>
                        </a:tabLst>
                      </a:pPr>
                      <a:r>
                        <a:rPr lang="en-US" sz="1200">
                          <a:effectLst/>
                        </a:rPr>
                        <a:t>This research examines machine learning methods that have been used to early Alzheimer's disease detection. The value of early diagnosis and its difficulties are discussed in the study</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tc>
                  <a:txBody>
                    <a:bodyPr/>
                    <a:lstStyle/>
                    <a:p>
                      <a:pPr algn="just">
                        <a:lnSpc>
                          <a:spcPct val="115000"/>
                        </a:lnSpc>
                        <a:spcAft>
                          <a:spcPts val="1000"/>
                        </a:spcAft>
                        <a:tabLst>
                          <a:tab pos="857250" algn="l"/>
                        </a:tabLst>
                      </a:pPr>
                      <a:r>
                        <a:rPr lang="en-US" sz="1200">
                          <a:effectLst/>
                        </a:rPr>
                        <a:t>Effective method</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tc>
                  <a:txBody>
                    <a:bodyPr/>
                    <a:lstStyle/>
                    <a:p>
                      <a:pPr algn="just">
                        <a:lnSpc>
                          <a:spcPct val="115000"/>
                        </a:lnSpc>
                        <a:spcAft>
                          <a:spcPts val="1000"/>
                        </a:spcAft>
                        <a:tabLst>
                          <a:tab pos="857250" algn="l"/>
                        </a:tabLst>
                      </a:pPr>
                      <a:r>
                        <a:rPr lang="en-US" sz="1200">
                          <a:effectLst/>
                        </a:rPr>
                        <a:t>Time consuming</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extLst>
                  <a:ext uri="{0D108BD9-81ED-4DB2-BD59-A6C34878D82A}">
                    <a16:rowId xmlns:a16="http://schemas.microsoft.com/office/drawing/2014/main" val="3554901826"/>
                  </a:ext>
                </a:extLst>
              </a:tr>
              <a:tr h="1203827">
                <a:tc>
                  <a:txBody>
                    <a:bodyPr/>
                    <a:lstStyle/>
                    <a:p>
                      <a:pPr algn="just">
                        <a:lnSpc>
                          <a:spcPct val="115000"/>
                        </a:lnSpc>
                        <a:spcAft>
                          <a:spcPts val="1000"/>
                        </a:spcAft>
                        <a:tabLst>
                          <a:tab pos="857250" algn="l"/>
                        </a:tabLst>
                      </a:pPr>
                      <a:r>
                        <a:rPr lang="en-US" sz="1200">
                          <a:effectLst/>
                        </a:rPr>
                        <a:t>4 </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tc>
                  <a:txBody>
                    <a:bodyPr/>
                    <a:lstStyle/>
                    <a:p>
                      <a:pPr algn="just">
                        <a:lnSpc>
                          <a:spcPct val="115000"/>
                        </a:lnSpc>
                        <a:spcAft>
                          <a:spcPts val="1000"/>
                        </a:spcAft>
                        <a:tabLst>
                          <a:tab pos="857250" algn="l"/>
                        </a:tabLst>
                      </a:pPr>
                      <a:r>
                        <a:rPr lang="en-US" sz="1200">
                          <a:effectLst/>
                        </a:rPr>
                        <a:t>A Survey on Machine Learning Techniques for Alzheimer's Disease Diagnosis and Prediction" by S. Islam et al. (2019)</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tc>
                  <a:txBody>
                    <a:bodyPr/>
                    <a:lstStyle/>
                    <a:p>
                      <a:pPr algn="just">
                        <a:lnSpc>
                          <a:spcPct val="115000"/>
                        </a:lnSpc>
                        <a:spcAft>
                          <a:spcPts val="1000"/>
                        </a:spcAft>
                        <a:tabLst>
                          <a:tab pos="857250" algn="l"/>
                        </a:tabLst>
                      </a:pPr>
                      <a:r>
                        <a:rPr lang="en-US" sz="1200">
                          <a:effectLst/>
                        </a:rPr>
                        <a:t>This article offers a thorough analysis of machine learning methods that have been used to the diagnosis and prognosis of Alzheimer's disease.</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tc>
                  <a:txBody>
                    <a:bodyPr/>
                    <a:lstStyle/>
                    <a:p>
                      <a:pPr algn="just">
                        <a:lnSpc>
                          <a:spcPct val="115000"/>
                        </a:lnSpc>
                        <a:spcAft>
                          <a:spcPts val="1000"/>
                        </a:spcAft>
                        <a:tabLst>
                          <a:tab pos="857250" algn="l"/>
                        </a:tabLst>
                      </a:pPr>
                      <a:r>
                        <a:rPr lang="en-US" sz="1200">
                          <a:effectLst/>
                        </a:rPr>
                        <a:t>Good data analysis</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tc>
                  <a:txBody>
                    <a:bodyPr/>
                    <a:lstStyle/>
                    <a:p>
                      <a:pPr algn="just">
                        <a:lnSpc>
                          <a:spcPct val="115000"/>
                        </a:lnSpc>
                        <a:spcAft>
                          <a:spcPts val="1000"/>
                        </a:spcAft>
                        <a:tabLst>
                          <a:tab pos="857250" algn="l"/>
                        </a:tabLst>
                      </a:pPr>
                      <a:r>
                        <a:rPr lang="en-US" sz="1200">
                          <a:effectLst/>
                        </a:rPr>
                        <a:t>Training RNN is very difficult</a:t>
                      </a:r>
                      <a:endParaRPr lang="en-IN" sz="120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37059" marR="37059" marT="0" marB="0"/>
                </a:tc>
                <a:extLst>
                  <a:ext uri="{0D108BD9-81ED-4DB2-BD59-A6C34878D82A}">
                    <a16:rowId xmlns:a16="http://schemas.microsoft.com/office/drawing/2014/main" val="2555491421"/>
                  </a:ext>
                </a:extLst>
              </a:tr>
            </a:tbl>
          </a:graphicData>
        </a:graphic>
      </p:graphicFrame>
    </p:spTree>
    <p:extLst>
      <p:ext uri="{BB962C8B-B14F-4D97-AF65-F5344CB8AC3E}">
        <p14:creationId xmlns:p14="http://schemas.microsoft.com/office/powerpoint/2010/main" val="1226143417"/>
      </p:ext>
    </p:extLst>
  </p:cSld>
  <p:clrMapOvr>
    <a:masterClrMapping/>
  </p:clrMapOvr>
</p:sld>
</file>

<file path=ppt/theme/theme1.xml><?xml version="1.0" encoding="utf-8"?>
<a:theme xmlns:a="http://schemas.openxmlformats.org/drawingml/2006/main" name="REVA Powerpoint Template - NEW">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EBDFED05-017B-4836-B0DB-AE3C52F537F7}"/>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F0A92FE3-D7C5-4C54-A449-399ABA4DE160}"/>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666DB7F9-18A3-46D1-8B74-7997BF6E6E1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CA91B449-65BD-4337-8C8B-EDD4DF4FB145}"/>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756B89AD-C4AD-4933-8C3F-5C0ACD786FCF}"/>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81131F54-1D35-4A70-8D49-32796AEE1634}"/>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CB33B207-9E41-4103-934B-507A6334F25D}"/>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1841CBEA-4B67-42D5-9327-9677E36191A1}"/>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9A8F878D-D9DE-4D31-BC23-1B7BE9984A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916671-0E7D-4594-8037-60C70BF44351}">
  <ds:schemaRefs>
    <ds:schemaRef ds:uri="http://purl.org/dc/dcmitype/"/>
    <ds:schemaRef ds:uri="http://purl.org/dc/terms/"/>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http://purl.org/dc/elements/1.1/"/>
    <ds:schemaRef ds:uri="http://schemas.microsoft.com/office/infopath/2007/PartnerControls"/>
  </ds:schemaRefs>
</ds:datastoreItem>
</file>

<file path=customXml/itemProps2.xml><?xml version="1.0" encoding="utf-8"?>
<ds:datastoreItem xmlns:ds="http://schemas.openxmlformats.org/officeDocument/2006/customXml" ds:itemID="{F9AE24FE-195A-4977-9740-21B0E7B6E428}">
  <ds:schemaRefs>
    <ds:schemaRef ds:uri="http://schemas.microsoft.com/sharepoint/v3/contenttype/forms"/>
  </ds:schemaRefs>
</ds:datastoreItem>
</file>

<file path=customXml/itemProps3.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REVA REVISED TEMPLATE_PPTs</Template>
  <TotalTime>59</TotalTime>
  <Words>4159</Words>
  <Application>Microsoft Office PowerPoint</Application>
  <PresentationFormat>Widescreen</PresentationFormat>
  <Paragraphs>210</Paragraphs>
  <Slides>33</Slides>
  <Notes>0</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33</vt:i4>
      </vt:variant>
    </vt:vector>
  </HeadingPairs>
  <TitlesOfParts>
    <vt:vector size="48" baseType="lpstr">
      <vt:lpstr>Arial</vt:lpstr>
      <vt:lpstr>Calibri</vt:lpstr>
      <vt:lpstr>Nobel-Book</vt:lpstr>
      <vt:lpstr>Roboto Medium</vt:lpstr>
      <vt:lpstr>Symbol</vt:lpstr>
      <vt:lpstr>Times New Roman</vt:lpstr>
      <vt:lpstr>REVA Powerpoint Template - NEW</vt:lpstr>
      <vt:lpstr>Agenda</vt:lpstr>
      <vt:lpstr>Divider</vt:lpstr>
      <vt:lpstr>Media / Video Slide</vt:lpstr>
      <vt:lpstr>Copy Slides</vt:lpstr>
      <vt:lpstr>Copy and Image</vt:lpstr>
      <vt:lpstr>Table &amp; Graphs Slide</vt:lpstr>
      <vt:lpstr>Flow Slides</vt:lpstr>
      <vt:lpstr>Thank You </vt:lpstr>
      <vt:lpstr>Project Name - Phase 2 Review 2 / SEE</vt:lpstr>
      <vt:lpstr>Project Name</vt:lpstr>
      <vt:lpstr>Alzheimer Disease Prediction using Machine Learning Algorithms</vt:lpstr>
      <vt:lpstr>Contents</vt:lpstr>
      <vt:lpstr>Contents</vt:lpstr>
      <vt:lpstr> Abstract</vt:lpstr>
      <vt:lpstr>introduction</vt:lpstr>
      <vt:lpstr>introduction</vt:lpstr>
      <vt:lpstr>Literature survey</vt:lpstr>
      <vt:lpstr>Problem statement</vt:lpstr>
      <vt:lpstr>Product position statement</vt:lpstr>
      <vt:lpstr>Project overview</vt:lpstr>
      <vt:lpstr>goals</vt:lpstr>
      <vt:lpstr>Project scope</vt:lpstr>
      <vt:lpstr>methodology</vt:lpstr>
      <vt:lpstr>methodology</vt:lpstr>
      <vt:lpstr>Modules identified</vt:lpstr>
      <vt:lpstr>Project implementation</vt:lpstr>
      <vt:lpstr>Architectural design </vt:lpstr>
      <vt:lpstr>Class diagram</vt:lpstr>
      <vt:lpstr>Class diagram</vt:lpstr>
      <vt:lpstr>Sequence diagram</vt:lpstr>
      <vt:lpstr>Sequence diagram</vt:lpstr>
      <vt:lpstr>Description of technology used</vt:lpstr>
      <vt:lpstr>Description of technology used</vt:lpstr>
      <vt:lpstr>Findings/result of analysis</vt:lpstr>
      <vt:lpstr>Findings/result of analysis</vt:lpstr>
      <vt:lpstr>Cost of project</vt:lpstr>
      <vt:lpstr>conclusion</vt:lpstr>
      <vt:lpstr>Project limitations and future enhancements</vt:lpstr>
      <vt:lpstr>Future enhancements</vt:lpstr>
      <vt:lpstr>references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Synopsis (Phase 1 Review 1)</dc:title>
  <dc:creator>REVA00218</dc:creator>
  <cp:lastModifiedBy>YATISH GOWDA V</cp:lastModifiedBy>
  <cp:revision>9</cp:revision>
  <cp:lastPrinted>2018-09-28T07:11:06Z</cp:lastPrinted>
  <dcterms:created xsi:type="dcterms:W3CDTF">2022-06-10T03:29:01Z</dcterms:created>
  <dcterms:modified xsi:type="dcterms:W3CDTF">2023-05-06T13:31:03Z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