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5"/>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379ED-54B3-4577-984A-CBFB04622CFA}" v="7" dt="2024-12-24T07:00:59.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13410-3930-4E07-B54E-8BE03BB564AC}" type="datetimeFigureOut">
              <a:rPr lang="en-IN" smtClean="0"/>
              <a:t>24-12-2024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9AADA-C8A8-445D-9B31-1039C8DB5F27}" type="slidenum">
              <a:rPr lang="en-IN" smtClean="0"/>
              <a:t>‹#›</a:t>
            </a:fld>
            <a:endParaRPr lang="en-IN"/>
          </a:p>
        </p:txBody>
      </p:sp>
    </p:spTree>
    <p:extLst>
      <p:ext uri="{BB962C8B-B14F-4D97-AF65-F5344CB8AC3E}">
        <p14:creationId xmlns:p14="http://schemas.microsoft.com/office/powerpoint/2010/main" val="892831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A9AADA-C8A8-445D-9B31-1039C8DB5F27}" type="slidenum">
              <a:rPr lang="en-IN" smtClean="0"/>
              <a:t>1</a:t>
            </a:fld>
            <a:endParaRPr lang="en-IN"/>
          </a:p>
        </p:txBody>
      </p:sp>
    </p:spTree>
    <p:extLst>
      <p:ext uri="{BB962C8B-B14F-4D97-AF65-F5344CB8AC3E}">
        <p14:creationId xmlns:p14="http://schemas.microsoft.com/office/powerpoint/2010/main" val="371055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ED6B598-5FF4-4E60-BD4A-D0F6B3DE93B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8ED16-1DB4-499C-A28E-3BEE9F36307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04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6B598-5FF4-4E60-BD4A-D0F6B3DE93B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8ED16-1DB4-499C-A28E-3BEE9F363071}" type="slidenum">
              <a:rPr lang="en-IN" smtClean="0"/>
              <a:t>‹#›</a:t>
            </a:fld>
            <a:endParaRPr lang="en-IN"/>
          </a:p>
        </p:txBody>
      </p:sp>
    </p:spTree>
    <p:extLst>
      <p:ext uri="{BB962C8B-B14F-4D97-AF65-F5344CB8AC3E}">
        <p14:creationId xmlns:p14="http://schemas.microsoft.com/office/powerpoint/2010/main" val="51712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6B598-5FF4-4E60-BD4A-D0F6B3DE93B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8ED16-1DB4-499C-A28E-3BEE9F36307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43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6B598-5FF4-4E60-BD4A-D0F6B3DE93B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8ED16-1DB4-499C-A28E-3BEE9F363071}" type="slidenum">
              <a:rPr lang="en-IN" smtClean="0"/>
              <a:t>‹#›</a:t>
            </a:fld>
            <a:endParaRPr lang="en-IN"/>
          </a:p>
        </p:txBody>
      </p:sp>
    </p:spTree>
    <p:extLst>
      <p:ext uri="{BB962C8B-B14F-4D97-AF65-F5344CB8AC3E}">
        <p14:creationId xmlns:p14="http://schemas.microsoft.com/office/powerpoint/2010/main" val="167119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6B598-5FF4-4E60-BD4A-D0F6B3DE93B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58ED16-1DB4-499C-A28E-3BEE9F36307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11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D6B598-5FF4-4E60-BD4A-D0F6B3DE93BF}"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58ED16-1DB4-499C-A28E-3BEE9F363071}" type="slidenum">
              <a:rPr lang="en-IN" smtClean="0"/>
              <a:t>‹#›</a:t>
            </a:fld>
            <a:endParaRPr lang="en-IN"/>
          </a:p>
        </p:txBody>
      </p:sp>
    </p:spTree>
    <p:extLst>
      <p:ext uri="{BB962C8B-B14F-4D97-AF65-F5344CB8AC3E}">
        <p14:creationId xmlns:p14="http://schemas.microsoft.com/office/powerpoint/2010/main" val="419836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D6B598-5FF4-4E60-BD4A-D0F6B3DE93BF}" type="datetimeFigureOut">
              <a:rPr lang="en-IN" smtClean="0"/>
              <a:t>24-12-2024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58ED16-1DB4-499C-A28E-3BEE9F363071}" type="slidenum">
              <a:rPr lang="en-IN" smtClean="0"/>
              <a:t>‹#›</a:t>
            </a:fld>
            <a:endParaRPr lang="en-IN"/>
          </a:p>
        </p:txBody>
      </p:sp>
    </p:spTree>
    <p:extLst>
      <p:ext uri="{BB962C8B-B14F-4D97-AF65-F5344CB8AC3E}">
        <p14:creationId xmlns:p14="http://schemas.microsoft.com/office/powerpoint/2010/main" val="227179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D6B598-5FF4-4E60-BD4A-D0F6B3DE93BF}" type="datetimeFigureOut">
              <a:rPr lang="en-IN" smtClean="0"/>
              <a:t>24-12-2024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58ED16-1DB4-499C-A28E-3BEE9F363071}" type="slidenum">
              <a:rPr lang="en-IN" smtClean="0"/>
              <a:t>‹#›</a:t>
            </a:fld>
            <a:endParaRPr lang="en-IN"/>
          </a:p>
        </p:txBody>
      </p:sp>
    </p:spTree>
    <p:extLst>
      <p:ext uri="{BB962C8B-B14F-4D97-AF65-F5344CB8AC3E}">
        <p14:creationId xmlns:p14="http://schemas.microsoft.com/office/powerpoint/2010/main" val="50617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6B598-5FF4-4E60-BD4A-D0F6B3DE93BF}" type="datetimeFigureOut">
              <a:rPr lang="en-IN" smtClean="0"/>
              <a:t>24-12-2024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58ED16-1DB4-499C-A28E-3BEE9F363071}" type="slidenum">
              <a:rPr lang="en-IN" smtClean="0"/>
              <a:t>‹#›</a:t>
            </a:fld>
            <a:endParaRPr lang="en-IN"/>
          </a:p>
        </p:txBody>
      </p:sp>
    </p:spTree>
    <p:extLst>
      <p:ext uri="{BB962C8B-B14F-4D97-AF65-F5344CB8AC3E}">
        <p14:creationId xmlns:p14="http://schemas.microsoft.com/office/powerpoint/2010/main" val="76264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6B598-5FF4-4E60-BD4A-D0F6B3DE93BF}"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58ED16-1DB4-499C-A28E-3BEE9F363071}" type="slidenum">
              <a:rPr lang="en-IN" smtClean="0"/>
              <a:t>‹#›</a:t>
            </a:fld>
            <a:endParaRPr lang="en-IN"/>
          </a:p>
        </p:txBody>
      </p:sp>
    </p:spTree>
    <p:extLst>
      <p:ext uri="{BB962C8B-B14F-4D97-AF65-F5344CB8AC3E}">
        <p14:creationId xmlns:p14="http://schemas.microsoft.com/office/powerpoint/2010/main" val="47477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D6B598-5FF4-4E60-BD4A-D0F6B3DE93BF}"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58ED16-1DB4-499C-A28E-3BEE9F36307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1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ED6B598-5FF4-4E60-BD4A-D0F6B3DE93BF}" type="datetimeFigureOut">
              <a:rPr lang="en-IN" smtClean="0"/>
              <a:t>24-12-2024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558ED16-1DB4-499C-A28E-3BEE9F36307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644915"/>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5E789F14-6668-5C93-DE4A-3F168F8F7C79}"/>
              </a:ext>
            </a:extLst>
          </p:cNvPr>
          <p:cNvSpPr txBox="1">
            <a:spLocks noGrp="1"/>
          </p:cNvSpPr>
          <p:nvPr>
            <p:ph type="ctrTitle"/>
          </p:nvPr>
        </p:nvSpPr>
        <p:spPr>
          <a:prstGeom prst="rect">
            <a:avLst/>
          </a:prstGeom>
        </p:spPr>
        <p:txBody>
          <a:bodyPr vert="horz" wrap="square" lIns="0" tIns="12700" rIns="0" bIns="0" rtlCol="0">
            <a:spAutoFit/>
          </a:bodyPr>
          <a:lstStyle/>
          <a:p>
            <a:pPr marL="13970" algn="ctr">
              <a:lnSpc>
                <a:spcPct val="100000"/>
              </a:lnSpc>
              <a:spcBef>
                <a:spcPts val="100"/>
              </a:spcBef>
            </a:pPr>
            <a:r>
              <a:rPr lang="en-US" spc="-25" dirty="0"/>
              <a:t>Analyzing Swiggy</a:t>
            </a:r>
            <a:endParaRPr spc="-70" dirty="0"/>
          </a:p>
        </p:txBody>
      </p:sp>
      <p:sp>
        <p:nvSpPr>
          <p:cNvPr id="3" name="Subtitle 2">
            <a:extLst>
              <a:ext uri="{FF2B5EF4-FFF2-40B4-BE49-F238E27FC236}">
                <a16:creationId xmlns:a16="http://schemas.microsoft.com/office/drawing/2014/main" id="{36B54BCB-5F09-5221-2470-BB15BD161B20}"/>
              </a:ext>
            </a:extLst>
          </p:cNvPr>
          <p:cNvSpPr>
            <a:spLocks noGrp="1"/>
          </p:cNvSpPr>
          <p:nvPr>
            <p:ph type="subTitle" idx="1"/>
          </p:nvPr>
        </p:nvSpPr>
        <p:spPr/>
        <p:txBody>
          <a:bodyPr/>
          <a:lstStyle/>
          <a:p>
            <a:r>
              <a:rPr lang="en-IN" dirty="0"/>
              <a:t>BY: Dhanush P</a:t>
            </a:r>
          </a:p>
        </p:txBody>
      </p:sp>
    </p:spTree>
    <p:extLst>
      <p:ext uri="{BB962C8B-B14F-4D97-AF65-F5344CB8AC3E}">
        <p14:creationId xmlns:p14="http://schemas.microsoft.com/office/powerpoint/2010/main" val="2973460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B0D2-53B6-B7DF-CFA8-8AA7C84F1938}"/>
              </a:ext>
            </a:extLst>
          </p:cNvPr>
          <p:cNvSpPr>
            <a:spLocks noGrp="1"/>
          </p:cNvSpPr>
          <p:nvPr>
            <p:ph type="title"/>
          </p:nvPr>
        </p:nvSpPr>
        <p:spPr/>
        <p:txBody>
          <a:bodyPr>
            <a:normAutofit/>
          </a:bodyPr>
          <a:lstStyle/>
          <a:p>
            <a:r>
              <a:rPr lang="en-US" sz="2000" u="sng"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Barplot</a:t>
            </a:r>
            <a:r>
              <a:rPr lang="en-US" sz="2000" u="sng"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for Average cost per person by location:</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object 7">
            <a:extLst>
              <a:ext uri="{FF2B5EF4-FFF2-40B4-BE49-F238E27FC236}">
                <a16:creationId xmlns:a16="http://schemas.microsoft.com/office/drawing/2014/main" id="{E2E054C2-0A45-B5A8-F09C-D26408A958EE}"/>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467361" y="2286000"/>
            <a:ext cx="6949440" cy="4022725"/>
          </a:xfrm>
          <a:prstGeom prst="rect">
            <a:avLst/>
          </a:prstGeom>
        </p:spPr>
      </p:pic>
      <p:sp>
        <p:nvSpPr>
          <p:cNvPr id="6" name="TextBox 5">
            <a:extLst>
              <a:ext uri="{FF2B5EF4-FFF2-40B4-BE49-F238E27FC236}">
                <a16:creationId xmlns:a16="http://schemas.microsoft.com/office/drawing/2014/main" id="{082B7B53-19A8-D9BC-41AA-6A74FBA870F4}"/>
              </a:ext>
            </a:extLst>
          </p:cNvPr>
          <p:cNvSpPr txBox="1"/>
          <p:nvPr/>
        </p:nvSpPr>
        <p:spPr>
          <a:xfrm>
            <a:off x="7274560" y="2333829"/>
            <a:ext cx="4836160" cy="2467342"/>
          </a:xfrm>
          <a:prstGeom prst="rect">
            <a:avLst/>
          </a:prstGeom>
          <a:noFill/>
        </p:spPr>
        <p:txBody>
          <a:bodyPr wrap="square">
            <a:spAutoFit/>
          </a:bodyPr>
          <a:lstStyle/>
          <a:p>
            <a:pPr marL="241300" indent="-228600">
              <a:lnSpc>
                <a:spcPct val="100000"/>
              </a:lnSpc>
              <a:spcBef>
                <a:spcPts val="645"/>
              </a:spcBef>
              <a:buFont typeface="Arial MT"/>
              <a:buChar char="•"/>
              <a:tabLst>
                <a:tab pos="241300" algn="l"/>
              </a:tabLst>
            </a:pPr>
            <a:r>
              <a:rPr lang="en-US" sz="2000" b="1" spc="-10" dirty="0">
                <a:latin typeface="Calibri"/>
                <a:cs typeface="Calibri"/>
              </a:rPr>
              <a:t>Conclusion</a:t>
            </a:r>
            <a:r>
              <a:rPr lang="en-US" sz="1800" b="1" spc="-10" dirty="0">
                <a:latin typeface="Calibri"/>
                <a:cs typeface="Calibri"/>
              </a:rPr>
              <a:t>:</a:t>
            </a:r>
            <a:endParaRPr lang="en-US" sz="1800" dirty="0">
              <a:latin typeface="Calibri"/>
              <a:cs typeface="Calibri"/>
            </a:endParaRPr>
          </a:p>
          <a:p>
            <a:pPr marL="0" marR="0">
              <a:spcBef>
                <a:spcPts val="455"/>
              </a:spcBef>
              <a:spcAft>
                <a:spcPts val="0"/>
              </a:spcAft>
              <a:tabLst>
                <a:tab pos="520700" algn="l"/>
                <a:tab pos="521335" algn="l"/>
              </a:tabLst>
            </a:pPr>
            <a:r>
              <a:rPr lang="en-US" sz="1800" dirty="0">
                <a:solidFill>
                  <a:srgbClr val="374151"/>
                </a:solidFill>
                <a:effectLst/>
                <a:latin typeface="Segoe UI" panose="020B0502040204020203" pitchFamily="34" charset="0"/>
                <a:ea typeface="Calibri" panose="020F0502020204030204" pitchFamily="34" charset="0"/>
              </a:rPr>
              <a:t>The </a:t>
            </a:r>
            <a:r>
              <a:rPr lang="en-US" sz="1800" dirty="0" err="1">
                <a:solidFill>
                  <a:srgbClr val="374151"/>
                </a:solidFill>
                <a:effectLst/>
                <a:latin typeface="Segoe UI" panose="020B0502040204020203" pitchFamily="34" charset="0"/>
                <a:ea typeface="Calibri" panose="020F0502020204030204" pitchFamily="34" charset="0"/>
              </a:rPr>
              <a:t>barplot</a:t>
            </a:r>
            <a:r>
              <a:rPr lang="en-US" sz="1800" dirty="0">
                <a:solidFill>
                  <a:srgbClr val="374151"/>
                </a:solidFill>
                <a:effectLst/>
                <a:latin typeface="Segoe UI" panose="020B0502040204020203" pitchFamily="34" charset="0"/>
                <a:ea typeface="Calibri" panose="020F0502020204030204" pitchFamily="34" charset="0"/>
              </a:rPr>
              <a:t> displays the average cost per person by location. This analysis helps to identify the areas with the highest and lowest average cost per person. This information can help customers choose restaurants based on their budget.</a:t>
            </a:r>
            <a:endParaRPr lang="en-US" sz="1800" dirty="0">
              <a:effectLst/>
              <a:latin typeface="Calibri" panose="020F0502020204030204" pitchFamily="34" charset="0"/>
              <a:ea typeface="Calibri" panose="020F0502020204030204" pitchFamily="34" charset="0"/>
            </a:endParaRPr>
          </a:p>
          <a:p>
            <a:pPr marL="0" marR="0">
              <a:spcBef>
                <a:spcPts val="455"/>
              </a:spcBef>
              <a:spcAft>
                <a:spcPts val="0"/>
              </a:spcAft>
              <a:tabLst>
                <a:tab pos="520700" algn="l"/>
                <a:tab pos="521335" algn="l"/>
              </a:tabLst>
            </a:pPr>
            <a:r>
              <a:rPr lang="en-US" sz="1800" dirty="0">
                <a:solidFill>
                  <a:srgbClr val="374151"/>
                </a:solidFill>
                <a:effectLst/>
                <a:latin typeface="Segoe UI" panose="020B0502040204020203"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1707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7AAD-0A44-E63B-220B-F3AEE9FCB8EF}"/>
              </a:ext>
            </a:extLst>
          </p:cNvPr>
          <p:cNvSpPr>
            <a:spLocks noGrp="1"/>
          </p:cNvSpPr>
          <p:nvPr>
            <p:ph type="title"/>
          </p:nvPr>
        </p:nvSpPr>
        <p:spPr/>
        <p:txBody>
          <a:bodyPr>
            <a:normAutofit/>
          </a:bodyPr>
          <a:lstStyle/>
          <a:p>
            <a:r>
              <a:rPr lang="en-US" sz="2000" u="sng"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Box plot for Average Rating by Cost </a:t>
            </a:r>
            <a:r>
              <a:rPr lang="en-US" sz="2000" u="sng"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C</a:t>
            </a:r>
            <a:r>
              <a:rPr lang="en-US" sz="2000" u="sng"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ategory</a:t>
            </a:r>
            <a:endParaRPr lang="en-IN" sz="2000" dirty="0">
              <a:latin typeface="Times New Roman" panose="02020603050405020304" pitchFamily="18" charset="0"/>
              <a:cs typeface="Times New Roman" panose="02020603050405020304" pitchFamily="18" charset="0"/>
            </a:endParaRPr>
          </a:p>
        </p:txBody>
      </p:sp>
      <p:pic>
        <p:nvPicPr>
          <p:cNvPr id="4" name="object 6">
            <a:extLst>
              <a:ext uri="{FF2B5EF4-FFF2-40B4-BE49-F238E27FC236}">
                <a16:creationId xmlns:a16="http://schemas.microsoft.com/office/drawing/2014/main" id="{5865390D-789D-71E1-511C-96778021DB4B}"/>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457201" y="2286000"/>
            <a:ext cx="6441440" cy="4022725"/>
          </a:xfrm>
          <a:prstGeom prst="rect">
            <a:avLst/>
          </a:prstGeom>
        </p:spPr>
      </p:pic>
      <p:sp>
        <p:nvSpPr>
          <p:cNvPr id="6" name="TextBox 5">
            <a:extLst>
              <a:ext uri="{FF2B5EF4-FFF2-40B4-BE49-F238E27FC236}">
                <a16:creationId xmlns:a16="http://schemas.microsoft.com/office/drawing/2014/main" id="{5C41978C-0EEC-E39A-BDE8-CB3B0B47E60F}"/>
              </a:ext>
            </a:extLst>
          </p:cNvPr>
          <p:cNvSpPr txBox="1"/>
          <p:nvPr/>
        </p:nvSpPr>
        <p:spPr>
          <a:xfrm>
            <a:off x="7223760" y="2224824"/>
            <a:ext cx="3942080" cy="3239348"/>
          </a:xfrm>
          <a:prstGeom prst="rect">
            <a:avLst/>
          </a:prstGeom>
          <a:noFill/>
        </p:spPr>
        <p:txBody>
          <a:bodyPr wrap="square">
            <a:spAutoFit/>
          </a:bodyPr>
          <a:lstStyle/>
          <a:p>
            <a:pPr marL="241300" indent="-228600">
              <a:lnSpc>
                <a:spcPct val="100000"/>
              </a:lnSpc>
              <a:spcBef>
                <a:spcPts val="105"/>
              </a:spcBef>
              <a:buFont typeface="Arial MT"/>
              <a:buChar char="•"/>
              <a:tabLst>
                <a:tab pos="241300" algn="l"/>
              </a:tabLst>
            </a:pPr>
            <a:r>
              <a:rPr lang="en-US" sz="2000" b="1" spc="-5" dirty="0">
                <a:latin typeface="Calibri"/>
                <a:cs typeface="Calibri"/>
              </a:rPr>
              <a:t>Conclusion</a:t>
            </a:r>
            <a:r>
              <a:rPr lang="en-US" sz="1800" b="1" spc="-5" dirty="0">
                <a:latin typeface="Calibri"/>
                <a:cs typeface="Calibri"/>
              </a:rPr>
              <a:t>:</a:t>
            </a:r>
            <a:endParaRPr lang="en-US" sz="1800" dirty="0">
              <a:latin typeface="Calibri"/>
              <a:cs typeface="Calibri"/>
            </a:endParaRPr>
          </a:p>
          <a:p>
            <a:pPr marL="0" marR="0">
              <a:spcBef>
                <a:spcPts val="455"/>
              </a:spcBef>
              <a:spcAft>
                <a:spcPts val="0"/>
              </a:spcAft>
              <a:tabLst>
                <a:tab pos="520700" algn="l"/>
                <a:tab pos="521335" algn="l"/>
              </a:tabLst>
            </a:pPr>
            <a:r>
              <a:rPr lang="en-US" sz="1800" dirty="0">
                <a:solidFill>
                  <a:srgbClr val="374151"/>
                </a:solidFill>
                <a:effectLst/>
                <a:latin typeface="Segoe UI" panose="020B0502040204020203" pitchFamily="34" charset="0"/>
                <a:ea typeface="Calibri" panose="020F0502020204030204" pitchFamily="34" charset="0"/>
              </a:rPr>
              <a:t>The box plot displays the average rating by cost category. This analysis helps to identify which cost category has the highest average rating and which has the lowest. This information can help customers choose restaurants based on their budget and still enjoy good ratings.</a:t>
            </a:r>
          </a:p>
          <a:p>
            <a:pPr marL="0" marR="0">
              <a:spcBef>
                <a:spcPts val="455"/>
              </a:spcBef>
              <a:spcAft>
                <a:spcPts val="0"/>
              </a:spcAft>
              <a:tabLst>
                <a:tab pos="520700" algn="l"/>
                <a:tab pos="521335" algn="l"/>
              </a:tabLst>
            </a:pPr>
            <a:endParaRPr lang="en-US" sz="1400" dirty="0">
              <a:effectLst/>
              <a:latin typeface="Calibri" panose="020F0502020204030204" pitchFamily="34" charset="0"/>
              <a:ea typeface="Calibri" panose="020F0502020204030204" pitchFamily="34" charset="0"/>
            </a:endParaRPr>
          </a:p>
          <a:p>
            <a:pPr marL="0" marR="0">
              <a:spcBef>
                <a:spcPts val="455"/>
              </a:spcBef>
              <a:spcAft>
                <a:spcPts val="0"/>
              </a:spcAft>
              <a:tabLst>
                <a:tab pos="520700" algn="l"/>
                <a:tab pos="521335" algn="l"/>
              </a:tabLst>
            </a:pPr>
            <a:r>
              <a:rPr lang="en-US" sz="1400" dirty="0">
                <a:solidFill>
                  <a:srgbClr val="374151"/>
                </a:solidFill>
                <a:effectLst/>
                <a:latin typeface="Segoe UI" panose="020B0502040204020203"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3511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9FC1-D582-006C-0ABD-BA81FD9FFBB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B752F5-4338-C1E5-5D89-601C58A6C832}"/>
              </a:ext>
            </a:extLst>
          </p:cNvPr>
          <p:cNvSpPr>
            <a:spLocks noGrp="1"/>
          </p:cNvSpPr>
          <p:nvPr>
            <p:ph idx="1"/>
          </p:nvPr>
        </p:nvSpPr>
        <p:spPr/>
        <p:txBody>
          <a:bodyPr/>
          <a:lstStyle/>
          <a:p>
            <a:pPr marL="241300" indent="-228600">
              <a:spcBef>
                <a:spcPts val="409"/>
              </a:spcBef>
              <a:buFont typeface="Arial MT"/>
              <a:buChar char="•"/>
              <a:tabLst>
                <a:tab pos="240665" algn="l"/>
                <a:tab pos="241300" algn="l"/>
              </a:tabLst>
            </a:pPr>
            <a:r>
              <a:rPr lang="en-US" sz="32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Overall, the analysis performed in the project provides useful insights for customers in Bangalore who use Swiggy for food delivery services. The information can help customers make informed choices on which cuisine, restaurant, and location to order from based on their budget, preferred rating, and location.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241300" indent="-228600">
              <a:lnSpc>
                <a:spcPct val="100000"/>
              </a:lnSpc>
              <a:spcBef>
                <a:spcPts val="409"/>
              </a:spcBef>
              <a:buFont typeface="Arial MT"/>
              <a:buChar char="•"/>
              <a:tabLst>
                <a:tab pos="240665" algn="l"/>
                <a:tab pos="241300" algn="l"/>
              </a:tabLst>
            </a:pPr>
            <a:endParaRPr lang="en-US"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580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8816-FF06-3850-57E9-6395662FA452}"/>
              </a:ext>
            </a:extLst>
          </p:cNvPr>
          <p:cNvSpPr>
            <a:spLocks noGrp="1"/>
          </p:cNvSpPr>
          <p:nvPr>
            <p:ph type="title"/>
          </p:nvPr>
        </p:nvSpPr>
        <p:spPr>
          <a:xfrm>
            <a:off x="1024128" y="2458720"/>
            <a:ext cx="9720072" cy="1615440"/>
          </a:xfrm>
        </p:spPr>
        <p:txBody>
          <a:bodyPr/>
          <a:lstStyle/>
          <a:p>
            <a:r>
              <a:rPr lang="en-IN" dirty="0"/>
              <a:t>                         THANK YOU</a:t>
            </a:r>
          </a:p>
        </p:txBody>
      </p:sp>
    </p:spTree>
    <p:extLst>
      <p:ext uri="{BB962C8B-B14F-4D97-AF65-F5344CB8AC3E}">
        <p14:creationId xmlns:p14="http://schemas.microsoft.com/office/powerpoint/2010/main" val="107758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94E4-7B1F-B2CC-52F6-D726D2ED2850}"/>
              </a:ext>
            </a:extLst>
          </p:cNvPr>
          <p:cNvSpPr>
            <a:spLocks noGrp="1"/>
          </p:cNvSpPr>
          <p:nvPr>
            <p:ph type="title"/>
          </p:nvPr>
        </p:nvSpPr>
        <p:spPr/>
        <p:txBody>
          <a:bodyPr>
            <a:normAutofit/>
          </a:bodyPr>
          <a:lstStyle/>
          <a:p>
            <a:r>
              <a:rPr lang="en-IN" sz="3600" b="0" spc="-15"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0020CB-EED1-DC27-5B5F-F8846A52C29F}"/>
              </a:ext>
            </a:extLst>
          </p:cNvPr>
          <p:cNvSpPr>
            <a:spLocks noGrp="1"/>
          </p:cNvSpPr>
          <p:nvPr>
            <p:ph idx="1"/>
          </p:nvPr>
        </p:nvSpPr>
        <p:spPr/>
        <p:txBody>
          <a:bodyPr/>
          <a:lstStyle/>
          <a:p>
            <a:r>
              <a:rPr lang="en-US" sz="1800" spc="-5" dirty="0">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online</a:t>
            </a:r>
            <a:r>
              <a:rPr lang="en-US" sz="180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food</a:t>
            </a:r>
            <a:r>
              <a:rPr lang="en-US" sz="1800" spc="-10" dirty="0">
                <a:latin typeface="Times New Roman" panose="02020603050405020304" pitchFamily="18" charset="0"/>
                <a:cs typeface="Times New Roman" panose="02020603050405020304" pitchFamily="18" charset="0"/>
              </a:rPr>
              <a:t> ordering</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market</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includes</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foods</a:t>
            </a:r>
            <a:r>
              <a:rPr lang="en-US" sz="1800" spc="-10" dirty="0">
                <a:latin typeface="Times New Roman" panose="02020603050405020304" pitchFamily="18" charset="0"/>
                <a:cs typeface="Times New Roman" panose="02020603050405020304" pitchFamily="18" charset="0"/>
              </a:rPr>
              <a:t> prepared</a:t>
            </a:r>
            <a:r>
              <a:rPr lang="en-US" sz="1800" spc="-5" dirty="0">
                <a:latin typeface="Times New Roman" panose="02020603050405020304" pitchFamily="18" charset="0"/>
                <a:cs typeface="Times New Roman" panose="02020603050405020304" pitchFamily="18" charset="0"/>
              </a:rPr>
              <a:t> by</a:t>
            </a:r>
            <a:r>
              <a:rPr lang="en-US" sz="180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restaurants,</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prepared</a:t>
            </a:r>
            <a:r>
              <a:rPr lang="en-US" sz="1800" spc="445" dirty="0">
                <a:latin typeface="Times New Roman" panose="02020603050405020304" pitchFamily="18" charset="0"/>
                <a:cs typeface="Times New Roman" panose="02020603050405020304" pitchFamily="18" charset="0"/>
              </a:rPr>
              <a:t> </a:t>
            </a:r>
            <a:r>
              <a:rPr lang="en-US" sz="1800" spc="-25" dirty="0">
                <a:latin typeface="Times New Roman" panose="02020603050405020304" pitchFamily="18" charset="0"/>
                <a:cs typeface="Times New Roman" panose="02020603050405020304" pitchFamily="18" charset="0"/>
              </a:rPr>
              <a:t>by </a:t>
            </a:r>
            <a:r>
              <a:rPr lang="en-US" sz="1800" spc="-2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independent </a:t>
            </a:r>
            <a:r>
              <a:rPr lang="en-US" sz="1800" dirty="0">
                <a:latin typeface="Times New Roman" panose="02020603050405020304" pitchFamily="18" charset="0"/>
                <a:cs typeface="Times New Roman" panose="02020603050405020304" pitchFamily="18" charset="0"/>
              </a:rPr>
              <a:t>people, </a:t>
            </a:r>
            <a:r>
              <a:rPr lang="en-US" sz="1800" spc="-5" dirty="0">
                <a:latin typeface="Times New Roman" panose="02020603050405020304" pitchFamily="18" charset="0"/>
                <a:cs typeface="Times New Roman" panose="02020603050405020304" pitchFamily="18" charset="0"/>
              </a:rPr>
              <a:t>and groceries</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being</a:t>
            </a:r>
            <a:r>
              <a:rPr lang="en-US" sz="180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ordered</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online </a:t>
            </a:r>
            <a:r>
              <a:rPr lang="en-US" sz="1800" dirty="0">
                <a:latin typeface="Times New Roman" panose="02020603050405020304" pitchFamily="18" charset="0"/>
                <a:cs typeface="Times New Roman" panose="02020603050405020304" pitchFamily="18" charset="0"/>
              </a:rPr>
              <a:t>and</a:t>
            </a:r>
            <a:r>
              <a:rPr lang="en-US" sz="1800" spc="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then</a:t>
            </a:r>
            <a:r>
              <a:rPr lang="en-US" sz="180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picked</a:t>
            </a:r>
            <a:r>
              <a:rPr lang="en-US" sz="1800" spc="42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up or </a:t>
            </a:r>
            <a:r>
              <a:rPr lang="en-US" sz="1800" spc="-10" dirty="0">
                <a:latin typeface="Times New Roman" panose="02020603050405020304" pitchFamily="18" charset="0"/>
                <a:cs typeface="Times New Roman" panose="02020603050405020304" pitchFamily="18" charset="0"/>
              </a:rPr>
              <a:t>delivered.</a:t>
            </a:r>
            <a:r>
              <a:rPr lang="en-US" sz="1800" spc="43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first</a:t>
            </a:r>
            <a:r>
              <a:rPr lang="en-US" sz="1800" spc="15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online</a:t>
            </a:r>
            <a:r>
              <a:rPr lang="en-US" sz="1800" spc="155" dirty="0">
                <a:latin typeface="Times New Roman" panose="02020603050405020304" pitchFamily="18" charset="0"/>
                <a:cs typeface="Times New Roman" panose="02020603050405020304" pitchFamily="18" charset="0"/>
              </a:rPr>
              <a:t> </a:t>
            </a:r>
            <a:r>
              <a:rPr lang="en-US" sz="1800" spc="-20" dirty="0">
                <a:latin typeface="Times New Roman" panose="02020603050405020304" pitchFamily="18" charset="0"/>
                <a:cs typeface="Times New Roman" panose="02020603050405020304" pitchFamily="18" charset="0"/>
              </a:rPr>
              <a:t>food</a:t>
            </a:r>
            <a:r>
              <a:rPr lang="en-US" sz="1800" spc="14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ordering</a:t>
            </a:r>
            <a:r>
              <a:rPr lang="en-US" sz="1800" spc="15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service,</a:t>
            </a:r>
            <a:r>
              <a:rPr lang="en-US" sz="1800" spc="165" dirty="0">
                <a:latin typeface="Times New Roman" panose="02020603050405020304" pitchFamily="18" charset="0"/>
                <a:cs typeface="Times New Roman" panose="02020603050405020304" pitchFamily="18" charset="0"/>
              </a:rPr>
              <a:t> </a:t>
            </a:r>
            <a:r>
              <a:rPr lang="en-US" sz="1800" spc="-25" dirty="0">
                <a:latin typeface="Times New Roman" panose="02020603050405020304" pitchFamily="18" charset="0"/>
                <a:cs typeface="Times New Roman" panose="02020603050405020304" pitchFamily="18" charset="0"/>
              </a:rPr>
              <a:t>World</a:t>
            </a:r>
            <a:r>
              <a:rPr lang="en-US" sz="1800" spc="14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Wide</a:t>
            </a:r>
            <a:r>
              <a:rPr lang="en-US" sz="1800" spc="14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Waiter</a:t>
            </a:r>
            <a:r>
              <a:rPr lang="en-US" sz="1800" spc="15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(now</a:t>
            </a:r>
            <a:r>
              <a:rPr lang="en-US" sz="1800" spc="15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known</a:t>
            </a:r>
            <a:r>
              <a:rPr lang="en-US" sz="1800" spc="1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a:t>
            </a:r>
            <a:r>
              <a:rPr lang="en-US" sz="1800" spc="145" dirty="0">
                <a:latin typeface="Times New Roman" panose="02020603050405020304" pitchFamily="18" charset="0"/>
                <a:cs typeface="Times New Roman" panose="02020603050405020304" pitchFamily="18" charset="0"/>
              </a:rPr>
              <a:t> </a:t>
            </a:r>
            <a:r>
              <a:rPr lang="en-US" sz="1800" spc="-30" dirty="0">
                <a:latin typeface="Times New Roman" panose="02020603050405020304" pitchFamily="18" charset="0"/>
                <a:cs typeface="Times New Roman" panose="02020603050405020304" pitchFamily="18" charset="0"/>
              </a:rPr>
              <a:t>Waiter.com),</a:t>
            </a:r>
            <a:r>
              <a:rPr lang="en-US" sz="1800" spc="15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was</a:t>
            </a:r>
            <a:r>
              <a:rPr lang="en-US" sz="1800" spc="15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founded </a:t>
            </a:r>
            <a:r>
              <a:rPr lang="en-US" sz="1800" spc="-44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in 1995. Online </a:t>
            </a:r>
            <a:r>
              <a:rPr lang="en-US" sz="1800" spc="-15" dirty="0">
                <a:latin typeface="Times New Roman" panose="02020603050405020304" pitchFamily="18" charset="0"/>
                <a:cs typeface="Times New Roman" panose="02020603050405020304" pitchFamily="18" charset="0"/>
              </a:rPr>
              <a:t>food </a:t>
            </a:r>
            <a:r>
              <a:rPr lang="en-US" sz="1800" spc="-10" dirty="0">
                <a:latin typeface="Times New Roman" panose="02020603050405020304" pitchFamily="18" charset="0"/>
                <a:cs typeface="Times New Roman" panose="02020603050405020304" pitchFamily="18" charset="0"/>
              </a:rPr>
              <a:t>ordering </a:t>
            </a:r>
            <a:r>
              <a:rPr lang="en-US" sz="1800" spc="-5" dirty="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the </a:t>
            </a:r>
            <a:r>
              <a:rPr lang="en-US" sz="1800" spc="-10" dirty="0">
                <a:latin typeface="Times New Roman" panose="02020603050405020304" pitchFamily="18" charset="0"/>
                <a:cs typeface="Times New Roman" panose="02020603050405020304" pitchFamily="18" charset="0"/>
              </a:rPr>
              <a:t>process </a:t>
            </a:r>
            <a:r>
              <a:rPr lang="en-US" sz="1800" spc="-5" dirty="0">
                <a:latin typeface="Times New Roman" panose="02020603050405020304" pitchFamily="18" charset="0"/>
                <a:cs typeface="Times New Roman" panose="02020603050405020304" pitchFamily="18" charset="0"/>
              </a:rPr>
              <a:t>of </a:t>
            </a:r>
            <a:r>
              <a:rPr lang="en-US" sz="1800" spc="-10" dirty="0">
                <a:latin typeface="Times New Roman" panose="02020603050405020304" pitchFamily="18" charset="0"/>
                <a:cs typeface="Times New Roman" panose="02020603050405020304" pitchFamily="18" charset="0"/>
              </a:rPr>
              <a:t>ordering </a:t>
            </a:r>
            <a:r>
              <a:rPr lang="en-US" sz="1800" spc="-20" dirty="0">
                <a:latin typeface="Times New Roman" panose="02020603050405020304" pitchFamily="18" charset="0"/>
                <a:cs typeface="Times New Roman" panose="02020603050405020304" pitchFamily="18" charset="0"/>
              </a:rPr>
              <a:t>food </a:t>
            </a:r>
            <a:r>
              <a:rPr lang="en-US" sz="1800" spc="-15" dirty="0">
                <a:latin typeface="Times New Roman" panose="02020603050405020304" pitchFamily="18" charset="0"/>
                <a:cs typeface="Times New Roman" panose="02020603050405020304" pitchFamily="18" charset="0"/>
              </a:rPr>
              <a:t>from </a:t>
            </a:r>
            <a:r>
              <a:rPr lang="en-US" sz="1800" dirty="0">
                <a:latin typeface="Times New Roman" panose="02020603050405020304" pitchFamily="18" charset="0"/>
                <a:cs typeface="Times New Roman" panose="02020603050405020304" pitchFamily="18" charset="0"/>
              </a:rPr>
              <a:t>a </a:t>
            </a:r>
            <a:r>
              <a:rPr lang="en-US" sz="1800" spc="-10" dirty="0">
                <a:latin typeface="Times New Roman" panose="02020603050405020304" pitchFamily="18" charset="0"/>
                <a:cs typeface="Times New Roman" panose="02020603050405020304" pitchFamily="18" charset="0"/>
              </a:rPr>
              <a:t>website </a:t>
            </a:r>
            <a:r>
              <a:rPr lang="en-US" sz="1800" spc="-5" dirty="0">
                <a:latin typeface="Times New Roman" panose="02020603050405020304" pitchFamily="18" charset="0"/>
                <a:cs typeface="Times New Roman" panose="02020603050405020304" pitchFamily="18" charset="0"/>
              </a:rPr>
              <a:t>or other application. </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The </a:t>
            </a:r>
            <a:r>
              <a:rPr lang="en-US" sz="1800" spc="-10" dirty="0">
                <a:latin typeface="Times New Roman" panose="02020603050405020304" pitchFamily="18" charset="0"/>
                <a:cs typeface="Times New Roman" panose="02020603050405020304" pitchFamily="18" charset="0"/>
              </a:rPr>
              <a:t>product </a:t>
            </a:r>
            <a:r>
              <a:rPr lang="en-US" sz="1800" spc="-5" dirty="0">
                <a:latin typeface="Times New Roman" panose="02020603050405020304" pitchFamily="18" charset="0"/>
                <a:cs typeface="Times New Roman" panose="02020603050405020304" pitchFamily="18" charset="0"/>
              </a:rPr>
              <a:t>can </a:t>
            </a:r>
            <a:r>
              <a:rPr lang="en-US" sz="1800" dirty="0">
                <a:latin typeface="Times New Roman" panose="02020603050405020304" pitchFamily="18" charset="0"/>
                <a:cs typeface="Times New Roman" panose="02020603050405020304" pitchFamily="18" charset="0"/>
              </a:rPr>
              <a:t>be either </a:t>
            </a:r>
            <a:r>
              <a:rPr lang="en-US" sz="1800" spc="-10" dirty="0">
                <a:latin typeface="Times New Roman" panose="02020603050405020304" pitchFamily="18" charset="0"/>
                <a:cs typeface="Times New Roman" panose="02020603050405020304" pitchFamily="18" charset="0"/>
              </a:rPr>
              <a:t>ready-to-eat </a:t>
            </a:r>
            <a:r>
              <a:rPr lang="en-US" sz="1800" spc="-15" dirty="0">
                <a:latin typeface="Times New Roman" panose="02020603050405020304" pitchFamily="18" charset="0"/>
                <a:cs typeface="Times New Roman" panose="02020603050405020304" pitchFamily="18" charset="0"/>
              </a:rPr>
              <a:t>food </a:t>
            </a:r>
            <a:r>
              <a:rPr lang="en-US" sz="1800" spc="-5" dirty="0">
                <a:latin typeface="Times New Roman" panose="02020603050405020304" pitchFamily="18" charset="0"/>
                <a:cs typeface="Times New Roman" panose="02020603050405020304" pitchFamily="18" charset="0"/>
              </a:rPr>
              <a:t>or </a:t>
            </a:r>
            <a:r>
              <a:rPr lang="en-US" sz="1800" spc="-20" dirty="0">
                <a:latin typeface="Times New Roman" panose="02020603050405020304" pitchFamily="18" charset="0"/>
                <a:cs typeface="Times New Roman" panose="02020603050405020304" pitchFamily="18" charset="0"/>
              </a:rPr>
              <a:t>food </a:t>
            </a:r>
            <a:r>
              <a:rPr lang="en-US" sz="1800" spc="-10" dirty="0">
                <a:latin typeface="Times New Roman" panose="02020603050405020304" pitchFamily="18" charset="0"/>
                <a:cs typeface="Times New Roman" panose="02020603050405020304" pitchFamily="18" charset="0"/>
              </a:rPr>
              <a:t>that </a:t>
            </a:r>
            <a:r>
              <a:rPr lang="en-US" sz="1800" spc="-5" dirty="0">
                <a:latin typeface="Times New Roman" panose="02020603050405020304" pitchFamily="18" charset="0"/>
                <a:cs typeface="Times New Roman" panose="02020603050405020304" pitchFamily="18" charset="0"/>
              </a:rPr>
              <a:t>has not been specially </a:t>
            </a:r>
            <a:r>
              <a:rPr lang="en-US" sz="1800" spc="-10" dirty="0">
                <a:latin typeface="Times New Roman" panose="02020603050405020304" pitchFamily="18" charset="0"/>
                <a:cs typeface="Times New Roman" panose="02020603050405020304" pitchFamily="18" charset="0"/>
              </a:rPr>
              <a:t>prepared </a:t>
            </a:r>
            <a:r>
              <a:rPr lang="en-US" sz="1800" spc="-20" dirty="0">
                <a:latin typeface="Times New Roman" panose="02020603050405020304" pitchFamily="18" charset="0"/>
                <a:cs typeface="Times New Roman" panose="02020603050405020304" pitchFamily="18" charset="0"/>
              </a:rPr>
              <a:t>for </a:t>
            </a:r>
            <a:r>
              <a:rPr lang="en-US" sz="1800" spc="-1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direction consumption.</a:t>
            </a:r>
            <a:endParaRPr 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3052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DC74F9CF-DB43-80D0-6C98-DA61D14E44B3}"/>
              </a:ext>
            </a:extLst>
          </p:cNvPr>
          <p:cNvSpPr>
            <a:spLocks noGrp="1"/>
          </p:cNvSpPr>
          <p:nvPr>
            <p:ph type="title"/>
          </p:nvPr>
        </p:nvSpPr>
        <p:spPr>
          <a:xfrm>
            <a:off x="1295400" y="1289050"/>
            <a:ext cx="9601200" cy="690563"/>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r>
              <a:rPr lang="en-IN" dirty="0"/>
              <a:t>Objective</a:t>
            </a:r>
          </a:p>
        </p:txBody>
      </p:sp>
      <p:sp>
        <p:nvSpPr>
          <p:cNvPr id="3" name="Content Placeholder 2">
            <a:extLst>
              <a:ext uri="{FF2B5EF4-FFF2-40B4-BE49-F238E27FC236}">
                <a16:creationId xmlns:a16="http://schemas.microsoft.com/office/drawing/2014/main" id="{6DC7D988-5400-7B49-D800-E2CE582BCC98}"/>
              </a:ext>
            </a:extLst>
          </p:cNvPr>
          <p:cNvSpPr>
            <a:spLocks noGrp="1"/>
          </p:cNvSpPr>
          <p:nvPr>
            <p:ph idx="1"/>
          </p:nvPr>
        </p:nvSpPr>
        <p:spPr>
          <a:xfrm>
            <a:off x="1295401" y="2468880"/>
            <a:ext cx="9601196" cy="4389120"/>
          </a:xfrm>
        </p:spPr>
        <p:txBody>
          <a:bodyPr>
            <a:noAutofit/>
          </a:bodyPr>
          <a:lstStyle/>
          <a:p>
            <a:pPr marL="12700">
              <a:lnSpc>
                <a:spcPct val="100000"/>
              </a:lnSpc>
              <a:spcBef>
                <a:spcPts val="855"/>
              </a:spcBef>
            </a:pPr>
            <a:r>
              <a:rPr lang="en-US" sz="1800" spc="-5" dirty="0">
                <a:latin typeface="Times New Roman" panose="02020603050405020304" pitchFamily="18" charset="0"/>
                <a:cs typeface="Times New Roman" panose="02020603050405020304" pitchFamily="18" charset="0"/>
              </a:rPr>
              <a:t>Objective:</a:t>
            </a:r>
          </a:p>
          <a:p>
            <a:pPr marL="12700" marR="5080" algn="just">
              <a:lnSpc>
                <a:spcPts val="2160"/>
              </a:lnSpc>
              <a:spcBef>
                <a:spcPts val="1025"/>
              </a:spcBef>
            </a:pPr>
            <a:r>
              <a:rPr lang="en-US" sz="1800" spc="-5" dirty="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the </a:t>
            </a:r>
            <a:r>
              <a:rPr lang="en-US" sz="1800" spc="-10" dirty="0">
                <a:latin typeface="Times New Roman" panose="02020603050405020304" pitchFamily="18" charset="0"/>
                <a:cs typeface="Times New Roman" panose="02020603050405020304" pitchFamily="18" charset="0"/>
              </a:rPr>
              <a:t>world </a:t>
            </a:r>
            <a:r>
              <a:rPr lang="en-US" sz="1800" spc="-5" dirty="0">
                <a:latin typeface="Times New Roman" panose="02020603050405020304" pitchFamily="18" charset="0"/>
                <a:cs typeface="Times New Roman" panose="02020603050405020304" pitchFamily="18" charset="0"/>
              </a:rPr>
              <a:t>of </a:t>
            </a:r>
            <a:r>
              <a:rPr lang="en-US" sz="1800" dirty="0">
                <a:latin typeface="Times New Roman" panose="02020603050405020304" pitchFamily="18" charset="0"/>
                <a:cs typeface="Times New Roman" panose="02020603050405020304" pitchFamily="18" charset="0"/>
              </a:rPr>
              <a:t>rising </a:t>
            </a:r>
            <a:r>
              <a:rPr lang="en-US" sz="1800" spc="-5" dirty="0">
                <a:latin typeface="Times New Roman" panose="02020603050405020304" pitchFamily="18" charset="0"/>
                <a:cs typeface="Times New Roman" panose="02020603050405020304" pitchFamily="18" charset="0"/>
              </a:rPr>
              <a:t>new </a:t>
            </a:r>
            <a:r>
              <a:rPr lang="en-US" sz="1800" spc="-10" dirty="0">
                <a:latin typeface="Times New Roman" panose="02020603050405020304" pitchFamily="18" charset="0"/>
                <a:cs typeface="Times New Roman" panose="02020603050405020304" pitchFamily="18" charset="0"/>
              </a:rPr>
              <a:t>technology </a:t>
            </a:r>
            <a:r>
              <a:rPr lang="en-US" sz="1800" dirty="0">
                <a:latin typeface="Times New Roman" panose="02020603050405020304" pitchFamily="18" charset="0"/>
                <a:cs typeface="Times New Roman" panose="02020603050405020304" pitchFamily="18" charset="0"/>
              </a:rPr>
              <a:t>and </a:t>
            </a:r>
            <a:r>
              <a:rPr lang="en-US" sz="1800" spc="-10" dirty="0">
                <a:latin typeface="Times New Roman" panose="02020603050405020304" pitchFamily="18" charset="0"/>
                <a:cs typeface="Times New Roman" panose="02020603050405020304" pitchFamily="18" charset="0"/>
              </a:rPr>
              <a:t>innovation, </a:t>
            </a:r>
            <a:r>
              <a:rPr lang="en-US" sz="1800" spc="-15" dirty="0">
                <a:latin typeface="Times New Roman" panose="02020603050405020304" pitchFamily="18" charset="0"/>
                <a:cs typeface="Times New Roman" panose="02020603050405020304" pitchFamily="18" charset="0"/>
              </a:rPr>
              <a:t>Food </a:t>
            </a:r>
            <a:r>
              <a:rPr lang="en-US" sz="1800" spc="-5" dirty="0">
                <a:latin typeface="Times New Roman" panose="02020603050405020304" pitchFamily="18" charset="0"/>
                <a:cs typeface="Times New Roman" panose="02020603050405020304" pitchFamily="18" charset="0"/>
              </a:rPr>
              <a:t>industry is advancing with the </a:t>
            </a:r>
            <a:r>
              <a:rPr lang="en-US" sz="1800" spc="-15" dirty="0">
                <a:latin typeface="Times New Roman" panose="02020603050405020304" pitchFamily="18" charset="0"/>
                <a:cs typeface="Times New Roman" panose="02020603050405020304" pitchFamily="18" charset="0"/>
              </a:rPr>
              <a:t>role </a:t>
            </a:r>
            <a:r>
              <a:rPr lang="en-US" sz="1800" spc="-5" dirty="0">
                <a:latin typeface="Times New Roman" panose="02020603050405020304" pitchFamily="18" charset="0"/>
                <a:cs typeface="Times New Roman" panose="02020603050405020304" pitchFamily="18" charset="0"/>
              </a:rPr>
              <a:t>of </a:t>
            </a:r>
            <a:r>
              <a:rPr lang="en-US" sz="1800" spc="-15" dirty="0">
                <a:latin typeface="Times New Roman" panose="02020603050405020304" pitchFamily="18" charset="0"/>
                <a:cs typeface="Times New Roman" panose="02020603050405020304" pitchFamily="18" charset="0"/>
              </a:rPr>
              <a:t>Data </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Science and Analytics. </a:t>
            </a:r>
            <a:r>
              <a:rPr lang="en-US" sz="1800" spc="-15" dirty="0">
                <a:latin typeface="Times New Roman" panose="02020603050405020304" pitchFamily="18" charset="0"/>
                <a:cs typeface="Times New Roman" panose="02020603050405020304" pitchFamily="18" charset="0"/>
              </a:rPr>
              <a:t>Data </a:t>
            </a:r>
            <a:r>
              <a:rPr lang="en-US" sz="1800" spc="-5" dirty="0">
                <a:latin typeface="Times New Roman" panose="02020603050405020304" pitchFamily="18" charset="0"/>
                <a:cs typeface="Times New Roman" panose="02020603050405020304" pitchFamily="18" charset="0"/>
              </a:rPr>
              <a:t>analysis can help </a:t>
            </a:r>
            <a:r>
              <a:rPr lang="en-US" sz="1800" dirty="0">
                <a:latin typeface="Times New Roman" panose="02020603050405020304" pitchFamily="18" charset="0"/>
                <a:cs typeface="Times New Roman" panose="02020603050405020304" pitchFamily="18" charset="0"/>
              </a:rPr>
              <a:t>them </a:t>
            </a:r>
            <a:r>
              <a:rPr lang="en-US" sz="1800" spc="-15" dirty="0">
                <a:latin typeface="Times New Roman" panose="02020603050405020304" pitchFamily="18" charset="0"/>
                <a:cs typeface="Times New Roman" panose="02020603050405020304" pitchFamily="18" charset="0"/>
              </a:rPr>
              <a:t>to </a:t>
            </a:r>
            <a:r>
              <a:rPr lang="en-US" sz="1800" spc="-10" dirty="0">
                <a:latin typeface="Times New Roman" panose="02020603050405020304" pitchFamily="18" charset="0"/>
                <a:cs typeface="Times New Roman" panose="02020603050405020304" pitchFamily="18" charset="0"/>
              </a:rPr>
              <a:t>understand </a:t>
            </a:r>
            <a:r>
              <a:rPr lang="en-US" sz="1800" dirty="0">
                <a:latin typeface="Times New Roman" panose="02020603050405020304" pitchFamily="18" charset="0"/>
                <a:cs typeface="Times New Roman" panose="02020603050405020304" pitchFamily="18" charset="0"/>
              </a:rPr>
              <a:t>their </a:t>
            </a:r>
            <a:r>
              <a:rPr lang="en-US" sz="1800" spc="-5" dirty="0">
                <a:latin typeface="Times New Roman" panose="02020603050405020304" pitchFamily="18" charset="0"/>
                <a:cs typeface="Times New Roman" panose="02020603050405020304" pitchFamily="18" charset="0"/>
              </a:rPr>
              <a:t>business in </a:t>
            </a:r>
            <a:r>
              <a:rPr lang="en-US" sz="1800" dirty="0">
                <a:latin typeface="Times New Roman" panose="02020603050405020304" pitchFamily="18" charset="0"/>
                <a:cs typeface="Times New Roman" panose="02020603050405020304" pitchFamily="18" charset="0"/>
              </a:rPr>
              <a:t>a </a:t>
            </a:r>
            <a:r>
              <a:rPr lang="en-US" sz="1800" spc="-5" dirty="0">
                <a:latin typeface="Times New Roman" panose="02020603050405020304" pitchFamily="18" charset="0"/>
                <a:cs typeface="Times New Roman" panose="02020603050405020304" pitchFamily="18" charset="0"/>
              </a:rPr>
              <a:t>quiet </a:t>
            </a:r>
            <a:r>
              <a:rPr lang="en-US" sz="1800" spc="-15" dirty="0">
                <a:latin typeface="Times New Roman" panose="02020603050405020304" pitchFamily="18" charset="0"/>
                <a:cs typeface="Times New Roman" panose="02020603050405020304" pitchFamily="18" charset="0"/>
              </a:rPr>
              <a:t>different </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manner and</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helps</a:t>
            </a:r>
            <a:r>
              <a:rPr lang="en-US" sz="1800" spc="2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to</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improve</a:t>
            </a:r>
            <a:r>
              <a:rPr lang="en-US" sz="1800"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quality</a:t>
            </a:r>
            <a:r>
              <a:rPr lang="en-US" sz="1800" spc="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of </a:t>
            </a:r>
            <a:r>
              <a:rPr lang="en-US" sz="1800" dirty="0">
                <a:latin typeface="Times New Roman" panose="02020603050405020304" pitchFamily="18" charset="0"/>
                <a:cs typeface="Times New Roman" panose="02020603050405020304" pitchFamily="18" charset="0"/>
              </a:rPr>
              <a:t>the service</a:t>
            </a:r>
            <a:r>
              <a:rPr lang="en-US" sz="1800" spc="3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by</a:t>
            </a:r>
            <a:r>
              <a:rPr lang="en-US" sz="1800" spc="-2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identifying</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weak</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areas</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of </a:t>
            </a:r>
            <a:r>
              <a:rPr lang="en-US" sz="1800" dirty="0">
                <a:latin typeface="Times New Roman" panose="02020603050405020304" pitchFamily="18" charset="0"/>
                <a:cs typeface="Times New Roman" panose="02020603050405020304" pitchFamily="18" charset="0"/>
              </a:rPr>
              <a:t>the</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business.</a:t>
            </a:r>
          </a:p>
          <a:p>
            <a:pPr>
              <a:lnSpc>
                <a:spcPct val="100000"/>
              </a:lnSpc>
            </a:pPr>
            <a:endParaRPr lang="en-US" sz="1800" spc="-5" dirty="0">
              <a:latin typeface="Times New Roman" panose="02020603050405020304" pitchFamily="18" charset="0"/>
              <a:cs typeface="Times New Roman" panose="02020603050405020304" pitchFamily="18" charset="0"/>
            </a:endParaRPr>
          </a:p>
          <a:p>
            <a:pPr marL="12700">
              <a:lnSpc>
                <a:spcPct val="100000"/>
              </a:lnSpc>
              <a:spcBef>
                <a:spcPts val="1455"/>
              </a:spcBef>
            </a:pPr>
            <a:r>
              <a:rPr lang="en-US" sz="1800" spc="-5" dirty="0">
                <a:latin typeface="Times New Roman" panose="02020603050405020304" pitchFamily="18" charset="0"/>
                <a:cs typeface="Times New Roman" panose="02020603050405020304" pitchFamily="18" charset="0"/>
              </a:rPr>
              <a:t>Benefits:</a:t>
            </a:r>
          </a:p>
          <a:p>
            <a:pPr marL="241300" indent="-228600">
              <a:lnSpc>
                <a:spcPct val="100000"/>
              </a:lnSpc>
              <a:spcBef>
                <a:spcPts val="755"/>
              </a:spcBef>
              <a:buFont typeface="Arial MT"/>
              <a:buChar char="•"/>
              <a:tabLst>
                <a:tab pos="240665" algn="l"/>
                <a:tab pos="241300" algn="l"/>
              </a:tabLst>
            </a:pPr>
            <a:r>
              <a:rPr lang="en-US" sz="1800" spc="-5" dirty="0">
                <a:latin typeface="Times New Roman" panose="02020603050405020304" pitchFamily="18" charset="0"/>
                <a:cs typeface="Times New Roman" panose="02020603050405020304" pitchFamily="18" charset="0"/>
              </a:rPr>
              <a:t>Help out </a:t>
            </a:r>
            <a:r>
              <a:rPr lang="en-US" sz="1800" spc="-15" dirty="0">
                <a:latin typeface="Times New Roman" panose="02020603050405020304" pitchFamily="18" charset="0"/>
                <a:cs typeface="Times New Roman" panose="02020603050405020304" pitchFamily="18" charset="0"/>
              </a:rPr>
              <a:t>to</a:t>
            </a:r>
            <a:r>
              <a:rPr lang="en-US" sz="1800" spc="-1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make</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better</a:t>
            </a:r>
            <a:r>
              <a:rPr lang="en-US" sz="1800" spc="1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business</a:t>
            </a:r>
            <a:r>
              <a:rPr lang="en-US" sz="1800" spc="1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decisions.</a:t>
            </a:r>
          </a:p>
          <a:p>
            <a:pPr marL="241300" indent="-228600">
              <a:lnSpc>
                <a:spcPts val="2280"/>
              </a:lnSpc>
              <a:spcBef>
                <a:spcPts val="770"/>
              </a:spcBef>
              <a:buFont typeface="Arial MT"/>
              <a:buChar char="•"/>
              <a:tabLst>
                <a:tab pos="240665" algn="l"/>
                <a:tab pos="241300" algn="l"/>
              </a:tabLst>
            </a:pPr>
            <a:r>
              <a:rPr lang="en-US" sz="1800" spc="-5" dirty="0">
                <a:latin typeface="Times New Roman" panose="02020603050405020304" pitchFamily="18" charset="0"/>
                <a:cs typeface="Times New Roman" panose="02020603050405020304" pitchFamily="18" charset="0"/>
              </a:rPr>
              <a:t>Help</a:t>
            </a:r>
            <a:r>
              <a:rPr lang="en-US" sz="1800" spc="39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analyze</a:t>
            </a:r>
            <a:r>
              <a:rPr lang="en-US" sz="1800" spc="38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customer</a:t>
            </a:r>
            <a:r>
              <a:rPr lang="en-US" sz="1800" spc="4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trends</a:t>
            </a:r>
            <a:r>
              <a:rPr lang="en-US" sz="1800" spc="39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spc="4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satisfaction,</a:t>
            </a:r>
            <a:r>
              <a:rPr lang="en-US" sz="1800" spc="41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which</a:t>
            </a:r>
            <a:r>
              <a:rPr lang="en-US" sz="1800" spc="39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can</a:t>
            </a:r>
            <a:r>
              <a:rPr lang="en-US" sz="1800" spc="39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lead</a:t>
            </a:r>
            <a:r>
              <a:rPr lang="en-US" sz="1800" spc="39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to</a:t>
            </a:r>
            <a:r>
              <a:rPr lang="en-US" sz="1800" spc="39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new</a:t>
            </a:r>
            <a:r>
              <a:rPr lang="en-US" sz="1800" spc="39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spc="39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better</a:t>
            </a:r>
            <a:r>
              <a:rPr lang="en-US" sz="1800" spc="39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products</a:t>
            </a:r>
            <a:r>
              <a:rPr lang="en-US" sz="1800" spc="39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p>
          <a:p>
            <a:pPr marL="241300">
              <a:lnSpc>
                <a:spcPts val="2280"/>
              </a:lnSpc>
            </a:pPr>
            <a:r>
              <a:rPr lang="en-US" sz="1800" dirty="0">
                <a:latin typeface="Times New Roman" panose="02020603050405020304" pitchFamily="18" charset="0"/>
                <a:cs typeface="Times New Roman" panose="02020603050405020304" pitchFamily="18" charset="0"/>
              </a:rPr>
              <a:t>services.</a:t>
            </a:r>
          </a:p>
          <a:p>
            <a:pPr marL="241300" indent="-228600">
              <a:lnSpc>
                <a:spcPct val="100000"/>
              </a:lnSpc>
              <a:spcBef>
                <a:spcPts val="755"/>
              </a:spcBef>
              <a:buFont typeface="Arial MT"/>
              <a:buChar char="•"/>
              <a:tabLst>
                <a:tab pos="240665" algn="l"/>
                <a:tab pos="241300" algn="l"/>
              </a:tabLst>
            </a:pPr>
            <a:r>
              <a:rPr lang="en-US" sz="1800" spc="-10" dirty="0">
                <a:latin typeface="Times New Roman" panose="02020603050405020304" pitchFamily="18" charset="0"/>
                <a:cs typeface="Times New Roman" panose="02020603050405020304" pitchFamily="18" charset="0"/>
              </a:rPr>
              <a:t>Gives</a:t>
            </a:r>
            <a:r>
              <a:rPr lang="en-US" sz="1800" spc="1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better</a:t>
            </a:r>
            <a:r>
              <a:rPr lang="en-US" sz="1800" spc="-5" dirty="0">
                <a:latin typeface="Times New Roman" panose="02020603050405020304" pitchFamily="18" charset="0"/>
                <a:cs typeface="Times New Roman" panose="02020603050405020304" pitchFamily="18" charset="0"/>
              </a:rPr>
              <a:t> insight of</a:t>
            </a:r>
            <a:r>
              <a:rPr lang="en-US" sz="1800" spc="-1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customers</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base.</a:t>
            </a:r>
          </a:p>
          <a:p>
            <a:pPr marL="241300" indent="-228600">
              <a:lnSpc>
                <a:spcPct val="100000"/>
              </a:lnSpc>
              <a:spcBef>
                <a:spcPts val="760"/>
              </a:spcBef>
              <a:buFont typeface="Arial MT"/>
              <a:buChar char="•"/>
              <a:tabLst>
                <a:tab pos="240665" algn="l"/>
                <a:tab pos="241300" algn="l"/>
              </a:tabLst>
            </a:pPr>
            <a:r>
              <a:rPr lang="en-US" sz="1800" spc="-5" dirty="0">
                <a:latin typeface="Times New Roman" panose="02020603050405020304" pitchFamily="18" charset="0"/>
                <a:cs typeface="Times New Roman" panose="02020603050405020304" pitchFamily="18" charset="0"/>
              </a:rPr>
              <a:t>Helps</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in</a:t>
            </a:r>
            <a:r>
              <a:rPr lang="en-US" sz="1800" spc="-10" dirty="0">
                <a:latin typeface="Times New Roman" panose="02020603050405020304" pitchFamily="18" charset="0"/>
                <a:cs typeface="Times New Roman" panose="02020603050405020304" pitchFamily="18" charset="0"/>
              </a:rPr>
              <a:t> easy</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flow</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for</a:t>
            </a:r>
            <a:r>
              <a:rPr lang="en-US" sz="1800" spc="-2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managing</a:t>
            </a:r>
            <a:r>
              <a:rPr lang="en-US" sz="1800" spc="-3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resources.</a:t>
            </a:r>
          </a:p>
          <a:p>
            <a:endParaRPr lang="en-IN" sz="1800" dirty="0"/>
          </a:p>
        </p:txBody>
      </p:sp>
    </p:spTree>
    <p:extLst>
      <p:ext uri="{BB962C8B-B14F-4D97-AF65-F5344CB8AC3E}">
        <p14:creationId xmlns:p14="http://schemas.microsoft.com/office/powerpoint/2010/main" val="143360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51A9-A89B-58F6-3F05-FC1E964B7775}"/>
              </a:ext>
            </a:extLst>
          </p:cNvPr>
          <p:cNvSpPr>
            <a:spLocks noGrp="1"/>
          </p:cNvSpPr>
          <p:nvPr>
            <p:ph type="title"/>
          </p:nvPr>
        </p:nvSpPr>
        <p:spPr/>
        <p:txBody>
          <a:bodyPr/>
          <a:lstStyle/>
          <a:p>
            <a:r>
              <a:rPr lang="en-IN" sz="5400" b="0" spc="-15" dirty="0">
                <a:latin typeface="Calibri"/>
                <a:cs typeface="Calibri"/>
              </a:rPr>
              <a:t>Problem</a:t>
            </a:r>
            <a:r>
              <a:rPr lang="en-IN" sz="5400" b="0" spc="-80" dirty="0">
                <a:latin typeface="Calibri"/>
                <a:cs typeface="Calibri"/>
              </a:rPr>
              <a:t> </a:t>
            </a:r>
            <a:r>
              <a:rPr lang="en-IN" sz="5400" b="0" spc="-20" dirty="0">
                <a:latin typeface="Calibri"/>
                <a:cs typeface="Calibri"/>
              </a:rPr>
              <a:t>Statement</a:t>
            </a:r>
            <a:endParaRPr lang="en-IN" dirty="0"/>
          </a:p>
        </p:txBody>
      </p:sp>
      <p:sp>
        <p:nvSpPr>
          <p:cNvPr id="3" name="Content Placeholder 2">
            <a:extLst>
              <a:ext uri="{FF2B5EF4-FFF2-40B4-BE49-F238E27FC236}">
                <a16:creationId xmlns:a16="http://schemas.microsoft.com/office/drawing/2014/main" id="{A4E07753-BC12-9740-0CB4-47CB6BDC54F8}"/>
              </a:ext>
            </a:extLst>
          </p:cNvPr>
          <p:cNvSpPr>
            <a:spLocks noGrp="1"/>
          </p:cNvSpPr>
          <p:nvPr>
            <p:ph idx="1"/>
          </p:nvPr>
        </p:nvSpPr>
        <p:spPr/>
        <p:txBody>
          <a:bodyPr>
            <a:normAutofit/>
          </a:bodyPr>
          <a:lstStyle/>
          <a:p>
            <a:pPr marL="12700" marR="5080" algn="just">
              <a:lnSpc>
                <a:spcPct val="114999"/>
              </a:lnSpc>
              <a:spcBef>
                <a:spcPts val="100"/>
              </a:spcBef>
            </a:pPr>
            <a:r>
              <a:rPr lang="en-US" sz="2400" spc="-10" dirty="0">
                <a:latin typeface="Times New Roman" panose="02020603050405020304" pitchFamily="18" charset="0"/>
                <a:cs typeface="Times New Roman" panose="02020603050405020304" pitchFamily="18" charset="0"/>
              </a:rPr>
              <a:t>Food industries are </a:t>
            </a:r>
            <a:r>
              <a:rPr lang="en-US" sz="2400" spc="-15" dirty="0">
                <a:latin typeface="Times New Roman" panose="02020603050405020304" pitchFamily="18" charset="0"/>
                <a:cs typeface="Times New Roman" panose="02020603050405020304" pitchFamily="18" charset="0"/>
              </a:rPr>
              <a:t>having </a:t>
            </a:r>
            <a:r>
              <a:rPr lang="en-US" sz="2400" spc="-10" dirty="0">
                <a:latin typeface="Times New Roman" panose="02020603050405020304" pitchFamily="18" charset="0"/>
                <a:cs typeface="Times New Roman" panose="02020603050405020304" pitchFamily="18" charset="0"/>
              </a:rPr>
              <a:t>important </a:t>
            </a:r>
            <a:r>
              <a:rPr lang="en-US" sz="2400" spc="-15" dirty="0">
                <a:latin typeface="Times New Roman" panose="02020603050405020304" pitchFamily="18" charset="0"/>
                <a:cs typeface="Times New Roman" panose="02020603050405020304" pitchFamily="18" charset="0"/>
              </a:rPr>
              <a:t>reflection </a:t>
            </a:r>
            <a:r>
              <a:rPr lang="en-US" sz="2400" spc="5" dirty="0">
                <a:latin typeface="Times New Roman" panose="02020603050405020304" pitchFamily="18" charset="0"/>
                <a:cs typeface="Times New Roman" panose="02020603050405020304" pitchFamily="18" charset="0"/>
              </a:rPr>
              <a:t>of </a:t>
            </a:r>
            <a:r>
              <a:rPr lang="en-US" sz="2400" spc="-5" dirty="0">
                <a:latin typeface="Times New Roman" panose="02020603050405020304" pitchFamily="18" charset="0"/>
                <a:cs typeface="Times New Roman" panose="02020603050405020304" pitchFamily="18" charset="0"/>
              </a:rPr>
              <a:t>the </a:t>
            </a:r>
            <a:r>
              <a:rPr lang="en-US" sz="2400" spc="-15" dirty="0">
                <a:latin typeface="Times New Roman" panose="02020603050405020304" pitchFamily="18" charset="0"/>
                <a:cs typeface="Times New Roman" panose="02020603050405020304" pitchFamily="18" charset="0"/>
              </a:rPr>
              <a:t>economy from </a:t>
            </a:r>
            <a:r>
              <a:rPr lang="en-US" sz="2400" spc="-10" dirty="0">
                <a:latin typeface="Times New Roman" panose="02020603050405020304" pitchFamily="18" charset="0"/>
                <a:cs typeface="Times New Roman" panose="02020603050405020304" pitchFamily="18" charset="0"/>
              </a:rPr>
              <a:t>past </a:t>
            </a:r>
            <a:r>
              <a:rPr lang="en-US" sz="2400" spc="-25" dirty="0">
                <a:latin typeface="Times New Roman" panose="02020603050405020304" pitchFamily="18" charset="0"/>
                <a:cs typeface="Times New Roman" panose="02020603050405020304" pitchFamily="18" charset="0"/>
              </a:rPr>
              <a:t>few</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decades. </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Online </a:t>
            </a:r>
            <a:r>
              <a:rPr lang="en-US" sz="2400" spc="-15" dirty="0">
                <a:latin typeface="Times New Roman" panose="02020603050405020304" pitchFamily="18" charset="0"/>
                <a:cs typeface="Times New Roman" panose="02020603050405020304" pitchFamily="18" charset="0"/>
              </a:rPr>
              <a:t>food </a:t>
            </a:r>
            <a:r>
              <a:rPr lang="en-US" sz="2400" spc="-10" dirty="0">
                <a:latin typeface="Times New Roman" panose="02020603050405020304" pitchFamily="18" charset="0"/>
                <a:cs typeface="Times New Roman" panose="02020603050405020304" pitchFamily="18" charset="0"/>
              </a:rPr>
              <a:t>ordering </a:t>
            </a:r>
            <a:r>
              <a:rPr lang="en-US" sz="2400" spc="-5" dirty="0">
                <a:latin typeface="Times New Roman" panose="02020603050405020304" pitchFamily="18" charset="0"/>
                <a:cs typeface="Times New Roman" panose="02020603050405020304" pitchFamily="18" charset="0"/>
              </a:rPr>
              <a:t>is the </a:t>
            </a:r>
            <a:r>
              <a:rPr lang="en-US" sz="2400" spc="-10" dirty="0">
                <a:latin typeface="Times New Roman" panose="02020603050405020304" pitchFamily="18" charset="0"/>
                <a:cs typeface="Times New Roman" panose="02020603050405020304" pitchFamily="18" charset="0"/>
              </a:rPr>
              <a:t>process </a:t>
            </a:r>
            <a:r>
              <a:rPr lang="en-US" sz="2400" dirty="0">
                <a:latin typeface="Times New Roman" panose="02020603050405020304" pitchFamily="18" charset="0"/>
                <a:cs typeface="Times New Roman" panose="02020603050405020304" pitchFamily="18" charset="0"/>
              </a:rPr>
              <a:t>of </a:t>
            </a:r>
            <a:r>
              <a:rPr lang="en-US" sz="2400" spc="-10" dirty="0">
                <a:latin typeface="Times New Roman" panose="02020603050405020304" pitchFamily="18" charset="0"/>
                <a:cs typeface="Times New Roman" panose="02020603050405020304" pitchFamily="18" charset="0"/>
              </a:rPr>
              <a:t>ordering </a:t>
            </a:r>
            <a:r>
              <a:rPr lang="en-US" sz="2400" spc="-15" dirty="0">
                <a:latin typeface="Times New Roman" panose="02020603050405020304" pitchFamily="18" charset="0"/>
                <a:cs typeface="Times New Roman" panose="02020603050405020304" pitchFamily="18" charset="0"/>
              </a:rPr>
              <a:t>food from </a:t>
            </a:r>
            <a:r>
              <a:rPr lang="en-US" sz="2400" spc="-5" dirty="0">
                <a:latin typeface="Times New Roman" panose="02020603050405020304" pitchFamily="18" charset="0"/>
                <a:cs typeface="Times New Roman" panose="02020603050405020304" pitchFamily="18" charset="0"/>
              </a:rPr>
              <a:t>a </a:t>
            </a:r>
            <a:r>
              <a:rPr lang="en-US" sz="2400" spc="-10" dirty="0">
                <a:latin typeface="Times New Roman" panose="02020603050405020304" pitchFamily="18" charset="0"/>
                <a:cs typeface="Times New Roman" panose="02020603050405020304" pitchFamily="18" charset="0"/>
              </a:rPr>
              <a:t>website </a:t>
            </a:r>
            <a:r>
              <a:rPr lang="en-US" sz="2400" dirty="0">
                <a:latin typeface="Times New Roman" panose="02020603050405020304" pitchFamily="18" charset="0"/>
                <a:cs typeface="Times New Roman" panose="02020603050405020304" pitchFamily="18" charset="0"/>
              </a:rPr>
              <a:t>or </a:t>
            </a:r>
            <a:r>
              <a:rPr lang="en-US" sz="2400" spc="-5" dirty="0">
                <a:latin typeface="Times New Roman" panose="02020603050405020304" pitchFamily="18" charset="0"/>
                <a:cs typeface="Times New Roman" panose="02020603050405020304" pitchFamily="18" charset="0"/>
              </a:rPr>
              <a:t>other </a:t>
            </a:r>
            <a:r>
              <a:rPr lang="en-US" sz="2400" spc="-10" dirty="0">
                <a:latin typeface="Times New Roman" panose="02020603050405020304" pitchFamily="18" charset="0"/>
                <a:cs typeface="Times New Roman" panose="02020603050405020304" pitchFamily="18" charset="0"/>
              </a:rPr>
              <a:t>application. </a:t>
            </a:r>
            <a:r>
              <a:rPr lang="en-US" sz="2400" spc="-5" dirty="0">
                <a:latin typeface="Times New Roman" panose="02020603050405020304" pitchFamily="18" charset="0"/>
                <a:cs typeface="Times New Roman" panose="02020603050405020304" pitchFamily="18" charset="0"/>
              </a:rPr>
              <a:t>The </a:t>
            </a:r>
            <a:r>
              <a:rPr lang="en-US" sz="2400" spc="-484"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product can </a:t>
            </a:r>
            <a:r>
              <a:rPr lang="en-US" sz="2400" spc="-5" dirty="0">
                <a:latin typeface="Times New Roman" panose="02020603050405020304" pitchFamily="18" charset="0"/>
                <a:cs typeface="Times New Roman" panose="02020603050405020304" pitchFamily="18" charset="0"/>
              </a:rPr>
              <a:t>be either </a:t>
            </a:r>
            <a:r>
              <a:rPr lang="en-US" sz="2400" spc="-10" dirty="0">
                <a:latin typeface="Times New Roman" panose="02020603050405020304" pitchFamily="18" charset="0"/>
                <a:cs typeface="Times New Roman" panose="02020603050405020304" pitchFamily="18" charset="0"/>
              </a:rPr>
              <a:t>ready-to-eat </a:t>
            </a:r>
            <a:r>
              <a:rPr lang="en-US" sz="2400" spc="-15" dirty="0">
                <a:latin typeface="Times New Roman" panose="02020603050405020304" pitchFamily="18" charset="0"/>
                <a:cs typeface="Times New Roman" panose="02020603050405020304" pitchFamily="18" charset="0"/>
              </a:rPr>
              <a:t>food </a:t>
            </a:r>
            <a:r>
              <a:rPr lang="en-US" sz="2400" dirty="0">
                <a:latin typeface="Times New Roman" panose="02020603050405020304" pitchFamily="18" charset="0"/>
                <a:cs typeface="Times New Roman" panose="02020603050405020304" pitchFamily="18" charset="0"/>
              </a:rPr>
              <a:t>or </a:t>
            </a:r>
            <a:r>
              <a:rPr lang="en-US" sz="2400" spc="-15" dirty="0">
                <a:latin typeface="Times New Roman" panose="02020603050405020304" pitchFamily="18" charset="0"/>
                <a:cs typeface="Times New Roman" panose="02020603050405020304" pitchFamily="18" charset="0"/>
              </a:rPr>
              <a:t>food </a:t>
            </a:r>
            <a:r>
              <a:rPr lang="en-US" sz="2400" spc="-10" dirty="0">
                <a:latin typeface="Times New Roman" panose="02020603050405020304" pitchFamily="18" charset="0"/>
                <a:cs typeface="Times New Roman" panose="02020603050405020304" pitchFamily="18" charset="0"/>
              </a:rPr>
              <a:t>that has not </a:t>
            </a:r>
            <a:r>
              <a:rPr lang="en-US" sz="2400" spc="-5" dirty="0">
                <a:latin typeface="Times New Roman" panose="02020603050405020304" pitchFamily="18" charset="0"/>
                <a:cs typeface="Times New Roman" panose="02020603050405020304" pitchFamily="18" charset="0"/>
              </a:rPr>
              <a:t>been specially </a:t>
            </a:r>
            <a:r>
              <a:rPr lang="en-US" sz="2400" spc="-10" dirty="0">
                <a:latin typeface="Times New Roman" panose="02020603050405020304" pitchFamily="18" charset="0"/>
                <a:cs typeface="Times New Roman" panose="02020603050405020304" pitchFamily="18" charset="0"/>
              </a:rPr>
              <a:t>prepared </a:t>
            </a:r>
            <a:r>
              <a:rPr lang="en-US" sz="2400" spc="-15" dirty="0">
                <a:latin typeface="Times New Roman" panose="02020603050405020304" pitchFamily="18" charset="0"/>
                <a:cs typeface="Times New Roman" panose="02020603050405020304" pitchFamily="18" charset="0"/>
              </a:rPr>
              <a:t>for </a:t>
            </a:r>
            <a:r>
              <a:rPr lang="en-US" sz="2400" spc="-10" dirty="0">
                <a:latin typeface="Times New Roman" panose="02020603050405020304" pitchFamily="18" charset="0"/>
                <a:cs typeface="Times New Roman" panose="02020603050405020304" pitchFamily="18" charset="0"/>
              </a:rPr>
              <a:t> direction consumption.</a:t>
            </a:r>
            <a:endParaRPr lang="en-US" sz="2400" dirty="0">
              <a:latin typeface="Times New Roman" panose="02020603050405020304" pitchFamily="18" charset="0"/>
              <a:cs typeface="Times New Roman" panose="02020603050405020304" pitchFamily="18" charset="0"/>
            </a:endParaRPr>
          </a:p>
          <a:p>
            <a:pPr marL="12700" algn="just">
              <a:lnSpc>
                <a:spcPct val="100000"/>
              </a:lnSpc>
              <a:spcBef>
                <a:spcPts val="395"/>
              </a:spcBef>
            </a:pPr>
            <a:r>
              <a:rPr lang="en-US" sz="2400" spc="-5" dirty="0">
                <a:latin typeface="Times New Roman" panose="02020603050405020304" pitchFamily="18" charset="0"/>
                <a:cs typeface="Times New Roman" panose="02020603050405020304" pitchFamily="18" charset="0"/>
              </a:rPr>
              <a:t>In</a:t>
            </a:r>
            <a:r>
              <a:rPr lang="en-US" sz="2400" spc="229"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this</a:t>
            </a:r>
            <a:r>
              <a:rPr lang="en-US" sz="2400" spc="23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project,</a:t>
            </a:r>
            <a:r>
              <a:rPr lang="en-US" sz="2400" spc="25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we</a:t>
            </a:r>
            <a:r>
              <a:rPr lang="en-US" sz="2400" spc="2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are</a:t>
            </a:r>
            <a:r>
              <a:rPr lang="en-US" sz="2400" spc="23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analyzing</a:t>
            </a:r>
            <a:r>
              <a:rPr lang="en-US" sz="2400" spc="24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a:t>
            </a:r>
            <a:r>
              <a:rPr lang="en-US" sz="2400" spc="24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various</a:t>
            </a:r>
            <a:r>
              <a:rPr lang="en-US" sz="2400" spc="25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aspects</a:t>
            </a:r>
            <a:r>
              <a:rPr lang="en-US" sz="2400" spc="24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with</a:t>
            </a:r>
            <a:r>
              <a:rPr lang="en-US" sz="2400" spc="23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different</a:t>
            </a:r>
            <a:r>
              <a:rPr lang="en-US" sz="2400" spc="22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use</a:t>
            </a:r>
            <a:r>
              <a:rPr lang="en-US" sz="2400" spc="254"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cases</a:t>
            </a:r>
            <a:r>
              <a:rPr lang="en-US" sz="2400" spc="254"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which</a:t>
            </a:r>
            <a:r>
              <a:rPr lang="en-US" sz="2400" spc="23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covers  </a:t>
            </a:r>
            <a:r>
              <a:rPr lang="en-US" sz="2400" spc="-5" dirty="0">
                <a:latin typeface="Times New Roman" panose="02020603050405020304" pitchFamily="18" charset="0"/>
                <a:cs typeface="Times New Roman" panose="02020603050405020304" pitchFamily="18" charset="0"/>
              </a:rPr>
              <a:t>ma</a:t>
            </a:r>
            <a:r>
              <a:rPr lang="en-US" sz="2400" spc="-45" dirty="0">
                <a:latin typeface="Times New Roman" panose="02020603050405020304" pitchFamily="18" charset="0"/>
                <a:cs typeface="Times New Roman" panose="02020603050405020304" pitchFamily="18" charset="0"/>
              </a:rPr>
              <a:t>n</a:t>
            </a:r>
            <a:r>
              <a:rPr lang="en-US" sz="2400" spc="-5" dirty="0">
                <a:latin typeface="Times New Roman" panose="02020603050405020304" pitchFamily="18" charset="0"/>
                <a:cs typeface="Times New Roman" panose="02020603050405020304" pitchFamily="18" charset="0"/>
              </a:rPr>
              <a:t>y as</a:t>
            </a:r>
            <a:r>
              <a:rPr lang="en-US" sz="2400" spc="-10" dirty="0">
                <a:latin typeface="Times New Roman" panose="02020603050405020304" pitchFamily="18" charset="0"/>
                <a:cs typeface="Times New Roman" panose="02020603050405020304" pitchFamily="18" charset="0"/>
              </a:rPr>
              <a:t>pe</a:t>
            </a:r>
            <a:r>
              <a:rPr lang="en-US" sz="2400" spc="-20" dirty="0">
                <a:latin typeface="Times New Roman" panose="02020603050405020304" pitchFamily="18" charset="0"/>
                <a:cs typeface="Times New Roman" panose="02020603050405020304" pitchFamily="18" charset="0"/>
              </a:rPr>
              <a:t>c</a:t>
            </a:r>
            <a:r>
              <a:rPr lang="en-US" sz="2400" spc="-5" dirty="0">
                <a:latin typeface="Times New Roman" panose="02020603050405020304" pitchFamily="18" charset="0"/>
                <a:cs typeface="Times New Roman" panose="02020603050405020304" pitchFamily="18" charset="0"/>
              </a:rPr>
              <a:t>ts of </a:t>
            </a:r>
            <a:r>
              <a:rPr lang="en-US" sz="2400" spc="-20" dirty="0">
                <a:latin typeface="Times New Roman" panose="02020603050405020304" pitchFamily="18" charset="0"/>
                <a:cs typeface="Times New Roman" panose="02020603050405020304" pitchFamily="18" charset="0"/>
              </a:rPr>
              <a:t>S</a:t>
            </a:r>
            <a:r>
              <a:rPr lang="en-US" sz="2400" spc="-5" dirty="0">
                <a:latin typeface="Times New Roman" panose="02020603050405020304" pitchFamily="18" charset="0"/>
                <a:cs typeface="Times New Roman" panose="02020603050405020304" pitchFamily="18" charset="0"/>
              </a:rPr>
              <a:t>wi</a:t>
            </a:r>
            <a:r>
              <a:rPr lang="en-US" sz="2400" spc="15" dirty="0">
                <a:latin typeface="Times New Roman" panose="02020603050405020304" pitchFamily="18" charset="0"/>
                <a:cs typeface="Times New Roman" panose="02020603050405020304" pitchFamily="18" charset="0"/>
              </a:rPr>
              <a:t>g</a:t>
            </a:r>
            <a:r>
              <a:rPr lang="en-US" sz="2400" spc="-5" dirty="0">
                <a:latin typeface="Times New Roman" panose="02020603050405020304" pitchFamily="18" charset="0"/>
                <a:cs typeface="Times New Roman" panose="02020603050405020304" pitchFamily="18" charset="0"/>
              </a:rPr>
              <a:t>gy </a:t>
            </a:r>
            <a:r>
              <a:rPr lang="en-US" sz="2400" spc="-35" dirty="0">
                <a:latin typeface="Times New Roman" panose="02020603050405020304" pitchFamily="18" charset="0"/>
                <a:cs typeface="Times New Roman" panose="02020603050405020304" pitchFamily="18" charset="0"/>
              </a:rPr>
              <a:t>F</a:t>
            </a:r>
            <a:r>
              <a:rPr lang="en-US" sz="2400" spc="-1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o</a:t>
            </a:r>
            <a:r>
              <a:rPr lang="en-US" sz="2400" spc="-5" dirty="0">
                <a:latin typeface="Times New Roman" panose="02020603050405020304" pitchFamily="18" charset="0"/>
                <a:cs typeface="Times New Roman" panose="02020603050405020304" pitchFamily="18" charset="0"/>
              </a:rPr>
              <a:t>d </a:t>
            </a:r>
            <a:r>
              <a:rPr lang="en-US" sz="2400" spc="-10" dirty="0">
                <a:latin typeface="Times New Roman" panose="02020603050405020304" pitchFamily="18" charset="0"/>
                <a:cs typeface="Times New Roman" panose="02020603050405020304" pitchFamily="18" charset="0"/>
              </a:rPr>
              <a:t>Deli</a:t>
            </a:r>
            <a:r>
              <a:rPr lang="en-US" sz="2400" spc="-30" dirty="0">
                <a:latin typeface="Times New Roman" panose="02020603050405020304" pitchFamily="18" charset="0"/>
                <a:cs typeface="Times New Roman" panose="02020603050405020304" pitchFamily="18" charset="0"/>
              </a:rPr>
              <a:t>v</a:t>
            </a:r>
            <a:r>
              <a:rPr lang="en-US" sz="2400" spc="-5" dirty="0">
                <a:latin typeface="Times New Roman" panose="02020603050405020304" pitchFamily="18" charset="0"/>
                <a:cs typeface="Times New Roman" panose="02020603050405020304" pitchFamily="18" charset="0"/>
              </a:rPr>
              <a:t>ery </a:t>
            </a:r>
            <a:r>
              <a:rPr lang="en-US" sz="2400" dirty="0">
                <a:latin typeface="Times New Roman" panose="02020603050405020304" pitchFamily="18" charset="0"/>
                <a:cs typeface="Times New Roman" panose="02020603050405020304" pitchFamily="18" charset="0"/>
              </a:rPr>
              <a:t>S</a:t>
            </a:r>
            <a:r>
              <a:rPr lang="en-US" sz="2400" spc="-5" dirty="0">
                <a:latin typeface="Times New Roman" panose="02020603050405020304" pitchFamily="18" charset="0"/>
                <a:cs typeface="Times New Roman" panose="02020603050405020304" pitchFamily="18" charset="0"/>
              </a:rPr>
              <a:t>e</a:t>
            </a:r>
            <a:r>
              <a:rPr lang="en-US" sz="2400" spc="15" dirty="0">
                <a:latin typeface="Times New Roman" panose="02020603050405020304" pitchFamily="18" charset="0"/>
                <a:cs typeface="Times New Roman" panose="02020603050405020304" pitchFamily="18" charset="0"/>
              </a:rPr>
              <a:t>r</a:t>
            </a:r>
            <a:r>
              <a:rPr lang="en-US" sz="2400" spc="-5" dirty="0">
                <a:latin typeface="Times New Roman" panose="02020603050405020304" pitchFamily="18" charset="0"/>
                <a:cs typeface="Times New Roman" panose="02020603050405020304" pitchFamily="18" charset="0"/>
              </a:rPr>
              <a:t>vic</a:t>
            </a:r>
            <a:r>
              <a:rPr lang="en-US" sz="2400" spc="-10" dirty="0">
                <a:latin typeface="Times New Roman" panose="02020603050405020304" pitchFamily="18" charset="0"/>
                <a:cs typeface="Times New Roman" panose="02020603050405020304" pitchFamily="18" charset="0"/>
              </a:rPr>
              <a:t>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I</a:t>
            </a:r>
            <a:r>
              <a:rPr lang="en-US" sz="2400" spc="-5" dirty="0">
                <a:latin typeface="Times New Roman" panose="02020603050405020304" pitchFamily="18" charset="0"/>
                <a:cs typeface="Times New Roman" panose="02020603050405020304" pitchFamily="18" charset="0"/>
              </a:rPr>
              <a:t>t </a:t>
            </a:r>
            <a:r>
              <a:rPr lang="en-US" sz="2400" spc="-10" dirty="0">
                <a:latin typeface="Times New Roman" panose="02020603050405020304" pitchFamily="18" charset="0"/>
                <a:cs typeface="Times New Roman" panose="02020603050405020304" pitchFamily="18" charset="0"/>
              </a:rPr>
              <a:t>he</a:t>
            </a:r>
            <a:r>
              <a:rPr lang="en-US" sz="2400" spc="-15" dirty="0">
                <a:latin typeface="Times New Roman" panose="02020603050405020304" pitchFamily="18" charset="0"/>
                <a:cs typeface="Times New Roman" panose="02020603050405020304" pitchFamily="18" charset="0"/>
              </a:rPr>
              <a:t>l</a:t>
            </a:r>
            <a:r>
              <a:rPr lang="en-US" sz="2400" spc="-20" dirty="0">
                <a:latin typeface="Times New Roman" panose="02020603050405020304" pitchFamily="18" charset="0"/>
                <a:cs typeface="Times New Roman" panose="02020603050405020304" pitchFamily="18" charset="0"/>
              </a:rPr>
              <a:t>p</a:t>
            </a:r>
            <a:r>
              <a:rPr lang="en-US" sz="2400" spc="-5" dirty="0">
                <a:latin typeface="Times New Roman" panose="02020603050405020304" pitchFamily="18" charset="0"/>
                <a:cs typeface="Times New Roman" panose="02020603050405020304" pitchFamily="18" charset="0"/>
              </a:rPr>
              <a:t>s </a:t>
            </a:r>
            <a:r>
              <a:rPr lang="en-US" sz="2400" spc="-10" dirty="0">
                <a:latin typeface="Times New Roman" panose="02020603050405020304" pitchFamily="18" charset="0"/>
                <a:cs typeface="Times New Roman" panose="02020603050405020304" pitchFamily="18" charset="0"/>
              </a:rPr>
              <a:t>i</a:t>
            </a:r>
            <a:r>
              <a:rPr lang="en-US" sz="2400" spc="-5" dirty="0">
                <a:latin typeface="Times New Roman" panose="02020603050405020304" pitchFamily="18" charset="0"/>
                <a:cs typeface="Times New Roman" panose="02020603050405020304" pitchFamily="18" charset="0"/>
              </a:rPr>
              <a:t>n </a:t>
            </a:r>
            <a:r>
              <a:rPr lang="en-US" sz="2400" spc="-10" dirty="0">
                <a:latin typeface="Times New Roman" panose="02020603050405020304" pitchFamily="18" charset="0"/>
                <a:cs typeface="Times New Roman" panose="02020603050405020304" pitchFamily="18" charset="0"/>
              </a:rPr>
              <a:t>no</a:t>
            </a:r>
            <a:r>
              <a:rPr lang="en-US" sz="2400" spc="-5" dirty="0">
                <a:latin typeface="Times New Roman" panose="02020603050405020304" pitchFamily="18" charset="0"/>
                <a:cs typeface="Times New Roman" panose="02020603050405020304" pitchFamily="18" charset="0"/>
              </a:rPr>
              <a:t>t </a:t>
            </a:r>
            <a:r>
              <a:rPr lang="en-US" sz="2400" spc="-10" dirty="0">
                <a:latin typeface="Times New Roman" panose="02020603050405020304" pitchFamily="18" charset="0"/>
                <a:cs typeface="Times New Roman" panose="02020603050405020304" pitchFamily="18" charset="0"/>
              </a:rPr>
              <a:t>onl</a:t>
            </a:r>
            <a:r>
              <a:rPr lang="en-US" sz="2400" spc="-5" dirty="0">
                <a:latin typeface="Times New Roman" panose="02020603050405020304" pitchFamily="18" charset="0"/>
                <a:cs typeface="Times New Roman" panose="02020603050405020304" pitchFamily="18" charset="0"/>
              </a:rPr>
              <a:t>y </a:t>
            </a:r>
            <a:r>
              <a:rPr lang="en-US" sz="2400" spc="-10" dirty="0">
                <a:latin typeface="Times New Roman" panose="02020603050405020304" pitchFamily="18" charset="0"/>
                <a:cs typeface="Times New Roman" panose="02020603050405020304" pitchFamily="18" charset="0"/>
              </a:rPr>
              <a:t>und</a:t>
            </a:r>
            <a:r>
              <a:rPr lang="en-US" sz="2400" spc="-15" dirty="0">
                <a:latin typeface="Times New Roman" panose="02020603050405020304" pitchFamily="18" charset="0"/>
                <a:cs typeface="Times New Roman" panose="02020603050405020304" pitchFamily="18" charset="0"/>
              </a:rPr>
              <a:t>e</a:t>
            </a:r>
            <a:r>
              <a:rPr lang="en-US" sz="2400" spc="-40" dirty="0">
                <a:latin typeface="Times New Roman" panose="02020603050405020304" pitchFamily="18" charset="0"/>
                <a:cs typeface="Times New Roman" panose="02020603050405020304" pitchFamily="18" charset="0"/>
              </a:rPr>
              <a:t>r</a:t>
            </a:r>
            <a:r>
              <a:rPr lang="en-US" sz="2400" spc="-25" dirty="0">
                <a:latin typeface="Times New Roman" panose="02020603050405020304" pitchFamily="18" charset="0"/>
                <a:cs typeface="Times New Roman" panose="02020603050405020304" pitchFamily="18" charset="0"/>
              </a:rPr>
              <a:t>s</a:t>
            </a:r>
            <a:r>
              <a:rPr lang="en-US" sz="2400" spc="-35" dirty="0">
                <a:latin typeface="Times New Roman" panose="02020603050405020304" pitchFamily="18" charset="0"/>
                <a:cs typeface="Times New Roman" panose="02020603050405020304" pitchFamily="18" charset="0"/>
              </a:rPr>
              <a:t>t</a:t>
            </a:r>
            <a:r>
              <a:rPr lang="en-US" sz="2400" spc="-5" dirty="0">
                <a:latin typeface="Times New Roman" panose="02020603050405020304" pitchFamily="18" charset="0"/>
                <a:cs typeface="Times New Roman" panose="02020603050405020304" pitchFamily="18" charset="0"/>
              </a:rPr>
              <a:t>anding t</a:t>
            </a:r>
            <a:r>
              <a:rPr lang="en-US" sz="2400" spc="-15" dirty="0">
                <a:latin typeface="Times New Roman" panose="02020603050405020304" pitchFamily="18" charset="0"/>
                <a:cs typeface="Times New Roman" panose="02020603050405020304" pitchFamily="18" charset="0"/>
              </a:rPr>
              <a:t>h</a:t>
            </a:r>
            <a:r>
              <a:rPr lang="en-US" sz="2400" spc="-5"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meaningful</a:t>
            </a:r>
            <a:r>
              <a:rPr lang="en-US" sz="2400" spc="24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relationships</a:t>
            </a:r>
            <a:r>
              <a:rPr lang="en-US" sz="2400" spc="2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between</a:t>
            </a:r>
            <a:r>
              <a:rPr lang="en-US" sz="2400" spc="254"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attributes,</a:t>
            </a:r>
            <a:r>
              <a:rPr lang="en-US" sz="2400" spc="26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but</a:t>
            </a:r>
            <a:r>
              <a:rPr lang="en-US" sz="2400" spc="25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it</a:t>
            </a:r>
            <a:r>
              <a:rPr lang="en-US" sz="2400" spc="26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also</a:t>
            </a:r>
            <a:r>
              <a:rPr lang="en-US" sz="2400" spc="26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allows</a:t>
            </a:r>
            <a:r>
              <a:rPr lang="en-US" sz="2400" spc="27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us</a:t>
            </a:r>
            <a:r>
              <a:rPr lang="en-US" sz="2400" spc="254"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to</a:t>
            </a:r>
            <a:r>
              <a:rPr lang="en-US" sz="2400" spc="254"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do</a:t>
            </a:r>
            <a:r>
              <a:rPr lang="en-US" sz="2400" spc="26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our</a:t>
            </a:r>
            <a:r>
              <a:rPr lang="en-US" sz="2400" spc="27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own</a:t>
            </a:r>
            <a:r>
              <a:rPr lang="en-US" sz="2400" spc="254"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research </a:t>
            </a:r>
            <a:r>
              <a:rPr lang="en-US" sz="2400" spc="-484"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a:t>
            </a:r>
            <a:r>
              <a:rPr lang="en-US" sz="2400" spc="-10" dirty="0">
                <a:latin typeface="Times New Roman" panose="02020603050405020304" pitchFamily="18" charset="0"/>
                <a:cs typeface="Times New Roman" panose="02020603050405020304" pitchFamily="18" charset="0"/>
              </a:rPr>
              <a:t> come-up</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with</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our </a:t>
            </a:r>
            <a:r>
              <a:rPr lang="en-US" sz="2400" spc="-10" dirty="0">
                <a:latin typeface="Times New Roman" panose="02020603050405020304" pitchFamily="18" charset="0"/>
                <a:cs typeface="Times New Roman" panose="02020603050405020304" pitchFamily="18" charset="0"/>
              </a:rPr>
              <a:t>findings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19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C8FD-8EA8-8333-2BC2-5AEA000E9DBD}"/>
              </a:ext>
            </a:extLst>
          </p:cNvPr>
          <p:cNvSpPr>
            <a:spLocks noGrp="1"/>
          </p:cNvSpPr>
          <p:nvPr>
            <p:ph type="title"/>
          </p:nvPr>
        </p:nvSpPr>
        <p:spPr/>
        <p:txBody>
          <a:bodyPr>
            <a:normAutofit fontScale="90000"/>
          </a:bodyPr>
          <a:lstStyle/>
          <a:p>
            <a:r>
              <a:rPr lang="en-US" sz="7200" dirty="0">
                <a:latin typeface="Calibri"/>
                <a:cs typeface="Calibri"/>
              </a:rPr>
              <a:t> </a:t>
            </a:r>
            <a:r>
              <a:rPr lang="en-US" sz="2700" dirty="0">
                <a:latin typeface="Times New Roman" panose="02020603050405020304" pitchFamily="18" charset="0"/>
                <a:cs typeface="Times New Roman" panose="02020603050405020304" pitchFamily="18" charset="0"/>
              </a:rPr>
              <a:t>1.</a:t>
            </a:r>
            <a:r>
              <a:rPr lang="en-US" sz="2700" u="sng" dirty="0">
                <a:effectLst/>
                <a:latin typeface="Times New Roman" panose="02020603050405020304" pitchFamily="18" charset="0"/>
                <a:ea typeface="Calibri" panose="020F0502020204030204" pitchFamily="34" charset="0"/>
                <a:cs typeface="Times New Roman" panose="02020603050405020304" pitchFamily="18" charset="0"/>
              </a:rPr>
              <a:t>Average Rating by Cuisine And Cost   Category :</a:t>
            </a:r>
            <a:br>
              <a:rPr lang="en-US" sz="27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7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1063603-F3D7-C429-AEDA-F55968F01B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12078" y="2286000"/>
            <a:ext cx="6914321" cy="4022725"/>
          </a:xfrm>
          <a:prstGeom prst="rect">
            <a:avLst/>
          </a:prstGeom>
        </p:spPr>
      </p:pic>
      <p:sp>
        <p:nvSpPr>
          <p:cNvPr id="6" name="TextBox 5">
            <a:extLst>
              <a:ext uri="{FF2B5EF4-FFF2-40B4-BE49-F238E27FC236}">
                <a16:creationId xmlns:a16="http://schemas.microsoft.com/office/drawing/2014/main" id="{1BF996BE-6C29-5893-F783-9E20B79F2978}"/>
              </a:ext>
            </a:extLst>
          </p:cNvPr>
          <p:cNvSpPr txBox="1"/>
          <p:nvPr/>
        </p:nvSpPr>
        <p:spPr>
          <a:xfrm>
            <a:off x="8879840" y="2286000"/>
            <a:ext cx="2458720" cy="4031873"/>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Conclusion:</a:t>
            </a:r>
          </a:p>
          <a:p>
            <a:endParaRPr lang="en-IN" sz="1600" dirty="0">
              <a:latin typeface="Times New Roman" panose="02020603050405020304" pitchFamily="18" charset="0"/>
              <a:cs typeface="Times New Roman" panose="02020603050405020304" pitchFamily="18" charset="0"/>
            </a:endParaRPr>
          </a:p>
          <a:p>
            <a:pPr marL="0" marR="0">
              <a:spcBef>
                <a:spcPts val="0"/>
              </a:spcBef>
              <a:spcAft>
                <a:spcPts val="0"/>
              </a:spcAft>
            </a:pPr>
            <a:r>
              <a:rPr lang="en-US" sz="16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The heatmap displays the average cost and rating for each cuisine in Bangalore. This analysis helps to identify which cuisines have the highest average cost and rating. This information can help customers make informed choices when deciding on which cuisine to order.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b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47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1588-94F5-1727-6B62-EB8501D28339}"/>
              </a:ext>
            </a:extLst>
          </p:cNvPr>
          <p:cNvSpPr>
            <a:spLocks noGrp="1"/>
          </p:cNvSpPr>
          <p:nvPr>
            <p:ph type="title"/>
          </p:nvPr>
        </p:nvSpPr>
        <p:spPr>
          <a:xfrm>
            <a:off x="1054608" y="643178"/>
            <a:ext cx="9720072" cy="1499616"/>
          </a:xfrm>
        </p:spPr>
        <p:txBody>
          <a:bodyPr>
            <a:normAutofit/>
          </a:bodyPr>
          <a:lstStyle/>
          <a:p>
            <a:r>
              <a:rPr lang="en-US" sz="2000" spc="-5" dirty="0">
                <a:latin typeface="Times New Roman" panose="02020603050405020304" pitchFamily="18" charset="0"/>
                <a:cs typeface="Times New Roman" panose="02020603050405020304" pitchFamily="18" charset="0"/>
              </a:rPr>
              <a:t>2.</a:t>
            </a:r>
            <a:r>
              <a:rPr lang="en-US" sz="2000" spc="-10" dirty="0">
                <a:latin typeface="Times New Roman" panose="02020603050405020304" pitchFamily="18" charset="0"/>
                <a:cs typeface="Times New Roman" panose="02020603050405020304" pitchFamily="18" charset="0"/>
              </a:rPr>
              <a:t> </a:t>
            </a:r>
            <a:r>
              <a:rPr lang="en-US" sz="2000" u="sng"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Pie chart of the distribution of restaurants by cost category:</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object 9">
            <a:extLst>
              <a:ext uri="{FF2B5EF4-FFF2-40B4-BE49-F238E27FC236}">
                <a16:creationId xmlns:a16="http://schemas.microsoft.com/office/drawing/2014/main" id="{EC820C6A-7BE6-949E-B4E3-96FCCEF5744E}"/>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1290321" y="2379902"/>
            <a:ext cx="5415280" cy="3834920"/>
          </a:xfrm>
          <a:prstGeom prst="rect">
            <a:avLst/>
          </a:prstGeom>
        </p:spPr>
      </p:pic>
      <p:sp>
        <p:nvSpPr>
          <p:cNvPr id="6" name="TextBox 5">
            <a:extLst>
              <a:ext uri="{FF2B5EF4-FFF2-40B4-BE49-F238E27FC236}">
                <a16:creationId xmlns:a16="http://schemas.microsoft.com/office/drawing/2014/main" id="{46E5199D-9B2E-6C4C-B5A6-809FB65ADFEF}"/>
              </a:ext>
            </a:extLst>
          </p:cNvPr>
          <p:cNvSpPr txBox="1"/>
          <p:nvPr/>
        </p:nvSpPr>
        <p:spPr>
          <a:xfrm>
            <a:off x="6807200" y="2413338"/>
            <a:ext cx="5171440" cy="230832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The pie chart displays the distribution of restaurants based on their cost category. The analysis helps to identify the percentage of restaurants that fall under each cost category. This information can help customers choose restaurants based on their budget.</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25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7C34-89B6-AF4E-0B22-17908401344B}"/>
              </a:ext>
            </a:extLst>
          </p:cNvPr>
          <p:cNvSpPr>
            <a:spLocks noGrp="1"/>
          </p:cNvSpPr>
          <p:nvPr>
            <p:ph type="title"/>
          </p:nvPr>
        </p:nvSpPr>
        <p:spPr/>
        <p:txBody>
          <a:bodyPr>
            <a:normAutofit/>
          </a:bodyPr>
          <a:lstStyle/>
          <a:p>
            <a:r>
              <a:rPr lang="en-US" sz="2000" spc="-5" dirty="0">
                <a:latin typeface="Times New Roman" panose="02020603050405020304" pitchFamily="18" charset="0"/>
                <a:cs typeface="Times New Roman" panose="02020603050405020304" pitchFamily="18" charset="0"/>
              </a:rPr>
              <a:t>2.</a:t>
            </a:r>
            <a:r>
              <a:rPr lang="en-US" sz="2000" spc="-10" dirty="0">
                <a:latin typeface="Times New Roman" panose="02020603050405020304" pitchFamily="18" charset="0"/>
                <a:cs typeface="Times New Roman" panose="02020603050405020304" pitchFamily="18" charset="0"/>
              </a:rPr>
              <a:t> </a:t>
            </a:r>
            <a:r>
              <a:rPr lang="en-US" sz="2000" u="sng"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Histplot</a:t>
            </a:r>
            <a:r>
              <a:rPr lang="en-US" sz="2000" u="sng"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for distribution of  ratings:</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object 9">
            <a:extLst>
              <a:ext uri="{FF2B5EF4-FFF2-40B4-BE49-F238E27FC236}">
                <a16:creationId xmlns:a16="http://schemas.microsoft.com/office/drawing/2014/main" id="{DFE2CCCE-F3A8-0E46-AF82-C27517F094C4}"/>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2223751" y="2286000"/>
            <a:ext cx="5294649" cy="4022725"/>
          </a:xfrm>
          <a:prstGeom prst="rect">
            <a:avLst/>
          </a:prstGeom>
        </p:spPr>
      </p:pic>
      <p:sp>
        <p:nvSpPr>
          <p:cNvPr id="6" name="TextBox 5">
            <a:extLst>
              <a:ext uri="{FF2B5EF4-FFF2-40B4-BE49-F238E27FC236}">
                <a16:creationId xmlns:a16="http://schemas.microsoft.com/office/drawing/2014/main" id="{F9FB5BCC-550F-672E-0664-266C7BC61978}"/>
              </a:ext>
            </a:extLst>
          </p:cNvPr>
          <p:cNvSpPr txBox="1"/>
          <p:nvPr/>
        </p:nvSpPr>
        <p:spPr>
          <a:xfrm>
            <a:off x="7843520" y="2367171"/>
            <a:ext cx="3515360" cy="3170099"/>
          </a:xfrm>
          <a:prstGeom prst="rect">
            <a:avLst/>
          </a:prstGeom>
          <a:noFill/>
        </p:spPr>
        <p:txBody>
          <a:bodyPr wrap="square">
            <a:spAutoFit/>
          </a:bodyPr>
          <a:lstStyle/>
          <a:p>
            <a:pPr marL="241300" indent="-228600">
              <a:lnSpc>
                <a:spcPct val="100000"/>
              </a:lnSpc>
              <a:spcBef>
                <a:spcPts val="1000"/>
              </a:spcBef>
              <a:buFont typeface="Arial MT"/>
              <a:buChar char="•"/>
              <a:tabLst>
                <a:tab pos="241300" algn="l"/>
              </a:tabLst>
            </a:pPr>
            <a:r>
              <a:rPr lang="en-US" sz="2000" b="1" dirty="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0" marR="0">
              <a:spcBef>
                <a:spcPts val="0"/>
              </a:spcBef>
              <a:spcAft>
                <a:spcPts val="0"/>
              </a:spcAft>
            </a:pPr>
            <a:r>
              <a:rPr lang="en-US" sz="20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The histogram displays the distribution of ratings for all the restaurants in Bangalore. The analysis helps to identify the distribution of ratings and the most common rating score given by customers.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b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24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7A9A-C900-8587-052E-A6BE0B251BB9}"/>
              </a:ext>
            </a:extLst>
          </p:cNvPr>
          <p:cNvSpPr>
            <a:spLocks noGrp="1"/>
          </p:cNvSpPr>
          <p:nvPr>
            <p:ph type="title"/>
          </p:nvPr>
        </p:nvSpPr>
        <p:spPr/>
        <p:txBody>
          <a:bodyPr>
            <a:normAutofit/>
          </a:bodyPr>
          <a:lstStyle/>
          <a:p>
            <a:r>
              <a:rPr lang="en-US" sz="2400" spc="-5" dirty="0">
                <a:latin typeface="Times New Roman" panose="02020603050405020304" pitchFamily="18" charset="0"/>
                <a:cs typeface="Times New Roman" panose="02020603050405020304" pitchFamily="18" charset="0"/>
              </a:rPr>
              <a:t>2.</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Area-wise</a:t>
            </a:r>
            <a:r>
              <a:rPr lang="en-US" sz="2400" spc="-5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Analysis</a:t>
            </a:r>
            <a:r>
              <a:rPr lang="en-US" sz="2400" spc="-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on</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‘Rating’</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a:t>
            </a:r>
            <a:r>
              <a:rPr lang="en-US" sz="2400" spc="-71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a:t>
            </a:r>
            <a:r>
              <a:rPr lang="en-US" sz="2400" spc="-15" dirty="0" err="1">
                <a:latin typeface="Times New Roman" panose="02020603050405020304" pitchFamily="18" charset="0"/>
                <a:cs typeface="Times New Roman" panose="02020603050405020304" pitchFamily="18" charset="0"/>
              </a:rPr>
              <a:t>Cost_for_Two</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4" name="object 9">
            <a:extLst>
              <a:ext uri="{FF2B5EF4-FFF2-40B4-BE49-F238E27FC236}">
                <a16:creationId xmlns:a16="http://schemas.microsoft.com/office/drawing/2014/main" id="{95088DD7-81DC-F622-B59F-93C8FD1E5D7E}"/>
              </a:ext>
            </a:extLst>
          </p:cNvPr>
          <p:cNvPicPr>
            <a:picLocks noGrp="1"/>
          </p:cNvPicPr>
          <p:nvPr>
            <p:ph idx="1"/>
          </p:nvPr>
        </p:nvPicPr>
        <p:blipFill>
          <a:blip r:embed="rId2" cstate="print"/>
          <a:stretch>
            <a:fillRect/>
          </a:stretch>
        </p:blipFill>
        <p:spPr>
          <a:xfrm>
            <a:off x="1476454" y="2773553"/>
            <a:ext cx="5422186" cy="3047619"/>
          </a:xfrm>
          <a:prstGeom prst="rect">
            <a:avLst/>
          </a:prstGeom>
        </p:spPr>
      </p:pic>
      <p:sp>
        <p:nvSpPr>
          <p:cNvPr id="6" name="TextBox 5">
            <a:extLst>
              <a:ext uri="{FF2B5EF4-FFF2-40B4-BE49-F238E27FC236}">
                <a16:creationId xmlns:a16="http://schemas.microsoft.com/office/drawing/2014/main" id="{8B42CAC4-2525-1ED0-87E6-ACB406C3861E}"/>
              </a:ext>
            </a:extLst>
          </p:cNvPr>
          <p:cNvSpPr txBox="1"/>
          <p:nvPr/>
        </p:nvSpPr>
        <p:spPr>
          <a:xfrm>
            <a:off x="3545840" y="5821172"/>
            <a:ext cx="3119120" cy="646331"/>
          </a:xfrm>
          <a:prstGeom prst="rect">
            <a:avLst/>
          </a:prstGeom>
          <a:noFill/>
        </p:spPr>
        <p:txBody>
          <a:bodyPr wrap="square">
            <a:spAutoFit/>
          </a:bodyPr>
          <a:lstStyle/>
          <a:p>
            <a:pPr marL="241300" indent="-228600">
              <a:lnSpc>
                <a:spcPct val="100000"/>
              </a:lnSpc>
              <a:spcBef>
                <a:spcPts val="95"/>
              </a:spcBef>
              <a:buFont typeface="Arial MT"/>
              <a:buChar char="•"/>
              <a:tabLst>
                <a:tab pos="240665" algn="l"/>
                <a:tab pos="241300" algn="l"/>
              </a:tabLst>
            </a:pPr>
            <a:r>
              <a:rPr lang="en-US" sz="1800" spc="-5" dirty="0">
                <a:latin typeface="Calibri"/>
                <a:cs typeface="Calibri"/>
              </a:rPr>
              <a:t>With</a:t>
            </a:r>
            <a:r>
              <a:rPr lang="en-US" sz="1800" spc="5" dirty="0">
                <a:latin typeface="Calibri"/>
                <a:cs typeface="Calibri"/>
              </a:rPr>
              <a:t> </a:t>
            </a:r>
            <a:r>
              <a:rPr lang="en-US" sz="1800" spc="-5" dirty="0">
                <a:latin typeface="Calibri"/>
                <a:cs typeface="Calibri"/>
              </a:rPr>
              <a:t>this</a:t>
            </a:r>
            <a:r>
              <a:rPr lang="en-US" sz="1800" dirty="0">
                <a:latin typeface="Calibri"/>
                <a:cs typeface="Calibri"/>
              </a:rPr>
              <a:t> </a:t>
            </a:r>
            <a:r>
              <a:rPr lang="en-US" sz="1800" spc="-10" dirty="0">
                <a:latin typeface="Calibri"/>
                <a:cs typeface="Calibri"/>
              </a:rPr>
              <a:t>we</a:t>
            </a:r>
            <a:r>
              <a:rPr lang="en-US" sz="1800" dirty="0">
                <a:latin typeface="Calibri"/>
                <a:cs typeface="Calibri"/>
              </a:rPr>
              <a:t> </a:t>
            </a:r>
            <a:r>
              <a:rPr lang="en-US" sz="1800" spc="-10" dirty="0">
                <a:latin typeface="Calibri"/>
                <a:cs typeface="Calibri"/>
              </a:rPr>
              <a:t>can</a:t>
            </a:r>
            <a:r>
              <a:rPr lang="en-US" sz="1800" spc="5" dirty="0">
                <a:latin typeface="Calibri"/>
                <a:cs typeface="Calibri"/>
              </a:rPr>
              <a:t> </a:t>
            </a:r>
            <a:r>
              <a:rPr lang="en-US" sz="1800" spc="-10" dirty="0">
                <a:latin typeface="Calibri"/>
                <a:cs typeface="Calibri"/>
              </a:rPr>
              <a:t>conclude</a:t>
            </a:r>
            <a:r>
              <a:rPr lang="en-US" sz="1800" spc="5" dirty="0">
                <a:latin typeface="Calibri"/>
                <a:cs typeface="Calibri"/>
              </a:rPr>
              <a:t> </a:t>
            </a:r>
            <a:r>
              <a:rPr lang="en-US" sz="1800" spc="-5" dirty="0">
                <a:latin typeface="Calibri"/>
                <a:cs typeface="Calibri"/>
              </a:rPr>
              <a:t>the</a:t>
            </a:r>
            <a:r>
              <a:rPr lang="en-US" sz="1800" spc="10" dirty="0">
                <a:latin typeface="Calibri"/>
                <a:cs typeface="Calibri"/>
              </a:rPr>
              <a:t> </a:t>
            </a:r>
            <a:r>
              <a:rPr lang="en-US" sz="1800" spc="-10" dirty="0">
                <a:latin typeface="Calibri"/>
                <a:cs typeface="Calibri"/>
              </a:rPr>
              <a:t>Most</a:t>
            </a:r>
            <a:r>
              <a:rPr lang="en-US" sz="1800" dirty="0">
                <a:latin typeface="Calibri"/>
                <a:cs typeface="Calibri"/>
              </a:rPr>
              <a:t> </a:t>
            </a:r>
            <a:r>
              <a:rPr lang="en-US" sz="1800" spc="-10" dirty="0">
                <a:latin typeface="Calibri"/>
                <a:cs typeface="Calibri"/>
              </a:rPr>
              <a:t>Costly</a:t>
            </a:r>
            <a:r>
              <a:rPr lang="en-US" sz="1800" spc="5" dirty="0">
                <a:latin typeface="Calibri"/>
                <a:cs typeface="Calibri"/>
              </a:rPr>
              <a:t> </a:t>
            </a:r>
            <a:r>
              <a:rPr lang="en-US" sz="1800" spc="-15" dirty="0">
                <a:latin typeface="Calibri"/>
                <a:cs typeface="Calibri"/>
              </a:rPr>
              <a:t>Area</a:t>
            </a:r>
            <a:r>
              <a:rPr lang="en-US" sz="1800" spc="25" dirty="0">
                <a:latin typeface="Calibri"/>
                <a:cs typeface="Calibri"/>
              </a:rPr>
              <a:t> </a:t>
            </a:r>
            <a:r>
              <a:rPr lang="en-US" sz="1800" spc="-5" dirty="0">
                <a:latin typeface="Calibri"/>
                <a:cs typeface="Calibri"/>
              </a:rPr>
              <a:t>is</a:t>
            </a:r>
            <a:r>
              <a:rPr lang="en-US" sz="1800" spc="-10" dirty="0">
                <a:latin typeface="Calibri"/>
                <a:cs typeface="Calibri"/>
              </a:rPr>
              <a:t> </a:t>
            </a:r>
            <a:r>
              <a:rPr lang="en-US" sz="1800" b="1" u="heavy" spc="-5" dirty="0">
                <a:uFill>
                  <a:solidFill>
                    <a:srgbClr val="000000"/>
                  </a:solidFill>
                </a:uFill>
                <a:latin typeface="Calibri"/>
                <a:cs typeface="Calibri"/>
              </a:rPr>
              <a:t>HSR</a:t>
            </a:r>
            <a:r>
              <a:rPr lang="en-US" sz="1800" spc="-5" dirty="0">
                <a:latin typeface="Calibri"/>
                <a:cs typeface="Calibri"/>
              </a:rPr>
              <a:t>.</a:t>
            </a:r>
            <a:endParaRPr lang="en-US" sz="1800" dirty="0">
              <a:latin typeface="Calibri"/>
              <a:cs typeface="Calibri"/>
            </a:endParaRPr>
          </a:p>
        </p:txBody>
      </p:sp>
      <p:sp>
        <p:nvSpPr>
          <p:cNvPr id="10" name="TextBox 9">
            <a:extLst>
              <a:ext uri="{FF2B5EF4-FFF2-40B4-BE49-F238E27FC236}">
                <a16:creationId xmlns:a16="http://schemas.microsoft.com/office/drawing/2014/main" id="{4EF58FE2-6C73-66A5-6799-741AD5460228}"/>
              </a:ext>
            </a:extLst>
          </p:cNvPr>
          <p:cNvSpPr txBox="1"/>
          <p:nvPr/>
        </p:nvSpPr>
        <p:spPr>
          <a:xfrm>
            <a:off x="7183120" y="2686040"/>
            <a:ext cx="4917440" cy="1678280"/>
          </a:xfrm>
          <a:prstGeom prst="rect">
            <a:avLst/>
          </a:prstGeom>
          <a:noFill/>
        </p:spPr>
        <p:txBody>
          <a:bodyPr wrap="square">
            <a:spAutoFit/>
          </a:bodyPr>
          <a:lstStyle/>
          <a:p>
            <a:pPr marL="241300" indent="-228600">
              <a:lnSpc>
                <a:spcPct val="100000"/>
              </a:lnSpc>
              <a:spcBef>
                <a:spcPts val="459"/>
              </a:spcBef>
              <a:buFont typeface="Arial MT"/>
              <a:buChar char="•"/>
              <a:tabLst>
                <a:tab pos="241300" algn="l"/>
              </a:tabLst>
            </a:pPr>
            <a:r>
              <a:rPr lang="en-US" sz="3100" b="1" spc="-5" dirty="0">
                <a:latin typeface="Calibri"/>
                <a:cs typeface="Calibri"/>
              </a:rPr>
              <a:t>Conclusion</a:t>
            </a:r>
            <a:r>
              <a:rPr lang="en-US" sz="2200" b="1" spc="-5" dirty="0">
                <a:latin typeface="Calibri"/>
                <a:cs typeface="Calibri"/>
              </a:rPr>
              <a:t>:</a:t>
            </a:r>
            <a:endParaRPr lang="en-US" sz="2200" dirty="0">
              <a:latin typeface="Calibri"/>
              <a:cs typeface="Calibri"/>
            </a:endParaRPr>
          </a:p>
          <a:p>
            <a:pPr marL="698500" marR="6985" lvl="1" indent="-228600" algn="just">
              <a:lnSpc>
                <a:spcPts val="1540"/>
              </a:lnSpc>
              <a:spcBef>
                <a:spcPts val="550"/>
              </a:spcBef>
              <a:buFont typeface="Arial MT"/>
              <a:buChar char="•"/>
              <a:tabLst>
                <a:tab pos="698500" algn="l"/>
              </a:tabLst>
            </a:pPr>
            <a:r>
              <a:rPr lang="en-US" sz="1600" spc="-10" dirty="0">
                <a:latin typeface="Calibri"/>
                <a:cs typeface="Calibri"/>
              </a:rPr>
              <a:t>From</a:t>
            </a:r>
            <a:r>
              <a:rPr lang="en-US" sz="1600" spc="-5" dirty="0">
                <a:latin typeface="Calibri"/>
                <a:cs typeface="Calibri"/>
              </a:rPr>
              <a:t> this,</a:t>
            </a:r>
            <a:r>
              <a:rPr lang="en-US" sz="1600" dirty="0">
                <a:latin typeface="Calibri"/>
                <a:cs typeface="Calibri"/>
              </a:rPr>
              <a:t> </a:t>
            </a:r>
            <a:r>
              <a:rPr lang="en-US" sz="1600" spc="-10" dirty="0">
                <a:latin typeface="Calibri"/>
                <a:cs typeface="Calibri"/>
              </a:rPr>
              <a:t>you</a:t>
            </a:r>
            <a:r>
              <a:rPr lang="en-US" sz="1600" spc="-5" dirty="0">
                <a:latin typeface="Calibri"/>
                <a:cs typeface="Calibri"/>
              </a:rPr>
              <a:t> </a:t>
            </a:r>
            <a:r>
              <a:rPr lang="en-US" sz="1600" spc="-10" dirty="0">
                <a:latin typeface="Calibri"/>
                <a:cs typeface="Calibri"/>
              </a:rPr>
              <a:t>can</a:t>
            </a:r>
            <a:r>
              <a:rPr lang="en-US" sz="1600" spc="-5" dirty="0">
                <a:latin typeface="Calibri"/>
                <a:cs typeface="Calibri"/>
              </a:rPr>
              <a:t> </a:t>
            </a:r>
            <a:r>
              <a:rPr lang="en-US" sz="1600" spc="-10" dirty="0">
                <a:latin typeface="Calibri"/>
                <a:cs typeface="Calibri"/>
              </a:rPr>
              <a:t>produce</a:t>
            </a:r>
            <a:r>
              <a:rPr lang="en-US" sz="1600" spc="-5" dirty="0">
                <a:latin typeface="Calibri"/>
                <a:cs typeface="Calibri"/>
              </a:rPr>
              <a:t> </a:t>
            </a:r>
            <a:r>
              <a:rPr lang="en-US" sz="1600" spc="-15" dirty="0">
                <a:latin typeface="Calibri"/>
                <a:cs typeface="Calibri"/>
              </a:rPr>
              <a:t>Various </a:t>
            </a:r>
            <a:r>
              <a:rPr lang="en-US" sz="1600" spc="-10" dirty="0">
                <a:latin typeface="Calibri"/>
                <a:cs typeface="Calibri"/>
              </a:rPr>
              <a:t> Conclusions</a:t>
            </a:r>
            <a:r>
              <a:rPr lang="en-US" sz="1600" dirty="0">
                <a:latin typeface="Calibri"/>
                <a:cs typeface="Calibri"/>
              </a:rPr>
              <a:t> </a:t>
            </a:r>
            <a:r>
              <a:rPr lang="en-US" sz="1600" spc="-20" dirty="0">
                <a:latin typeface="Calibri"/>
                <a:cs typeface="Calibri"/>
              </a:rPr>
              <a:t>like</a:t>
            </a:r>
            <a:r>
              <a:rPr lang="en-US" sz="1600" spc="-15" dirty="0">
                <a:latin typeface="Calibri"/>
                <a:cs typeface="Calibri"/>
              </a:rPr>
              <a:t> </a:t>
            </a:r>
            <a:r>
              <a:rPr lang="en-US" sz="1600" spc="-5" dirty="0">
                <a:latin typeface="Calibri"/>
                <a:cs typeface="Calibri"/>
              </a:rPr>
              <a:t>–</a:t>
            </a:r>
            <a:endParaRPr lang="en-US" sz="1600" dirty="0">
              <a:latin typeface="Calibri"/>
              <a:cs typeface="Calibri"/>
            </a:endParaRPr>
          </a:p>
          <a:p>
            <a:pPr marL="698500" marR="5080" lvl="1" indent="-228600" algn="just">
              <a:lnSpc>
                <a:spcPts val="1540"/>
              </a:lnSpc>
              <a:spcBef>
                <a:spcPts val="484"/>
              </a:spcBef>
              <a:buFont typeface="Arial MT"/>
              <a:buChar char="•"/>
              <a:tabLst>
                <a:tab pos="698500" algn="l"/>
              </a:tabLst>
            </a:pPr>
            <a:r>
              <a:rPr lang="en-US" sz="1600" b="1" u="heavy" spc="-10" dirty="0">
                <a:uFill>
                  <a:solidFill>
                    <a:srgbClr val="000000"/>
                  </a:solidFill>
                </a:uFill>
                <a:latin typeface="Calibri"/>
                <a:cs typeface="Calibri"/>
              </a:rPr>
              <a:t>Koramangala</a:t>
            </a:r>
            <a:r>
              <a:rPr lang="en-US" sz="1600" spc="-10" dirty="0">
                <a:latin typeface="Calibri"/>
                <a:cs typeface="Calibri"/>
              </a:rPr>
              <a:t>: </a:t>
            </a:r>
            <a:r>
              <a:rPr lang="en-US" sz="1600" spc="-5" dirty="0">
                <a:latin typeface="Calibri"/>
                <a:cs typeface="Calibri"/>
              </a:rPr>
              <a:t>Most has </a:t>
            </a:r>
            <a:r>
              <a:rPr lang="en-US" sz="1600" b="1" spc="-5" dirty="0">
                <a:latin typeface="Calibri"/>
                <a:cs typeface="Calibri"/>
              </a:rPr>
              <a:t>4.0 </a:t>
            </a:r>
            <a:r>
              <a:rPr lang="en-US" sz="1600" dirty="0">
                <a:latin typeface="Calibri"/>
                <a:cs typeface="Calibri"/>
              </a:rPr>
              <a:t>to </a:t>
            </a:r>
            <a:r>
              <a:rPr lang="en-US" sz="1600" b="1" spc="-5" dirty="0">
                <a:latin typeface="Calibri"/>
                <a:cs typeface="Calibri"/>
              </a:rPr>
              <a:t>4.3 </a:t>
            </a:r>
            <a:r>
              <a:rPr lang="en-US" sz="1600" spc="-10" dirty="0">
                <a:latin typeface="Calibri"/>
                <a:cs typeface="Calibri"/>
              </a:rPr>
              <a:t>Rating </a:t>
            </a:r>
            <a:r>
              <a:rPr lang="en-US" sz="1600" spc="-5" dirty="0">
                <a:latin typeface="Calibri"/>
                <a:cs typeface="Calibri"/>
              </a:rPr>
              <a:t> and</a:t>
            </a:r>
            <a:r>
              <a:rPr lang="en-US" sz="1600" dirty="0">
                <a:latin typeface="Calibri"/>
                <a:cs typeface="Calibri"/>
              </a:rPr>
              <a:t> </a:t>
            </a:r>
            <a:r>
              <a:rPr lang="en-US" sz="1600" spc="-15" dirty="0">
                <a:latin typeface="Calibri"/>
                <a:cs typeface="Calibri"/>
              </a:rPr>
              <a:t>Approx.</a:t>
            </a:r>
            <a:r>
              <a:rPr lang="en-US" sz="1600" spc="-10" dirty="0">
                <a:latin typeface="Calibri"/>
                <a:cs typeface="Calibri"/>
              </a:rPr>
              <a:t> Cost</a:t>
            </a:r>
            <a:r>
              <a:rPr lang="en-US" sz="1600" spc="-5" dirty="0">
                <a:latin typeface="Calibri"/>
                <a:cs typeface="Calibri"/>
              </a:rPr>
              <a:t> </a:t>
            </a:r>
            <a:r>
              <a:rPr lang="en-US" sz="1600" spc="-15" dirty="0">
                <a:latin typeface="Calibri"/>
                <a:cs typeface="Calibri"/>
              </a:rPr>
              <a:t>for</a:t>
            </a:r>
            <a:r>
              <a:rPr lang="en-US" sz="1600" spc="-10" dirty="0">
                <a:latin typeface="Calibri"/>
                <a:cs typeface="Calibri"/>
              </a:rPr>
              <a:t> </a:t>
            </a:r>
            <a:r>
              <a:rPr lang="en-US" sz="1600" spc="-25" dirty="0">
                <a:latin typeface="Calibri"/>
                <a:cs typeface="Calibri"/>
              </a:rPr>
              <a:t>Two</a:t>
            </a:r>
            <a:r>
              <a:rPr lang="en-US" sz="1600" spc="-20" dirty="0">
                <a:latin typeface="Calibri"/>
                <a:cs typeface="Calibri"/>
              </a:rPr>
              <a:t> </a:t>
            </a:r>
            <a:r>
              <a:rPr lang="en-US" sz="1600" spc="-10" dirty="0">
                <a:latin typeface="Calibri"/>
                <a:cs typeface="Calibri"/>
              </a:rPr>
              <a:t>People</a:t>
            </a:r>
            <a:r>
              <a:rPr lang="en-US" sz="1600" spc="-5" dirty="0">
                <a:latin typeface="Calibri"/>
                <a:cs typeface="Calibri"/>
              </a:rPr>
              <a:t> lies </a:t>
            </a:r>
            <a:r>
              <a:rPr lang="en-US" sz="1600" dirty="0">
                <a:latin typeface="Calibri"/>
                <a:cs typeface="Calibri"/>
              </a:rPr>
              <a:t> </a:t>
            </a:r>
            <a:r>
              <a:rPr lang="en-US" sz="1600" spc="-5" dirty="0">
                <a:latin typeface="Calibri"/>
                <a:cs typeface="Calibri"/>
              </a:rPr>
              <a:t>between </a:t>
            </a:r>
            <a:r>
              <a:rPr lang="en-US" sz="1600" b="1" spc="-5" dirty="0">
                <a:latin typeface="Calibri"/>
                <a:cs typeface="Calibri"/>
              </a:rPr>
              <a:t>200 </a:t>
            </a:r>
            <a:r>
              <a:rPr lang="en-US" sz="1600" spc="-10" dirty="0">
                <a:latin typeface="Calibri"/>
                <a:cs typeface="Calibri"/>
              </a:rPr>
              <a:t>to </a:t>
            </a:r>
            <a:r>
              <a:rPr lang="en-US" sz="1600" b="1" spc="-5" dirty="0">
                <a:latin typeface="Calibri"/>
                <a:cs typeface="Calibri"/>
              </a:rPr>
              <a:t>350</a:t>
            </a:r>
            <a:r>
              <a:rPr lang="en-US" sz="1600" spc="-5" dirty="0">
                <a:latin typeface="Calibri"/>
                <a:cs typeface="Calibri"/>
              </a:rPr>
              <a:t>. </a:t>
            </a:r>
            <a:r>
              <a:rPr lang="en-US" sz="1600" spc="-10" dirty="0">
                <a:latin typeface="Calibri"/>
                <a:cs typeface="Calibri"/>
              </a:rPr>
              <a:t>(Max. Cost goes </a:t>
            </a:r>
            <a:r>
              <a:rPr lang="en-US" sz="1600" spc="-10" dirty="0" err="1">
                <a:latin typeface="Calibri"/>
                <a:cs typeface="Calibri"/>
              </a:rPr>
              <a:t>upto</a:t>
            </a:r>
            <a:r>
              <a:rPr lang="en-US" sz="1600" spc="-10" dirty="0">
                <a:latin typeface="Calibri"/>
                <a:cs typeface="Calibri"/>
              </a:rPr>
              <a:t> </a:t>
            </a:r>
            <a:r>
              <a:rPr lang="en-US" sz="1600" spc="-5" dirty="0">
                <a:latin typeface="Calibri"/>
                <a:cs typeface="Calibri"/>
              </a:rPr>
              <a:t> </a:t>
            </a:r>
            <a:r>
              <a:rPr lang="en-US" sz="1600" b="1" spc="-10" dirty="0">
                <a:latin typeface="Calibri"/>
                <a:cs typeface="Calibri"/>
              </a:rPr>
              <a:t>600</a:t>
            </a:r>
            <a:r>
              <a:rPr lang="en-US" sz="1600" spc="-10" dirty="0">
                <a:latin typeface="Calibri"/>
                <a:cs typeface="Calibri"/>
              </a:rPr>
              <a:t>)</a:t>
            </a:r>
            <a:endParaRPr lang="en-US" sz="1600" dirty="0">
              <a:latin typeface="Calibri"/>
              <a:cs typeface="Calibri"/>
            </a:endParaRPr>
          </a:p>
        </p:txBody>
      </p:sp>
    </p:spTree>
    <p:extLst>
      <p:ext uri="{BB962C8B-B14F-4D97-AF65-F5344CB8AC3E}">
        <p14:creationId xmlns:p14="http://schemas.microsoft.com/office/powerpoint/2010/main" val="3477249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45BD-1981-0796-E4A6-2A4603F3CF03}"/>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3. </a:t>
            </a:r>
            <a:r>
              <a:rPr lang="en-US" sz="2000" u="sng"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Number of restaurants by location:</a:t>
            </a:r>
            <a:endParaRPr lang="en-IN" sz="2000" dirty="0">
              <a:latin typeface="Times New Roman" panose="02020603050405020304" pitchFamily="18" charset="0"/>
              <a:cs typeface="Times New Roman" panose="02020603050405020304" pitchFamily="18" charset="0"/>
            </a:endParaRPr>
          </a:p>
        </p:txBody>
      </p:sp>
      <p:pic>
        <p:nvPicPr>
          <p:cNvPr id="4" name="object 7">
            <a:extLst>
              <a:ext uri="{FF2B5EF4-FFF2-40B4-BE49-F238E27FC236}">
                <a16:creationId xmlns:a16="http://schemas.microsoft.com/office/drawing/2014/main" id="{D99C1FF7-B7A8-93E3-A5CE-A9607EC0137F}"/>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09601" y="2286000"/>
            <a:ext cx="6949440" cy="4022725"/>
          </a:xfrm>
          <a:prstGeom prst="rect">
            <a:avLst/>
          </a:prstGeom>
        </p:spPr>
      </p:pic>
      <p:sp>
        <p:nvSpPr>
          <p:cNvPr id="6" name="TextBox 5">
            <a:extLst>
              <a:ext uri="{FF2B5EF4-FFF2-40B4-BE49-F238E27FC236}">
                <a16:creationId xmlns:a16="http://schemas.microsoft.com/office/drawing/2014/main" id="{382DA0A7-7D44-D560-A72B-1605FDF5D0E1}"/>
              </a:ext>
            </a:extLst>
          </p:cNvPr>
          <p:cNvSpPr txBox="1"/>
          <p:nvPr/>
        </p:nvSpPr>
        <p:spPr>
          <a:xfrm>
            <a:off x="7670800" y="2374866"/>
            <a:ext cx="4145280" cy="2662267"/>
          </a:xfrm>
          <a:prstGeom prst="rect">
            <a:avLst/>
          </a:prstGeom>
          <a:noFill/>
        </p:spPr>
        <p:txBody>
          <a:bodyPr wrap="square">
            <a:spAutoFit/>
          </a:bodyPr>
          <a:lstStyle/>
          <a:p>
            <a:pPr marL="241300" indent="-228600">
              <a:lnSpc>
                <a:spcPct val="100000"/>
              </a:lnSpc>
              <a:spcBef>
                <a:spcPts val="405"/>
              </a:spcBef>
              <a:buFont typeface="Arial MT"/>
              <a:buChar char="•"/>
              <a:tabLst>
                <a:tab pos="241300" algn="l"/>
              </a:tabLst>
            </a:pPr>
            <a:r>
              <a:rPr lang="en-US" sz="1800" b="1" spc="-10" dirty="0">
                <a:latin typeface="Calibri"/>
                <a:cs typeface="Calibri"/>
              </a:rPr>
              <a:t>Conclusion</a:t>
            </a:r>
            <a:r>
              <a:rPr lang="en-US" sz="1600" b="1" spc="-10" dirty="0">
                <a:latin typeface="Calibri"/>
                <a:cs typeface="Calibri"/>
              </a:rPr>
              <a:t>:</a:t>
            </a:r>
            <a:endParaRPr lang="en-US" sz="1600" dirty="0">
              <a:latin typeface="Calibri"/>
              <a:cs typeface="Calibri"/>
            </a:endParaRPr>
          </a:p>
          <a:p>
            <a:pPr marL="0" marR="0">
              <a:spcBef>
                <a:spcPts val="0"/>
              </a:spcBef>
              <a:spcAft>
                <a:spcPts val="0"/>
              </a:spcAft>
            </a:pPr>
            <a:r>
              <a:rPr lang="en-US" sz="1800" dirty="0">
                <a:solidFill>
                  <a:srgbClr val="374151"/>
                </a:solidFill>
                <a:effectLst/>
                <a:latin typeface="Segoe UI" panose="020B0502040204020203" pitchFamily="34" charset="0"/>
                <a:ea typeface="Calibri" panose="020F0502020204030204" pitchFamily="34" charset="0"/>
              </a:rPr>
              <a:t>The analysis displays the number of restaurants by location. This information can help customers identify the areas with the highest number of restaurants and make informed choices when deciding on which area to order from</a:t>
            </a:r>
            <a:r>
              <a:rPr lang="en-US" sz="1200" dirty="0">
                <a:solidFill>
                  <a:srgbClr val="374151"/>
                </a:solidFill>
                <a:effectLst/>
                <a:latin typeface="Segoe UI" panose="020B0502040204020203" pitchFamily="34" charset="0"/>
                <a:ea typeface="Calibri" panose="020F0502020204030204" pitchFamily="34" charset="0"/>
              </a:rPr>
              <a:t>.</a:t>
            </a:r>
            <a:endParaRPr lang="en-US" sz="1200" dirty="0">
              <a:effectLst/>
              <a:latin typeface="Calibri" panose="020F0502020204030204" pitchFamily="34" charset="0"/>
              <a:ea typeface="Calibri" panose="020F0502020204030204" pitchFamily="34" charset="0"/>
            </a:endParaRPr>
          </a:p>
          <a:p>
            <a:br>
              <a:rPr lang="en-US" sz="1200" dirty="0">
                <a:effectLst/>
                <a:latin typeface="Wingdings" panose="05000000000000000000" pitchFamily="2" charset="2"/>
                <a:ea typeface="Calibri" panose="020F0502020204030204" pitchFamily="34" charset="0"/>
                <a:cs typeface="Calibri" panose="020F0502020204030204" pitchFamily="34" charset="0"/>
              </a:rPr>
            </a:br>
            <a:endParaRPr lang="en-US" sz="1100" dirty="0">
              <a:latin typeface="Calibri"/>
              <a:cs typeface="Calibri"/>
            </a:endParaRPr>
          </a:p>
        </p:txBody>
      </p:sp>
    </p:spTree>
    <p:extLst>
      <p:ext uri="{BB962C8B-B14F-4D97-AF65-F5344CB8AC3E}">
        <p14:creationId xmlns:p14="http://schemas.microsoft.com/office/powerpoint/2010/main" val="2693425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36</TotalTime>
  <Words>749</Words>
  <Application>Microsoft Office PowerPoint</Application>
  <PresentationFormat>Widescreen</PresentationFormat>
  <Paragraphs>52</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 MT</vt:lpstr>
      <vt:lpstr>Calibri</vt:lpstr>
      <vt:lpstr>Segoe UI</vt:lpstr>
      <vt:lpstr>Times New Roman</vt:lpstr>
      <vt:lpstr>Tw Cen MT</vt:lpstr>
      <vt:lpstr>Tw Cen MT Condensed</vt:lpstr>
      <vt:lpstr>Wingdings</vt:lpstr>
      <vt:lpstr>Wingdings 3</vt:lpstr>
      <vt:lpstr>Integral</vt:lpstr>
      <vt:lpstr>Analyzing Swiggy</vt:lpstr>
      <vt:lpstr>Introduction</vt:lpstr>
      <vt:lpstr>Objective</vt:lpstr>
      <vt:lpstr>Problem Statement</vt:lpstr>
      <vt:lpstr> 1.Average Rating by Cuisine And Cost   Category : </vt:lpstr>
      <vt:lpstr>2. Pie chart of the distribution of restaurants by cost category: </vt:lpstr>
      <vt:lpstr>2. Histplot for distribution of  ratings: </vt:lpstr>
      <vt:lpstr>2. Area-wise Analysis on ‘Rating’ and  ‘Cost_for_Two (₹)’ :</vt:lpstr>
      <vt:lpstr>3. Number of restaurants by location:</vt:lpstr>
      <vt:lpstr>Barplot for Average cost per person by location: </vt:lpstr>
      <vt:lpstr>Box plot for Average Rating by Cost Category</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Dhanush P</dc:creator>
  <cp:lastModifiedBy>Dhanush P</cp:lastModifiedBy>
  <cp:revision>4</cp:revision>
  <dcterms:created xsi:type="dcterms:W3CDTF">2024-12-24T06:25:33Z</dcterms:created>
  <dcterms:modified xsi:type="dcterms:W3CDTF">2024-12-24T07:01:43Z</dcterms:modified>
</cp:coreProperties>
</file>