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388872-93EA-4573-9E35-2615BB9AD70A}">
  <a:tblStyle styleId="{9A388872-93EA-4573-9E35-2615BB9AD70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APOLLO ARTS AND SCIENCE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7" name="Google Shape;67;p7"/>
          <p:cNvSpPr txBox="1"/>
          <p:nvPr/>
        </p:nvSpPr>
        <p:spPr>
          <a:xfrm>
            <a:off x="3800473" y="3314140"/>
            <a:ext cx="11167200" cy="463800"/>
          </a:xfrm>
          <a:prstGeom prst="rect">
            <a:avLst/>
          </a:prstGeom>
          <a:noFill/>
          <a:ln>
            <a:noFill/>
          </a:ln>
        </p:spPr>
        <p:txBody>
          <a:bodyPr anchorCtr="0" anchor="t" bIns="91425" lIns="91425" spcFirstLastPara="1" rIns="91425" wrap="square" tIns="91425">
            <a:spAutoFit/>
          </a:bodyPr>
          <a:lstStyle/>
          <a:p>
            <a:pPr indent="0" lvl="0" marL="9144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DHANUSH. D</a:t>
            </a:r>
            <a:endParaRPr b="1" i="0" sz="1800" u="none" cap="none" strike="noStrike">
              <a:solidFill>
                <a:srgbClr val="000000"/>
              </a:solidFill>
              <a:latin typeface="Calibri"/>
              <a:ea typeface="Calibri"/>
              <a:cs typeface="Calibri"/>
              <a:sym typeface="Calibri"/>
            </a:endParaRPr>
          </a:p>
        </p:txBody>
      </p:sp>
      <p:sp>
        <p:nvSpPr>
          <p:cNvPr id="68" name="Google Shape;68;p7"/>
          <p:cNvSpPr txBox="1"/>
          <p:nvPr/>
        </p:nvSpPr>
        <p:spPr>
          <a:xfrm>
            <a:off x="2619368" y="2127372"/>
            <a:ext cx="57606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Calibri"/>
              <a:ea typeface="Calibri"/>
              <a:cs typeface="Calibri"/>
              <a:sym typeface="Calibri"/>
            </a:endParaRPr>
          </a:p>
        </p:txBody>
      </p:sp>
      <p:sp>
        <p:nvSpPr>
          <p:cNvPr id="69" name="Google Shape;69;p7"/>
          <p:cNvSpPr txBox="1"/>
          <p:nvPr/>
        </p:nvSpPr>
        <p:spPr>
          <a:xfrm>
            <a:off x="4524383" y="3697175"/>
            <a:ext cx="11483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122204466</a:t>
            </a:r>
            <a:endParaRPr b="1" sz="1800">
              <a:latin typeface="Calibri"/>
              <a:ea typeface="Calibri"/>
              <a:cs typeface="Calibri"/>
              <a:sym typeface="Calibri"/>
            </a:endParaRPr>
          </a:p>
        </p:txBody>
      </p:sp>
      <p:sp>
        <p:nvSpPr>
          <p:cNvPr id="70" name="Google Shape;70;p7"/>
          <p:cNvSpPr txBox="1"/>
          <p:nvPr/>
        </p:nvSpPr>
        <p:spPr>
          <a:xfrm>
            <a:off x="4427265" y="4051706"/>
            <a:ext cx="51282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3rd B.com(corporate secretaryship)</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8" name="Google Shape;198;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9" name="Google Shape;199;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6"/>
          <p:cNvSpPr txBox="1"/>
          <p:nvPr/>
        </p:nvSpPr>
        <p:spPr>
          <a:xfrm>
            <a:off x="1447800" y="1752600"/>
            <a:ext cx="9405588"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PREPARATION: CLEAN AND ORGANISE DATA,ENSURING ACCURANCY</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AND CONSISTENCY</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*TREND ANALYSIS: APPLY CHARTS AND GRAPHS (EX: LINE CHARTS ,BAR CHARTS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PIE CHARTS, PIVOT TABLE) TO VISULIZE TRENDS OVER TIME , SUCH AS EMPLOYEE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PERFORMANCE OR TURN OVER RATES.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*PIE CHART: A PIE CHART IS A CIRCULAR GRAPH THAT SHOWS HOW A TOTAL AMOUNT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IS DIVIDED INTO DIFFERENT CATEGORIES. EACH CATERGORY IS REPRESENTED BY A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SIZE OF THE SLICE OF THE PIE,WITH THE SIZE OF THE SLICE CORESSPONDING TO THE CATEGORY’S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PROPORTION  OF THE WHOLE.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*REGRESSION ANALYSIS: UTILIZE REGRESSION FUNCTIONS TO IDENTIFY RELATIONSHIPS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BETWEEN VARIABLES SUCH AS THE IMPACT OF TRAINING ON PERFORMANCE</a:t>
            </a:r>
            <a:endParaRPr b="1"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9" name="Google Shape;209;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0" name="Google Shape;210;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11" name="Google Shape;211;p17"/>
          <p:cNvPicPr preferRelativeResize="0"/>
          <p:nvPr/>
        </p:nvPicPr>
        <p:blipFill rotWithShape="1">
          <a:blip r:embed="rId4">
            <a:alphaModFix/>
          </a:blip>
          <a:srcRect b="0" l="0" r="0" t="0"/>
          <a:stretch/>
        </p:blipFill>
        <p:spPr>
          <a:xfrm>
            <a:off x="762000" y="1577253"/>
            <a:ext cx="6638925" cy="4410075"/>
          </a:xfrm>
          <a:prstGeom prst="rect">
            <a:avLst/>
          </a:prstGeom>
          <a:noFill/>
          <a:ln>
            <a:noFill/>
          </a:ln>
        </p:spPr>
      </p:pic>
      <p:graphicFrame>
        <p:nvGraphicFramePr>
          <p:cNvPr id="212" name="Google Shape;212;p17"/>
          <p:cNvGraphicFramePr/>
          <p:nvPr/>
        </p:nvGraphicFramePr>
        <p:xfrm>
          <a:off x="7863032" y="3276600"/>
          <a:ext cx="3000000" cy="3000000"/>
        </p:xfrm>
        <a:graphic>
          <a:graphicData uri="http://schemas.openxmlformats.org/drawingml/2006/table">
            <a:tbl>
              <a:tblPr>
                <a:noFill/>
                <a:tableStyleId>{9A388872-93EA-4573-9E35-2615BB9AD70A}</a:tableStyleId>
              </a:tblPr>
              <a:tblGrid>
                <a:gridCol w="1130300"/>
                <a:gridCol w="609600"/>
              </a:tblGrid>
              <a:tr h="383975">
                <a:tc>
                  <a:txBody>
                    <a:bodyPr/>
                    <a:lstStyle/>
                    <a:p>
                      <a:pPr indent="0" lvl="0" marL="0" marR="0" rtl="0" algn="l">
                        <a:spcBef>
                          <a:spcPts val="0"/>
                        </a:spcBef>
                        <a:spcAft>
                          <a:spcPts val="0"/>
                        </a:spcAft>
                        <a:buNone/>
                      </a:pPr>
                      <a:r>
                        <a:rPr lang="en-US" sz="1600" u="none" cap="none" strike="noStrike"/>
                        <a:t>NO OF MALE</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600" u="none" cap="none" strike="noStrike"/>
                        <a:t>98</a:t>
                      </a:r>
                      <a:endParaRPr b="0" i="0" sz="1600" u="none" cap="none" strike="noStrike">
                        <a:solidFill>
                          <a:srgbClr val="000000"/>
                        </a:solidFill>
                        <a:latin typeface="Calibri"/>
                        <a:ea typeface="Calibri"/>
                        <a:cs typeface="Calibri"/>
                        <a:sym typeface="Calibri"/>
                      </a:endParaRPr>
                    </a:p>
                  </a:txBody>
                  <a:tcPr marT="9525" marB="0" marR="9525" marL="9525" anchor="b"/>
                </a:tc>
              </a:tr>
              <a:tr h="137075">
                <a:tc>
                  <a:txBody>
                    <a:bodyPr/>
                    <a:lstStyle/>
                    <a:p>
                      <a:pPr indent="0" lvl="0" marL="0" marR="0" rtl="0" algn="l">
                        <a:spcBef>
                          <a:spcPts val="0"/>
                        </a:spcBef>
                        <a:spcAft>
                          <a:spcPts val="0"/>
                        </a:spcAft>
                        <a:buNone/>
                      </a:pPr>
                      <a:r>
                        <a:rPr lang="en-US" sz="1600" u="none" cap="none" strike="noStrike"/>
                        <a:t>NO OF FEMALE</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600" u="none" cap="none" strike="noStrike"/>
                        <a:t>99</a:t>
                      </a:r>
                      <a:endParaRPr b="0" i="0" sz="16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8"/>
          <p:cNvSpPr txBox="1"/>
          <p:nvPr/>
        </p:nvSpPr>
        <p:spPr>
          <a:xfrm>
            <a:off x="457200" y="1981200"/>
            <a:ext cx="10134203"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THE CONCLUSION OF EMPLOYEE DATA ANALYSIS IS WE HAVE FOUND THE </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GENDER RATE IN THE COMPANY. GENDER EQUAL WORKFORCES ARE MORE </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LIKELY TO HAVE VIBRANT,INCLUSIVE AND ROBUST SOLUTIONS RESULTING</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IN BETTER DECISIONS.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TALENT: TALENT MATTERS AS DOES THE IDENTIFICATION OF WHAT TALENT/SKILL SET IS REQUIRED IN THE ROLE IN QUESTION</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WHEN EMPLOYEES FEEL THAT THEIR GENDER IS NOT A BARRIER </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TO OPPORTUNITIES AND ADVANCEMENT,THEY ARE MORE LIKELY TO HAVE HIGHER LEVELS OF JOB SATISFICATION AND COMMITMENT TO THEIR WORK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6" name="Google Shape;76;p8"/>
          <p:cNvGrpSpPr/>
          <p:nvPr/>
        </p:nvGrpSpPr>
        <p:grpSpPr>
          <a:xfrm>
            <a:off x="7448612" y="0"/>
            <a:ext cx="4743796" cy="6858466"/>
            <a:chOff x="7448612" y="0"/>
            <a:chExt cx="4743796" cy="6858466"/>
          </a:xfrm>
        </p:grpSpPr>
        <p:sp>
          <p:nvSpPr>
            <p:cNvPr id="77" name="Google Shape;77;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6" name="Google Shape;86;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91" name="Google Shape;91;p8"/>
          <p:cNvGrpSpPr/>
          <p:nvPr/>
        </p:nvGrpSpPr>
        <p:grpSpPr>
          <a:xfrm>
            <a:off x="466725" y="6410325"/>
            <a:ext cx="3705225" cy="295275"/>
            <a:chOff x="466725" y="6410325"/>
            <a:chExt cx="3705225" cy="295275"/>
          </a:xfrm>
        </p:grpSpPr>
        <p:pic>
          <p:nvPicPr>
            <p:cNvPr id="92" name="Google Shape;9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3" name="Google Shape;9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4" name="Google Shape;94;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5" name="Google Shape;95;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1" name="Google Shape;101;p9"/>
          <p:cNvGrpSpPr/>
          <p:nvPr/>
        </p:nvGrpSpPr>
        <p:grpSpPr>
          <a:xfrm>
            <a:off x="7448612" y="0"/>
            <a:ext cx="4743796" cy="6858466"/>
            <a:chOff x="7448612" y="0"/>
            <a:chExt cx="4743796" cy="6858466"/>
          </a:xfrm>
        </p:grpSpPr>
        <p:sp>
          <p:nvSpPr>
            <p:cNvPr id="102" name="Google Shape;10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1" name="Google Shape;11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3" name="Google Shape;11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6" name="Google Shape;116;p9"/>
          <p:cNvGrpSpPr/>
          <p:nvPr/>
        </p:nvGrpSpPr>
        <p:grpSpPr>
          <a:xfrm>
            <a:off x="47625" y="3819523"/>
            <a:ext cx="4124325" cy="3009898"/>
            <a:chOff x="47625" y="3819523"/>
            <a:chExt cx="4124325" cy="3009898"/>
          </a:xfrm>
        </p:grpSpPr>
        <p:pic>
          <p:nvPicPr>
            <p:cNvPr id="117" name="Google Shape;11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8" name="Google Shape;11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9" name="Google Shape;119;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20" name="Google Shape;120;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1" name="Google Shape;121;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10"/>
          <p:cNvGrpSpPr/>
          <p:nvPr/>
        </p:nvGrpSpPr>
        <p:grpSpPr>
          <a:xfrm>
            <a:off x="7991475" y="2933700"/>
            <a:ext cx="2762250" cy="3257550"/>
            <a:chOff x="7991475" y="2933700"/>
            <a:chExt cx="2762250" cy="3257550"/>
          </a:xfrm>
        </p:grpSpPr>
        <p:sp>
          <p:nvSpPr>
            <p:cNvPr id="127" name="Google Shape;12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Google Shape;129;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30" name="Google Shape;130;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32" name="Google Shape;132;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3" name="Google Shape;133;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4" name="Google Shape;134;p10"/>
          <p:cNvSpPr/>
          <p:nvPr/>
        </p:nvSpPr>
        <p:spPr>
          <a:xfrm>
            <a:off x="457200" y="1569229"/>
            <a:ext cx="7391400"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.An employee dataset overview provides essential insights into workforce demographics</a:t>
            </a: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performance metrics, and engagement levels, crucial for optimizing human resource strategies. Proper analysis can reveal trends and gaps, aiding in targeted improvements</a:t>
            </a:r>
            <a:endParaRPr b="1"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11"/>
          <p:cNvGrpSpPr/>
          <p:nvPr/>
        </p:nvGrpSpPr>
        <p:grpSpPr>
          <a:xfrm>
            <a:off x="8658225" y="2647950"/>
            <a:ext cx="3533775" cy="3810000"/>
            <a:chOff x="8658225" y="2647950"/>
            <a:chExt cx="3533775" cy="3810000"/>
          </a:xfrm>
        </p:grpSpPr>
        <p:sp>
          <p:nvSpPr>
            <p:cNvPr id="140" name="Google Shape;14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2" name="Google Shape;142;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3" name="Google Shape;14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5" name="Google Shape;145;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6" name="Google Shape;146;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7" name="Google Shape;147;p11"/>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8" name="Google Shape;148;p11"/>
          <p:cNvSpPr/>
          <p:nvPr/>
        </p:nvSpPr>
        <p:spPr>
          <a:xfrm>
            <a:off x="838200" y="2551837"/>
            <a:ext cx="7086600"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endParaRPr b="1"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7" name="Google Shape;157;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8" name="Google Shape;158;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9" name="Google Shape;159;p12"/>
          <p:cNvSpPr/>
          <p:nvPr/>
        </p:nvSpPr>
        <p:spPr>
          <a:xfrm>
            <a:off x="838200" y="2274838"/>
            <a:ext cx="8305800"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The end users in employee performance analysis typically include:</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*Human Resources (HR) Managers:* They use the insights to make informed decisions about promotions, training, and development.</a:t>
            </a:r>
            <a:endParaRPr/>
          </a:p>
          <a:p>
            <a:pPr indent="-215900" lvl="0" marL="342900" marR="0" rtl="0" algn="l">
              <a:spcBef>
                <a:spcPts val="0"/>
              </a:spcBef>
              <a:spcAft>
                <a:spcPts val="0"/>
              </a:spcAft>
              <a:buClr>
                <a:schemeClr val="dk1"/>
              </a:buClr>
              <a:buSzPts val="2000"/>
              <a:buFont typeface="Calibri"/>
              <a:buNone/>
            </a:pPr>
            <a:r>
              <a:t/>
            </a:r>
            <a:endParaRPr b="1"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2. *Team Leaders and Supervisors:* They apply performance data to provide feedback, set goals, and manage team performance.</a:t>
            </a:r>
            <a:endParaRPr/>
          </a:p>
          <a:p>
            <a:pPr indent="-215900" lvl="0" marL="342900" marR="0" rtl="0" algn="l">
              <a:spcBef>
                <a:spcPts val="0"/>
              </a:spcBef>
              <a:spcAft>
                <a:spcPts val="0"/>
              </a:spcAft>
              <a:buClr>
                <a:schemeClr val="dk1"/>
              </a:buClr>
              <a:buSzPts val="2000"/>
              <a:buFont typeface="Calibri"/>
              <a:buNone/>
            </a:pPr>
            <a:r>
              <a:t/>
            </a:r>
            <a:endParaRPr b="1"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3. *Employees:* They benefit from feedback and performance evaluations that help them improve and advances in their career</a:t>
            </a:r>
            <a:endParaRPr b="1"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5" name="Google Shape;16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9" name="Google Shape;169;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0" name="Google Shape;170;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1" name="Google Shape;171;p13"/>
          <p:cNvSpPr txBox="1"/>
          <p:nvPr/>
        </p:nvSpPr>
        <p:spPr>
          <a:xfrm>
            <a:off x="4114800" y="2514600"/>
            <a:ext cx="4038600" cy="35394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Filtering</a:t>
            </a:r>
            <a:r>
              <a:rPr lang="en-US" sz="3200">
                <a:solidFill>
                  <a:schemeClr val="dk1"/>
                </a:solidFill>
                <a:latin typeface="Calibri"/>
                <a:ea typeface="Calibri"/>
                <a:cs typeface="Calibri"/>
                <a:sym typeface="Calibri"/>
              </a:rPr>
              <a:t> – to fill the missing values</a:t>
            </a:r>
            <a:endParaRPr/>
          </a:p>
          <a:p>
            <a:pPr indent="-285750" lvl="0" marL="285750" marR="0" rtl="0" algn="l">
              <a:spcBef>
                <a:spcPts val="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Conditional formating</a:t>
            </a:r>
            <a:r>
              <a:rPr lang="en-US" sz="3200">
                <a:solidFill>
                  <a:schemeClr val="dk1"/>
                </a:solidFill>
                <a:latin typeface="Calibri"/>
                <a:ea typeface="Calibri"/>
                <a:cs typeface="Calibri"/>
                <a:sym typeface="Calibri"/>
              </a:rPr>
              <a:t>- blank values</a:t>
            </a:r>
            <a:endParaRPr/>
          </a:p>
          <a:p>
            <a:pPr indent="-285750" lvl="0" marL="285750" marR="0" rtl="0" algn="l">
              <a:spcBef>
                <a:spcPts val="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Using</a:t>
            </a:r>
            <a:r>
              <a:rPr lang="en-US" sz="3200">
                <a:solidFill>
                  <a:schemeClr val="dk1"/>
                </a:solidFill>
                <a:latin typeface="Calibri"/>
                <a:ea typeface="Calibri"/>
                <a:cs typeface="Calibri"/>
                <a:sym typeface="Calibri"/>
              </a:rPr>
              <a:t> –Pie chart and table</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7" name="Google Shape;177;p14"/>
          <p:cNvSpPr txBox="1"/>
          <p:nvPr/>
        </p:nvSpPr>
        <p:spPr>
          <a:xfrm>
            <a:off x="1905000" y="1752600"/>
            <a:ext cx="7695184"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EMPLOYEE DATA SET- EDUNET FOUNDATION,NAAN MUDHLAVAN DATA</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THERE ARE 26 FEATURES</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2060"/>
                </a:solidFill>
                <a:latin typeface="Calibri"/>
                <a:ea typeface="Calibri"/>
                <a:cs typeface="Calibri"/>
                <a:sym typeface="Calibri"/>
              </a:rPr>
              <a:t>THE IMPORTANT 10 FEATURES ARE</a:t>
            </a:r>
            <a:r>
              <a:rPr b="1"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*EMPLOYMENT ID</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*FIRST NAME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*LAST NAME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*GENDER</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*EMPLOYEE STATUS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*EMPLOYEE TYPE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*EMPLOYEE CLASSIFICATION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*PERFORMANCE SCORE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*CURRENT EMPLOYEE RATINGS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*BUSINESS UNITS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3" name="Google Shape;18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6" name="Google Shape;186;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7" name="Google Shape;187;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8" name="Google Shape;188;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9" name="Google Shape;189;p15"/>
          <p:cNvSpPr txBox="1"/>
          <p:nvPr/>
        </p:nvSpPr>
        <p:spPr>
          <a:xfrm>
            <a:off x="2784764" y="2354703"/>
            <a:ext cx="853401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t/>
            </a:r>
            <a:endParaRPr b="0" i="0" sz="32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
        <p:nvSpPr>
          <p:cNvPr id="190" name="Google Shape;190;p15"/>
          <p:cNvSpPr txBox="1"/>
          <p:nvPr/>
        </p:nvSpPr>
        <p:spPr>
          <a:xfrm>
            <a:off x="3048000" y="2514600"/>
            <a:ext cx="696819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PERFORMANCE LEVEL – THERE ARE CATEGORIES INTO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SUCH AS </a:t>
            </a:r>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BOTH EQUEL</a:t>
            </a:r>
            <a:endParaRPr/>
          </a:p>
          <a:p>
            <a:pPr indent="0" lvl="0" marL="0" marR="0" rtl="0" algn="l">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USING PIE CHART AND TABLE IS TO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ANALYZE THE </a:t>
            </a:r>
            <a:r>
              <a:rPr lang="en-US" sz="2400">
                <a:solidFill>
                  <a:srgbClr val="FF0000"/>
                </a:solidFill>
                <a:latin typeface="Calibri"/>
                <a:ea typeface="Calibri"/>
                <a:cs typeface="Calibri"/>
                <a:sym typeface="Calibri"/>
              </a:rPr>
              <a:t>EMPLOYEES GENDER RATE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