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9"/>
  </p:notesMasterIdLst>
  <p:sldIdLst>
    <p:sldId id="256" r:id="rId2"/>
    <p:sldId id="257" r:id="rId3"/>
    <p:sldId id="258" r:id="rId4"/>
    <p:sldId id="260" r:id="rId5"/>
    <p:sldId id="261" r:id="rId6"/>
    <p:sldId id="262" r:id="rId7"/>
    <p:sldId id="263" r:id="rId8"/>
    <p:sldId id="264" r:id="rId9"/>
    <p:sldId id="269" r:id="rId10"/>
    <p:sldId id="281" r:id="rId11"/>
    <p:sldId id="282" r:id="rId12"/>
    <p:sldId id="283" r:id="rId13"/>
    <p:sldId id="284" r:id="rId14"/>
    <p:sldId id="285" r:id="rId15"/>
    <p:sldId id="286" r:id="rId16"/>
    <p:sldId id="287" r:id="rId17"/>
    <p:sldId id="28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81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2344F-22E8-4979-A75F-B6AB42AD5A9B}"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0058D-5BD4-4E93-8799-43AB506B90EE}" type="slidenum">
              <a:rPr lang="en-IN" smtClean="0"/>
              <a:t>‹#›</a:t>
            </a:fld>
            <a:endParaRPr lang="en-IN"/>
          </a:p>
        </p:txBody>
      </p:sp>
    </p:spTree>
    <p:extLst>
      <p:ext uri="{BB962C8B-B14F-4D97-AF65-F5344CB8AC3E}">
        <p14:creationId xmlns:p14="http://schemas.microsoft.com/office/powerpoint/2010/main" val="459254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233AA4-464C-4E5A-9A65-9AAF8F558C2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166015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233AA4-464C-4E5A-9A65-9AAF8F558C2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724790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233AA4-464C-4E5A-9A65-9AAF8F558C2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171439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233AA4-464C-4E5A-9A65-9AAF8F558C2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783F0-6D00-45CE-BA4A-7077C6EA7363}"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0795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33AA4-464C-4E5A-9A65-9AAF8F558C2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2500177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233AA4-464C-4E5A-9A65-9AAF8F558C26}" type="datetimeFigureOut">
              <a:rPr lang="en-IN" smtClean="0"/>
              <a:t>29-06-2024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341576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233AA4-464C-4E5A-9A65-9AAF8F558C26}" type="datetimeFigureOut">
              <a:rPr lang="en-IN" smtClean="0"/>
              <a:t>29-06-2024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985249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33AA4-464C-4E5A-9A65-9AAF8F558C2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3635395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33AA4-464C-4E5A-9A65-9AAF8F558C2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397647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33AA4-464C-4E5A-9A65-9AAF8F558C2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121015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33AA4-464C-4E5A-9A65-9AAF8F558C2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322608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33AA4-464C-4E5A-9A65-9AAF8F558C2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279176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33AA4-464C-4E5A-9A65-9AAF8F558C26}" type="datetimeFigureOut">
              <a:rPr lang="en-IN" smtClean="0"/>
              <a:t>29-06-2024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139250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7233AA4-464C-4E5A-9A65-9AAF8F558C26}" type="datetimeFigureOut">
              <a:rPr lang="en-IN" smtClean="0"/>
              <a:t>29-06-2024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413244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233AA4-464C-4E5A-9A65-9AAF8F558C26}" type="datetimeFigureOut">
              <a:rPr lang="en-IN" smtClean="0"/>
              <a:t>29-06-2024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189445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7233AA4-464C-4E5A-9A65-9AAF8F558C26}" type="datetimeFigureOut">
              <a:rPr lang="en-IN" smtClean="0"/>
              <a:t>29-06-2024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127499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233AA4-464C-4E5A-9A65-9AAF8F558C2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783F0-6D00-45CE-BA4A-7077C6EA7363}" type="slidenum">
              <a:rPr lang="en-IN" smtClean="0"/>
              <a:t>‹#›</a:t>
            </a:fld>
            <a:endParaRPr lang="en-IN"/>
          </a:p>
        </p:txBody>
      </p:sp>
    </p:spTree>
    <p:extLst>
      <p:ext uri="{BB962C8B-B14F-4D97-AF65-F5344CB8AC3E}">
        <p14:creationId xmlns:p14="http://schemas.microsoft.com/office/powerpoint/2010/main" val="336652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233AA4-464C-4E5A-9A65-9AAF8F558C26}" type="datetimeFigureOut">
              <a:rPr lang="en-IN" smtClean="0"/>
              <a:t>29-06-2024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B2783F0-6D00-45CE-BA4A-7077C6EA7363}" type="slidenum">
              <a:rPr lang="en-IN" smtClean="0"/>
              <a:t>‹#›</a:t>
            </a:fld>
            <a:endParaRPr lang="en-IN"/>
          </a:p>
        </p:txBody>
      </p:sp>
    </p:spTree>
    <p:extLst>
      <p:ext uri="{BB962C8B-B14F-4D97-AF65-F5344CB8AC3E}">
        <p14:creationId xmlns:p14="http://schemas.microsoft.com/office/powerpoint/2010/main" val="113463806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98EE-F315-20E7-2186-1BF655513614}"/>
              </a:ext>
            </a:extLst>
          </p:cNvPr>
          <p:cNvSpPr>
            <a:spLocks noGrp="1"/>
          </p:cNvSpPr>
          <p:nvPr>
            <p:ph type="ctrTitle"/>
          </p:nvPr>
        </p:nvSpPr>
        <p:spPr>
          <a:xfrm>
            <a:off x="4370664" y="1308684"/>
            <a:ext cx="7491369" cy="4169328"/>
          </a:xfrm>
        </p:spPr>
        <p:txBody>
          <a:bodyPr>
            <a:normAutofit/>
          </a:bodyPr>
          <a:lstStyle/>
          <a:p>
            <a:pPr>
              <a:lnSpc>
                <a:spcPct val="90000"/>
              </a:lnSpc>
            </a:pPr>
            <a:r>
              <a:rPr lang="en-US" sz="4000" b="1" dirty="0">
                <a:latin typeface="Times New Roman" panose="02020603050405020304" pitchFamily="18" charset="0"/>
                <a:ea typeface="Times New Roman" panose="02020603050405020304" pitchFamily="18" charset="0"/>
                <a:cs typeface="Gautami" panose="020B0502040204020203" pitchFamily="34" charset="0"/>
              </a:rPr>
              <a:t>EARLY STAGE LUNG CANCER PREDICTION USING VARIOUS MACHINE LEARNING TECHNIQUES</a:t>
            </a:r>
            <a:br>
              <a:rPr lang="en-IN" sz="5600" dirty="0">
                <a:effectLst/>
                <a:latin typeface="Calibri" panose="020F0502020204030204" pitchFamily="34" charset="0"/>
                <a:ea typeface="Times New Roman" panose="02020603050405020304" pitchFamily="18" charset="0"/>
                <a:cs typeface="Gautami" panose="020B0502040204020203" pitchFamily="34" charset="0"/>
              </a:rPr>
            </a:br>
            <a:endParaRPr lang="en-IN" sz="5600" dirty="0"/>
          </a:p>
        </p:txBody>
      </p:sp>
      <p:sp>
        <p:nvSpPr>
          <p:cNvPr id="3" name="Subtitle 2">
            <a:extLst>
              <a:ext uri="{FF2B5EF4-FFF2-40B4-BE49-F238E27FC236}">
                <a16:creationId xmlns:a16="http://schemas.microsoft.com/office/drawing/2014/main" id="{0644059F-6BCB-2381-40FD-8055EE00668E}"/>
              </a:ext>
            </a:extLst>
          </p:cNvPr>
          <p:cNvSpPr>
            <a:spLocks noGrp="1"/>
          </p:cNvSpPr>
          <p:nvPr>
            <p:ph type="subTitle" idx="1"/>
          </p:nvPr>
        </p:nvSpPr>
        <p:spPr>
          <a:xfrm>
            <a:off x="4370664" y="5107752"/>
            <a:ext cx="2960888" cy="1234325"/>
          </a:xfrm>
        </p:spPr>
        <p:txBody>
          <a:bodyPr>
            <a:normAutofit/>
          </a:bodyPr>
          <a:lstStyle/>
          <a:p>
            <a:pPr>
              <a:lnSpc>
                <a:spcPct val="90000"/>
              </a:lnSpc>
            </a:pPr>
            <a:r>
              <a:rPr lang="en-IN" sz="1100" dirty="0">
                <a:solidFill>
                  <a:schemeClr val="tx1"/>
                </a:solidFill>
              </a:rPr>
              <a:t>PROJECT BY</a:t>
            </a:r>
          </a:p>
          <a:p>
            <a:pPr marL="342900" indent="-342900">
              <a:lnSpc>
                <a:spcPct val="90000"/>
              </a:lnSpc>
              <a:buFont typeface="Arial" panose="020B0604020202020204" pitchFamily="34" charset="0"/>
              <a:buChar char="•"/>
            </a:pPr>
            <a:r>
              <a:rPr lang="en-IN" sz="1100" dirty="0">
                <a:solidFill>
                  <a:schemeClr val="tx1"/>
                </a:solidFill>
              </a:rPr>
              <a:t>DANIYA FATIMA (22U61A6706)</a:t>
            </a:r>
          </a:p>
          <a:p>
            <a:pPr marL="342900" indent="-342900">
              <a:lnSpc>
                <a:spcPct val="90000"/>
              </a:lnSpc>
              <a:buFont typeface="Arial" panose="020B0604020202020204" pitchFamily="34" charset="0"/>
              <a:buChar char="•"/>
            </a:pPr>
            <a:r>
              <a:rPr lang="en-IN" sz="1100" dirty="0">
                <a:solidFill>
                  <a:schemeClr val="tx1"/>
                </a:solidFill>
              </a:rPr>
              <a:t>DHANUNJAYA NAIDU (22U61A6726)</a:t>
            </a:r>
          </a:p>
          <a:p>
            <a:pPr marL="342900" indent="-342900">
              <a:lnSpc>
                <a:spcPct val="90000"/>
              </a:lnSpc>
              <a:buFont typeface="Arial" panose="020B0604020202020204" pitchFamily="34" charset="0"/>
              <a:buChar char="•"/>
            </a:pPr>
            <a:r>
              <a:rPr lang="en-IN" sz="1100" dirty="0">
                <a:solidFill>
                  <a:schemeClr val="tx1"/>
                </a:solidFill>
              </a:rPr>
              <a:t>DHANUSH KUMAR (22U61A6734)</a:t>
            </a:r>
          </a:p>
          <a:p>
            <a:pPr>
              <a:lnSpc>
                <a:spcPct val="90000"/>
              </a:lnSpc>
            </a:pPr>
            <a:endParaRPr lang="en-IN" sz="1100" dirty="0"/>
          </a:p>
        </p:txBody>
      </p:sp>
      <p:pic>
        <p:nvPicPr>
          <p:cNvPr id="5" name="Picture 4">
            <a:extLst>
              <a:ext uri="{FF2B5EF4-FFF2-40B4-BE49-F238E27FC236}">
                <a16:creationId xmlns:a16="http://schemas.microsoft.com/office/drawing/2014/main" id="{2BC2EE33-BE71-11BD-2322-D27B5382176D}"/>
              </a:ext>
            </a:extLst>
          </p:cNvPr>
          <p:cNvPicPr>
            <a:picLocks noChangeAspect="1"/>
          </p:cNvPicPr>
          <p:nvPr/>
        </p:nvPicPr>
        <p:blipFill rotWithShape="1">
          <a:blip r:embed="rId3">
            <a:duotone>
              <a:prstClr val="black"/>
              <a:srgbClr val="FF0000">
                <a:tint val="45000"/>
                <a:satMod val="400000"/>
              </a:srgbClr>
            </a:duotone>
            <a:extLst>
              <a:ext uri="{BEBA8EAE-BF5A-486C-A8C5-ECC9F3942E4B}">
                <a14:imgProps xmlns:a14="http://schemas.microsoft.com/office/drawing/2010/main">
                  <a14:imgLayer r:embed="rId4">
                    <a14:imgEffect>
                      <a14:colorTemperature colorTemp="8800"/>
                    </a14:imgEffect>
                    <a14:imgEffect>
                      <a14:saturation sat="200000"/>
                    </a14:imgEffect>
                  </a14:imgLayer>
                </a14:imgProps>
              </a:ext>
            </a:extLst>
          </a:blip>
          <a:srcRect l="8237" r="49889" b="-1"/>
          <a:stretch/>
        </p:blipFill>
        <p:spPr>
          <a:xfrm>
            <a:off x="20" y="10"/>
            <a:ext cx="4058930" cy="6857990"/>
          </a:xfrm>
          <a:prstGeom prst="rect">
            <a:avLst/>
          </a:prstGeom>
        </p:spPr>
      </p:pic>
      <p:sp>
        <p:nvSpPr>
          <p:cNvPr id="4" name="TextBox 3">
            <a:extLst>
              <a:ext uri="{FF2B5EF4-FFF2-40B4-BE49-F238E27FC236}">
                <a16:creationId xmlns:a16="http://schemas.microsoft.com/office/drawing/2014/main" id="{7541DE84-7271-F99C-47A2-73F07CEA5BCC}"/>
              </a:ext>
            </a:extLst>
          </p:cNvPr>
          <p:cNvSpPr txBox="1"/>
          <p:nvPr/>
        </p:nvSpPr>
        <p:spPr>
          <a:xfrm>
            <a:off x="8020634" y="5107752"/>
            <a:ext cx="3841399" cy="646331"/>
          </a:xfrm>
          <a:prstGeom prst="rect">
            <a:avLst/>
          </a:prstGeom>
          <a:noFill/>
        </p:spPr>
        <p:txBody>
          <a:bodyPr wrap="square" rtlCol="0">
            <a:spAutoFit/>
          </a:bodyPr>
          <a:lstStyle/>
          <a:p>
            <a:r>
              <a:rPr lang="en-IN" sz="1200" dirty="0"/>
              <a:t>GUIDED BY</a:t>
            </a:r>
          </a:p>
          <a:p>
            <a:pPr marL="171450" indent="-171450">
              <a:buFont typeface="Arial" panose="020B0604020202020204" pitchFamily="34" charset="0"/>
              <a:buChar char="•"/>
            </a:pPr>
            <a:r>
              <a:rPr lang="en-IN" sz="1200" dirty="0"/>
              <a:t>INTERNAL GUIDE : DR. SARA ALI</a:t>
            </a:r>
          </a:p>
          <a:p>
            <a:pPr marL="171450" indent="-171450">
              <a:buFont typeface="Arial" panose="020B0604020202020204" pitchFamily="34" charset="0"/>
              <a:buChar char="•"/>
            </a:pPr>
            <a:r>
              <a:rPr lang="en-IN" sz="1200" dirty="0"/>
              <a:t>HEAD OF THE DEPARMENT: MRS. NOORE ILLAHI</a:t>
            </a:r>
          </a:p>
        </p:txBody>
      </p:sp>
      <p:sp>
        <p:nvSpPr>
          <p:cNvPr id="6" name="TextBox 5">
            <a:extLst>
              <a:ext uri="{FF2B5EF4-FFF2-40B4-BE49-F238E27FC236}">
                <a16:creationId xmlns:a16="http://schemas.microsoft.com/office/drawing/2014/main" id="{DAAA901D-2089-E39F-7EF4-029335050598}"/>
              </a:ext>
            </a:extLst>
          </p:cNvPr>
          <p:cNvSpPr txBox="1"/>
          <p:nvPr/>
        </p:nvSpPr>
        <p:spPr>
          <a:xfrm>
            <a:off x="4370664" y="2037806"/>
            <a:ext cx="5835782" cy="461665"/>
          </a:xfrm>
          <a:prstGeom prst="rect">
            <a:avLst/>
          </a:prstGeom>
          <a:noFill/>
        </p:spPr>
        <p:txBody>
          <a:bodyPr wrap="square" rtlCol="0">
            <a:spAutoFit/>
          </a:bodyPr>
          <a:lstStyle/>
          <a:p>
            <a:r>
              <a:rPr lang="en-IN" sz="2400" b="1" u="sng" dirty="0"/>
              <a:t>REAL TIME RESEARCH PROJECT TITLE :</a:t>
            </a:r>
          </a:p>
        </p:txBody>
      </p:sp>
      <p:pic>
        <p:nvPicPr>
          <p:cNvPr id="8" name="Picture 7">
            <a:extLst>
              <a:ext uri="{FF2B5EF4-FFF2-40B4-BE49-F238E27FC236}">
                <a16:creationId xmlns:a16="http://schemas.microsoft.com/office/drawing/2014/main" id="{605F732B-5FF5-F524-650F-8774AA6828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8950" y="0"/>
            <a:ext cx="8133030" cy="1770030"/>
          </a:xfrm>
          <a:prstGeom prst="rect">
            <a:avLst/>
          </a:prstGeom>
        </p:spPr>
      </p:pic>
      <p:pic>
        <p:nvPicPr>
          <p:cNvPr id="10" name="Picture 9">
            <a:extLst>
              <a:ext uri="{FF2B5EF4-FFF2-40B4-BE49-F238E27FC236}">
                <a16:creationId xmlns:a16="http://schemas.microsoft.com/office/drawing/2014/main" id="{9D1A458F-9AD0-3FD0-D541-073730D8E2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662" y="711986"/>
            <a:ext cx="3665646" cy="2651640"/>
          </a:xfrm>
          <a:prstGeom prst="rect">
            <a:avLst/>
          </a:prstGeom>
        </p:spPr>
      </p:pic>
      <p:pic>
        <p:nvPicPr>
          <p:cNvPr id="12" name="Picture 11">
            <a:extLst>
              <a:ext uri="{FF2B5EF4-FFF2-40B4-BE49-F238E27FC236}">
                <a16:creationId xmlns:a16="http://schemas.microsoft.com/office/drawing/2014/main" id="{97199B9A-30F7-5BA3-7C58-6FCD3E6F78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662" y="3691988"/>
            <a:ext cx="3665646" cy="2650089"/>
          </a:xfrm>
          <a:prstGeom prst="rect">
            <a:avLst/>
          </a:prstGeom>
        </p:spPr>
      </p:pic>
    </p:spTree>
    <p:extLst>
      <p:ext uri="{BB962C8B-B14F-4D97-AF65-F5344CB8AC3E}">
        <p14:creationId xmlns:p14="http://schemas.microsoft.com/office/powerpoint/2010/main" val="3170325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CCB3-6C12-7D79-D14D-E9F29ECD6793}"/>
              </a:ext>
            </a:extLst>
          </p:cNvPr>
          <p:cNvSpPr>
            <a:spLocks noGrp="1"/>
          </p:cNvSpPr>
          <p:nvPr>
            <p:ph type="title"/>
          </p:nvPr>
        </p:nvSpPr>
        <p:spPr/>
        <p:txBody>
          <a:bodyPr/>
          <a:lstStyle/>
          <a:p>
            <a:r>
              <a:rPr lang="en-IN" b="1" u="sng" dirty="0"/>
              <a:t>TESTING:</a:t>
            </a:r>
          </a:p>
        </p:txBody>
      </p:sp>
      <p:sp>
        <p:nvSpPr>
          <p:cNvPr id="3" name="Content Placeholder 2">
            <a:extLst>
              <a:ext uri="{FF2B5EF4-FFF2-40B4-BE49-F238E27FC236}">
                <a16:creationId xmlns:a16="http://schemas.microsoft.com/office/drawing/2014/main" id="{D6CFF98D-C082-418F-FF25-8D598464F5A0}"/>
              </a:ext>
            </a:extLst>
          </p:cNvPr>
          <p:cNvSpPr>
            <a:spLocks noGrp="1"/>
          </p:cNvSpPr>
          <p:nvPr>
            <p:ph idx="1"/>
          </p:nvPr>
        </p:nvSpPr>
        <p:spPr>
          <a:xfrm>
            <a:off x="472441" y="1342240"/>
            <a:ext cx="9199908" cy="5134760"/>
          </a:xfrm>
        </p:spPr>
        <p:txBody>
          <a:bodyPr>
            <a:normAutofit fontScale="55000" lnSpcReduction="20000"/>
          </a:bodyPr>
          <a:lstStyle/>
          <a:p>
            <a:pPr marL="0" indent="0">
              <a:buNone/>
            </a:pPr>
            <a:r>
              <a:rPr lang="en-US" sz="4500" dirty="0">
                <a:effectLst/>
                <a:latin typeface="Times New Roman" panose="02020603050405020304" pitchFamily="18" charset="0"/>
                <a:ea typeface="Times New Roman" panose="02020603050405020304" pitchFamily="18" charset="0"/>
              </a:rPr>
              <a:t>Software testing is an investigation conducted to provide stakeholders with information about the quality of the product or service under test</a:t>
            </a:r>
            <a:r>
              <a:rPr lang="en-US" sz="4500" b="1" dirty="0">
                <a:latin typeface="Times New Roman" panose="02020603050405020304" pitchFamily="18" charset="0"/>
                <a:ea typeface="Times New Roman" panose="02020603050405020304" pitchFamily="18" charset="0"/>
              </a:rPr>
              <a:t>.</a:t>
            </a:r>
          </a:p>
          <a:p>
            <a:pPr marL="0" indent="0" algn="just">
              <a:spcAft>
                <a:spcPts val="800"/>
              </a:spcAft>
              <a:buNone/>
            </a:pPr>
            <a:r>
              <a:rPr lang="en-US" sz="4500" b="1" dirty="0">
                <a:effectLst/>
                <a:latin typeface="Times New Roman" panose="02020603050405020304" pitchFamily="18" charset="0"/>
                <a:ea typeface="Times New Roman" panose="02020603050405020304" pitchFamily="18" charset="0"/>
                <a:cs typeface="Times New Roman" panose="02020603050405020304" pitchFamily="18" charset="0"/>
              </a:rPr>
              <a:t>TESTING METHODS</a:t>
            </a:r>
            <a:endParaRPr lang="en-IN" sz="45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4500" b="1" dirty="0">
                <a:effectLst/>
                <a:latin typeface="Times New Roman" panose="02020603050405020304" pitchFamily="18" charset="0"/>
                <a:ea typeface="Times New Roman" panose="02020603050405020304" pitchFamily="18" charset="0"/>
                <a:cs typeface="Times New Roman" panose="02020603050405020304" pitchFamily="18" charset="0"/>
              </a:rPr>
              <a:t>Functional Testing</a:t>
            </a:r>
            <a:endParaRPr lang="en-IN" sz="45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spcAft>
                <a:spcPts val="800"/>
              </a:spcAft>
              <a:buNone/>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Functional tests provide systematic demonstrations that functions tested are available as specified by the business and technical requirements, system documentation, and user manuals.</a:t>
            </a:r>
            <a:endParaRPr lang="en-IN" sz="45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n-US" sz="4500" b="1" dirty="0">
                <a:effectLst/>
                <a:latin typeface="Times New Roman" panose="02020603050405020304" pitchFamily="18" charset="0"/>
                <a:ea typeface="Times New Roman" panose="02020603050405020304" pitchFamily="18" charset="0"/>
                <a:cs typeface="Times New Roman" panose="02020603050405020304" pitchFamily="18" charset="0"/>
              </a:rPr>
              <a:t>Integration Testing</a:t>
            </a:r>
            <a:r>
              <a:rPr lang="en-US" sz="45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45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spcAft>
                <a:spcPts val="800"/>
              </a:spcAft>
              <a:buNone/>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Software integration testing is the incremental integration testing of two or more integrated software components on a single platform to produce failures caused by interface defects.</a:t>
            </a:r>
            <a:endParaRPr lang="en-IN" sz="45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b="1" dirty="0"/>
          </a:p>
        </p:txBody>
      </p:sp>
      <p:sp>
        <p:nvSpPr>
          <p:cNvPr id="6" name="TextBox 5">
            <a:extLst>
              <a:ext uri="{FF2B5EF4-FFF2-40B4-BE49-F238E27FC236}">
                <a16:creationId xmlns:a16="http://schemas.microsoft.com/office/drawing/2014/main" id="{F7CF8427-7DBA-ECF7-456C-8C657610CF8B}"/>
              </a:ext>
            </a:extLst>
          </p:cNvPr>
          <p:cNvSpPr txBox="1"/>
          <p:nvPr/>
        </p:nvSpPr>
        <p:spPr>
          <a:xfrm>
            <a:off x="646111" y="3017068"/>
            <a:ext cx="9639354" cy="892552"/>
          </a:xfrm>
          <a:prstGeom prst="rect">
            <a:avLst/>
          </a:prstGeom>
          <a:noFill/>
        </p:spPr>
        <p:txBody>
          <a:bodyPr wrap="square" rtlCol="0">
            <a:spAutoFit/>
          </a:bodyPr>
          <a:lstStyle/>
          <a:p>
            <a:endParaRPr lang="en-IN" sz="28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400" b="1" dirty="0">
              <a:solidFill>
                <a:schemeClr val="accent2">
                  <a:lumMod val="60000"/>
                  <a:lumOff val="40000"/>
                </a:schemeClr>
              </a:solidFill>
            </a:endParaRPr>
          </a:p>
        </p:txBody>
      </p:sp>
    </p:spTree>
    <p:extLst>
      <p:ext uri="{BB962C8B-B14F-4D97-AF65-F5344CB8AC3E}">
        <p14:creationId xmlns:p14="http://schemas.microsoft.com/office/powerpoint/2010/main" val="153484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49BE-FE71-7380-9E85-9D7110C85B59}"/>
              </a:ext>
            </a:extLst>
          </p:cNvPr>
          <p:cNvSpPr>
            <a:spLocks noGrp="1"/>
          </p:cNvSpPr>
          <p:nvPr>
            <p:ph type="title"/>
          </p:nvPr>
        </p:nvSpPr>
        <p:spPr>
          <a:xfrm>
            <a:off x="615631" y="117438"/>
            <a:ext cx="9404723" cy="1400530"/>
          </a:xfrm>
        </p:spPr>
        <p:txBody>
          <a:bodyPr/>
          <a:lstStyle/>
          <a:p>
            <a:r>
              <a:rPr lang="en-IN" b="1" u="sng" dirty="0"/>
              <a:t>TESTING:</a:t>
            </a:r>
          </a:p>
        </p:txBody>
      </p:sp>
      <p:pic>
        <p:nvPicPr>
          <p:cNvPr id="4" name="image8.png" descr="IMG_256">
            <a:extLst>
              <a:ext uri="{FF2B5EF4-FFF2-40B4-BE49-F238E27FC236}">
                <a16:creationId xmlns:a16="http://schemas.microsoft.com/office/drawing/2014/main" id="{045EA4FA-B4A0-DF5D-C741-76B154E3E9EC}"/>
              </a:ext>
            </a:extLst>
          </p:cNvPr>
          <p:cNvPicPr>
            <a:picLocks noGrp="1"/>
          </p:cNvPicPr>
          <p:nvPr>
            <p:ph idx="1"/>
          </p:nvPr>
        </p:nvPicPr>
        <p:blipFill>
          <a:blip r:embed="rId2"/>
          <a:srcRect/>
          <a:stretch>
            <a:fillRect/>
          </a:stretch>
        </p:blipFill>
        <p:spPr>
          <a:xfrm>
            <a:off x="3547626" y="2659394"/>
            <a:ext cx="6362700" cy="3867150"/>
          </a:xfrm>
          <a:prstGeom prst="rect">
            <a:avLst/>
          </a:prstGeom>
          <a:ln/>
        </p:spPr>
      </p:pic>
      <p:sp>
        <p:nvSpPr>
          <p:cNvPr id="5" name="TextBox 4">
            <a:extLst>
              <a:ext uri="{FF2B5EF4-FFF2-40B4-BE49-F238E27FC236}">
                <a16:creationId xmlns:a16="http://schemas.microsoft.com/office/drawing/2014/main" id="{33E91D01-4EBE-2AAC-88F0-172EAED0102C}"/>
              </a:ext>
            </a:extLst>
          </p:cNvPr>
          <p:cNvSpPr txBox="1"/>
          <p:nvPr/>
        </p:nvSpPr>
        <p:spPr>
          <a:xfrm>
            <a:off x="659459" y="817703"/>
            <a:ext cx="6854423" cy="2513509"/>
          </a:xfrm>
          <a:prstGeom prst="rect">
            <a:avLst/>
          </a:prstGeom>
          <a:noFill/>
        </p:spPr>
        <p:txBody>
          <a:bodyPr wrap="square" rtlCol="0">
            <a:spAutoFit/>
          </a:bodyPr>
          <a:lstStyle/>
          <a:p>
            <a:pPr algn="just">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Test Case for Excel Sheet Verification: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Here in machine learning we are dealing with dataset which is in excel sheet format so if any test case we need means we need to check excel file. Later on classification will work on the respective columns of dataset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Test Case 1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50909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3330-AA52-19C6-792C-F3D30EE6DB9D}"/>
              </a:ext>
            </a:extLst>
          </p:cNvPr>
          <p:cNvSpPr>
            <a:spLocks noGrp="1"/>
          </p:cNvSpPr>
          <p:nvPr>
            <p:ph type="title"/>
          </p:nvPr>
        </p:nvSpPr>
        <p:spPr>
          <a:xfrm>
            <a:off x="662730" y="452718"/>
            <a:ext cx="9388104" cy="830798"/>
          </a:xfrm>
        </p:spPr>
        <p:txBody>
          <a:bodyPr/>
          <a:lstStyle/>
          <a:p>
            <a:r>
              <a:rPr lang="en-IN" b="1" u="sng" dirty="0"/>
              <a:t>RESULT : </a:t>
            </a:r>
          </a:p>
        </p:txBody>
      </p:sp>
      <p:pic>
        <p:nvPicPr>
          <p:cNvPr id="3" name="image9.jpg" descr="maxresdefault">
            <a:extLst>
              <a:ext uri="{FF2B5EF4-FFF2-40B4-BE49-F238E27FC236}">
                <a16:creationId xmlns:a16="http://schemas.microsoft.com/office/drawing/2014/main" id="{C859BA54-C56E-4B09-07B2-8F4A2A09A714}"/>
              </a:ext>
            </a:extLst>
          </p:cNvPr>
          <p:cNvPicPr/>
          <p:nvPr/>
        </p:nvPicPr>
        <p:blipFill>
          <a:blip r:embed="rId2"/>
          <a:srcRect/>
          <a:stretch>
            <a:fillRect/>
          </a:stretch>
        </p:blipFill>
        <p:spPr>
          <a:xfrm>
            <a:off x="890352" y="1442907"/>
            <a:ext cx="4050764" cy="2310013"/>
          </a:xfrm>
          <a:prstGeom prst="rect">
            <a:avLst/>
          </a:prstGeom>
          <a:ln/>
        </p:spPr>
      </p:pic>
      <p:pic>
        <p:nvPicPr>
          <p:cNvPr id="4" name="image6.jpg" descr="1_16wqfX4HoyctJ7VPatCaQg">
            <a:extLst>
              <a:ext uri="{FF2B5EF4-FFF2-40B4-BE49-F238E27FC236}">
                <a16:creationId xmlns:a16="http://schemas.microsoft.com/office/drawing/2014/main" id="{89053972-CAD5-3463-8442-3599340B6DA6}"/>
              </a:ext>
            </a:extLst>
          </p:cNvPr>
          <p:cNvPicPr/>
          <p:nvPr/>
        </p:nvPicPr>
        <p:blipFill>
          <a:blip r:embed="rId3"/>
          <a:srcRect b="53333"/>
          <a:stretch>
            <a:fillRect/>
          </a:stretch>
        </p:blipFill>
        <p:spPr>
          <a:xfrm>
            <a:off x="6191074" y="1442906"/>
            <a:ext cx="3934437" cy="2310013"/>
          </a:xfrm>
          <a:prstGeom prst="rect">
            <a:avLst/>
          </a:prstGeom>
          <a:ln/>
        </p:spPr>
      </p:pic>
      <p:pic>
        <p:nvPicPr>
          <p:cNvPr id="5" name="image10.png" descr="jIjFW">
            <a:extLst>
              <a:ext uri="{FF2B5EF4-FFF2-40B4-BE49-F238E27FC236}">
                <a16:creationId xmlns:a16="http://schemas.microsoft.com/office/drawing/2014/main" id="{33783157-E7C3-54F1-A71D-C8064CC41B7F}"/>
              </a:ext>
            </a:extLst>
          </p:cNvPr>
          <p:cNvPicPr/>
          <p:nvPr/>
        </p:nvPicPr>
        <p:blipFill>
          <a:blip r:embed="rId4"/>
          <a:srcRect/>
          <a:stretch>
            <a:fillRect/>
          </a:stretch>
        </p:blipFill>
        <p:spPr>
          <a:xfrm>
            <a:off x="890352" y="4138732"/>
            <a:ext cx="4050764" cy="2372360"/>
          </a:xfrm>
          <a:prstGeom prst="rect">
            <a:avLst/>
          </a:prstGeom>
          <a:ln/>
        </p:spPr>
      </p:pic>
      <p:pic>
        <p:nvPicPr>
          <p:cNvPr id="6" name="image2.png" descr="blog-jupyter-kibana-2">
            <a:extLst>
              <a:ext uri="{FF2B5EF4-FFF2-40B4-BE49-F238E27FC236}">
                <a16:creationId xmlns:a16="http://schemas.microsoft.com/office/drawing/2014/main" id="{0BDDBBCA-0C93-9830-74F9-B99943E25A80}"/>
              </a:ext>
            </a:extLst>
          </p:cNvPr>
          <p:cNvPicPr/>
          <p:nvPr/>
        </p:nvPicPr>
        <p:blipFill>
          <a:blip r:embed="rId5"/>
          <a:srcRect/>
          <a:stretch>
            <a:fillRect/>
          </a:stretch>
        </p:blipFill>
        <p:spPr>
          <a:xfrm>
            <a:off x="6191074" y="4138732"/>
            <a:ext cx="3934437" cy="2372360"/>
          </a:xfrm>
          <a:prstGeom prst="rect">
            <a:avLst/>
          </a:prstGeom>
          <a:ln/>
        </p:spPr>
      </p:pic>
      <p:sp>
        <p:nvSpPr>
          <p:cNvPr id="8" name="TextBox 7">
            <a:extLst>
              <a:ext uri="{FF2B5EF4-FFF2-40B4-BE49-F238E27FC236}">
                <a16:creationId xmlns:a16="http://schemas.microsoft.com/office/drawing/2014/main" id="{1A3B1753-9FEC-5012-C84C-2B79C830FD09}"/>
              </a:ext>
            </a:extLst>
          </p:cNvPr>
          <p:cNvSpPr txBox="1"/>
          <p:nvPr/>
        </p:nvSpPr>
        <p:spPr>
          <a:xfrm>
            <a:off x="954247" y="1107090"/>
            <a:ext cx="2581712"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Importing packages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A188A88-5681-CA25-8309-247FD2FD4FA7}"/>
              </a:ext>
            </a:extLst>
          </p:cNvPr>
          <p:cNvSpPr txBox="1"/>
          <p:nvPr/>
        </p:nvSpPr>
        <p:spPr>
          <a:xfrm>
            <a:off x="6097398" y="1107090"/>
            <a:ext cx="6094602"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Collection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DE9AE75-A610-491C-97D1-5F9C3879C207}"/>
              </a:ext>
            </a:extLst>
          </p:cNvPr>
          <p:cNvSpPr txBox="1"/>
          <p:nvPr/>
        </p:nvSpPr>
        <p:spPr>
          <a:xfrm>
            <a:off x="890352" y="3808521"/>
            <a:ext cx="6094602"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B3CF039-F3C5-0A5A-F3F0-278803936090}"/>
              </a:ext>
            </a:extLst>
          </p:cNvPr>
          <p:cNvSpPr txBox="1"/>
          <p:nvPr/>
        </p:nvSpPr>
        <p:spPr>
          <a:xfrm>
            <a:off x="6097398" y="3864122"/>
            <a:ext cx="6094602"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6666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3412-CBCE-7E52-18D5-7637AA58096E}"/>
              </a:ext>
            </a:extLst>
          </p:cNvPr>
          <p:cNvSpPr>
            <a:spLocks noGrp="1"/>
          </p:cNvSpPr>
          <p:nvPr>
            <p:ph type="title"/>
          </p:nvPr>
        </p:nvSpPr>
        <p:spPr>
          <a:xfrm>
            <a:off x="553832" y="284938"/>
            <a:ext cx="9496179" cy="713352"/>
          </a:xfrm>
        </p:spPr>
        <p:txBody>
          <a:bodyPr/>
          <a:lstStyle/>
          <a:p>
            <a:r>
              <a:rPr lang="en-IN" b="1" u="sng" dirty="0"/>
              <a:t>RESULT :</a:t>
            </a:r>
          </a:p>
        </p:txBody>
      </p:sp>
      <p:pic>
        <p:nvPicPr>
          <p:cNvPr id="3" name="image16.jpg" descr="maxresdefault (1)">
            <a:extLst>
              <a:ext uri="{FF2B5EF4-FFF2-40B4-BE49-F238E27FC236}">
                <a16:creationId xmlns:a16="http://schemas.microsoft.com/office/drawing/2014/main" id="{E3F54482-9C9B-DC0A-454A-8ECDBE994D9E}"/>
              </a:ext>
            </a:extLst>
          </p:cNvPr>
          <p:cNvPicPr/>
          <p:nvPr/>
        </p:nvPicPr>
        <p:blipFill>
          <a:blip r:embed="rId2"/>
          <a:srcRect/>
          <a:stretch>
            <a:fillRect/>
          </a:stretch>
        </p:blipFill>
        <p:spPr>
          <a:xfrm>
            <a:off x="1032964" y="1555364"/>
            <a:ext cx="3841039" cy="2211002"/>
          </a:xfrm>
          <a:prstGeom prst="rect">
            <a:avLst/>
          </a:prstGeom>
          <a:ln/>
        </p:spPr>
      </p:pic>
      <p:pic>
        <p:nvPicPr>
          <p:cNvPr id="4" name="image20.png" descr="n m">
            <a:extLst>
              <a:ext uri="{FF2B5EF4-FFF2-40B4-BE49-F238E27FC236}">
                <a16:creationId xmlns:a16="http://schemas.microsoft.com/office/drawing/2014/main" id="{2692FA1C-565F-0992-DEEA-CCF47AF5E517}"/>
              </a:ext>
            </a:extLst>
          </p:cNvPr>
          <p:cNvPicPr/>
          <p:nvPr/>
        </p:nvPicPr>
        <p:blipFill>
          <a:blip r:embed="rId3"/>
          <a:srcRect/>
          <a:stretch>
            <a:fillRect/>
          </a:stretch>
        </p:blipFill>
        <p:spPr>
          <a:xfrm>
            <a:off x="6096000" y="1530486"/>
            <a:ext cx="4541240" cy="2211001"/>
          </a:xfrm>
          <a:prstGeom prst="rect">
            <a:avLst/>
          </a:prstGeom>
          <a:ln/>
        </p:spPr>
      </p:pic>
      <p:pic>
        <p:nvPicPr>
          <p:cNvPr id="5" name="image5.png" descr="hjvvkjm">
            <a:extLst>
              <a:ext uri="{FF2B5EF4-FFF2-40B4-BE49-F238E27FC236}">
                <a16:creationId xmlns:a16="http://schemas.microsoft.com/office/drawing/2014/main" id="{3D66ABF3-2714-F07D-5FB2-622F006AAE07}"/>
              </a:ext>
            </a:extLst>
          </p:cNvPr>
          <p:cNvPicPr/>
          <p:nvPr/>
        </p:nvPicPr>
        <p:blipFill>
          <a:blip r:embed="rId4"/>
          <a:srcRect/>
          <a:stretch>
            <a:fillRect/>
          </a:stretch>
        </p:blipFill>
        <p:spPr>
          <a:xfrm>
            <a:off x="3243271" y="4602022"/>
            <a:ext cx="5269230" cy="1971040"/>
          </a:xfrm>
          <a:prstGeom prst="rect">
            <a:avLst/>
          </a:prstGeom>
          <a:ln/>
        </p:spPr>
      </p:pic>
      <p:sp>
        <p:nvSpPr>
          <p:cNvPr id="7" name="TextBox 6">
            <a:extLst>
              <a:ext uri="{FF2B5EF4-FFF2-40B4-BE49-F238E27FC236}">
                <a16:creationId xmlns:a16="http://schemas.microsoft.com/office/drawing/2014/main" id="{7D8720C6-2ADC-34D8-E438-D36C3A23E3A4}"/>
              </a:ext>
            </a:extLst>
          </p:cNvPr>
          <p:cNvSpPr txBox="1"/>
          <p:nvPr/>
        </p:nvSpPr>
        <p:spPr>
          <a:xfrm>
            <a:off x="3243271" y="4232690"/>
            <a:ext cx="6094602"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Web page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BCDD4D8-6428-F19C-5F7D-2F631C131814}"/>
              </a:ext>
            </a:extLst>
          </p:cNvPr>
          <p:cNvSpPr txBox="1"/>
          <p:nvPr/>
        </p:nvSpPr>
        <p:spPr>
          <a:xfrm>
            <a:off x="6096000" y="1161154"/>
            <a:ext cx="6094602"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Evaluation model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208C1C0-DC38-772C-DD20-7FAF98C32AA1}"/>
              </a:ext>
            </a:extLst>
          </p:cNvPr>
          <p:cNvSpPr txBox="1"/>
          <p:nvPr/>
        </p:nvSpPr>
        <p:spPr>
          <a:xfrm>
            <a:off x="982709" y="1186032"/>
            <a:ext cx="6094602" cy="369332"/>
          </a:xfrm>
          <a:prstGeom prst="rect">
            <a:avLst/>
          </a:prstGeom>
          <a:noFill/>
        </p:spPr>
        <p:txBody>
          <a:bodyPr wrap="square">
            <a:spAutoFit/>
          </a:bodyPr>
          <a:lstStyle/>
          <a:p>
            <a:pPr marL="285750" lvl="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Training and Testing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738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B261-FE00-8E8D-0E82-63F396F51FB2}"/>
              </a:ext>
            </a:extLst>
          </p:cNvPr>
          <p:cNvSpPr>
            <a:spLocks noGrp="1"/>
          </p:cNvSpPr>
          <p:nvPr>
            <p:ph type="title"/>
          </p:nvPr>
        </p:nvSpPr>
        <p:spPr>
          <a:xfrm>
            <a:off x="696286" y="452718"/>
            <a:ext cx="9354548" cy="839187"/>
          </a:xfrm>
        </p:spPr>
        <p:txBody>
          <a:bodyPr/>
          <a:lstStyle/>
          <a:p>
            <a:r>
              <a:rPr lang="en-IN" b="1" u="sng" dirty="0"/>
              <a:t>RESULT :</a:t>
            </a:r>
          </a:p>
        </p:txBody>
      </p:sp>
      <p:sp>
        <p:nvSpPr>
          <p:cNvPr id="3" name="TextBox 2">
            <a:extLst>
              <a:ext uri="{FF2B5EF4-FFF2-40B4-BE49-F238E27FC236}">
                <a16:creationId xmlns:a16="http://schemas.microsoft.com/office/drawing/2014/main" id="{53DB423B-7F49-A169-E3E1-46F489838F76}"/>
              </a:ext>
            </a:extLst>
          </p:cNvPr>
          <p:cNvSpPr txBox="1"/>
          <p:nvPr/>
        </p:nvSpPr>
        <p:spPr>
          <a:xfrm>
            <a:off x="696286" y="1582340"/>
            <a:ext cx="10799428" cy="4370427"/>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experiment is carried to predict the best fitting model for lung cancer patient data set which gives the greatest accuracy.</a:t>
            </a:r>
          </a:p>
          <a:p>
            <a:pPr marL="285750" indent="-285750">
              <a:buClr>
                <a:schemeClr val="accent1"/>
              </a:buClr>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 aim of conducting the experiment is to predict the early stage lung cancer in a person utilizing the various machine learning classification algorithms.</a:t>
            </a:r>
          </a:p>
          <a:p>
            <a:pPr marL="285750" indent="-285750">
              <a:buClr>
                <a:schemeClr val="accent1"/>
              </a:buClr>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During the course of the project the research on various papers helped in learning various aspects of the project.</a:t>
            </a:r>
          </a:p>
          <a:p>
            <a:pPr marL="285750" indent="-285750">
              <a:buClr>
                <a:schemeClr val="accent1"/>
              </a:buClr>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 study helped in understanding that SVM is not suitable for data having more noise along with large data sets. Also it is understood that with a large number of trees, the random forest algorithm becomes slow for real time prophecy and it acts as a predictive model like a black box. </a:t>
            </a:r>
          </a:p>
          <a:p>
            <a:pPr marL="285750" indent="-285750">
              <a:buClr>
                <a:schemeClr val="accent1"/>
              </a:buClr>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study gives an idea about how K-NN works well only with balanced data and is sensitive to outliers. Furthermore, the working of artificial neural networks with numerical data makes it difficult to show the problem to the network and the network duration is unknown.</a:t>
            </a:r>
          </a:p>
          <a:p>
            <a:pPr marL="285750" indent="-285750">
              <a:buClr>
                <a:schemeClr val="accent1"/>
              </a:buClr>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This also helped in the consideration of techniques and features based on various factors.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9588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147F-1396-D1C3-DA87-AB5322F4C271}"/>
              </a:ext>
            </a:extLst>
          </p:cNvPr>
          <p:cNvSpPr>
            <a:spLocks noGrp="1"/>
          </p:cNvSpPr>
          <p:nvPr>
            <p:ph type="title"/>
          </p:nvPr>
        </p:nvSpPr>
        <p:spPr>
          <a:xfrm>
            <a:off x="822121" y="981224"/>
            <a:ext cx="9404723" cy="805631"/>
          </a:xfrm>
        </p:spPr>
        <p:txBody>
          <a:bodyPr/>
          <a:lstStyle/>
          <a:p>
            <a:r>
              <a:rPr lang="en-IN" b="1" u="sng" dirty="0"/>
              <a:t>CONCLUSION :</a:t>
            </a:r>
          </a:p>
        </p:txBody>
      </p:sp>
      <p:sp>
        <p:nvSpPr>
          <p:cNvPr id="4" name="TextBox 3">
            <a:extLst>
              <a:ext uri="{FF2B5EF4-FFF2-40B4-BE49-F238E27FC236}">
                <a16:creationId xmlns:a16="http://schemas.microsoft.com/office/drawing/2014/main" id="{EBFEC4CF-2654-AF90-E426-E8E1E6D1FF2B}"/>
              </a:ext>
            </a:extLst>
          </p:cNvPr>
          <p:cNvSpPr txBox="1"/>
          <p:nvPr/>
        </p:nvSpPr>
        <p:spPr>
          <a:xfrm>
            <a:off x="822121" y="2230877"/>
            <a:ext cx="9748007" cy="1754326"/>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experiment helped in learning various machine learning algorithms, its implementation, uses, pros and cons.</a:t>
            </a:r>
          </a:p>
          <a:p>
            <a:pPr marL="285750" indent="-285750">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also gave a complete insight on preprocessing techniques and numerous activation functions used in neural networks.</a:t>
            </a:r>
          </a:p>
          <a:p>
            <a:pPr marL="285750" indent="-285750">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Building various models, training and testing them tells that the voting classifier is the best suitable model on this dataset for the early stage prediction of lung cancer in a patient.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3187DAB-2772-C554-02BB-A06C2654B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295" y="4058461"/>
            <a:ext cx="4324909" cy="2421949"/>
          </a:xfrm>
          <a:prstGeom prst="rect">
            <a:avLst/>
          </a:prstGeom>
        </p:spPr>
      </p:pic>
    </p:spTree>
    <p:extLst>
      <p:ext uri="{BB962C8B-B14F-4D97-AF65-F5344CB8AC3E}">
        <p14:creationId xmlns:p14="http://schemas.microsoft.com/office/powerpoint/2010/main" val="589593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8B93-F678-478A-93AB-D9A90A870406}"/>
              </a:ext>
            </a:extLst>
          </p:cNvPr>
          <p:cNvSpPr>
            <a:spLocks noGrp="1"/>
          </p:cNvSpPr>
          <p:nvPr>
            <p:ph type="title"/>
          </p:nvPr>
        </p:nvSpPr>
        <p:spPr>
          <a:xfrm>
            <a:off x="646111" y="452718"/>
            <a:ext cx="9404723" cy="931465"/>
          </a:xfrm>
        </p:spPr>
        <p:txBody>
          <a:bodyPr/>
          <a:lstStyle/>
          <a:p>
            <a:r>
              <a:rPr lang="en-IN" b="1" u="sng" dirty="0"/>
              <a:t>FUTURE SCOPE : </a:t>
            </a:r>
          </a:p>
        </p:txBody>
      </p:sp>
      <p:sp>
        <p:nvSpPr>
          <p:cNvPr id="4" name="TextBox 3">
            <a:extLst>
              <a:ext uri="{FF2B5EF4-FFF2-40B4-BE49-F238E27FC236}">
                <a16:creationId xmlns:a16="http://schemas.microsoft.com/office/drawing/2014/main" id="{7F3BB060-8C7B-DA57-7D89-9239E23F171A}"/>
              </a:ext>
            </a:extLst>
          </p:cNvPr>
          <p:cNvSpPr txBox="1"/>
          <p:nvPr/>
        </p:nvSpPr>
        <p:spPr>
          <a:xfrm>
            <a:off x="646111" y="1859339"/>
            <a:ext cx="3665989" cy="3139321"/>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is a scope of enhancement in the experiment by using various other models like Logistic Regression, Extra trees classifier and boosting methods. </a:t>
            </a:r>
          </a:p>
          <a:p>
            <a:pPr marL="285750" indent="-285750">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accuracy might vary depending on the volume of the data collected by applying various other preprocessing techniques and tools which can be explored further.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543F684-393F-429D-4DD2-E6C67CDE0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737" y="1711356"/>
            <a:ext cx="4796755" cy="3139321"/>
          </a:xfrm>
          <a:prstGeom prst="rect">
            <a:avLst/>
          </a:prstGeom>
        </p:spPr>
      </p:pic>
    </p:spTree>
    <p:extLst>
      <p:ext uri="{BB962C8B-B14F-4D97-AF65-F5344CB8AC3E}">
        <p14:creationId xmlns:p14="http://schemas.microsoft.com/office/powerpoint/2010/main" val="107055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DD95-DBA4-4917-834A-99C3FC33BCB5}"/>
              </a:ext>
            </a:extLst>
          </p:cNvPr>
          <p:cNvSpPr>
            <a:spLocks noGrp="1"/>
          </p:cNvSpPr>
          <p:nvPr>
            <p:ph type="title"/>
          </p:nvPr>
        </p:nvSpPr>
        <p:spPr>
          <a:xfrm>
            <a:off x="3028426" y="2496427"/>
            <a:ext cx="6820249" cy="1400530"/>
          </a:xfrm>
        </p:spPr>
        <p:txBody>
          <a:bodyPr/>
          <a:lstStyle/>
          <a:p>
            <a:r>
              <a:rPr lang="en-IN" sz="6000" b="1" u="sng" dirty="0"/>
              <a:t>THANK YOU !!</a:t>
            </a:r>
          </a:p>
        </p:txBody>
      </p:sp>
      <p:sp>
        <p:nvSpPr>
          <p:cNvPr id="3" name="TextBox 2">
            <a:extLst>
              <a:ext uri="{FF2B5EF4-FFF2-40B4-BE49-F238E27FC236}">
                <a16:creationId xmlns:a16="http://schemas.microsoft.com/office/drawing/2014/main" id="{30BFAB09-7194-F34D-592B-2E9F3100D860}"/>
              </a:ext>
            </a:extLst>
          </p:cNvPr>
          <p:cNvSpPr txBox="1"/>
          <p:nvPr/>
        </p:nvSpPr>
        <p:spPr>
          <a:xfrm>
            <a:off x="4169330" y="3666124"/>
            <a:ext cx="3217434" cy="461665"/>
          </a:xfrm>
          <a:prstGeom prst="rect">
            <a:avLst/>
          </a:prstGeom>
          <a:noFill/>
        </p:spPr>
        <p:txBody>
          <a:bodyPr wrap="square" rtlCol="0">
            <a:spAutoFit/>
          </a:bodyPr>
          <a:lstStyle/>
          <a:p>
            <a:r>
              <a:rPr lang="en-IN" sz="2400" b="1" dirty="0"/>
              <a:t>ANY QUESTION ??</a:t>
            </a:r>
          </a:p>
        </p:txBody>
      </p:sp>
    </p:spTree>
    <p:extLst>
      <p:ext uri="{BB962C8B-B14F-4D97-AF65-F5344CB8AC3E}">
        <p14:creationId xmlns:p14="http://schemas.microsoft.com/office/powerpoint/2010/main" val="314075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Picture 4" descr="Chart, bubble chart&#10;&#10;Description automatically generated">
            <a:extLst>
              <a:ext uri="{FF2B5EF4-FFF2-40B4-BE49-F238E27FC236}">
                <a16:creationId xmlns:a16="http://schemas.microsoft.com/office/drawing/2014/main" id="{87521CB6-CA2D-B1E1-4251-02E2D34BDE8A}"/>
              </a:ext>
            </a:extLst>
          </p:cNvPr>
          <p:cNvPicPr>
            <a:picLocks noChangeAspect="1"/>
          </p:cNvPicPr>
          <p:nvPr/>
        </p:nvPicPr>
        <p:blipFill rotWithShape="1">
          <a:blip r:embed="rId3">
            <a:alphaModFix/>
            <a:duotone>
              <a:schemeClr val="accent6">
                <a:shade val="45000"/>
                <a:satMod val="135000"/>
              </a:schemeClr>
              <a:prstClr val="white"/>
            </a:duotone>
          </a:blip>
          <a:srcRect l="9091" t="8240" b="15151"/>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529DF628-3DC1-41BF-9730-E680D7FC2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353316" y="0"/>
            <a:ext cx="777029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032949-F2D6-BD6B-24F4-06A03D62FCDE}"/>
              </a:ext>
            </a:extLst>
          </p:cNvPr>
          <p:cNvSpPr>
            <a:spLocks noGrp="1"/>
          </p:cNvSpPr>
          <p:nvPr>
            <p:ph type="title"/>
          </p:nvPr>
        </p:nvSpPr>
        <p:spPr>
          <a:xfrm>
            <a:off x="3491931" y="295728"/>
            <a:ext cx="6557921" cy="767688"/>
          </a:xfrm>
        </p:spPr>
        <p:txBody>
          <a:bodyPr anchor="b">
            <a:normAutofit/>
          </a:bodyPr>
          <a:lstStyle/>
          <a:p>
            <a:r>
              <a:rPr lang="en-IN" sz="2800" b="1" dirty="0"/>
              <a:t>ABSTRACT</a:t>
            </a:r>
          </a:p>
        </p:txBody>
      </p:sp>
      <p:sp>
        <p:nvSpPr>
          <p:cNvPr id="16" name="Rectangle 15">
            <a:extLst>
              <a:ext uri="{FF2B5EF4-FFF2-40B4-BE49-F238E27FC236}">
                <a16:creationId xmlns:a16="http://schemas.microsoft.com/office/drawing/2014/main" id="{623695FD-17A6-460C-AFB4-A56F8DFB4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352800" y="1295400"/>
            <a:ext cx="7772400" cy="5562600"/>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CBFEE8-7DD1-34FE-7423-19DCE6AF640E}"/>
              </a:ext>
            </a:extLst>
          </p:cNvPr>
          <p:cNvSpPr>
            <a:spLocks noGrp="1"/>
          </p:cNvSpPr>
          <p:nvPr>
            <p:ph idx="1"/>
          </p:nvPr>
        </p:nvSpPr>
        <p:spPr>
          <a:xfrm>
            <a:off x="3242550" y="1664704"/>
            <a:ext cx="7705312" cy="5032583"/>
          </a:xfrm>
        </p:spPr>
        <p:txBody>
          <a:bodyPr anchor="t">
            <a:norm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more than a decade, machine learning techniques have been applied in cancer research.</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Though numerous algorithms for LC prediction are employed in the fields of neurology, radiology, and cancer . MLA excels them due to its accuracy and efficiency.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approaches involve input data selection, data preparation, feature selection and extraction, and training and testing data and selecting the best ml technique.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Secondly,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survey report of the ML algorithms employed in LC is offered, along with their methodology.</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performance metrics such as Accuracy, Sensitivity, Specificity, Precision, F1 Score, Root Mean Square Error (RMSE), Confusion Matrix, Area Under the Curve (AUC) – Receiver Operating Characteristics (ROC) curve, Precision-Recall (PR) curve with various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MLa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are investigated. </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study also covers the parameters used in constructing an efficient and accurate ML model for the early prediction of LC.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77923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FD6D-2D46-D1FF-1C3F-E3E034AB563B}"/>
              </a:ext>
            </a:extLst>
          </p:cNvPr>
          <p:cNvSpPr>
            <a:spLocks noGrp="1"/>
          </p:cNvSpPr>
          <p:nvPr>
            <p:ph type="title"/>
          </p:nvPr>
        </p:nvSpPr>
        <p:spPr/>
        <p:txBody>
          <a:bodyPr/>
          <a:lstStyle/>
          <a:p>
            <a:r>
              <a:rPr lang="en-IN" b="1" u="sng" dirty="0"/>
              <a:t>INTRODUCTION</a:t>
            </a:r>
          </a:p>
        </p:txBody>
      </p:sp>
      <p:sp>
        <p:nvSpPr>
          <p:cNvPr id="4" name="Content Placeholder 3">
            <a:extLst>
              <a:ext uri="{FF2B5EF4-FFF2-40B4-BE49-F238E27FC236}">
                <a16:creationId xmlns:a16="http://schemas.microsoft.com/office/drawing/2014/main" id="{5EF1493F-01E4-BE7C-F06F-F6E3FF3C1E32}"/>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Lung cancer is one of th</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e deadliest cancers worldwide. However, the early detection of lung cancer significantly improves survival rate.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Currently an approximate of 2.09 million cases observed against lung cancer.</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Lung cancer is mainly triggered by cigarette smoke. Smoke that penetrates into the lungs causes damage to the lung tissue. In nonsmokers, lung cancer may be induced by radon radiation, second hand smoking, air contamination or other causes. Heredity is another source of lung cancer, as well.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While lung cancer is hard to diagnose and cure, it may be avoided or treated in the early stages, also depending on the stages of the cancer they assign grades to the cancer.</a:t>
            </a:r>
          </a:p>
          <a:p>
            <a:r>
              <a:rPr lang="en-US" sz="1800" dirty="0">
                <a:latin typeface="Times New Roman" panose="02020603050405020304" pitchFamily="18" charset="0"/>
                <a:ea typeface="Times New Roman" panose="02020603050405020304" pitchFamily="18" charset="0"/>
                <a:cs typeface="Times New Roman" panose="02020603050405020304" pitchFamily="18" charset="0"/>
              </a:rPr>
              <a:t>By utilizing machine learning for early stage lung cancer prediction aids in timely diagnosis and patient care.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379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68E2-FAC0-6056-8F0A-DC39F9C523AC}"/>
              </a:ext>
            </a:extLst>
          </p:cNvPr>
          <p:cNvSpPr>
            <a:spLocks noGrp="1"/>
          </p:cNvSpPr>
          <p:nvPr>
            <p:ph type="title"/>
          </p:nvPr>
        </p:nvSpPr>
        <p:spPr>
          <a:xfrm>
            <a:off x="648930" y="629266"/>
            <a:ext cx="6188190" cy="1622321"/>
          </a:xfrm>
        </p:spPr>
        <p:txBody>
          <a:bodyPr>
            <a:normAutofit/>
          </a:bodyPr>
          <a:lstStyle/>
          <a:p>
            <a:r>
              <a:rPr lang="en-IN" b="1" u="sng" dirty="0"/>
              <a:t>EXISTING SYSTEM</a:t>
            </a:r>
          </a:p>
        </p:txBody>
      </p:sp>
      <p:sp>
        <p:nvSpPr>
          <p:cNvPr id="3" name="Content Placeholder 2">
            <a:extLst>
              <a:ext uri="{FF2B5EF4-FFF2-40B4-BE49-F238E27FC236}">
                <a16:creationId xmlns:a16="http://schemas.microsoft.com/office/drawing/2014/main" id="{763445BC-7B24-F6F4-2876-C05DD13B05D1}"/>
              </a:ext>
            </a:extLst>
          </p:cNvPr>
          <p:cNvSpPr>
            <a:spLocks noGrp="1"/>
          </p:cNvSpPr>
          <p:nvPr>
            <p:ph idx="1"/>
          </p:nvPr>
        </p:nvSpPr>
        <p:spPr>
          <a:xfrm>
            <a:off x="590635" y="1816931"/>
            <a:ext cx="6188189" cy="3785419"/>
          </a:xfrm>
        </p:spPr>
        <p:txBody>
          <a:bodyPr>
            <a:normAutofit/>
          </a:bodyPr>
          <a:lstStyle/>
          <a:p>
            <a:pPr>
              <a:lnSpc>
                <a:spcPct val="90000"/>
              </a:lnSpc>
            </a:pPr>
            <a:r>
              <a:rPr lang="en-US" sz="1800" dirty="0">
                <a:effectLst/>
                <a:latin typeface="Gungsuh" panose="020B0503020000020004" pitchFamily="18" charset="-127"/>
                <a:ea typeface="Times New Roman" panose="02020603050405020304" pitchFamily="18" charset="0"/>
                <a:cs typeface="Gungsuh" panose="020B0503020000020004" pitchFamily="18" charset="-127"/>
              </a:rPr>
              <a:t>Machine learning techniques handle the data and find the right model.</a:t>
            </a:r>
          </a:p>
          <a:p>
            <a:pPr>
              <a:lnSpc>
                <a:spcPct val="90000"/>
              </a:lnSpc>
            </a:pPr>
            <a:r>
              <a:rPr lang="en-US" sz="1800" dirty="0">
                <a:effectLst/>
                <a:latin typeface="Gungsuh" panose="020B0503020000020004" pitchFamily="18" charset="-127"/>
                <a:ea typeface="Times New Roman" panose="02020603050405020304" pitchFamily="18" charset="0"/>
                <a:cs typeface="Gungsuh" panose="020B0503020000020004" pitchFamily="18" charset="-127"/>
              </a:rPr>
              <a:t> The main category of ML methods is supervised learning (SL), unsupervised learning (USL), and reinforcement learning (RL).</a:t>
            </a:r>
          </a:p>
          <a:p>
            <a:pPr>
              <a:lnSpc>
                <a:spcPct val="90000"/>
              </a:lnSpc>
            </a:pPr>
            <a:r>
              <a:rPr lang="en-US" sz="1800" dirty="0">
                <a:effectLst/>
                <a:latin typeface="Gungsuh" panose="020B0503020000020004" pitchFamily="18" charset="-127"/>
                <a:ea typeface="Times New Roman" panose="02020603050405020304" pitchFamily="18" charset="0"/>
                <a:cs typeface="Gungsuh" panose="020B0503020000020004" pitchFamily="18" charset="-127"/>
              </a:rPr>
              <a:t>All SL is a form of classification or Regression.</a:t>
            </a:r>
          </a:p>
          <a:p>
            <a:pPr>
              <a:lnSpc>
                <a:spcPct val="90000"/>
              </a:lnSpc>
            </a:pPr>
            <a:r>
              <a:rPr lang="en-US" sz="1800" dirty="0">
                <a:effectLst/>
                <a:latin typeface="Gungsuh" panose="020B0503020000020004" pitchFamily="18" charset="-127"/>
                <a:ea typeface="Times New Roman" panose="02020603050405020304" pitchFamily="18" charset="0"/>
                <a:cs typeface="Gungsuh" panose="020B0503020000020004" pitchFamily="18" charset="-127"/>
              </a:rPr>
              <a:t>USL is valuable when the information is uncertain but it needs to be investigated.</a:t>
            </a:r>
          </a:p>
          <a:p>
            <a:pPr>
              <a:lnSpc>
                <a:spcPct val="90000"/>
              </a:lnSpc>
            </a:pPr>
            <a:r>
              <a:rPr lang="en-US" sz="1800" dirty="0">
                <a:effectLst/>
                <a:latin typeface="Gungsuh" panose="020B0503020000020004" pitchFamily="18" charset="-127"/>
                <a:ea typeface="Times New Roman" panose="02020603050405020304" pitchFamily="18" charset="0"/>
                <a:cs typeface="Gungsuh" panose="020B0503020000020004" pitchFamily="18" charset="-127"/>
              </a:rPr>
              <a:t>RL can be model-free or model-based reinforcement learning.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90000"/>
              </a:lnSpc>
            </a:pPr>
            <a:endParaRPr lang="en-IN" sz="1900" dirty="0"/>
          </a:p>
        </p:txBody>
      </p:sp>
      <p:sp>
        <p:nvSpPr>
          <p:cNvPr id="10"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CC7958CC-7E95-6DB5-E093-AADC2B0AF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522" y="1816931"/>
            <a:ext cx="4399217" cy="3392827"/>
          </a:xfrm>
          <a:prstGeom prst="rect">
            <a:avLst/>
          </a:prstGeom>
        </p:spPr>
      </p:pic>
    </p:spTree>
    <p:extLst>
      <p:ext uri="{BB962C8B-B14F-4D97-AF65-F5344CB8AC3E}">
        <p14:creationId xmlns:p14="http://schemas.microsoft.com/office/powerpoint/2010/main" val="258641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9FC3-CB41-20DC-184D-FD1A40E4F1A3}"/>
              </a:ext>
            </a:extLst>
          </p:cNvPr>
          <p:cNvSpPr>
            <a:spLocks noGrp="1"/>
          </p:cNvSpPr>
          <p:nvPr>
            <p:ph type="title"/>
          </p:nvPr>
        </p:nvSpPr>
        <p:spPr>
          <a:xfrm>
            <a:off x="650668" y="629266"/>
            <a:ext cx="6249784" cy="1641986"/>
          </a:xfrm>
        </p:spPr>
        <p:txBody>
          <a:bodyPr>
            <a:normAutofit/>
          </a:bodyPr>
          <a:lstStyle/>
          <a:p>
            <a:r>
              <a:rPr lang="en-IN" b="1" u="sng" dirty="0"/>
              <a:t>EXISTING SYSTEM</a:t>
            </a:r>
          </a:p>
        </p:txBody>
      </p:sp>
      <p:pic>
        <p:nvPicPr>
          <p:cNvPr id="5" name="Picture 4">
            <a:extLst>
              <a:ext uri="{FF2B5EF4-FFF2-40B4-BE49-F238E27FC236}">
                <a16:creationId xmlns:a16="http://schemas.microsoft.com/office/drawing/2014/main" id="{4FBE7C17-1B57-4DC2-56F6-5CE14E0A7218}"/>
              </a:ext>
            </a:extLst>
          </p:cNvPr>
          <p:cNvPicPr>
            <a:picLocks noChangeAspect="1"/>
          </p:cNvPicPr>
          <p:nvPr/>
        </p:nvPicPr>
        <p:blipFill>
          <a:blip r:embed="rId3">
            <a:extLst>
              <a:ext uri="{28A0092B-C50C-407E-A947-70E740481C1C}">
                <a14:useLocalDpi xmlns:a14="http://schemas.microsoft.com/office/drawing/2010/main" val="0"/>
              </a:ext>
            </a:extLst>
          </a:blip>
          <a:srcRect l="19834" r="19834"/>
          <a:stretch/>
        </p:blipFill>
        <p:spPr>
          <a:xfrm>
            <a:off x="5863905" y="10"/>
            <a:ext cx="6328095" cy="6857990"/>
          </a:xfrm>
          <a:prstGeom prst="rect">
            <a:avLst/>
          </a:prstGeom>
        </p:spPr>
      </p:pic>
      <p:sp>
        <p:nvSpPr>
          <p:cNvPr id="10" name="Rectangle 9">
            <a:extLst>
              <a:ext uri="{FF2B5EF4-FFF2-40B4-BE49-F238E27FC236}">
                <a16:creationId xmlns:a16="http://schemas.microsoft.com/office/drawing/2014/main" id="{4554089D-779D-46F6-81CB-EA9C1269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FDC4042-420B-E96F-1A62-EF9173999F2D}"/>
              </a:ext>
            </a:extLst>
          </p:cNvPr>
          <p:cNvSpPr>
            <a:spLocks noGrp="1"/>
          </p:cNvSpPr>
          <p:nvPr>
            <p:ph idx="1"/>
          </p:nvPr>
        </p:nvSpPr>
        <p:spPr>
          <a:xfrm>
            <a:off x="650668" y="1826004"/>
            <a:ext cx="6249784" cy="3809999"/>
          </a:xfrm>
        </p:spPr>
        <p:txBody>
          <a:bodyPr>
            <a:normAutofit/>
          </a:bodyPr>
          <a:lstStyle/>
          <a:p>
            <a:pPr marL="0" indent="0">
              <a:lnSpc>
                <a:spcPct val="90000"/>
              </a:lnSpc>
              <a:spcAft>
                <a:spcPts val="1000"/>
              </a:spcAft>
              <a:buNone/>
            </a:pPr>
            <a:r>
              <a:rPr lang="en-US" sz="1700" b="1" dirty="0">
                <a:effectLst/>
                <a:latin typeface="Times New Roman" panose="02020603050405020304" pitchFamily="18" charset="0"/>
                <a:ea typeface="Times New Roman" panose="02020603050405020304" pitchFamily="18" charset="0"/>
                <a:cs typeface="Gautami" panose="020B0502040204020203" pitchFamily="34" charset="0"/>
              </a:rPr>
              <a:t>Disadvantages :</a:t>
            </a:r>
          </a:p>
          <a:p>
            <a:pPr>
              <a:lnSpc>
                <a:spcPct val="90000"/>
              </a:lnSpc>
              <a:spcAft>
                <a:spcPts val="1000"/>
              </a:spcAft>
            </a:pPr>
            <a:r>
              <a:rPr lang="en-US" sz="1600" dirty="0">
                <a:effectLst/>
                <a:latin typeface="Times New Roman" panose="02020603050405020304" pitchFamily="18" charset="0"/>
                <a:ea typeface="Times New Roman" panose="02020603050405020304" pitchFamily="18" charset="0"/>
                <a:cs typeface="Noto Sans Symbols"/>
              </a:rPr>
              <a:t>Less amount of accuracy score.</a:t>
            </a:r>
          </a:p>
          <a:p>
            <a:pPr>
              <a:lnSpc>
                <a:spcPct val="90000"/>
              </a:lnSpc>
              <a:spcAft>
                <a:spcPts val="1000"/>
              </a:spcAft>
            </a:pPr>
            <a:r>
              <a:rPr lang="en-US" sz="1600" dirty="0">
                <a:effectLst/>
                <a:latin typeface="Times New Roman" panose="02020603050405020304" pitchFamily="18" charset="0"/>
                <a:ea typeface="Times New Roman" panose="02020603050405020304" pitchFamily="18" charset="0"/>
                <a:cs typeface="Noto Sans Symbols"/>
              </a:rPr>
              <a:t>Small level data-set.</a:t>
            </a:r>
          </a:p>
          <a:p>
            <a:pPr>
              <a:lnSpc>
                <a:spcPct val="90000"/>
              </a:lnSpc>
              <a:spcAft>
                <a:spcPts val="1000"/>
              </a:spcAft>
            </a:pPr>
            <a:r>
              <a:rPr lang="en-US" sz="1600" dirty="0">
                <a:effectLst/>
                <a:latin typeface="Times New Roman" panose="02020603050405020304" pitchFamily="18" charset="0"/>
                <a:ea typeface="Times New Roman" panose="02020603050405020304" pitchFamily="18" charset="0"/>
                <a:cs typeface="Noto Sans Symbols"/>
              </a:rPr>
              <a:t>Applicable on small level prediction work</a:t>
            </a:r>
            <a:r>
              <a:rPr lang="en-US" sz="1600" dirty="0">
                <a:solidFill>
                  <a:srgbClr val="000000"/>
                </a:solidFill>
                <a:effectLst/>
                <a:latin typeface="Times New Roman" panose="02020603050405020304" pitchFamily="18" charset="0"/>
                <a:ea typeface="Times New Roman" panose="02020603050405020304" pitchFamily="18" charset="0"/>
                <a:cs typeface="Noto Sans Symbols"/>
              </a:rPr>
              <a:t>.</a:t>
            </a:r>
            <a:endParaRPr lang="en-IN" sz="1600" dirty="0">
              <a:effectLst/>
              <a:latin typeface="Noto Sans Symbols"/>
              <a:ea typeface="Noto Sans Symbols"/>
              <a:cs typeface="Noto Sans Symbols"/>
            </a:endParaRPr>
          </a:p>
          <a:p>
            <a:pPr>
              <a:lnSpc>
                <a:spcPct val="90000"/>
              </a:lnSpc>
              <a:spcAft>
                <a:spcPts val="1000"/>
              </a:spcAft>
            </a:pPr>
            <a:endParaRPr lang="en-IN" sz="1600" dirty="0">
              <a:effectLst/>
              <a:latin typeface="Noto Sans Symbols"/>
              <a:ea typeface="Noto Sans Symbols"/>
              <a:cs typeface="Noto Sans Symbols"/>
            </a:endParaRPr>
          </a:p>
          <a:p>
            <a:pPr>
              <a:lnSpc>
                <a:spcPct val="90000"/>
              </a:lnSpc>
              <a:spcAft>
                <a:spcPts val="1000"/>
              </a:spcAft>
            </a:pPr>
            <a:endParaRPr lang="en-IN" sz="1600" dirty="0">
              <a:effectLst/>
              <a:latin typeface="Noto Sans Symbols"/>
              <a:ea typeface="Noto Sans Symbols"/>
              <a:cs typeface="Noto Sans Symbols"/>
            </a:endParaRPr>
          </a:p>
          <a:p>
            <a:pPr>
              <a:lnSpc>
                <a:spcPct val="90000"/>
              </a:lnSpc>
              <a:spcAft>
                <a:spcPts val="1000"/>
              </a:spcAft>
            </a:pPr>
            <a:endParaRPr lang="en-IN" sz="17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350004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1DD5-6D09-4FCF-512F-6948E31F2B17}"/>
              </a:ext>
            </a:extLst>
          </p:cNvPr>
          <p:cNvSpPr>
            <a:spLocks noGrp="1"/>
          </p:cNvSpPr>
          <p:nvPr>
            <p:ph type="title"/>
          </p:nvPr>
        </p:nvSpPr>
        <p:spPr>
          <a:xfrm>
            <a:off x="648930" y="629266"/>
            <a:ext cx="6188190" cy="1622321"/>
          </a:xfrm>
        </p:spPr>
        <p:txBody>
          <a:bodyPr>
            <a:normAutofit/>
          </a:bodyPr>
          <a:lstStyle/>
          <a:p>
            <a:r>
              <a:rPr lang="en-IN" b="1" u="sng" dirty="0"/>
              <a:t>PROPOSED SYSTEM</a:t>
            </a:r>
          </a:p>
        </p:txBody>
      </p:sp>
      <p:sp>
        <p:nvSpPr>
          <p:cNvPr id="3" name="Content Placeholder 2">
            <a:extLst>
              <a:ext uri="{FF2B5EF4-FFF2-40B4-BE49-F238E27FC236}">
                <a16:creationId xmlns:a16="http://schemas.microsoft.com/office/drawing/2014/main" id="{FD7F0DE2-7958-50D8-0E40-3224E70AD6C0}"/>
              </a:ext>
            </a:extLst>
          </p:cNvPr>
          <p:cNvSpPr>
            <a:spLocks noGrp="1"/>
          </p:cNvSpPr>
          <p:nvPr>
            <p:ph idx="1"/>
          </p:nvPr>
        </p:nvSpPr>
        <p:spPr>
          <a:xfrm>
            <a:off x="550572" y="1733725"/>
            <a:ext cx="6188189" cy="3785419"/>
          </a:xfrm>
        </p:spPr>
        <p:txBody>
          <a:bodyPr>
            <a:normAutofit fontScale="92500" lnSpcReduction="20000"/>
          </a:bodyPr>
          <a:lstStyle/>
          <a:p>
            <a:pPr marL="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construct an efficient and accurate ML model for early LC, the model can be developed with the following parameters.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Noto Sans Symbols"/>
              </a:rPr>
              <a:t>Data should be collected from large and highly qualified authorized centers. </a:t>
            </a:r>
            <a:endParaRPr lang="en-IN" sz="1800" dirty="0">
              <a:effectLst/>
              <a:latin typeface="Noto Sans Symbols"/>
              <a:ea typeface="Noto Sans Symbols"/>
              <a:cs typeface="Noto Sans Symbols"/>
            </a:endParaRPr>
          </a:p>
          <a:p>
            <a:pPr lvl="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Noto Sans Symbols"/>
              </a:rPr>
              <a:t>Data collected should be preprocessed by a powerful technique such that no important data is lost.</a:t>
            </a:r>
            <a:endParaRPr lang="en-IN" sz="1800" dirty="0">
              <a:effectLst/>
              <a:latin typeface="Noto Sans Symbols"/>
              <a:ea typeface="Noto Sans Symbols"/>
              <a:cs typeface="Noto Sans Symbols"/>
            </a:endParaRPr>
          </a:p>
          <a:p>
            <a:pPr lvl="0" algn="just">
              <a:buSzPct val="830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Noto Sans Symbols"/>
              </a:rPr>
              <a:t>Highly correlated Features with the output should be identified for best results. </a:t>
            </a:r>
            <a:endParaRPr lang="en-IN" sz="1800" dirty="0">
              <a:effectLst/>
              <a:latin typeface="Noto Sans Symbols"/>
              <a:ea typeface="Noto Sans Symbols"/>
              <a:cs typeface="Noto Sans Symbols"/>
            </a:endParaRPr>
          </a:p>
          <a:p>
            <a:pPr lvl="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Noto Sans Symbols"/>
              </a:rPr>
              <a:t>Using the Hybrid ML model, early prediction of LC can produce accurate results. </a:t>
            </a:r>
            <a:endParaRPr lang="en-IN" sz="1800" dirty="0">
              <a:effectLst/>
              <a:latin typeface="Noto Sans Symbols"/>
              <a:ea typeface="Noto Sans Symbols"/>
              <a:cs typeface="Noto Sans Symbols"/>
            </a:endParaRPr>
          </a:p>
          <a:p>
            <a:pPr lvl="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Noto Sans Symbols"/>
              </a:rPr>
              <a:t>Several ML tools and various platforms can be made available for researchers to provide good results. </a:t>
            </a:r>
            <a:endParaRPr lang="en-IN" sz="1800" dirty="0">
              <a:effectLst/>
              <a:latin typeface="Noto Sans Symbols"/>
              <a:ea typeface="Noto Sans Symbols"/>
              <a:cs typeface="Noto Sans Symbols"/>
            </a:endParaRPr>
          </a:p>
          <a:p>
            <a:pPr lvl="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Noto Sans Symbols"/>
              </a:rPr>
              <a:t>There are also many data analytical tool that can provide useful information for future data analysis.</a:t>
            </a:r>
            <a:endParaRPr lang="en-IN" sz="1800" dirty="0">
              <a:effectLst/>
              <a:latin typeface="Noto Sans Symbols"/>
              <a:ea typeface="Noto Sans Symbols"/>
              <a:cs typeface="Noto Sans Symbols"/>
            </a:endParaRPr>
          </a:p>
          <a:p>
            <a:endParaRPr lang="en-IN" dirty="0"/>
          </a:p>
        </p:txBody>
      </p:sp>
      <p:sp>
        <p:nvSpPr>
          <p:cNvPr id="17"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Rectangle 11">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a:extLst>
              <a:ext uri="{FF2B5EF4-FFF2-40B4-BE49-F238E27FC236}">
                <a16:creationId xmlns:a16="http://schemas.microsoft.com/office/drawing/2014/main" id="{4A9DE001-6F2D-37B9-AAC5-2683BDC5CF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29871" y="2019771"/>
            <a:ext cx="3414010" cy="2818454"/>
          </a:xfrm>
          <a:prstGeom prst="rect">
            <a:avLst/>
          </a:prstGeom>
          <a:effectLst/>
        </p:spPr>
      </p:pic>
      <p:sp>
        <p:nvSpPr>
          <p:cNvPr id="16" name="Rectangle 15">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4075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0FBB-6E8F-37F0-A4E4-25C609AE0790}"/>
              </a:ext>
            </a:extLst>
          </p:cNvPr>
          <p:cNvSpPr>
            <a:spLocks noGrp="1"/>
          </p:cNvSpPr>
          <p:nvPr>
            <p:ph type="title"/>
          </p:nvPr>
        </p:nvSpPr>
        <p:spPr>
          <a:xfrm>
            <a:off x="648930" y="629266"/>
            <a:ext cx="5616217" cy="1622321"/>
          </a:xfrm>
        </p:spPr>
        <p:txBody>
          <a:bodyPr>
            <a:normAutofit/>
          </a:bodyPr>
          <a:lstStyle/>
          <a:p>
            <a:r>
              <a:rPr lang="en-IN" b="1" u="sng" dirty="0"/>
              <a:t>PROPOSED SYSTEM</a:t>
            </a:r>
          </a:p>
        </p:txBody>
      </p:sp>
      <p:sp>
        <p:nvSpPr>
          <p:cNvPr id="3" name="Content Placeholder 2">
            <a:extLst>
              <a:ext uri="{FF2B5EF4-FFF2-40B4-BE49-F238E27FC236}">
                <a16:creationId xmlns:a16="http://schemas.microsoft.com/office/drawing/2014/main" id="{CBDD47CD-EE83-3EBA-D2B1-AD4D90D8EF39}"/>
              </a:ext>
            </a:extLst>
          </p:cNvPr>
          <p:cNvSpPr>
            <a:spLocks noGrp="1"/>
          </p:cNvSpPr>
          <p:nvPr>
            <p:ph idx="1"/>
          </p:nvPr>
        </p:nvSpPr>
        <p:spPr>
          <a:xfrm>
            <a:off x="648931" y="2438400"/>
            <a:ext cx="5616216" cy="3785419"/>
          </a:xfrm>
        </p:spPr>
        <p:txBody>
          <a:bodyPr>
            <a:normAutofit/>
          </a:bodyPr>
          <a:lstStyle/>
          <a:p>
            <a:pPr marL="0" indent="0">
              <a:lnSpc>
                <a:spcPct val="90000"/>
              </a:lnSpc>
              <a:spcAft>
                <a:spcPts val="1000"/>
              </a:spcAft>
              <a:buNone/>
            </a:pPr>
            <a:r>
              <a:rPr lang="en-US" sz="1600" b="1" dirty="0">
                <a:effectLst/>
                <a:latin typeface="Times New Roman" panose="02020603050405020304" pitchFamily="18" charset="0"/>
                <a:ea typeface="Times New Roman" panose="02020603050405020304" pitchFamily="18" charset="0"/>
                <a:cs typeface="Gautami" panose="020B0502040204020203" pitchFamily="34" charset="0"/>
              </a:rPr>
              <a:t>Advantages :</a:t>
            </a:r>
            <a:endParaRPr lang="en-IN" sz="1600"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90000"/>
              </a:lnSpc>
              <a:spcAft>
                <a:spcPts val="1000"/>
              </a:spcAft>
            </a:pPr>
            <a:r>
              <a:rPr lang="en-US" sz="1800" dirty="0">
                <a:effectLst/>
                <a:latin typeface="Times New Roman" panose="02020603050405020304" pitchFamily="18" charset="0"/>
                <a:ea typeface="Times New Roman" panose="02020603050405020304" pitchFamily="18" charset="0"/>
                <a:cs typeface="Noto Sans Symbols"/>
              </a:rPr>
              <a:t>Increasing the accuracy score.</a:t>
            </a:r>
          </a:p>
          <a:p>
            <a:pPr>
              <a:lnSpc>
                <a:spcPct val="90000"/>
              </a:lnSpc>
              <a:spcAft>
                <a:spcPts val="1000"/>
              </a:spcAft>
            </a:pPr>
            <a:r>
              <a:rPr lang="en-US" sz="1800" dirty="0">
                <a:effectLst/>
                <a:latin typeface="Times New Roman" panose="02020603050405020304" pitchFamily="18" charset="0"/>
                <a:ea typeface="Times New Roman" panose="02020603050405020304" pitchFamily="18" charset="0"/>
                <a:cs typeface="Noto Sans Symbols"/>
              </a:rPr>
              <a:t>Large amount of feature we are taking for the training and testing</a:t>
            </a:r>
            <a:r>
              <a:rPr lang="en-US" sz="1800" dirty="0">
                <a:solidFill>
                  <a:srgbClr val="000000"/>
                </a:solidFill>
                <a:latin typeface="Times New Roman" panose="02020603050405020304" pitchFamily="18" charset="0"/>
                <a:ea typeface="Times New Roman" panose="02020603050405020304" pitchFamily="18" charset="0"/>
                <a:cs typeface="Noto Sans Symbols"/>
              </a:rPr>
              <a:t> .</a:t>
            </a:r>
            <a:endParaRPr lang="en-IN" sz="1800" dirty="0">
              <a:effectLst/>
              <a:latin typeface="Noto Sans Symbols"/>
              <a:ea typeface="Noto Sans Symbols"/>
              <a:cs typeface="Noto Sans Symbols"/>
            </a:endParaRPr>
          </a:p>
          <a:p>
            <a:pPr>
              <a:lnSpc>
                <a:spcPct val="90000"/>
              </a:lnSpc>
              <a:spcAft>
                <a:spcPts val="1000"/>
              </a:spcAft>
            </a:pPr>
            <a:endParaRPr lang="en-IN" sz="1300" dirty="0"/>
          </a:p>
        </p:txBody>
      </p:sp>
      <p:sp>
        <p:nvSpPr>
          <p:cNvPr id="10" name="Freeform 31">
            <a:extLst>
              <a:ext uri="{FF2B5EF4-FFF2-40B4-BE49-F238E27FC236}">
                <a16:creationId xmlns:a16="http://schemas.microsoft.com/office/drawing/2014/main" id="{1F7E4252-2F8C-4EA5-8B25-80F4D86E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2" name="Rectangle 11">
            <a:extLst>
              <a:ext uri="{FF2B5EF4-FFF2-40B4-BE49-F238E27FC236}">
                <a16:creationId xmlns:a16="http://schemas.microsoft.com/office/drawing/2014/main" id="{1AE682A4-5C0C-437A-88CB-93903D449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a:extLst>
              <a:ext uri="{FF2B5EF4-FFF2-40B4-BE49-F238E27FC236}">
                <a16:creationId xmlns:a16="http://schemas.microsoft.com/office/drawing/2014/main" id="{BCB0AB8E-3445-441A-B43E-CED27841E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a:extLst>
              <a:ext uri="{FF2B5EF4-FFF2-40B4-BE49-F238E27FC236}">
                <a16:creationId xmlns:a16="http://schemas.microsoft.com/office/drawing/2014/main" id="{282428A1-F094-4CFA-4D0B-94280391803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08278" y="982918"/>
            <a:ext cx="3383117" cy="2537338"/>
          </a:xfrm>
          <a:prstGeom prst="rect">
            <a:avLst/>
          </a:prstGeom>
          <a:effectLst/>
        </p:spPr>
      </p:pic>
      <p:sp>
        <p:nvSpPr>
          <p:cNvPr id="16" name="Rectangle 15">
            <a:extLst>
              <a:ext uri="{FF2B5EF4-FFF2-40B4-BE49-F238E27FC236}">
                <a16:creationId xmlns:a16="http://schemas.microsoft.com/office/drawing/2014/main" id="{60202AA6-BAFE-417F-904D-4F7027D36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431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181E-9FB1-0FBC-E8B8-9EDDC00D178D}"/>
              </a:ext>
            </a:extLst>
          </p:cNvPr>
          <p:cNvSpPr>
            <a:spLocks noGrp="1"/>
          </p:cNvSpPr>
          <p:nvPr>
            <p:ph type="title"/>
          </p:nvPr>
        </p:nvSpPr>
        <p:spPr/>
        <p:txBody>
          <a:bodyPr/>
          <a:lstStyle/>
          <a:p>
            <a:r>
              <a:rPr lang="en-IN" b="1" u="sng" dirty="0"/>
              <a:t>SYSTEM REQUIREMENTS</a:t>
            </a:r>
          </a:p>
        </p:txBody>
      </p:sp>
      <p:graphicFrame>
        <p:nvGraphicFramePr>
          <p:cNvPr id="6" name="Content Placeholder 5">
            <a:extLst>
              <a:ext uri="{FF2B5EF4-FFF2-40B4-BE49-F238E27FC236}">
                <a16:creationId xmlns:a16="http://schemas.microsoft.com/office/drawing/2014/main" id="{1C51F399-482C-E68F-97FB-51B083E4CE4E}"/>
              </a:ext>
            </a:extLst>
          </p:cNvPr>
          <p:cNvGraphicFramePr>
            <a:graphicFrameLocks noGrp="1"/>
          </p:cNvGraphicFramePr>
          <p:nvPr>
            <p:ph idx="1"/>
            <p:extLst>
              <p:ext uri="{D42A27DB-BD31-4B8C-83A1-F6EECF244321}">
                <p14:modId xmlns:p14="http://schemas.microsoft.com/office/powerpoint/2010/main" val="2643015078"/>
              </p:ext>
            </p:extLst>
          </p:nvPr>
        </p:nvGraphicFramePr>
        <p:xfrm>
          <a:off x="1103685" y="1993914"/>
          <a:ext cx="9684558" cy="3993677"/>
        </p:xfrm>
        <a:graphic>
          <a:graphicData uri="http://schemas.openxmlformats.org/drawingml/2006/table">
            <a:tbl>
              <a:tblPr firstRow="1" bandRow="1">
                <a:tableStyleId>{5C22544A-7EE6-4342-B048-85BDC9FD1C3A}</a:tableStyleId>
              </a:tblPr>
              <a:tblGrid>
                <a:gridCol w="3228186">
                  <a:extLst>
                    <a:ext uri="{9D8B030D-6E8A-4147-A177-3AD203B41FA5}">
                      <a16:colId xmlns:a16="http://schemas.microsoft.com/office/drawing/2014/main" val="353839928"/>
                    </a:ext>
                  </a:extLst>
                </a:gridCol>
                <a:gridCol w="3228186">
                  <a:extLst>
                    <a:ext uri="{9D8B030D-6E8A-4147-A177-3AD203B41FA5}">
                      <a16:colId xmlns:a16="http://schemas.microsoft.com/office/drawing/2014/main" val="1042337765"/>
                    </a:ext>
                  </a:extLst>
                </a:gridCol>
                <a:gridCol w="3228186">
                  <a:extLst>
                    <a:ext uri="{9D8B030D-6E8A-4147-A177-3AD203B41FA5}">
                      <a16:colId xmlns:a16="http://schemas.microsoft.com/office/drawing/2014/main" val="3797725772"/>
                    </a:ext>
                  </a:extLst>
                </a:gridCol>
              </a:tblGrid>
              <a:tr h="1072688">
                <a:tc>
                  <a:txBody>
                    <a:bodyPr/>
                    <a:lstStyle/>
                    <a:p>
                      <a:pPr algn="ctr"/>
                      <a:r>
                        <a:rPr lang="en-IN" dirty="0"/>
                        <a:t>HARDWARE </a:t>
                      </a:r>
                    </a:p>
                    <a:p>
                      <a:pPr algn="ctr"/>
                      <a:r>
                        <a:rPr lang="en-IN" dirty="0"/>
                        <a:t>REQUIREMENTS</a:t>
                      </a:r>
                    </a:p>
                  </a:txBody>
                  <a:tcPr/>
                </a:tc>
                <a:tc>
                  <a:txBody>
                    <a:bodyPr/>
                    <a:lstStyle/>
                    <a:p>
                      <a:pPr algn="ctr"/>
                      <a:r>
                        <a:rPr lang="en-IN" dirty="0"/>
                        <a:t>SOFTWARE </a:t>
                      </a:r>
                    </a:p>
                    <a:p>
                      <a:pPr algn="ctr"/>
                      <a:r>
                        <a:rPr lang="en-IN" dirty="0"/>
                        <a:t>REQUIREMENTS</a:t>
                      </a:r>
                    </a:p>
                  </a:txBody>
                  <a:tcPr/>
                </a:tc>
                <a:tc>
                  <a:txBody>
                    <a:bodyPr/>
                    <a:lstStyle/>
                    <a:p>
                      <a:pPr algn="ctr"/>
                      <a:r>
                        <a:rPr lang="en-IN" dirty="0"/>
                        <a:t>PYTHON</a:t>
                      </a:r>
                    </a:p>
                    <a:p>
                      <a:pPr algn="ctr"/>
                      <a:r>
                        <a:rPr lang="en-IN" dirty="0"/>
                        <a:t>PACKAGES</a:t>
                      </a:r>
                    </a:p>
                  </a:txBody>
                  <a:tcPr/>
                </a:tc>
                <a:extLst>
                  <a:ext uri="{0D108BD9-81ED-4DB2-BD59-A6C34878D82A}">
                    <a16:rowId xmlns:a16="http://schemas.microsoft.com/office/drawing/2014/main" val="1320598337"/>
                  </a:ext>
                </a:extLst>
              </a:tr>
              <a:tr h="951725">
                <a:tc>
                  <a:txBody>
                    <a:bodyPr/>
                    <a:lstStyle/>
                    <a:p>
                      <a:pPr marL="0" indent="0" algn="ctr">
                        <a:buFont typeface="+mj-lt"/>
                        <a:buNone/>
                      </a:pPr>
                      <a:r>
                        <a:rPr lang="en-IN" dirty="0"/>
                        <a:t>Operating System-</a:t>
                      </a:r>
                    </a:p>
                    <a:p>
                      <a:pPr marL="0" indent="0" algn="ctr">
                        <a:buFont typeface="+mj-lt"/>
                        <a:buNone/>
                      </a:pPr>
                      <a:r>
                        <a:rPr lang="en-IN" dirty="0"/>
                        <a:t>Windows 7,8 and10(32 &amp; 64 bit)</a:t>
                      </a:r>
                    </a:p>
                  </a:txBody>
                  <a:tcPr/>
                </a:tc>
                <a:tc>
                  <a:txBody>
                    <a:bodyPr/>
                    <a:lstStyle/>
                    <a:p>
                      <a:pPr algn="ctr"/>
                      <a:r>
                        <a:rPr lang="en-IN" dirty="0"/>
                        <a:t>Python Language</a:t>
                      </a:r>
                    </a:p>
                  </a:txBody>
                  <a:tcPr/>
                </a:tc>
                <a:tc>
                  <a:txBody>
                    <a:bodyPr/>
                    <a:lstStyle/>
                    <a:p>
                      <a:pPr algn="ctr"/>
                      <a:r>
                        <a:rPr lang="en-IN" dirty="0" err="1"/>
                        <a:t>Numpy</a:t>
                      </a:r>
                      <a:endParaRPr lang="en-IN" dirty="0"/>
                    </a:p>
                  </a:txBody>
                  <a:tcPr/>
                </a:tc>
                <a:extLst>
                  <a:ext uri="{0D108BD9-81ED-4DB2-BD59-A6C34878D82A}">
                    <a16:rowId xmlns:a16="http://schemas.microsoft.com/office/drawing/2014/main" val="4123274534"/>
                  </a:ext>
                </a:extLst>
              </a:tr>
              <a:tr h="492316">
                <a:tc>
                  <a:txBody>
                    <a:bodyPr/>
                    <a:lstStyle/>
                    <a:p>
                      <a:pPr algn="ctr"/>
                      <a:r>
                        <a:rPr lang="en-IN" dirty="0"/>
                        <a:t>RAM – 4GB</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Anaconda Navigator</a:t>
                      </a:r>
                    </a:p>
                  </a:txBody>
                  <a:tcPr/>
                </a:tc>
                <a:tc>
                  <a:txBody>
                    <a:bodyPr/>
                    <a:lstStyle/>
                    <a:p>
                      <a:pPr algn="ctr"/>
                      <a:r>
                        <a:rPr lang="en-IN" dirty="0"/>
                        <a:t>Pandas</a:t>
                      </a:r>
                    </a:p>
                  </a:txBody>
                  <a:tcPr/>
                </a:tc>
                <a:extLst>
                  <a:ext uri="{0D108BD9-81ED-4DB2-BD59-A6C34878D82A}">
                    <a16:rowId xmlns:a16="http://schemas.microsoft.com/office/drawing/2014/main" val="1176334738"/>
                  </a:ext>
                </a:extLst>
              </a:tr>
              <a:tr h="492316">
                <a:tc>
                  <a:txBody>
                    <a:bodyPr/>
                    <a:lstStyle/>
                    <a:p>
                      <a:pPr algn="ctr"/>
                      <a:r>
                        <a:rPr lang="en-IN" dirty="0"/>
                        <a:t>---</a:t>
                      </a:r>
                    </a:p>
                  </a:txBody>
                  <a:tcPr/>
                </a:tc>
                <a:tc>
                  <a:txBody>
                    <a:bodyPr/>
                    <a:lstStyle/>
                    <a:p>
                      <a:pPr algn="ctr"/>
                      <a:r>
                        <a:rPr lang="en-IN" dirty="0" err="1"/>
                        <a:t>Jupyter</a:t>
                      </a:r>
                      <a:r>
                        <a:rPr lang="en-IN" dirty="0"/>
                        <a:t> Notebook</a:t>
                      </a:r>
                    </a:p>
                  </a:txBody>
                  <a:tcPr/>
                </a:tc>
                <a:tc>
                  <a:txBody>
                    <a:bodyPr/>
                    <a:lstStyle/>
                    <a:p>
                      <a:pPr algn="ctr"/>
                      <a:r>
                        <a:rPr lang="en-IN" dirty="0"/>
                        <a:t>Matplotlib</a:t>
                      </a:r>
                    </a:p>
                  </a:txBody>
                  <a:tcPr/>
                </a:tc>
                <a:extLst>
                  <a:ext uri="{0D108BD9-81ED-4DB2-BD59-A6C34878D82A}">
                    <a16:rowId xmlns:a16="http://schemas.microsoft.com/office/drawing/2014/main" val="2479727320"/>
                  </a:ext>
                </a:extLst>
              </a:tr>
              <a:tr h="492316">
                <a:tc>
                  <a:txBody>
                    <a:bodyPr/>
                    <a:lstStyle/>
                    <a:p>
                      <a:pPr algn="ctr"/>
                      <a:r>
                        <a:rPr lang="en-IN" dirty="0"/>
                        <a:t>---</a:t>
                      </a:r>
                    </a:p>
                  </a:txBody>
                  <a:tcPr/>
                </a:tc>
                <a:tc>
                  <a:txBody>
                    <a:bodyPr/>
                    <a:lstStyle/>
                    <a:p>
                      <a:pPr algn="ctr"/>
                      <a:r>
                        <a:rPr lang="en-IN" dirty="0"/>
                        <a:t>---</a:t>
                      </a:r>
                    </a:p>
                  </a:txBody>
                  <a:tcPr/>
                </a:tc>
                <a:tc>
                  <a:txBody>
                    <a:bodyPr/>
                    <a:lstStyle/>
                    <a:p>
                      <a:pPr algn="ctr"/>
                      <a:r>
                        <a:rPr lang="en-IN" dirty="0"/>
                        <a:t>Seaborn</a:t>
                      </a:r>
                    </a:p>
                  </a:txBody>
                  <a:tcPr/>
                </a:tc>
                <a:extLst>
                  <a:ext uri="{0D108BD9-81ED-4DB2-BD59-A6C34878D82A}">
                    <a16:rowId xmlns:a16="http://schemas.microsoft.com/office/drawing/2014/main" val="2633606612"/>
                  </a:ext>
                </a:extLst>
              </a:tr>
              <a:tr h="492316">
                <a:tc>
                  <a:txBody>
                    <a:bodyPr/>
                    <a:lstStyle/>
                    <a:p>
                      <a:pPr algn="ctr"/>
                      <a:r>
                        <a:rPr lang="en-IN" dirty="0"/>
                        <a:t>---</a:t>
                      </a:r>
                    </a:p>
                  </a:txBody>
                  <a:tcPr/>
                </a:tc>
                <a:tc>
                  <a:txBody>
                    <a:bodyPr/>
                    <a:lstStyle/>
                    <a:p>
                      <a:pPr algn="ctr"/>
                      <a:r>
                        <a:rPr lang="en-IN" dirty="0"/>
                        <a:t>---</a:t>
                      </a:r>
                    </a:p>
                  </a:txBody>
                  <a:tcPr/>
                </a:tc>
                <a:tc>
                  <a:txBody>
                    <a:bodyPr/>
                    <a:lstStyle/>
                    <a:p>
                      <a:pPr algn="ctr"/>
                      <a:r>
                        <a:rPr lang="en-IN" dirty="0" err="1"/>
                        <a:t>Sklearn</a:t>
                      </a:r>
                      <a:endParaRPr lang="en-IN" dirty="0"/>
                    </a:p>
                  </a:txBody>
                  <a:tcPr/>
                </a:tc>
                <a:extLst>
                  <a:ext uri="{0D108BD9-81ED-4DB2-BD59-A6C34878D82A}">
                    <a16:rowId xmlns:a16="http://schemas.microsoft.com/office/drawing/2014/main" val="931023176"/>
                  </a:ext>
                </a:extLst>
              </a:tr>
            </a:tbl>
          </a:graphicData>
        </a:graphic>
      </p:graphicFrame>
    </p:spTree>
    <p:extLst>
      <p:ext uri="{BB962C8B-B14F-4D97-AF65-F5344CB8AC3E}">
        <p14:creationId xmlns:p14="http://schemas.microsoft.com/office/powerpoint/2010/main" val="75851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2" name="Oval 12">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3" name="Picture 14">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16">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1911BD-0A3B-5040-CDE3-51850DDDF74D}"/>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3400" b="1" u="sng" dirty="0"/>
              <a:t>SYSTEM</a:t>
            </a:r>
            <a:br>
              <a:rPr lang="en-US" sz="3400" b="1" u="sng" dirty="0"/>
            </a:br>
            <a:r>
              <a:rPr lang="en-US" sz="3400" b="1" u="sng" dirty="0"/>
              <a:t>ARCHITECTURE</a:t>
            </a:r>
          </a:p>
        </p:txBody>
      </p:sp>
      <p:sp>
        <p:nvSpPr>
          <p:cNvPr id="21" name="Rectangle 20">
            <a:extLst>
              <a:ext uri="{FF2B5EF4-FFF2-40B4-BE49-F238E27FC236}">
                <a16:creationId xmlns:a16="http://schemas.microsoft.com/office/drawing/2014/main" id="{CCC86F1E-8E2D-4B0B-BB05-41E8E936C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11.png" descr="bkjbkj">
            <a:extLst>
              <a:ext uri="{FF2B5EF4-FFF2-40B4-BE49-F238E27FC236}">
                <a16:creationId xmlns:a16="http://schemas.microsoft.com/office/drawing/2014/main" id="{C2ACF854-311B-F541-93B8-914FB03B7C07}"/>
              </a:ext>
            </a:extLst>
          </p:cNvPr>
          <p:cNvPicPr/>
          <p:nvPr/>
        </p:nvPicPr>
        <p:blipFill>
          <a:blip r:embed="rId7"/>
          <a:srcRect/>
          <a:stretch>
            <a:fillRect/>
          </a:stretch>
        </p:blipFill>
        <p:spPr>
          <a:xfrm>
            <a:off x="1133948" y="1073791"/>
            <a:ext cx="5560467" cy="4337107"/>
          </a:xfrm>
          <a:prstGeom prst="rect">
            <a:avLst/>
          </a:prstGeom>
          <a:ln/>
        </p:spPr>
      </p:pic>
    </p:spTree>
    <p:extLst>
      <p:ext uri="{BB962C8B-B14F-4D97-AF65-F5344CB8AC3E}">
        <p14:creationId xmlns:p14="http://schemas.microsoft.com/office/powerpoint/2010/main" val="1549061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6053</TotalTime>
  <Words>1122</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Gungsuh</vt:lpstr>
      <vt:lpstr>Arial</vt:lpstr>
      <vt:lpstr>Calibri</vt:lpstr>
      <vt:lpstr>Century Gothic</vt:lpstr>
      <vt:lpstr>Noto Sans Symbols</vt:lpstr>
      <vt:lpstr>Times New Roman</vt:lpstr>
      <vt:lpstr>Wingdings 3</vt:lpstr>
      <vt:lpstr>Ion</vt:lpstr>
      <vt:lpstr>EARLY STAGE LUNG CANCER PREDICTION USING VARIOUS MACHINE LEARNING TECHNIQUES </vt:lpstr>
      <vt:lpstr>ABSTRACT</vt:lpstr>
      <vt:lpstr>INTRODUCTION</vt:lpstr>
      <vt:lpstr>EXISTING SYSTEM</vt:lpstr>
      <vt:lpstr>EXISTING SYSTEM</vt:lpstr>
      <vt:lpstr>PROPOSED SYSTEM</vt:lpstr>
      <vt:lpstr>PROPOSED SYSTEM</vt:lpstr>
      <vt:lpstr>SYSTEM REQUIREMENTS</vt:lpstr>
      <vt:lpstr>SYSTEM ARCHITECTURE</vt:lpstr>
      <vt:lpstr>TESTING:</vt:lpstr>
      <vt:lpstr>TESTING:</vt:lpstr>
      <vt:lpstr>RESULT : </vt:lpstr>
      <vt:lpstr>RESULT :</vt:lpstr>
      <vt:lpstr>RESULT :</vt:lpstr>
      <vt:lpstr>CONCLUSION :</vt:lpstr>
      <vt:lpstr>FUTURE SCOPE :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 USING BLOCKCHAIN</dc:title>
  <dc:creator>Albertina Fernandez</dc:creator>
  <cp:lastModifiedBy>Dhanush Reddy</cp:lastModifiedBy>
  <cp:revision>7</cp:revision>
  <dcterms:created xsi:type="dcterms:W3CDTF">2023-05-06T16:19:01Z</dcterms:created>
  <dcterms:modified xsi:type="dcterms:W3CDTF">2024-06-29T08:28:30Z</dcterms:modified>
</cp:coreProperties>
</file>