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4630400" cy="8229600"/>
  <p:notesSz cx="8229600" cy="14630400"/>
  <p:embeddedFontLst>
    <p:embeddedFont>
      <p:font typeface="Fira Mono Medium" panose="020B0609050000020004" pitchFamily="49" charset="0"/>
      <p:regular r:id="rId10"/>
    </p:embeddedFont>
    <p:embeddedFont>
      <p:font typeface="Fira Sans" panose="020B0503050000020004" pitchFamily="34" charset="0"/>
      <p:regular r:id="rId11"/>
      <p:bold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0478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8229600"/>
          </a:xfrm>
          <a:prstGeom prst="rect">
            <a:avLst/>
          </a:prstGeom>
          <a:solidFill>
            <a:srgbClr val="0F0F10"/>
          </a:solid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8229600"/>
          </a:xfrm>
          <a:prstGeom prst="rect">
            <a:avLst/>
          </a:prstGeom>
          <a:solidFill>
            <a:srgbClr val="0F0F10"/>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8229600"/>
          </a:xfrm>
          <a:prstGeom prst="rect">
            <a:avLst/>
          </a:prstGeom>
          <a:solidFill>
            <a:srgbClr val="0F0F10"/>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8229600"/>
          </a:xfrm>
          <a:prstGeom prst="rect">
            <a:avLst/>
          </a:prstGeom>
          <a:solidFill>
            <a:srgbClr val="0F0F10"/>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8229600"/>
          </a:xfrm>
          <a:prstGeom prst="rect">
            <a:avLst/>
          </a:prstGeom>
          <a:solidFill>
            <a:srgbClr val="0F0F10"/>
          </a:solid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8229600"/>
          </a:xfrm>
          <a:prstGeom prst="rect">
            <a:avLst/>
          </a:prstGeom>
          <a:solidFill>
            <a:srgbClr val="0F0F10"/>
          </a:solid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8229600"/>
          </a:xfrm>
          <a:prstGeom prst="rect">
            <a:avLst/>
          </a:prstGeom>
          <a:solidFill>
            <a:srgbClr val="0F0F10"/>
          </a:solid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191171" y="1932653"/>
            <a:ext cx="4983123" cy="3322082"/>
          </a:xfrm>
          <a:prstGeom prst="rect">
            <a:avLst/>
          </a:prstGeom>
        </p:spPr>
      </p:pic>
      <p:sp>
        <p:nvSpPr>
          <p:cNvPr id="4" name="Text 0"/>
          <p:cNvSpPr/>
          <p:nvPr/>
        </p:nvSpPr>
        <p:spPr>
          <a:xfrm>
            <a:off x="6190774" y="555069"/>
            <a:ext cx="7735253" cy="5207794"/>
          </a:xfrm>
          <a:prstGeom prst="rect">
            <a:avLst/>
          </a:prstGeom>
          <a:noFill/>
          <a:ln/>
        </p:spPr>
        <p:txBody>
          <a:bodyPr wrap="square" lIns="0" tIns="0" rIns="0" bIns="0" rtlCol="0" anchor="t"/>
          <a:lstStyle/>
          <a:p>
            <a:pPr marL="0" indent="0">
              <a:lnSpc>
                <a:spcPts val="6800"/>
              </a:lnSpc>
              <a:buNone/>
            </a:pPr>
            <a:r>
              <a:rPr lang="en-US" sz="5450" dirty="0">
                <a:solidFill>
                  <a:srgbClr val="FBF3FA"/>
                </a:solidFill>
                <a:latin typeface="Fira Mono Medium" pitchFamily="34" charset="0"/>
                <a:ea typeface="Fira Mono Medium" pitchFamily="34" charset="-122"/>
                <a:cs typeface="Fira Mono Medium" pitchFamily="34" charset="-120"/>
              </a:rPr>
              <a:t>Predicting Demographic Dynamics: A Machine Learning Approach to Sex Ratio Analysis</a:t>
            </a:r>
            <a:endParaRPr lang="en-US" sz="5450" dirty="0"/>
          </a:p>
        </p:txBody>
      </p:sp>
      <p:sp>
        <p:nvSpPr>
          <p:cNvPr id="5" name="Text 1"/>
          <p:cNvSpPr/>
          <p:nvPr/>
        </p:nvSpPr>
        <p:spPr>
          <a:xfrm>
            <a:off x="6190774" y="6064687"/>
            <a:ext cx="7735253" cy="1609725"/>
          </a:xfrm>
          <a:prstGeom prst="rect">
            <a:avLst/>
          </a:prstGeom>
          <a:noFill/>
          <a:ln/>
        </p:spPr>
        <p:txBody>
          <a:bodyPr wrap="square" lIns="0" tIns="0" rIns="0" bIns="0" rtlCol="0" anchor="t"/>
          <a:lstStyle/>
          <a:p>
            <a:pPr marL="0" indent="0">
              <a:lnSpc>
                <a:spcPts val="2500"/>
              </a:lnSpc>
              <a:buNone/>
            </a:pPr>
            <a:r>
              <a:rPr lang="en-US" sz="1550" dirty="0">
                <a:solidFill>
                  <a:srgbClr val="E0D6DE"/>
                </a:solidFill>
                <a:latin typeface="Fira Sans" pitchFamily="34" charset="0"/>
                <a:ea typeface="Fira Sans" pitchFamily="34" charset="-122"/>
                <a:cs typeface="Fira Sans" pitchFamily="34" charset="-120"/>
              </a:rPr>
              <a:t>This study explores the application of machine learning techniques, specifically the Random Forest Regressor, to predict sex ratio dynamics. By leveraging a comprehensive dataset encompassing national census data, public health records, socioeconomic indicators, and more, the researchers developed a robust predictive model capable of forecasting demographic trends with high accuracy.</a:t>
            </a:r>
            <a:endParaRPr lang="en-US" sz="1550" dirty="0"/>
          </a:p>
        </p:txBody>
      </p:sp>
      <p:sp>
        <p:nvSpPr>
          <p:cNvPr id="6" name="TextBox 5">
            <a:extLst>
              <a:ext uri="{FF2B5EF4-FFF2-40B4-BE49-F238E27FC236}">
                <a16:creationId xmlns:a16="http://schemas.microsoft.com/office/drawing/2014/main" id="{73A79C8E-F7ED-064B-A5FA-E5EC79963070}"/>
              </a:ext>
            </a:extLst>
          </p:cNvPr>
          <p:cNvSpPr txBox="1"/>
          <p:nvPr/>
        </p:nvSpPr>
        <p:spPr>
          <a:xfrm>
            <a:off x="339317" y="6069786"/>
            <a:ext cx="4895385" cy="830997"/>
          </a:xfrm>
          <a:prstGeom prst="rect">
            <a:avLst/>
          </a:prstGeom>
          <a:noFill/>
        </p:spPr>
        <p:txBody>
          <a:bodyPr wrap="square" rtlCol="0">
            <a:spAutoFit/>
          </a:bodyPr>
          <a:lstStyle/>
          <a:p>
            <a:pPr algn="ctr"/>
            <a:r>
              <a:rPr lang="en-IN" sz="2400" dirty="0">
                <a:latin typeface="Fira Mono Medium" panose="020B0609050000020004" pitchFamily="49" charset="0"/>
                <a:ea typeface="Fira Mono Medium" panose="020B0609050000020004" pitchFamily="49" charset="0"/>
              </a:rPr>
              <a:t>DEVANESH S M (231801029)</a:t>
            </a:r>
          </a:p>
          <a:p>
            <a:pPr algn="ctr"/>
            <a:r>
              <a:rPr lang="en-IN" sz="2400" dirty="0">
                <a:latin typeface="Fira Mono Medium" panose="020B0609050000020004" pitchFamily="49" charset="0"/>
                <a:ea typeface="Fira Mono Medium" panose="020B0609050000020004" pitchFamily="49" charset="0"/>
              </a:rPr>
              <a:t>DHANUSH R (231801030)</a:t>
            </a:r>
          </a:p>
        </p:txBody>
      </p:sp>
      <p:sp>
        <p:nvSpPr>
          <p:cNvPr id="7" name="TextBox 6">
            <a:extLst>
              <a:ext uri="{FF2B5EF4-FFF2-40B4-BE49-F238E27FC236}">
                <a16:creationId xmlns:a16="http://schemas.microsoft.com/office/drawing/2014/main" id="{15ACB6AC-DF51-1233-ED67-24AF111BD193}"/>
              </a:ext>
            </a:extLst>
          </p:cNvPr>
          <p:cNvSpPr txBox="1"/>
          <p:nvPr/>
        </p:nvSpPr>
        <p:spPr>
          <a:xfrm>
            <a:off x="1868753" y="5608121"/>
            <a:ext cx="1371600" cy="461665"/>
          </a:xfrm>
          <a:prstGeom prst="rect">
            <a:avLst/>
          </a:prstGeom>
          <a:noFill/>
        </p:spPr>
        <p:txBody>
          <a:bodyPr wrap="square" rtlCol="0">
            <a:spAutoFit/>
          </a:bodyPr>
          <a:lstStyle/>
          <a:p>
            <a:pPr algn="ctr"/>
            <a:r>
              <a:rPr lang="en-IN" sz="2400" dirty="0">
                <a:latin typeface="Fira Mono Medium" panose="020B0609050000020004" pitchFamily="49" charset="0"/>
                <a:ea typeface="Fira Mono Medium" panose="020B0609050000020004" pitchFamily="49" charset="0"/>
              </a:rPr>
              <a:t>BY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9403080" y="1887379"/>
            <a:ext cx="4968121" cy="4454843"/>
          </a:xfrm>
          <a:prstGeom prst="rect">
            <a:avLst/>
          </a:prstGeom>
        </p:spPr>
      </p:pic>
      <p:sp>
        <p:nvSpPr>
          <p:cNvPr id="4" name="Text 0"/>
          <p:cNvSpPr/>
          <p:nvPr/>
        </p:nvSpPr>
        <p:spPr>
          <a:xfrm>
            <a:off x="725567" y="698897"/>
            <a:ext cx="5182791" cy="647819"/>
          </a:xfrm>
          <a:prstGeom prst="rect">
            <a:avLst/>
          </a:prstGeom>
          <a:noFill/>
          <a:ln/>
        </p:spPr>
        <p:txBody>
          <a:bodyPr wrap="none" lIns="0" tIns="0" rIns="0" bIns="0" rtlCol="0" anchor="t"/>
          <a:lstStyle/>
          <a:p>
            <a:pPr marL="0" indent="0">
              <a:lnSpc>
                <a:spcPts val="5100"/>
              </a:lnSpc>
              <a:buNone/>
            </a:pPr>
            <a:r>
              <a:rPr lang="en-US" sz="4050" dirty="0">
                <a:solidFill>
                  <a:srgbClr val="FBF3FA"/>
                </a:solidFill>
                <a:latin typeface="Fira Mono Medium" pitchFamily="34" charset="0"/>
                <a:ea typeface="Fira Mono Medium" pitchFamily="34" charset="-122"/>
                <a:cs typeface="Fira Mono Medium" pitchFamily="34" charset="-120"/>
              </a:rPr>
              <a:t>Data Collection</a:t>
            </a:r>
            <a:endParaRPr lang="en-US" sz="4050" dirty="0"/>
          </a:p>
        </p:txBody>
      </p:sp>
      <p:sp>
        <p:nvSpPr>
          <p:cNvPr id="5" name="Shape 1"/>
          <p:cNvSpPr/>
          <p:nvPr/>
        </p:nvSpPr>
        <p:spPr>
          <a:xfrm>
            <a:off x="725567" y="1890713"/>
            <a:ext cx="466368" cy="466368"/>
          </a:xfrm>
          <a:prstGeom prst="roundRect">
            <a:avLst>
              <a:gd name="adj" fmla="val 6668"/>
            </a:avLst>
          </a:prstGeom>
          <a:solidFill>
            <a:srgbClr val="2E2E2F"/>
          </a:solidFill>
          <a:ln/>
        </p:spPr>
      </p:sp>
      <p:sp>
        <p:nvSpPr>
          <p:cNvPr id="6" name="Text 2"/>
          <p:cNvSpPr/>
          <p:nvPr/>
        </p:nvSpPr>
        <p:spPr>
          <a:xfrm>
            <a:off x="865465" y="1968341"/>
            <a:ext cx="186571" cy="310991"/>
          </a:xfrm>
          <a:prstGeom prst="rect">
            <a:avLst/>
          </a:prstGeom>
          <a:noFill/>
          <a:ln/>
        </p:spPr>
        <p:txBody>
          <a:bodyPr wrap="none" lIns="0" tIns="0" rIns="0" bIns="0" rtlCol="0" anchor="t"/>
          <a:lstStyle/>
          <a:p>
            <a:pPr marL="0" indent="0" algn="ctr">
              <a:lnSpc>
                <a:spcPts val="2400"/>
              </a:lnSpc>
              <a:buNone/>
            </a:pPr>
            <a:r>
              <a:rPr lang="en-US" sz="2400" dirty="0">
                <a:solidFill>
                  <a:srgbClr val="E0D6DE"/>
                </a:solidFill>
                <a:latin typeface="Fira Mono Medium" pitchFamily="34" charset="0"/>
                <a:ea typeface="Fira Mono Medium" pitchFamily="34" charset="-122"/>
                <a:cs typeface="Fira Mono Medium" pitchFamily="34" charset="-120"/>
              </a:rPr>
              <a:t>1</a:t>
            </a:r>
            <a:endParaRPr lang="en-US" sz="2400" dirty="0"/>
          </a:p>
        </p:txBody>
      </p:sp>
      <p:sp>
        <p:nvSpPr>
          <p:cNvPr id="7" name="Text 3"/>
          <p:cNvSpPr/>
          <p:nvPr/>
        </p:nvSpPr>
        <p:spPr>
          <a:xfrm>
            <a:off x="1399223" y="1890713"/>
            <a:ext cx="3069193" cy="647938"/>
          </a:xfrm>
          <a:prstGeom prst="rect">
            <a:avLst/>
          </a:prstGeom>
          <a:noFill/>
          <a:ln/>
        </p:spPr>
        <p:txBody>
          <a:bodyPr wrap="square" lIns="0" tIns="0" rIns="0" bIns="0" rtlCol="0" anchor="t"/>
          <a:lstStyle/>
          <a:p>
            <a:pPr marL="0" indent="0">
              <a:lnSpc>
                <a:spcPts val="2550"/>
              </a:lnSpc>
              <a:buNone/>
            </a:pPr>
            <a:r>
              <a:rPr lang="en-US" sz="2000" dirty="0">
                <a:solidFill>
                  <a:srgbClr val="E0D6DE"/>
                </a:solidFill>
                <a:latin typeface="Fira Mono Medium" pitchFamily="34" charset="0"/>
                <a:ea typeface="Fira Mono Medium" pitchFamily="34" charset="-122"/>
                <a:cs typeface="Fira Mono Medium" pitchFamily="34" charset="-120"/>
              </a:rPr>
              <a:t>Diverse Data Sources</a:t>
            </a:r>
            <a:endParaRPr lang="en-US" sz="2000" dirty="0"/>
          </a:p>
        </p:txBody>
      </p:sp>
      <p:sp>
        <p:nvSpPr>
          <p:cNvPr id="8" name="Text 4"/>
          <p:cNvSpPr/>
          <p:nvPr/>
        </p:nvSpPr>
        <p:spPr>
          <a:xfrm>
            <a:off x="1399223" y="2662952"/>
            <a:ext cx="3069193" cy="2984302"/>
          </a:xfrm>
          <a:prstGeom prst="rect">
            <a:avLst/>
          </a:prstGeom>
          <a:noFill/>
          <a:ln/>
        </p:spPr>
        <p:txBody>
          <a:bodyPr wrap="square" lIns="0" tIns="0" rIns="0" bIns="0" rtlCol="0" anchor="t"/>
          <a:lstStyle/>
          <a:p>
            <a:pPr marL="0" indent="0">
              <a:lnSpc>
                <a:spcPts val="2600"/>
              </a:lnSpc>
              <a:buNone/>
            </a:pPr>
            <a:r>
              <a:rPr lang="en-US" sz="1600" dirty="0">
                <a:solidFill>
                  <a:srgbClr val="E0D6DE"/>
                </a:solidFill>
                <a:latin typeface="Fira Sans" pitchFamily="34" charset="0"/>
                <a:ea typeface="Fira Sans" pitchFamily="34" charset="-122"/>
                <a:cs typeface="Fira Sans" pitchFamily="34" charset="-120"/>
              </a:rPr>
              <a:t>The researchers gathered data from a variety of reliable sources, including national census data, public health databases, World Bank demographic indicators, and socioeconomic data on factors such as education, migration, and birth/mortality rates.</a:t>
            </a:r>
            <a:endParaRPr lang="en-US" sz="1600" dirty="0"/>
          </a:p>
        </p:txBody>
      </p:sp>
      <p:sp>
        <p:nvSpPr>
          <p:cNvPr id="9" name="Shape 5"/>
          <p:cNvSpPr/>
          <p:nvPr/>
        </p:nvSpPr>
        <p:spPr>
          <a:xfrm>
            <a:off x="4675703" y="1890713"/>
            <a:ext cx="466368" cy="466368"/>
          </a:xfrm>
          <a:prstGeom prst="roundRect">
            <a:avLst>
              <a:gd name="adj" fmla="val 6668"/>
            </a:avLst>
          </a:prstGeom>
          <a:solidFill>
            <a:srgbClr val="2E2E2F"/>
          </a:solidFill>
          <a:ln/>
        </p:spPr>
      </p:sp>
      <p:sp>
        <p:nvSpPr>
          <p:cNvPr id="10" name="Text 6"/>
          <p:cNvSpPr/>
          <p:nvPr/>
        </p:nvSpPr>
        <p:spPr>
          <a:xfrm>
            <a:off x="4815602" y="1968341"/>
            <a:ext cx="186571" cy="310991"/>
          </a:xfrm>
          <a:prstGeom prst="rect">
            <a:avLst/>
          </a:prstGeom>
          <a:noFill/>
          <a:ln/>
        </p:spPr>
        <p:txBody>
          <a:bodyPr wrap="none" lIns="0" tIns="0" rIns="0" bIns="0" rtlCol="0" anchor="t"/>
          <a:lstStyle/>
          <a:p>
            <a:pPr marL="0" indent="0" algn="ctr">
              <a:lnSpc>
                <a:spcPts val="2400"/>
              </a:lnSpc>
              <a:buNone/>
            </a:pPr>
            <a:r>
              <a:rPr lang="en-US" sz="2400" dirty="0">
                <a:solidFill>
                  <a:srgbClr val="E0D6DE"/>
                </a:solidFill>
                <a:latin typeface="Fira Mono Medium" pitchFamily="34" charset="0"/>
                <a:ea typeface="Fira Mono Medium" pitchFamily="34" charset="-122"/>
                <a:cs typeface="Fira Mono Medium" pitchFamily="34" charset="-120"/>
              </a:rPr>
              <a:t>2</a:t>
            </a:r>
            <a:endParaRPr lang="en-US" sz="2400" dirty="0"/>
          </a:p>
        </p:txBody>
      </p:sp>
      <p:sp>
        <p:nvSpPr>
          <p:cNvPr id="11" name="Text 7"/>
          <p:cNvSpPr/>
          <p:nvPr/>
        </p:nvSpPr>
        <p:spPr>
          <a:xfrm>
            <a:off x="5349359" y="1890713"/>
            <a:ext cx="3069193" cy="647938"/>
          </a:xfrm>
          <a:prstGeom prst="rect">
            <a:avLst/>
          </a:prstGeom>
          <a:noFill/>
          <a:ln/>
        </p:spPr>
        <p:txBody>
          <a:bodyPr wrap="square" lIns="0" tIns="0" rIns="0" bIns="0" rtlCol="0" anchor="t"/>
          <a:lstStyle/>
          <a:p>
            <a:pPr marL="0" indent="0">
              <a:lnSpc>
                <a:spcPts val="2550"/>
              </a:lnSpc>
              <a:buNone/>
            </a:pPr>
            <a:r>
              <a:rPr lang="en-US" sz="2000" dirty="0">
                <a:solidFill>
                  <a:srgbClr val="E0D6DE"/>
                </a:solidFill>
                <a:latin typeface="Fira Mono Medium" pitchFamily="34" charset="0"/>
                <a:ea typeface="Fira Mono Medium" pitchFamily="34" charset="-122"/>
                <a:cs typeface="Fira Mono Medium" pitchFamily="34" charset="-120"/>
              </a:rPr>
              <a:t>Comprehensive Coverage</a:t>
            </a:r>
            <a:endParaRPr lang="en-US" sz="2000" dirty="0"/>
          </a:p>
        </p:txBody>
      </p:sp>
      <p:sp>
        <p:nvSpPr>
          <p:cNvPr id="12" name="Text 8"/>
          <p:cNvSpPr/>
          <p:nvPr/>
        </p:nvSpPr>
        <p:spPr>
          <a:xfrm>
            <a:off x="5349359" y="2662952"/>
            <a:ext cx="3069193" cy="2652713"/>
          </a:xfrm>
          <a:prstGeom prst="rect">
            <a:avLst/>
          </a:prstGeom>
          <a:noFill/>
          <a:ln/>
        </p:spPr>
        <p:txBody>
          <a:bodyPr wrap="square" lIns="0" tIns="0" rIns="0" bIns="0" rtlCol="0" anchor="t"/>
          <a:lstStyle/>
          <a:p>
            <a:pPr marL="0" indent="0">
              <a:lnSpc>
                <a:spcPts val="2600"/>
              </a:lnSpc>
              <a:buNone/>
            </a:pPr>
            <a:r>
              <a:rPr lang="en-US" sz="1600" dirty="0">
                <a:solidFill>
                  <a:srgbClr val="E0D6DE"/>
                </a:solidFill>
                <a:latin typeface="Fira Sans" pitchFamily="34" charset="0"/>
                <a:ea typeface="Fira Sans" pitchFamily="34" charset="-122"/>
                <a:cs typeface="Fira Sans" pitchFamily="34" charset="-120"/>
              </a:rPr>
              <a:t>By compiling data from multiple authoritative sources, the researchers were able to create a holistic dataset that captured the complex interplay of demographic, social, and economic variables influencing sex ratio dynamics.</a:t>
            </a:r>
            <a:endParaRPr lang="en-US" sz="1600" dirty="0"/>
          </a:p>
        </p:txBody>
      </p:sp>
      <p:sp>
        <p:nvSpPr>
          <p:cNvPr id="13" name="Shape 9"/>
          <p:cNvSpPr/>
          <p:nvPr/>
        </p:nvSpPr>
        <p:spPr>
          <a:xfrm>
            <a:off x="725567" y="6087666"/>
            <a:ext cx="466368" cy="466368"/>
          </a:xfrm>
          <a:prstGeom prst="roundRect">
            <a:avLst>
              <a:gd name="adj" fmla="val 6668"/>
            </a:avLst>
          </a:prstGeom>
          <a:solidFill>
            <a:srgbClr val="2E2E2F"/>
          </a:solidFill>
          <a:ln/>
        </p:spPr>
      </p:sp>
      <p:sp>
        <p:nvSpPr>
          <p:cNvPr id="14" name="Text 10"/>
          <p:cNvSpPr/>
          <p:nvPr/>
        </p:nvSpPr>
        <p:spPr>
          <a:xfrm>
            <a:off x="865465" y="6165294"/>
            <a:ext cx="186571" cy="310991"/>
          </a:xfrm>
          <a:prstGeom prst="rect">
            <a:avLst/>
          </a:prstGeom>
          <a:noFill/>
          <a:ln/>
        </p:spPr>
        <p:txBody>
          <a:bodyPr wrap="none" lIns="0" tIns="0" rIns="0" bIns="0" rtlCol="0" anchor="t"/>
          <a:lstStyle/>
          <a:p>
            <a:pPr marL="0" indent="0" algn="ctr">
              <a:lnSpc>
                <a:spcPts val="2400"/>
              </a:lnSpc>
              <a:buNone/>
            </a:pPr>
            <a:r>
              <a:rPr lang="en-US" sz="2400" dirty="0">
                <a:solidFill>
                  <a:srgbClr val="E0D6DE"/>
                </a:solidFill>
                <a:latin typeface="Fira Mono Medium" pitchFamily="34" charset="0"/>
                <a:ea typeface="Fira Mono Medium" pitchFamily="34" charset="-122"/>
                <a:cs typeface="Fira Mono Medium" pitchFamily="34" charset="-120"/>
              </a:rPr>
              <a:t>3</a:t>
            </a:r>
            <a:endParaRPr lang="en-US" sz="2400" dirty="0"/>
          </a:p>
        </p:txBody>
      </p:sp>
      <p:sp>
        <p:nvSpPr>
          <p:cNvPr id="15" name="Text 11"/>
          <p:cNvSpPr/>
          <p:nvPr/>
        </p:nvSpPr>
        <p:spPr>
          <a:xfrm>
            <a:off x="1399223" y="6087666"/>
            <a:ext cx="3264456" cy="323969"/>
          </a:xfrm>
          <a:prstGeom prst="rect">
            <a:avLst/>
          </a:prstGeom>
          <a:noFill/>
          <a:ln/>
        </p:spPr>
        <p:txBody>
          <a:bodyPr wrap="none" lIns="0" tIns="0" rIns="0" bIns="0" rtlCol="0" anchor="t"/>
          <a:lstStyle/>
          <a:p>
            <a:pPr marL="0" indent="0">
              <a:lnSpc>
                <a:spcPts val="2550"/>
              </a:lnSpc>
              <a:buNone/>
            </a:pPr>
            <a:r>
              <a:rPr lang="en-US" sz="2000" dirty="0">
                <a:solidFill>
                  <a:srgbClr val="E0D6DE"/>
                </a:solidFill>
                <a:latin typeface="Fira Mono Medium" pitchFamily="34" charset="0"/>
                <a:ea typeface="Fira Mono Medium" pitchFamily="34" charset="-122"/>
                <a:cs typeface="Fira Mono Medium" pitchFamily="34" charset="-120"/>
              </a:rPr>
              <a:t>Ensuring Data Quality</a:t>
            </a:r>
            <a:endParaRPr lang="en-US" sz="2000" dirty="0"/>
          </a:p>
        </p:txBody>
      </p:sp>
      <p:sp>
        <p:nvSpPr>
          <p:cNvPr id="16" name="Text 12"/>
          <p:cNvSpPr/>
          <p:nvPr/>
        </p:nvSpPr>
        <p:spPr>
          <a:xfrm>
            <a:off x="1399223" y="6535936"/>
            <a:ext cx="7019211" cy="994767"/>
          </a:xfrm>
          <a:prstGeom prst="rect">
            <a:avLst/>
          </a:prstGeom>
          <a:noFill/>
          <a:ln/>
        </p:spPr>
        <p:txBody>
          <a:bodyPr wrap="square" lIns="0" tIns="0" rIns="0" bIns="0" rtlCol="0" anchor="t"/>
          <a:lstStyle/>
          <a:p>
            <a:pPr marL="0" indent="0">
              <a:lnSpc>
                <a:spcPts val="2600"/>
              </a:lnSpc>
              <a:buNone/>
            </a:pPr>
            <a:r>
              <a:rPr lang="en-US" sz="1600" dirty="0">
                <a:solidFill>
                  <a:srgbClr val="E0D6DE"/>
                </a:solidFill>
                <a:latin typeface="Fira Sans" pitchFamily="34" charset="0"/>
                <a:ea typeface="Fira Sans" pitchFamily="34" charset="-122"/>
                <a:cs typeface="Fira Sans" pitchFamily="34" charset="-120"/>
              </a:rPr>
              <a:t>Rigorous data cleansing and preprocessing techniques were employed to handle missing values, normalize features, and select the most relevant predictors through correlation analysis.</a:t>
            </a:r>
            <a:endParaRPr lang="en-US"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1814155"/>
            <a:ext cx="12927092" cy="708779"/>
          </a:xfrm>
          <a:prstGeom prst="rect">
            <a:avLst/>
          </a:prstGeom>
          <a:noFill/>
          <a:ln/>
        </p:spPr>
        <p:txBody>
          <a:bodyPr wrap="none" lIns="0" tIns="0" rIns="0" bIns="0" rtlCol="0" anchor="t"/>
          <a:lstStyle/>
          <a:p>
            <a:pPr marL="0" indent="0">
              <a:lnSpc>
                <a:spcPts val="5550"/>
              </a:lnSpc>
              <a:buNone/>
            </a:pPr>
            <a:r>
              <a:rPr lang="en-US" sz="4450" dirty="0">
                <a:solidFill>
                  <a:srgbClr val="FBF3FA"/>
                </a:solidFill>
                <a:latin typeface="Fira Mono Medium" pitchFamily="34" charset="0"/>
                <a:ea typeface="Fira Mono Medium" pitchFamily="34" charset="-122"/>
                <a:cs typeface="Fira Mono Medium" pitchFamily="34" charset="-120"/>
              </a:rPr>
              <a:t>Data Preparation and Feature Selection</a:t>
            </a:r>
            <a:endParaRPr lang="en-US" sz="4450" dirty="0"/>
          </a:p>
        </p:txBody>
      </p:sp>
      <p:sp>
        <p:nvSpPr>
          <p:cNvPr id="3" name="Text 1"/>
          <p:cNvSpPr/>
          <p:nvPr/>
        </p:nvSpPr>
        <p:spPr>
          <a:xfrm>
            <a:off x="793790" y="3089910"/>
            <a:ext cx="3400544" cy="354330"/>
          </a:xfrm>
          <a:prstGeom prst="rect">
            <a:avLst/>
          </a:prstGeom>
          <a:noFill/>
          <a:ln/>
        </p:spPr>
        <p:txBody>
          <a:bodyPr wrap="none" lIns="0" tIns="0" rIns="0" bIns="0" rtlCol="0" anchor="t"/>
          <a:lstStyle/>
          <a:p>
            <a:pPr marL="0" indent="0">
              <a:lnSpc>
                <a:spcPts val="2750"/>
              </a:lnSpc>
              <a:buNone/>
            </a:pPr>
            <a:r>
              <a:rPr lang="en-US" sz="2200" dirty="0">
                <a:solidFill>
                  <a:srgbClr val="FBF3FA"/>
                </a:solidFill>
                <a:latin typeface="Fira Mono Medium" pitchFamily="34" charset="0"/>
                <a:ea typeface="Fira Mono Medium" pitchFamily="34" charset="-122"/>
                <a:cs typeface="Fira Mono Medium" pitchFamily="34" charset="-120"/>
              </a:rPr>
              <a:t>Correlation Analysis</a:t>
            </a:r>
            <a:endParaRPr lang="en-US" sz="2200" dirty="0"/>
          </a:p>
        </p:txBody>
      </p:sp>
      <p:sp>
        <p:nvSpPr>
          <p:cNvPr id="4" name="Text 2"/>
          <p:cNvSpPr/>
          <p:nvPr/>
        </p:nvSpPr>
        <p:spPr>
          <a:xfrm>
            <a:off x="793790" y="3671054"/>
            <a:ext cx="3978116" cy="2540318"/>
          </a:xfrm>
          <a:prstGeom prst="rect">
            <a:avLst/>
          </a:prstGeom>
          <a:noFill/>
          <a:ln/>
        </p:spPr>
        <p:txBody>
          <a:bodyPr wrap="square" lIns="0" tIns="0" rIns="0" bIns="0" rtlCol="0" anchor="t"/>
          <a:lstStyle/>
          <a:p>
            <a:pPr marL="0" indent="0">
              <a:lnSpc>
                <a:spcPts val="2850"/>
              </a:lnSpc>
              <a:buNone/>
            </a:pPr>
            <a:r>
              <a:rPr lang="en-US" sz="1750" dirty="0">
                <a:solidFill>
                  <a:srgbClr val="E0D6DE"/>
                </a:solidFill>
                <a:latin typeface="Fira Sans" pitchFamily="34" charset="0"/>
                <a:ea typeface="Fira Sans" pitchFamily="34" charset="-122"/>
                <a:cs typeface="Fira Sans" pitchFamily="34" charset="-120"/>
              </a:rPr>
              <a:t>The researchers conducted a thorough correlation analysis to identify the strongest predictors of sex ratio. This step was crucial in understanding the complex relationships between demographic factors and the sex ratio outcome.</a:t>
            </a:r>
            <a:endParaRPr lang="en-US" sz="1750" dirty="0"/>
          </a:p>
        </p:txBody>
      </p:sp>
      <p:sp>
        <p:nvSpPr>
          <p:cNvPr id="5" name="Text 3"/>
          <p:cNvSpPr/>
          <p:nvPr/>
        </p:nvSpPr>
        <p:spPr>
          <a:xfrm>
            <a:off x="5332928" y="3089910"/>
            <a:ext cx="2835235" cy="354330"/>
          </a:xfrm>
          <a:prstGeom prst="rect">
            <a:avLst/>
          </a:prstGeom>
          <a:noFill/>
          <a:ln/>
        </p:spPr>
        <p:txBody>
          <a:bodyPr wrap="none" lIns="0" tIns="0" rIns="0" bIns="0" rtlCol="0" anchor="t"/>
          <a:lstStyle/>
          <a:p>
            <a:pPr marL="0" indent="0">
              <a:lnSpc>
                <a:spcPts val="2750"/>
              </a:lnSpc>
              <a:buNone/>
            </a:pPr>
            <a:r>
              <a:rPr lang="en-US" sz="2200" dirty="0">
                <a:solidFill>
                  <a:srgbClr val="FBF3FA"/>
                </a:solidFill>
                <a:latin typeface="Fira Mono Medium" pitchFamily="34" charset="0"/>
                <a:ea typeface="Fira Mono Medium" pitchFamily="34" charset="-122"/>
                <a:cs typeface="Fira Mono Medium" pitchFamily="34" charset="-120"/>
              </a:rPr>
              <a:t>Key Predictors</a:t>
            </a:r>
            <a:endParaRPr lang="en-US" sz="2200" dirty="0"/>
          </a:p>
        </p:txBody>
      </p:sp>
      <p:sp>
        <p:nvSpPr>
          <p:cNvPr id="6" name="Text 4"/>
          <p:cNvSpPr/>
          <p:nvPr/>
        </p:nvSpPr>
        <p:spPr>
          <a:xfrm>
            <a:off x="5332928" y="3671054"/>
            <a:ext cx="3978116" cy="1814513"/>
          </a:xfrm>
          <a:prstGeom prst="rect">
            <a:avLst/>
          </a:prstGeom>
          <a:noFill/>
          <a:ln/>
        </p:spPr>
        <p:txBody>
          <a:bodyPr wrap="square" lIns="0" tIns="0" rIns="0" bIns="0" rtlCol="0" anchor="t"/>
          <a:lstStyle/>
          <a:p>
            <a:pPr marL="0" indent="0">
              <a:lnSpc>
                <a:spcPts val="2850"/>
              </a:lnSpc>
              <a:buNone/>
            </a:pPr>
            <a:r>
              <a:rPr lang="en-US" sz="1750" dirty="0">
                <a:solidFill>
                  <a:srgbClr val="E0D6DE"/>
                </a:solidFill>
                <a:latin typeface="Fira Sans" pitchFamily="34" charset="0"/>
                <a:ea typeface="Fira Sans" pitchFamily="34" charset="-122"/>
                <a:cs typeface="Fira Sans" pitchFamily="34" charset="-120"/>
              </a:rPr>
              <a:t>The analysis revealed that variables such as birth rate and mortality rate had the highest correlation with the sex ratio, indicating their significant influence on demographic dynamics.</a:t>
            </a:r>
            <a:endParaRPr lang="en-US" sz="1750" dirty="0"/>
          </a:p>
        </p:txBody>
      </p:sp>
      <p:sp>
        <p:nvSpPr>
          <p:cNvPr id="7" name="Text 5"/>
          <p:cNvSpPr/>
          <p:nvPr/>
        </p:nvSpPr>
        <p:spPr>
          <a:xfrm>
            <a:off x="9872067" y="3089910"/>
            <a:ext cx="3230523" cy="354330"/>
          </a:xfrm>
          <a:prstGeom prst="rect">
            <a:avLst/>
          </a:prstGeom>
          <a:noFill/>
          <a:ln/>
        </p:spPr>
        <p:txBody>
          <a:bodyPr wrap="none" lIns="0" tIns="0" rIns="0" bIns="0" rtlCol="0" anchor="t"/>
          <a:lstStyle/>
          <a:p>
            <a:pPr marL="0" indent="0">
              <a:lnSpc>
                <a:spcPts val="2750"/>
              </a:lnSpc>
              <a:buNone/>
            </a:pPr>
            <a:r>
              <a:rPr lang="en-US" sz="2200" dirty="0">
                <a:solidFill>
                  <a:srgbClr val="FBF3FA"/>
                </a:solidFill>
                <a:latin typeface="Fira Mono Medium" pitchFamily="34" charset="0"/>
                <a:ea typeface="Fira Mono Medium" pitchFamily="34" charset="-122"/>
                <a:cs typeface="Fira Mono Medium" pitchFamily="34" charset="-120"/>
              </a:rPr>
              <a:t>Feature Engineering</a:t>
            </a:r>
            <a:endParaRPr lang="en-US" sz="2200" dirty="0"/>
          </a:p>
        </p:txBody>
      </p:sp>
      <p:sp>
        <p:nvSpPr>
          <p:cNvPr id="8" name="Text 6"/>
          <p:cNvSpPr/>
          <p:nvPr/>
        </p:nvSpPr>
        <p:spPr>
          <a:xfrm>
            <a:off x="9872067" y="3671054"/>
            <a:ext cx="3978116" cy="1814513"/>
          </a:xfrm>
          <a:prstGeom prst="rect">
            <a:avLst/>
          </a:prstGeom>
          <a:noFill/>
          <a:ln/>
        </p:spPr>
        <p:txBody>
          <a:bodyPr wrap="square" lIns="0" tIns="0" rIns="0" bIns="0" rtlCol="0" anchor="t"/>
          <a:lstStyle/>
          <a:p>
            <a:pPr marL="0" indent="0">
              <a:lnSpc>
                <a:spcPts val="2850"/>
              </a:lnSpc>
              <a:buNone/>
            </a:pPr>
            <a:r>
              <a:rPr lang="en-US" sz="1750" dirty="0">
                <a:solidFill>
                  <a:srgbClr val="E0D6DE"/>
                </a:solidFill>
                <a:latin typeface="Fira Sans" pitchFamily="34" charset="0"/>
                <a:ea typeface="Fira Sans" pitchFamily="34" charset="-122"/>
                <a:cs typeface="Fira Sans" pitchFamily="34" charset="-120"/>
              </a:rPr>
              <a:t>By focusing on the most relevant features, the researchers were able to streamline the model inputs and enhance the predictive performance of the Random Forest Regressor.</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9375458" y="2440305"/>
            <a:ext cx="5023485" cy="3348990"/>
          </a:xfrm>
          <a:prstGeom prst="rect">
            <a:avLst/>
          </a:prstGeom>
        </p:spPr>
      </p:pic>
      <p:sp>
        <p:nvSpPr>
          <p:cNvPr id="4" name="Text 0"/>
          <p:cNvSpPr/>
          <p:nvPr/>
        </p:nvSpPr>
        <p:spPr>
          <a:xfrm>
            <a:off x="648176" y="722233"/>
            <a:ext cx="7847648" cy="1157526"/>
          </a:xfrm>
          <a:prstGeom prst="rect">
            <a:avLst/>
          </a:prstGeom>
          <a:noFill/>
          <a:ln/>
        </p:spPr>
        <p:txBody>
          <a:bodyPr wrap="square" lIns="0" tIns="0" rIns="0" bIns="0" rtlCol="0" anchor="t"/>
          <a:lstStyle/>
          <a:p>
            <a:pPr marL="0" indent="0">
              <a:lnSpc>
                <a:spcPts val="4550"/>
              </a:lnSpc>
              <a:buNone/>
            </a:pPr>
            <a:r>
              <a:rPr lang="en-US" sz="3600" dirty="0">
                <a:solidFill>
                  <a:srgbClr val="FBF3FA"/>
                </a:solidFill>
                <a:latin typeface="Fira Mono Medium" pitchFamily="34" charset="0"/>
                <a:ea typeface="Fira Mono Medium" pitchFamily="34" charset="-122"/>
                <a:cs typeface="Fira Mono Medium" pitchFamily="34" charset="-120"/>
              </a:rPr>
              <a:t>Algorithmic Approach: Random Forest Regressor</a:t>
            </a:r>
            <a:endParaRPr lang="en-US" sz="3600" dirty="0"/>
          </a:p>
        </p:txBody>
      </p:sp>
      <p:sp>
        <p:nvSpPr>
          <p:cNvPr id="5" name="Shape 1"/>
          <p:cNvSpPr/>
          <p:nvPr/>
        </p:nvSpPr>
        <p:spPr>
          <a:xfrm>
            <a:off x="914519" y="2157532"/>
            <a:ext cx="22860" cy="5349835"/>
          </a:xfrm>
          <a:prstGeom prst="roundRect">
            <a:avLst>
              <a:gd name="adj" fmla="val 121534"/>
            </a:avLst>
          </a:prstGeom>
          <a:solidFill>
            <a:srgbClr val="474748"/>
          </a:solidFill>
          <a:ln/>
        </p:spPr>
      </p:sp>
      <p:sp>
        <p:nvSpPr>
          <p:cNvPr id="6" name="Shape 2"/>
          <p:cNvSpPr/>
          <p:nvPr/>
        </p:nvSpPr>
        <p:spPr>
          <a:xfrm>
            <a:off x="1111448" y="2562820"/>
            <a:ext cx="648176" cy="22860"/>
          </a:xfrm>
          <a:prstGeom prst="roundRect">
            <a:avLst>
              <a:gd name="adj" fmla="val 121534"/>
            </a:avLst>
          </a:prstGeom>
          <a:solidFill>
            <a:srgbClr val="474748"/>
          </a:solidFill>
          <a:ln/>
        </p:spPr>
      </p:sp>
      <p:sp>
        <p:nvSpPr>
          <p:cNvPr id="7" name="Shape 3"/>
          <p:cNvSpPr/>
          <p:nvPr/>
        </p:nvSpPr>
        <p:spPr>
          <a:xfrm>
            <a:off x="717590" y="2365891"/>
            <a:ext cx="416719" cy="416719"/>
          </a:xfrm>
          <a:prstGeom prst="roundRect">
            <a:avLst>
              <a:gd name="adj" fmla="val 6667"/>
            </a:avLst>
          </a:prstGeom>
          <a:solidFill>
            <a:srgbClr val="2E2E2F"/>
          </a:solidFill>
          <a:ln/>
        </p:spPr>
      </p:sp>
      <p:sp>
        <p:nvSpPr>
          <p:cNvPr id="8" name="Text 4"/>
          <p:cNvSpPr/>
          <p:nvPr/>
        </p:nvSpPr>
        <p:spPr>
          <a:xfrm>
            <a:off x="842605" y="2435304"/>
            <a:ext cx="166688" cy="277773"/>
          </a:xfrm>
          <a:prstGeom prst="rect">
            <a:avLst/>
          </a:prstGeom>
          <a:noFill/>
          <a:ln/>
        </p:spPr>
        <p:txBody>
          <a:bodyPr wrap="none" lIns="0" tIns="0" rIns="0" bIns="0" rtlCol="0" anchor="t"/>
          <a:lstStyle/>
          <a:p>
            <a:pPr marL="0" indent="0" algn="ctr">
              <a:lnSpc>
                <a:spcPts val="2150"/>
              </a:lnSpc>
              <a:buNone/>
            </a:pPr>
            <a:r>
              <a:rPr lang="en-US" sz="2150" dirty="0">
                <a:solidFill>
                  <a:srgbClr val="E0D6DE"/>
                </a:solidFill>
                <a:latin typeface="Fira Mono Medium" pitchFamily="34" charset="0"/>
                <a:ea typeface="Fira Mono Medium" pitchFamily="34" charset="-122"/>
                <a:cs typeface="Fira Mono Medium" pitchFamily="34" charset="-120"/>
              </a:rPr>
              <a:t>1</a:t>
            </a:r>
            <a:endParaRPr lang="en-US" sz="2150" dirty="0"/>
          </a:p>
        </p:txBody>
      </p:sp>
      <p:sp>
        <p:nvSpPr>
          <p:cNvPr id="9" name="Text 5"/>
          <p:cNvSpPr/>
          <p:nvPr/>
        </p:nvSpPr>
        <p:spPr>
          <a:xfrm>
            <a:off x="1944529" y="2342674"/>
            <a:ext cx="2315170" cy="289441"/>
          </a:xfrm>
          <a:prstGeom prst="rect">
            <a:avLst/>
          </a:prstGeom>
          <a:noFill/>
          <a:ln/>
        </p:spPr>
        <p:txBody>
          <a:bodyPr wrap="none" lIns="0" tIns="0" rIns="0" bIns="0" rtlCol="0" anchor="t"/>
          <a:lstStyle/>
          <a:p>
            <a:pPr marL="0" indent="0" algn="l">
              <a:lnSpc>
                <a:spcPts val="2250"/>
              </a:lnSpc>
              <a:buNone/>
            </a:pPr>
            <a:r>
              <a:rPr lang="en-US" sz="1800" dirty="0">
                <a:solidFill>
                  <a:srgbClr val="E0D6DE"/>
                </a:solidFill>
                <a:latin typeface="Fira Mono Medium" pitchFamily="34" charset="0"/>
                <a:ea typeface="Fira Mono Medium" pitchFamily="34" charset="-122"/>
                <a:cs typeface="Fira Mono Medium" pitchFamily="34" charset="-120"/>
              </a:rPr>
              <a:t>Model Selection</a:t>
            </a:r>
            <a:endParaRPr lang="en-US" sz="1800" dirty="0"/>
          </a:p>
        </p:txBody>
      </p:sp>
      <p:sp>
        <p:nvSpPr>
          <p:cNvPr id="10" name="Text 6"/>
          <p:cNvSpPr/>
          <p:nvPr/>
        </p:nvSpPr>
        <p:spPr>
          <a:xfrm>
            <a:off x="1944529" y="2743200"/>
            <a:ext cx="6551295" cy="889040"/>
          </a:xfrm>
          <a:prstGeom prst="rect">
            <a:avLst/>
          </a:prstGeom>
          <a:noFill/>
          <a:ln/>
        </p:spPr>
        <p:txBody>
          <a:bodyPr wrap="square" lIns="0" tIns="0" rIns="0" bIns="0" rtlCol="0" anchor="t"/>
          <a:lstStyle/>
          <a:p>
            <a:pPr marL="0" indent="0" algn="l">
              <a:lnSpc>
                <a:spcPts val="2300"/>
              </a:lnSpc>
              <a:buNone/>
            </a:pPr>
            <a:r>
              <a:rPr lang="en-US" sz="1450" dirty="0">
                <a:solidFill>
                  <a:srgbClr val="E0D6DE"/>
                </a:solidFill>
                <a:latin typeface="Fira Sans" pitchFamily="34" charset="0"/>
                <a:ea typeface="Fira Sans" pitchFamily="34" charset="-122"/>
                <a:cs typeface="Fira Sans" pitchFamily="34" charset="-120"/>
              </a:rPr>
              <a:t>The researchers chose the Random Forest Regressor algorithm due to its ability to handle complex, non-linear relationships between variables, making it well-suited for the task of predicting sex ratio dynamics.</a:t>
            </a:r>
            <a:endParaRPr lang="en-US" sz="1450" dirty="0"/>
          </a:p>
        </p:txBody>
      </p:sp>
      <p:sp>
        <p:nvSpPr>
          <p:cNvPr id="11" name="Shape 7"/>
          <p:cNvSpPr/>
          <p:nvPr/>
        </p:nvSpPr>
        <p:spPr>
          <a:xfrm>
            <a:off x="1111448" y="4407813"/>
            <a:ext cx="648176" cy="22860"/>
          </a:xfrm>
          <a:prstGeom prst="roundRect">
            <a:avLst>
              <a:gd name="adj" fmla="val 121534"/>
            </a:avLst>
          </a:prstGeom>
          <a:solidFill>
            <a:srgbClr val="474748"/>
          </a:solidFill>
          <a:ln/>
        </p:spPr>
      </p:sp>
      <p:sp>
        <p:nvSpPr>
          <p:cNvPr id="12" name="Shape 8"/>
          <p:cNvSpPr/>
          <p:nvPr/>
        </p:nvSpPr>
        <p:spPr>
          <a:xfrm>
            <a:off x="717590" y="4210883"/>
            <a:ext cx="416719" cy="416719"/>
          </a:xfrm>
          <a:prstGeom prst="roundRect">
            <a:avLst>
              <a:gd name="adj" fmla="val 6667"/>
            </a:avLst>
          </a:prstGeom>
          <a:solidFill>
            <a:srgbClr val="2E2E2F"/>
          </a:solidFill>
          <a:ln/>
        </p:spPr>
      </p:sp>
      <p:sp>
        <p:nvSpPr>
          <p:cNvPr id="13" name="Text 9"/>
          <p:cNvSpPr/>
          <p:nvPr/>
        </p:nvSpPr>
        <p:spPr>
          <a:xfrm>
            <a:off x="842605" y="4280297"/>
            <a:ext cx="166688" cy="277773"/>
          </a:xfrm>
          <a:prstGeom prst="rect">
            <a:avLst/>
          </a:prstGeom>
          <a:noFill/>
          <a:ln/>
        </p:spPr>
        <p:txBody>
          <a:bodyPr wrap="none" lIns="0" tIns="0" rIns="0" bIns="0" rtlCol="0" anchor="t"/>
          <a:lstStyle/>
          <a:p>
            <a:pPr marL="0" indent="0" algn="ctr">
              <a:lnSpc>
                <a:spcPts val="2150"/>
              </a:lnSpc>
              <a:buNone/>
            </a:pPr>
            <a:r>
              <a:rPr lang="en-US" sz="2150" dirty="0">
                <a:solidFill>
                  <a:srgbClr val="E0D6DE"/>
                </a:solidFill>
                <a:latin typeface="Fira Mono Medium" pitchFamily="34" charset="0"/>
                <a:ea typeface="Fira Mono Medium" pitchFamily="34" charset="-122"/>
                <a:cs typeface="Fira Mono Medium" pitchFamily="34" charset="-120"/>
              </a:rPr>
              <a:t>2</a:t>
            </a:r>
            <a:endParaRPr lang="en-US" sz="2150" dirty="0"/>
          </a:p>
        </p:txBody>
      </p:sp>
      <p:sp>
        <p:nvSpPr>
          <p:cNvPr id="14" name="Text 10"/>
          <p:cNvSpPr/>
          <p:nvPr/>
        </p:nvSpPr>
        <p:spPr>
          <a:xfrm>
            <a:off x="1944529" y="4187666"/>
            <a:ext cx="2916436" cy="289441"/>
          </a:xfrm>
          <a:prstGeom prst="rect">
            <a:avLst/>
          </a:prstGeom>
          <a:noFill/>
          <a:ln/>
        </p:spPr>
        <p:txBody>
          <a:bodyPr wrap="none" lIns="0" tIns="0" rIns="0" bIns="0" rtlCol="0" anchor="t"/>
          <a:lstStyle/>
          <a:p>
            <a:pPr marL="0" indent="0" algn="l">
              <a:lnSpc>
                <a:spcPts val="2250"/>
              </a:lnSpc>
              <a:buNone/>
            </a:pPr>
            <a:r>
              <a:rPr lang="en-US" sz="1800" dirty="0">
                <a:solidFill>
                  <a:srgbClr val="E0D6DE"/>
                </a:solidFill>
                <a:latin typeface="Fira Mono Medium" pitchFamily="34" charset="0"/>
                <a:ea typeface="Fira Mono Medium" pitchFamily="34" charset="-122"/>
                <a:cs typeface="Fira Mono Medium" pitchFamily="34" charset="-120"/>
              </a:rPr>
              <a:t>Algorithm Formulation</a:t>
            </a:r>
            <a:endParaRPr lang="en-US" sz="1800" dirty="0"/>
          </a:p>
        </p:txBody>
      </p:sp>
      <p:sp>
        <p:nvSpPr>
          <p:cNvPr id="15" name="Text 11"/>
          <p:cNvSpPr/>
          <p:nvPr/>
        </p:nvSpPr>
        <p:spPr>
          <a:xfrm>
            <a:off x="1944529" y="4588193"/>
            <a:ext cx="6551295" cy="889040"/>
          </a:xfrm>
          <a:prstGeom prst="rect">
            <a:avLst/>
          </a:prstGeom>
          <a:noFill/>
          <a:ln/>
        </p:spPr>
        <p:txBody>
          <a:bodyPr wrap="square" lIns="0" tIns="0" rIns="0" bIns="0" rtlCol="0" anchor="t"/>
          <a:lstStyle/>
          <a:p>
            <a:pPr marL="0" indent="0" algn="l">
              <a:lnSpc>
                <a:spcPts val="2300"/>
              </a:lnSpc>
              <a:buNone/>
            </a:pPr>
            <a:r>
              <a:rPr lang="en-US" sz="1450" dirty="0">
                <a:solidFill>
                  <a:srgbClr val="E0D6DE"/>
                </a:solidFill>
                <a:latin typeface="Fira Sans" pitchFamily="34" charset="0"/>
                <a:ea typeface="Fira Sans" pitchFamily="34" charset="-122"/>
                <a:cs typeface="Fira Sans" pitchFamily="34" charset="-120"/>
              </a:rPr>
              <a:t>The Random Forest formula, f(X) = (1 / N) * Σ(T_i(X)), where T_i are the decision trees and X is the input data, allowed the model to leverage an ensemble of decision trees to generate robust predictions.</a:t>
            </a:r>
            <a:endParaRPr lang="en-US" sz="1450" dirty="0"/>
          </a:p>
        </p:txBody>
      </p:sp>
      <p:sp>
        <p:nvSpPr>
          <p:cNvPr id="16" name="Shape 12"/>
          <p:cNvSpPr/>
          <p:nvPr/>
        </p:nvSpPr>
        <p:spPr>
          <a:xfrm>
            <a:off x="1111448" y="6252805"/>
            <a:ext cx="648176" cy="22860"/>
          </a:xfrm>
          <a:prstGeom prst="roundRect">
            <a:avLst>
              <a:gd name="adj" fmla="val 121534"/>
            </a:avLst>
          </a:prstGeom>
          <a:solidFill>
            <a:srgbClr val="474748"/>
          </a:solidFill>
          <a:ln/>
        </p:spPr>
      </p:sp>
      <p:sp>
        <p:nvSpPr>
          <p:cNvPr id="17" name="Shape 13"/>
          <p:cNvSpPr/>
          <p:nvPr/>
        </p:nvSpPr>
        <p:spPr>
          <a:xfrm>
            <a:off x="717590" y="6055876"/>
            <a:ext cx="416719" cy="416719"/>
          </a:xfrm>
          <a:prstGeom prst="roundRect">
            <a:avLst>
              <a:gd name="adj" fmla="val 6667"/>
            </a:avLst>
          </a:prstGeom>
          <a:solidFill>
            <a:srgbClr val="2E2E2F"/>
          </a:solidFill>
          <a:ln/>
        </p:spPr>
      </p:sp>
      <p:sp>
        <p:nvSpPr>
          <p:cNvPr id="18" name="Text 14"/>
          <p:cNvSpPr/>
          <p:nvPr/>
        </p:nvSpPr>
        <p:spPr>
          <a:xfrm>
            <a:off x="842605" y="6125289"/>
            <a:ext cx="166688" cy="277773"/>
          </a:xfrm>
          <a:prstGeom prst="rect">
            <a:avLst/>
          </a:prstGeom>
          <a:noFill/>
          <a:ln/>
        </p:spPr>
        <p:txBody>
          <a:bodyPr wrap="none" lIns="0" tIns="0" rIns="0" bIns="0" rtlCol="0" anchor="t"/>
          <a:lstStyle/>
          <a:p>
            <a:pPr marL="0" indent="0" algn="ctr">
              <a:lnSpc>
                <a:spcPts val="2150"/>
              </a:lnSpc>
              <a:buNone/>
            </a:pPr>
            <a:r>
              <a:rPr lang="en-US" sz="2150" dirty="0">
                <a:solidFill>
                  <a:srgbClr val="E0D6DE"/>
                </a:solidFill>
                <a:latin typeface="Fira Mono Medium" pitchFamily="34" charset="0"/>
                <a:ea typeface="Fira Mono Medium" pitchFamily="34" charset="-122"/>
                <a:cs typeface="Fira Mono Medium" pitchFamily="34" charset="-120"/>
              </a:rPr>
              <a:t>3</a:t>
            </a:r>
            <a:endParaRPr lang="en-US" sz="2150" dirty="0"/>
          </a:p>
        </p:txBody>
      </p:sp>
      <p:sp>
        <p:nvSpPr>
          <p:cNvPr id="19" name="Text 15"/>
          <p:cNvSpPr/>
          <p:nvPr/>
        </p:nvSpPr>
        <p:spPr>
          <a:xfrm>
            <a:off x="1944529" y="6032659"/>
            <a:ext cx="2916436" cy="289441"/>
          </a:xfrm>
          <a:prstGeom prst="rect">
            <a:avLst/>
          </a:prstGeom>
          <a:noFill/>
          <a:ln/>
        </p:spPr>
        <p:txBody>
          <a:bodyPr wrap="none" lIns="0" tIns="0" rIns="0" bIns="0" rtlCol="0" anchor="t"/>
          <a:lstStyle/>
          <a:p>
            <a:pPr marL="0" indent="0" algn="l">
              <a:lnSpc>
                <a:spcPts val="2250"/>
              </a:lnSpc>
              <a:buNone/>
            </a:pPr>
            <a:r>
              <a:rPr lang="en-US" sz="1800" dirty="0">
                <a:solidFill>
                  <a:srgbClr val="E0D6DE"/>
                </a:solidFill>
                <a:latin typeface="Fira Mono Medium" pitchFamily="34" charset="0"/>
                <a:ea typeface="Fira Mono Medium" pitchFamily="34" charset="-122"/>
                <a:cs typeface="Fira Mono Medium" pitchFamily="34" charset="-120"/>
              </a:rPr>
              <a:t>Hyperparameter Tuning</a:t>
            </a:r>
            <a:endParaRPr lang="en-US" sz="1800" dirty="0"/>
          </a:p>
        </p:txBody>
      </p:sp>
      <p:sp>
        <p:nvSpPr>
          <p:cNvPr id="20" name="Text 16"/>
          <p:cNvSpPr/>
          <p:nvPr/>
        </p:nvSpPr>
        <p:spPr>
          <a:xfrm>
            <a:off x="1944529" y="6433185"/>
            <a:ext cx="6551295" cy="889040"/>
          </a:xfrm>
          <a:prstGeom prst="rect">
            <a:avLst/>
          </a:prstGeom>
          <a:noFill/>
          <a:ln/>
        </p:spPr>
        <p:txBody>
          <a:bodyPr wrap="square" lIns="0" tIns="0" rIns="0" bIns="0" rtlCol="0" anchor="t"/>
          <a:lstStyle/>
          <a:p>
            <a:pPr marL="0" indent="0" algn="l">
              <a:lnSpc>
                <a:spcPts val="2300"/>
              </a:lnSpc>
              <a:buNone/>
            </a:pPr>
            <a:r>
              <a:rPr lang="en-US" sz="1450" dirty="0">
                <a:solidFill>
                  <a:srgbClr val="E0D6DE"/>
                </a:solidFill>
                <a:latin typeface="Fira Sans" pitchFamily="34" charset="0"/>
                <a:ea typeface="Fira Sans" pitchFamily="34" charset="-122"/>
                <a:cs typeface="Fira Sans" pitchFamily="34" charset="-120"/>
              </a:rPr>
              <a:t>The researchers carefully optimized the model's hyperparameters, such as the number of trees (n_estimators) and the maximum depth of each tree (max_depth), to enhance the model's predictive accuracy.</a:t>
            </a:r>
            <a:endParaRPr lang="en-US" sz="14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1558409" y="266224"/>
            <a:ext cx="2369463" cy="7697153"/>
          </a:xfrm>
          <a:prstGeom prst="rect">
            <a:avLst/>
          </a:prstGeom>
        </p:spPr>
      </p:pic>
      <p:sp>
        <p:nvSpPr>
          <p:cNvPr id="4" name="Text 0"/>
          <p:cNvSpPr/>
          <p:nvPr/>
        </p:nvSpPr>
        <p:spPr>
          <a:xfrm>
            <a:off x="6231969" y="754975"/>
            <a:ext cx="7028378" cy="665678"/>
          </a:xfrm>
          <a:prstGeom prst="rect">
            <a:avLst/>
          </a:prstGeom>
          <a:noFill/>
          <a:ln/>
        </p:spPr>
        <p:txBody>
          <a:bodyPr wrap="none" lIns="0" tIns="0" rIns="0" bIns="0" rtlCol="0" anchor="t"/>
          <a:lstStyle/>
          <a:p>
            <a:pPr marL="0" indent="0">
              <a:lnSpc>
                <a:spcPts val="5200"/>
              </a:lnSpc>
              <a:buNone/>
            </a:pPr>
            <a:r>
              <a:rPr lang="en-US" sz="4150" dirty="0">
                <a:solidFill>
                  <a:srgbClr val="FBF3FA"/>
                </a:solidFill>
                <a:latin typeface="Fira Mono Medium" pitchFamily="34" charset="0"/>
                <a:ea typeface="Fira Mono Medium" pitchFamily="34" charset="-122"/>
                <a:cs typeface="Fira Mono Medium" pitchFamily="34" charset="-120"/>
              </a:rPr>
              <a:t>Evaluation and Results</a:t>
            </a:r>
            <a:endParaRPr lang="en-US" sz="4150" dirty="0"/>
          </a:p>
        </p:txBody>
      </p:sp>
      <p:sp>
        <p:nvSpPr>
          <p:cNvPr id="5" name="Shape 1"/>
          <p:cNvSpPr/>
          <p:nvPr/>
        </p:nvSpPr>
        <p:spPr>
          <a:xfrm>
            <a:off x="6231969" y="1740098"/>
            <a:ext cx="3719989" cy="3612594"/>
          </a:xfrm>
          <a:prstGeom prst="roundRect">
            <a:avLst>
              <a:gd name="adj" fmla="val 884"/>
            </a:avLst>
          </a:prstGeom>
          <a:solidFill>
            <a:srgbClr val="2E2E2F"/>
          </a:solidFill>
          <a:ln/>
        </p:spPr>
      </p:sp>
      <p:sp>
        <p:nvSpPr>
          <p:cNvPr id="6" name="Text 2"/>
          <p:cNvSpPr/>
          <p:nvPr/>
        </p:nvSpPr>
        <p:spPr>
          <a:xfrm>
            <a:off x="6444972" y="1953101"/>
            <a:ext cx="3293983" cy="665559"/>
          </a:xfrm>
          <a:prstGeom prst="rect">
            <a:avLst/>
          </a:prstGeom>
          <a:noFill/>
          <a:ln/>
        </p:spPr>
        <p:txBody>
          <a:bodyPr wrap="square" lIns="0" tIns="0" rIns="0" bIns="0" rtlCol="0" anchor="t"/>
          <a:lstStyle/>
          <a:p>
            <a:pPr marL="0" indent="0">
              <a:lnSpc>
                <a:spcPts val="2600"/>
              </a:lnSpc>
              <a:buNone/>
            </a:pPr>
            <a:r>
              <a:rPr lang="en-US" sz="2050" dirty="0">
                <a:solidFill>
                  <a:srgbClr val="E0D6DE"/>
                </a:solidFill>
                <a:latin typeface="Fira Mono Medium" pitchFamily="34" charset="0"/>
                <a:ea typeface="Fira Mono Medium" pitchFamily="34" charset="-122"/>
                <a:cs typeface="Fira Mono Medium" pitchFamily="34" charset="-120"/>
              </a:rPr>
              <a:t>Model Training and Validation</a:t>
            </a:r>
            <a:endParaRPr lang="en-US" sz="2050" dirty="0"/>
          </a:p>
        </p:txBody>
      </p:sp>
      <p:sp>
        <p:nvSpPr>
          <p:cNvPr id="7" name="Text 3"/>
          <p:cNvSpPr/>
          <p:nvPr/>
        </p:nvSpPr>
        <p:spPr>
          <a:xfrm>
            <a:off x="6444972" y="2746415"/>
            <a:ext cx="3293983" cy="2044541"/>
          </a:xfrm>
          <a:prstGeom prst="rect">
            <a:avLst/>
          </a:prstGeom>
          <a:noFill/>
          <a:ln/>
        </p:spPr>
        <p:txBody>
          <a:bodyPr wrap="square" lIns="0" tIns="0" rIns="0" bIns="0" rtlCol="0" anchor="t"/>
          <a:lstStyle/>
          <a:p>
            <a:pPr marL="0" indent="0">
              <a:lnSpc>
                <a:spcPts val="2650"/>
              </a:lnSpc>
              <a:buNone/>
            </a:pPr>
            <a:r>
              <a:rPr lang="en-US" sz="1650" dirty="0">
                <a:solidFill>
                  <a:srgbClr val="E0D6DE"/>
                </a:solidFill>
                <a:latin typeface="Fira Sans" pitchFamily="34" charset="0"/>
                <a:ea typeface="Fira Sans" pitchFamily="34" charset="-122"/>
                <a:cs typeface="Fira Sans" pitchFamily="34" charset="-120"/>
              </a:rPr>
              <a:t>The researchers employed cross-validation techniques, with an 80/20 train-test split, to ensure the robustness and generalizability of the model's predictions.</a:t>
            </a:r>
            <a:endParaRPr lang="en-US" sz="1650" dirty="0"/>
          </a:p>
        </p:txBody>
      </p:sp>
      <p:sp>
        <p:nvSpPr>
          <p:cNvPr id="8" name="Shape 4"/>
          <p:cNvSpPr/>
          <p:nvPr/>
        </p:nvSpPr>
        <p:spPr>
          <a:xfrm>
            <a:off x="10164961" y="1740098"/>
            <a:ext cx="3719989" cy="3612594"/>
          </a:xfrm>
          <a:prstGeom prst="roundRect">
            <a:avLst>
              <a:gd name="adj" fmla="val 884"/>
            </a:avLst>
          </a:prstGeom>
          <a:solidFill>
            <a:srgbClr val="2E2E2F"/>
          </a:solidFill>
          <a:ln/>
        </p:spPr>
      </p:sp>
      <p:sp>
        <p:nvSpPr>
          <p:cNvPr id="9" name="Text 5"/>
          <p:cNvSpPr/>
          <p:nvPr/>
        </p:nvSpPr>
        <p:spPr>
          <a:xfrm>
            <a:off x="10377964" y="1953101"/>
            <a:ext cx="2875240" cy="332780"/>
          </a:xfrm>
          <a:prstGeom prst="rect">
            <a:avLst/>
          </a:prstGeom>
          <a:noFill/>
          <a:ln/>
        </p:spPr>
        <p:txBody>
          <a:bodyPr wrap="none" lIns="0" tIns="0" rIns="0" bIns="0" rtlCol="0" anchor="t"/>
          <a:lstStyle/>
          <a:p>
            <a:pPr marL="0" indent="0">
              <a:lnSpc>
                <a:spcPts val="2600"/>
              </a:lnSpc>
              <a:buNone/>
            </a:pPr>
            <a:r>
              <a:rPr lang="en-US" sz="2050" dirty="0">
                <a:solidFill>
                  <a:srgbClr val="E0D6DE"/>
                </a:solidFill>
                <a:latin typeface="Fira Mono Medium" pitchFamily="34" charset="0"/>
                <a:ea typeface="Fira Mono Medium" pitchFamily="34" charset="-122"/>
                <a:cs typeface="Fira Mono Medium" pitchFamily="34" charset="-120"/>
              </a:rPr>
              <a:t>Evaluation Metrics</a:t>
            </a:r>
            <a:endParaRPr lang="en-US" sz="2050" dirty="0"/>
          </a:p>
        </p:txBody>
      </p:sp>
      <p:sp>
        <p:nvSpPr>
          <p:cNvPr id="10" name="Text 6"/>
          <p:cNvSpPr/>
          <p:nvPr/>
        </p:nvSpPr>
        <p:spPr>
          <a:xfrm>
            <a:off x="10377964" y="2413635"/>
            <a:ext cx="3293983" cy="2726055"/>
          </a:xfrm>
          <a:prstGeom prst="rect">
            <a:avLst/>
          </a:prstGeom>
          <a:noFill/>
          <a:ln/>
        </p:spPr>
        <p:txBody>
          <a:bodyPr wrap="square" lIns="0" tIns="0" rIns="0" bIns="0" rtlCol="0" anchor="t"/>
          <a:lstStyle/>
          <a:p>
            <a:pPr marL="0" indent="0">
              <a:lnSpc>
                <a:spcPts val="2650"/>
              </a:lnSpc>
              <a:buNone/>
            </a:pPr>
            <a:r>
              <a:rPr lang="en-US" sz="1650" dirty="0">
                <a:solidFill>
                  <a:srgbClr val="E0D6DE"/>
                </a:solidFill>
                <a:latin typeface="Fira Sans" pitchFamily="34" charset="0"/>
                <a:ea typeface="Fira Sans" pitchFamily="34" charset="-122"/>
                <a:cs typeface="Fira Sans" pitchFamily="34" charset="-120"/>
              </a:rPr>
              <a:t>The model's performance was assessed using Mean Absolute Error (MAE) and Root Mean Squared Error (RMSE), which both showed minimal error in predicting the sex ratio, indicating the model's strong predictive accuracy.</a:t>
            </a:r>
            <a:endParaRPr lang="en-US" sz="1650" dirty="0"/>
          </a:p>
        </p:txBody>
      </p:sp>
      <p:sp>
        <p:nvSpPr>
          <p:cNvPr id="11" name="Shape 7"/>
          <p:cNvSpPr/>
          <p:nvPr/>
        </p:nvSpPr>
        <p:spPr>
          <a:xfrm>
            <a:off x="6231969" y="5565696"/>
            <a:ext cx="7652861" cy="1908810"/>
          </a:xfrm>
          <a:prstGeom prst="roundRect">
            <a:avLst>
              <a:gd name="adj" fmla="val 1674"/>
            </a:avLst>
          </a:prstGeom>
          <a:solidFill>
            <a:srgbClr val="2E2E2F"/>
          </a:solidFill>
          <a:ln/>
        </p:spPr>
      </p:sp>
      <p:sp>
        <p:nvSpPr>
          <p:cNvPr id="12" name="Text 8"/>
          <p:cNvSpPr/>
          <p:nvPr/>
        </p:nvSpPr>
        <p:spPr>
          <a:xfrm>
            <a:off x="6444972" y="5778698"/>
            <a:ext cx="3514249" cy="332780"/>
          </a:xfrm>
          <a:prstGeom prst="rect">
            <a:avLst/>
          </a:prstGeom>
          <a:noFill/>
          <a:ln/>
        </p:spPr>
        <p:txBody>
          <a:bodyPr wrap="none" lIns="0" tIns="0" rIns="0" bIns="0" rtlCol="0" anchor="t"/>
          <a:lstStyle/>
          <a:p>
            <a:pPr marL="0" indent="0">
              <a:lnSpc>
                <a:spcPts val="2600"/>
              </a:lnSpc>
              <a:buNone/>
            </a:pPr>
            <a:r>
              <a:rPr lang="en-US" sz="2050" dirty="0">
                <a:solidFill>
                  <a:srgbClr val="E0D6DE"/>
                </a:solidFill>
                <a:latin typeface="Fira Mono Medium" pitchFamily="34" charset="0"/>
                <a:ea typeface="Fira Mono Medium" pitchFamily="34" charset="-122"/>
                <a:cs typeface="Fira Mono Medium" pitchFamily="34" charset="-120"/>
              </a:rPr>
              <a:t>Practical Applications</a:t>
            </a:r>
            <a:endParaRPr lang="en-US" sz="2050" dirty="0"/>
          </a:p>
        </p:txBody>
      </p:sp>
      <p:sp>
        <p:nvSpPr>
          <p:cNvPr id="13" name="Text 9"/>
          <p:cNvSpPr/>
          <p:nvPr/>
        </p:nvSpPr>
        <p:spPr>
          <a:xfrm>
            <a:off x="6444972" y="6239232"/>
            <a:ext cx="7226856" cy="1022271"/>
          </a:xfrm>
          <a:prstGeom prst="rect">
            <a:avLst/>
          </a:prstGeom>
          <a:noFill/>
          <a:ln/>
        </p:spPr>
        <p:txBody>
          <a:bodyPr wrap="square" lIns="0" tIns="0" rIns="0" bIns="0" rtlCol="0" anchor="t"/>
          <a:lstStyle/>
          <a:p>
            <a:pPr marL="0" indent="0">
              <a:lnSpc>
                <a:spcPts val="2650"/>
              </a:lnSpc>
              <a:buNone/>
            </a:pPr>
            <a:r>
              <a:rPr lang="en-US" sz="1650" dirty="0">
                <a:solidFill>
                  <a:srgbClr val="E0D6DE"/>
                </a:solidFill>
                <a:latin typeface="Fira Sans" pitchFamily="34" charset="0"/>
                <a:ea typeface="Fira Sans" pitchFamily="34" charset="-122"/>
                <a:cs typeface="Fira Sans" pitchFamily="34" charset="-120"/>
              </a:rPr>
              <a:t>The accurate predictions generated by the model can assist governments and organizations in planning for future demographic changes, enabling them to make informed decisions and allocate resources effectively.</a:t>
            </a:r>
            <a:endParaRPr lang="en-US" sz="16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615684"/>
          </a:xfrm>
          <a:prstGeom prst="rect">
            <a:avLst/>
          </a:prstGeom>
        </p:spPr>
      </p:pic>
      <p:pic>
        <p:nvPicPr>
          <p:cNvPr id="3" name="Image 1" descr="preencoded.png"/>
          <p:cNvPicPr>
            <a:picLocks noChangeAspect="1"/>
          </p:cNvPicPr>
          <p:nvPr/>
        </p:nvPicPr>
        <p:blipFill>
          <a:blip r:embed="rId4"/>
          <a:stretch>
            <a:fillRect/>
          </a:stretch>
        </p:blipFill>
        <p:spPr>
          <a:xfrm>
            <a:off x="6017181" y="261461"/>
            <a:ext cx="2595920" cy="2092762"/>
          </a:xfrm>
          <a:prstGeom prst="rect">
            <a:avLst/>
          </a:prstGeom>
        </p:spPr>
      </p:pic>
      <p:sp>
        <p:nvSpPr>
          <p:cNvPr id="4" name="Text 0"/>
          <p:cNvSpPr/>
          <p:nvPr/>
        </p:nvSpPr>
        <p:spPr>
          <a:xfrm>
            <a:off x="732353" y="3341965"/>
            <a:ext cx="5231368" cy="653891"/>
          </a:xfrm>
          <a:prstGeom prst="rect">
            <a:avLst/>
          </a:prstGeom>
          <a:noFill/>
          <a:ln/>
        </p:spPr>
        <p:txBody>
          <a:bodyPr wrap="none" lIns="0" tIns="0" rIns="0" bIns="0" rtlCol="0" anchor="t"/>
          <a:lstStyle/>
          <a:p>
            <a:pPr marL="0" indent="0">
              <a:lnSpc>
                <a:spcPts val="5100"/>
              </a:lnSpc>
              <a:buNone/>
            </a:pPr>
            <a:r>
              <a:rPr lang="en-US" sz="4100" dirty="0">
                <a:solidFill>
                  <a:srgbClr val="FBF3FA"/>
                </a:solidFill>
                <a:latin typeface="Fira Mono Medium" pitchFamily="34" charset="0"/>
                <a:ea typeface="Fira Mono Medium" pitchFamily="34" charset="-122"/>
                <a:cs typeface="Fira Mono Medium" pitchFamily="34" charset="-120"/>
              </a:rPr>
              <a:t>Conclusion</a:t>
            </a:r>
            <a:endParaRPr lang="en-US" sz="4100" dirty="0"/>
          </a:p>
        </p:txBody>
      </p:sp>
      <p:pic>
        <p:nvPicPr>
          <p:cNvPr id="5" name="Image 2" descr="preencoded.png"/>
          <p:cNvPicPr>
            <a:picLocks noChangeAspect="1"/>
          </p:cNvPicPr>
          <p:nvPr/>
        </p:nvPicPr>
        <p:blipFill>
          <a:blip r:embed="rId5"/>
          <a:stretch>
            <a:fillRect/>
          </a:stretch>
        </p:blipFill>
        <p:spPr>
          <a:xfrm>
            <a:off x="732353" y="4309705"/>
            <a:ext cx="523042" cy="523042"/>
          </a:xfrm>
          <a:prstGeom prst="rect">
            <a:avLst/>
          </a:prstGeom>
        </p:spPr>
      </p:pic>
      <p:sp>
        <p:nvSpPr>
          <p:cNvPr id="6" name="Text 1"/>
          <p:cNvSpPr/>
          <p:nvPr/>
        </p:nvSpPr>
        <p:spPr>
          <a:xfrm>
            <a:off x="732353" y="5041940"/>
            <a:ext cx="3137535" cy="326946"/>
          </a:xfrm>
          <a:prstGeom prst="rect">
            <a:avLst/>
          </a:prstGeom>
          <a:noFill/>
          <a:ln/>
        </p:spPr>
        <p:txBody>
          <a:bodyPr wrap="none" lIns="0" tIns="0" rIns="0" bIns="0" rtlCol="0" anchor="t"/>
          <a:lstStyle/>
          <a:p>
            <a:pPr marL="0" indent="0" algn="l">
              <a:lnSpc>
                <a:spcPts val="2550"/>
              </a:lnSpc>
              <a:buNone/>
            </a:pPr>
            <a:r>
              <a:rPr lang="en-US" sz="2050" dirty="0">
                <a:solidFill>
                  <a:srgbClr val="E0D6DE"/>
                </a:solidFill>
                <a:latin typeface="Fira Mono Medium" pitchFamily="34" charset="0"/>
                <a:ea typeface="Fira Mono Medium" pitchFamily="34" charset="-122"/>
                <a:cs typeface="Fira Mono Medium" pitchFamily="34" charset="-120"/>
              </a:rPr>
              <a:t>Data-Driven Insights</a:t>
            </a:r>
            <a:endParaRPr lang="en-US" sz="2050" dirty="0"/>
          </a:p>
        </p:txBody>
      </p:sp>
      <p:sp>
        <p:nvSpPr>
          <p:cNvPr id="7" name="Text 2"/>
          <p:cNvSpPr/>
          <p:nvPr/>
        </p:nvSpPr>
        <p:spPr>
          <a:xfrm>
            <a:off x="732353" y="5494377"/>
            <a:ext cx="4179332" cy="2008823"/>
          </a:xfrm>
          <a:prstGeom prst="rect">
            <a:avLst/>
          </a:prstGeom>
          <a:noFill/>
          <a:ln/>
        </p:spPr>
        <p:txBody>
          <a:bodyPr wrap="square" lIns="0" tIns="0" rIns="0" bIns="0" rtlCol="0" anchor="t"/>
          <a:lstStyle/>
          <a:p>
            <a:pPr marL="0" indent="0" algn="l">
              <a:lnSpc>
                <a:spcPts val="2600"/>
              </a:lnSpc>
              <a:buNone/>
            </a:pPr>
            <a:r>
              <a:rPr lang="en-US" sz="1600" dirty="0">
                <a:solidFill>
                  <a:srgbClr val="E0D6DE"/>
                </a:solidFill>
                <a:latin typeface="Fira Sans" pitchFamily="34" charset="0"/>
                <a:ea typeface="Fira Sans" pitchFamily="34" charset="-122"/>
                <a:cs typeface="Fira Sans" pitchFamily="34" charset="-120"/>
              </a:rPr>
              <a:t>The study demonstrates the power of leveraging machine learning techniques to uncover insights from complex demographic data, providing a valuable tool for understanding and predicting population dynamics.</a:t>
            </a:r>
            <a:endParaRPr lang="en-US" sz="1600" dirty="0"/>
          </a:p>
        </p:txBody>
      </p:sp>
      <p:pic>
        <p:nvPicPr>
          <p:cNvPr id="8" name="Image 3" descr="preencoded.png"/>
          <p:cNvPicPr>
            <a:picLocks noChangeAspect="1"/>
          </p:cNvPicPr>
          <p:nvPr/>
        </p:nvPicPr>
        <p:blipFill>
          <a:blip r:embed="rId6"/>
          <a:stretch>
            <a:fillRect/>
          </a:stretch>
        </p:blipFill>
        <p:spPr>
          <a:xfrm>
            <a:off x="5225534" y="4309705"/>
            <a:ext cx="523042" cy="523042"/>
          </a:xfrm>
          <a:prstGeom prst="rect">
            <a:avLst/>
          </a:prstGeom>
        </p:spPr>
      </p:pic>
      <p:sp>
        <p:nvSpPr>
          <p:cNvPr id="9" name="Text 3"/>
          <p:cNvSpPr/>
          <p:nvPr/>
        </p:nvSpPr>
        <p:spPr>
          <a:xfrm>
            <a:off x="5225534" y="5041940"/>
            <a:ext cx="2615684" cy="326946"/>
          </a:xfrm>
          <a:prstGeom prst="rect">
            <a:avLst/>
          </a:prstGeom>
          <a:noFill/>
          <a:ln/>
        </p:spPr>
        <p:txBody>
          <a:bodyPr wrap="none" lIns="0" tIns="0" rIns="0" bIns="0" rtlCol="0" anchor="t"/>
          <a:lstStyle/>
          <a:p>
            <a:pPr marL="0" indent="0" algn="l">
              <a:lnSpc>
                <a:spcPts val="2550"/>
              </a:lnSpc>
              <a:buNone/>
            </a:pPr>
            <a:r>
              <a:rPr lang="en-US" sz="2050" dirty="0">
                <a:solidFill>
                  <a:srgbClr val="E0D6DE"/>
                </a:solidFill>
                <a:latin typeface="Fira Mono Medium" pitchFamily="34" charset="0"/>
                <a:ea typeface="Fira Mono Medium" pitchFamily="34" charset="-122"/>
                <a:cs typeface="Fira Mono Medium" pitchFamily="34" charset="-120"/>
              </a:rPr>
              <a:t>Robust Modeling</a:t>
            </a:r>
            <a:endParaRPr lang="en-US" sz="2050" dirty="0"/>
          </a:p>
        </p:txBody>
      </p:sp>
      <p:sp>
        <p:nvSpPr>
          <p:cNvPr id="10" name="Text 4"/>
          <p:cNvSpPr/>
          <p:nvPr/>
        </p:nvSpPr>
        <p:spPr>
          <a:xfrm>
            <a:off x="5225534" y="5494377"/>
            <a:ext cx="4179332" cy="1674019"/>
          </a:xfrm>
          <a:prstGeom prst="rect">
            <a:avLst/>
          </a:prstGeom>
          <a:noFill/>
          <a:ln/>
        </p:spPr>
        <p:txBody>
          <a:bodyPr wrap="square" lIns="0" tIns="0" rIns="0" bIns="0" rtlCol="0" anchor="t"/>
          <a:lstStyle/>
          <a:p>
            <a:pPr marL="0" indent="0" algn="l">
              <a:lnSpc>
                <a:spcPts val="2600"/>
              </a:lnSpc>
              <a:buNone/>
            </a:pPr>
            <a:r>
              <a:rPr lang="en-US" sz="1600" dirty="0">
                <a:solidFill>
                  <a:srgbClr val="E0D6DE"/>
                </a:solidFill>
                <a:latin typeface="Fira Sans" pitchFamily="34" charset="0"/>
                <a:ea typeface="Fira Sans" pitchFamily="34" charset="-122"/>
                <a:cs typeface="Fira Sans" pitchFamily="34" charset="-120"/>
              </a:rPr>
              <a:t>The Random Forest Regressor algorithm proved to be a highly effective approach for modeling the non-linear relationships inherent in demographic data, delivering reliable predictions with minimal error.</a:t>
            </a:r>
            <a:endParaRPr lang="en-US" sz="1600" dirty="0"/>
          </a:p>
        </p:txBody>
      </p:sp>
      <p:pic>
        <p:nvPicPr>
          <p:cNvPr id="11" name="Image 4" descr="preencoded.png"/>
          <p:cNvPicPr>
            <a:picLocks noChangeAspect="1"/>
          </p:cNvPicPr>
          <p:nvPr/>
        </p:nvPicPr>
        <p:blipFill>
          <a:blip r:embed="rId7"/>
          <a:stretch>
            <a:fillRect/>
          </a:stretch>
        </p:blipFill>
        <p:spPr>
          <a:xfrm>
            <a:off x="9718715" y="4309705"/>
            <a:ext cx="523042" cy="523042"/>
          </a:xfrm>
          <a:prstGeom prst="rect">
            <a:avLst/>
          </a:prstGeom>
        </p:spPr>
      </p:pic>
      <p:sp>
        <p:nvSpPr>
          <p:cNvPr id="12" name="Text 5"/>
          <p:cNvSpPr/>
          <p:nvPr/>
        </p:nvSpPr>
        <p:spPr>
          <a:xfrm>
            <a:off x="9718715" y="5041940"/>
            <a:ext cx="4078843" cy="326946"/>
          </a:xfrm>
          <a:prstGeom prst="rect">
            <a:avLst/>
          </a:prstGeom>
          <a:noFill/>
          <a:ln/>
        </p:spPr>
        <p:txBody>
          <a:bodyPr wrap="none" lIns="0" tIns="0" rIns="0" bIns="0" rtlCol="0" anchor="t"/>
          <a:lstStyle/>
          <a:p>
            <a:pPr marL="0" indent="0" algn="l">
              <a:lnSpc>
                <a:spcPts val="2550"/>
              </a:lnSpc>
              <a:buNone/>
            </a:pPr>
            <a:r>
              <a:rPr lang="en-US" sz="2050" dirty="0">
                <a:solidFill>
                  <a:srgbClr val="E0D6DE"/>
                </a:solidFill>
                <a:latin typeface="Fira Mono Medium" pitchFamily="34" charset="0"/>
                <a:ea typeface="Fira Mono Medium" pitchFamily="34" charset="-122"/>
                <a:cs typeface="Fira Mono Medium" pitchFamily="34" charset="-120"/>
              </a:rPr>
              <a:t>Informing Policy Decisions</a:t>
            </a:r>
            <a:endParaRPr lang="en-US" sz="2050" dirty="0"/>
          </a:p>
        </p:txBody>
      </p:sp>
      <p:sp>
        <p:nvSpPr>
          <p:cNvPr id="13" name="Text 6"/>
          <p:cNvSpPr/>
          <p:nvPr/>
        </p:nvSpPr>
        <p:spPr>
          <a:xfrm>
            <a:off x="9718715" y="5494377"/>
            <a:ext cx="4179332" cy="2008823"/>
          </a:xfrm>
          <a:prstGeom prst="rect">
            <a:avLst/>
          </a:prstGeom>
          <a:noFill/>
          <a:ln/>
        </p:spPr>
        <p:txBody>
          <a:bodyPr wrap="square" lIns="0" tIns="0" rIns="0" bIns="0" rtlCol="0" anchor="t"/>
          <a:lstStyle/>
          <a:p>
            <a:pPr marL="0" indent="0" algn="l">
              <a:lnSpc>
                <a:spcPts val="2600"/>
              </a:lnSpc>
              <a:buNone/>
            </a:pPr>
            <a:r>
              <a:rPr lang="en-US" sz="1600" dirty="0">
                <a:solidFill>
                  <a:srgbClr val="E0D6DE"/>
                </a:solidFill>
                <a:latin typeface="Fira Sans" pitchFamily="34" charset="0"/>
                <a:ea typeface="Fira Sans" pitchFamily="34" charset="-122"/>
                <a:cs typeface="Fira Sans" pitchFamily="34" charset="-120"/>
              </a:rPr>
              <a:t>The accurate predictions generated by the model can support governments and organizations in their efforts to plan for and adapt to future demographic changes, enabling more informed and strategic decision-making.</a:t>
            </a:r>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9427488" y="931545"/>
            <a:ext cx="4919305" cy="6366510"/>
          </a:xfrm>
          <a:prstGeom prst="rect">
            <a:avLst/>
          </a:prstGeom>
        </p:spPr>
      </p:pic>
      <p:sp>
        <p:nvSpPr>
          <p:cNvPr id="4" name="Text 0"/>
          <p:cNvSpPr/>
          <p:nvPr/>
        </p:nvSpPr>
        <p:spPr>
          <a:xfrm>
            <a:off x="793790" y="1919168"/>
            <a:ext cx="5670590" cy="708779"/>
          </a:xfrm>
          <a:prstGeom prst="rect">
            <a:avLst/>
          </a:prstGeom>
          <a:noFill/>
          <a:ln/>
        </p:spPr>
        <p:txBody>
          <a:bodyPr wrap="none" lIns="0" tIns="0" rIns="0" bIns="0" rtlCol="0" anchor="t"/>
          <a:lstStyle/>
          <a:p>
            <a:pPr marL="0" indent="0">
              <a:lnSpc>
                <a:spcPts val="5550"/>
              </a:lnSpc>
              <a:buNone/>
            </a:pPr>
            <a:r>
              <a:rPr lang="en-US" sz="4450" dirty="0">
                <a:solidFill>
                  <a:srgbClr val="FBF3FA"/>
                </a:solidFill>
                <a:latin typeface="Fira Mono Medium" pitchFamily="34" charset="0"/>
                <a:ea typeface="Fira Mono Medium" pitchFamily="34" charset="-122"/>
                <a:cs typeface="Fira Mono Medium" pitchFamily="34" charset="-120"/>
              </a:rPr>
              <a:t>References</a:t>
            </a:r>
            <a:endParaRPr lang="en-US" sz="4450" dirty="0"/>
          </a:p>
        </p:txBody>
      </p:sp>
      <p:sp>
        <p:nvSpPr>
          <p:cNvPr id="5" name="Shape 1"/>
          <p:cNvSpPr/>
          <p:nvPr/>
        </p:nvSpPr>
        <p:spPr>
          <a:xfrm>
            <a:off x="793790" y="2968109"/>
            <a:ext cx="7556421" cy="3342322"/>
          </a:xfrm>
          <a:prstGeom prst="roundRect">
            <a:avLst>
              <a:gd name="adj" fmla="val 1018"/>
            </a:avLst>
          </a:prstGeom>
          <a:noFill/>
          <a:ln w="7620">
            <a:solidFill>
              <a:srgbClr val="FFFFFF">
                <a:alpha val="24000"/>
              </a:srgbClr>
            </a:solidFill>
            <a:prstDash val="solid"/>
          </a:ln>
        </p:spPr>
      </p:sp>
      <p:sp>
        <p:nvSpPr>
          <p:cNvPr id="6" name="Shape 2"/>
          <p:cNvSpPr/>
          <p:nvPr/>
        </p:nvSpPr>
        <p:spPr>
          <a:xfrm>
            <a:off x="801410" y="2975729"/>
            <a:ext cx="7541181" cy="1013222"/>
          </a:xfrm>
          <a:prstGeom prst="rect">
            <a:avLst/>
          </a:prstGeom>
          <a:solidFill>
            <a:srgbClr val="FFFFFF">
              <a:alpha val="4000"/>
            </a:srgbClr>
          </a:solidFill>
          <a:ln/>
        </p:spPr>
      </p:sp>
      <p:sp>
        <p:nvSpPr>
          <p:cNvPr id="7" name="Text 3"/>
          <p:cNvSpPr/>
          <p:nvPr/>
        </p:nvSpPr>
        <p:spPr>
          <a:xfrm>
            <a:off x="1028224" y="3119438"/>
            <a:ext cx="7087553" cy="725805"/>
          </a:xfrm>
          <a:prstGeom prst="rect">
            <a:avLst/>
          </a:prstGeom>
          <a:noFill/>
          <a:ln/>
        </p:spPr>
        <p:txBody>
          <a:bodyPr wrap="square" lIns="0" tIns="0" rIns="0" bIns="0" rtlCol="0" anchor="t"/>
          <a:lstStyle/>
          <a:p>
            <a:pPr marL="0" indent="0">
              <a:lnSpc>
                <a:spcPts val="2850"/>
              </a:lnSpc>
              <a:buNone/>
            </a:pPr>
            <a:r>
              <a:rPr lang="en-US" sz="1750" dirty="0">
                <a:solidFill>
                  <a:srgbClr val="E0D6DE"/>
                </a:solidFill>
                <a:latin typeface="Fira Sans" pitchFamily="34" charset="0"/>
                <a:ea typeface="Fira Sans" pitchFamily="34" charset="-122"/>
                <a:cs typeface="Fira Sans" pitchFamily="34" charset="-120"/>
              </a:rPr>
              <a:t>Bishop, C. M. (2006). Pattern Recognition and Machine Learning. Springer.</a:t>
            </a:r>
            <a:endParaRPr lang="en-US" sz="1750" dirty="0"/>
          </a:p>
        </p:txBody>
      </p:sp>
      <p:sp>
        <p:nvSpPr>
          <p:cNvPr id="8" name="Shape 4"/>
          <p:cNvSpPr/>
          <p:nvPr/>
        </p:nvSpPr>
        <p:spPr>
          <a:xfrm>
            <a:off x="801410" y="3988951"/>
            <a:ext cx="7541181" cy="1013222"/>
          </a:xfrm>
          <a:prstGeom prst="rect">
            <a:avLst/>
          </a:prstGeom>
          <a:solidFill>
            <a:srgbClr val="000000">
              <a:alpha val="4000"/>
            </a:srgbClr>
          </a:solidFill>
          <a:ln/>
        </p:spPr>
      </p:sp>
      <p:sp>
        <p:nvSpPr>
          <p:cNvPr id="9" name="Text 5"/>
          <p:cNvSpPr/>
          <p:nvPr/>
        </p:nvSpPr>
        <p:spPr>
          <a:xfrm>
            <a:off x="1028224" y="4132659"/>
            <a:ext cx="7087553" cy="725805"/>
          </a:xfrm>
          <a:prstGeom prst="rect">
            <a:avLst/>
          </a:prstGeom>
          <a:noFill/>
          <a:ln/>
        </p:spPr>
        <p:txBody>
          <a:bodyPr wrap="square" lIns="0" tIns="0" rIns="0" bIns="0" rtlCol="0" anchor="t"/>
          <a:lstStyle/>
          <a:p>
            <a:pPr marL="0" indent="0">
              <a:lnSpc>
                <a:spcPts val="2850"/>
              </a:lnSpc>
              <a:buNone/>
            </a:pPr>
            <a:r>
              <a:rPr lang="en-US" sz="1750" dirty="0">
                <a:solidFill>
                  <a:srgbClr val="E0D6DE"/>
                </a:solidFill>
                <a:latin typeface="Fira Sans" pitchFamily="34" charset="0"/>
                <a:ea typeface="Fira Sans" pitchFamily="34" charset="-122"/>
                <a:cs typeface="Fira Sans" pitchFamily="34" charset="-120"/>
              </a:rPr>
              <a:t>Hastie, T., Tibshirani, R., Friedman, J. (2009). The Elements of Statistical Learning. Springer.</a:t>
            </a:r>
            <a:endParaRPr lang="en-US" sz="1750" dirty="0"/>
          </a:p>
        </p:txBody>
      </p:sp>
      <p:sp>
        <p:nvSpPr>
          <p:cNvPr id="10" name="Shape 6"/>
          <p:cNvSpPr/>
          <p:nvPr/>
        </p:nvSpPr>
        <p:spPr>
          <a:xfrm>
            <a:off x="801410" y="5002173"/>
            <a:ext cx="7541181" cy="650319"/>
          </a:xfrm>
          <a:prstGeom prst="rect">
            <a:avLst/>
          </a:prstGeom>
          <a:solidFill>
            <a:srgbClr val="FFFFFF">
              <a:alpha val="4000"/>
            </a:srgbClr>
          </a:solidFill>
          <a:ln/>
        </p:spPr>
      </p:sp>
      <p:sp>
        <p:nvSpPr>
          <p:cNvPr id="11" name="Text 7"/>
          <p:cNvSpPr/>
          <p:nvPr/>
        </p:nvSpPr>
        <p:spPr>
          <a:xfrm>
            <a:off x="1028224" y="5145881"/>
            <a:ext cx="7087553" cy="362903"/>
          </a:xfrm>
          <a:prstGeom prst="rect">
            <a:avLst/>
          </a:prstGeom>
          <a:noFill/>
          <a:ln/>
        </p:spPr>
        <p:txBody>
          <a:bodyPr wrap="none" lIns="0" tIns="0" rIns="0" bIns="0" rtlCol="0" anchor="t"/>
          <a:lstStyle/>
          <a:p>
            <a:pPr marL="0" indent="0">
              <a:lnSpc>
                <a:spcPts val="2850"/>
              </a:lnSpc>
              <a:buNone/>
            </a:pPr>
            <a:r>
              <a:rPr lang="en-US" sz="1750" dirty="0">
                <a:solidFill>
                  <a:srgbClr val="E0D6DE"/>
                </a:solidFill>
                <a:latin typeface="Fira Sans" pitchFamily="34" charset="0"/>
                <a:ea typeface="Fira Sans" pitchFamily="34" charset="-122"/>
                <a:cs typeface="Fira Sans" pitchFamily="34" charset="-120"/>
              </a:rPr>
              <a:t>scikit-learn Documentation: https://scikit-learn.org/stable/</a:t>
            </a:r>
            <a:endParaRPr lang="en-US" sz="1750" dirty="0"/>
          </a:p>
        </p:txBody>
      </p:sp>
      <p:sp>
        <p:nvSpPr>
          <p:cNvPr id="12" name="Shape 8"/>
          <p:cNvSpPr/>
          <p:nvPr/>
        </p:nvSpPr>
        <p:spPr>
          <a:xfrm>
            <a:off x="801410" y="5652492"/>
            <a:ext cx="7541181" cy="650319"/>
          </a:xfrm>
          <a:prstGeom prst="rect">
            <a:avLst/>
          </a:prstGeom>
          <a:solidFill>
            <a:srgbClr val="000000">
              <a:alpha val="4000"/>
            </a:srgbClr>
          </a:solidFill>
          <a:ln/>
        </p:spPr>
      </p:sp>
      <p:sp>
        <p:nvSpPr>
          <p:cNvPr id="13" name="Text 9"/>
          <p:cNvSpPr/>
          <p:nvPr/>
        </p:nvSpPr>
        <p:spPr>
          <a:xfrm>
            <a:off x="1028224" y="5796201"/>
            <a:ext cx="7087553" cy="362903"/>
          </a:xfrm>
          <a:prstGeom prst="rect">
            <a:avLst/>
          </a:prstGeom>
          <a:noFill/>
          <a:ln/>
        </p:spPr>
        <p:txBody>
          <a:bodyPr wrap="none" lIns="0" tIns="0" rIns="0" bIns="0" rtlCol="0" anchor="t"/>
          <a:lstStyle/>
          <a:p>
            <a:pPr marL="0" indent="0">
              <a:lnSpc>
                <a:spcPts val="2850"/>
              </a:lnSpc>
              <a:buNone/>
            </a:pPr>
            <a:r>
              <a:rPr lang="en-US" sz="1750" dirty="0">
                <a:solidFill>
                  <a:srgbClr val="E0D6DE"/>
                </a:solidFill>
                <a:latin typeface="Fira Sans" pitchFamily="34" charset="0"/>
                <a:ea typeface="Fira Sans" pitchFamily="34" charset="-122"/>
                <a:cs typeface="Fira Sans" pitchFamily="34" charset="-120"/>
              </a:rPr>
              <a:t>XGBoost Documentation: https://xgboost.readthedocs.io/</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710</Words>
  <Application>Microsoft Office PowerPoint</Application>
  <PresentationFormat>Custom</PresentationFormat>
  <Paragraphs>58</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Fira Sans</vt:lpstr>
      <vt:lpstr>Fira Mono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Hemanth Kumar</cp:lastModifiedBy>
  <cp:revision>2</cp:revision>
  <dcterms:created xsi:type="dcterms:W3CDTF">2024-10-09T13:34:58Z</dcterms:created>
  <dcterms:modified xsi:type="dcterms:W3CDTF">2024-10-09T13:52:53Z</dcterms:modified>
</cp:coreProperties>
</file>