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67" r:id="rId14"/>
    <p:sldId id="268" r:id="rId15"/>
    <p:sldId id="26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D6D7-D471-07A0-13E1-BFD14E1D4AE6}"/>
              </a:ext>
            </a:extLst>
          </p:cNvPr>
          <p:cNvSpPr>
            <a:spLocks noGrp="1"/>
          </p:cNvSpPr>
          <p:nvPr>
            <p:ph type="ctrTitle"/>
          </p:nvPr>
        </p:nvSpPr>
        <p:spPr>
          <a:xfrm>
            <a:off x="489857" y="1469571"/>
            <a:ext cx="11048999" cy="2373086"/>
          </a:xfrm>
        </p:spPr>
        <p:txBody>
          <a:bodyPr/>
          <a:lstStyle/>
          <a:p>
            <a:pPr algn="ctr"/>
            <a: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t>CAPSTONE PROJECT FOR CONSTRUCTING A SYNTAX TREE</a:t>
            </a:r>
            <a:br>
              <a:rPr lang="en-IN" sz="4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sp>
        <p:nvSpPr>
          <p:cNvPr id="3" name="Subtitle 2">
            <a:extLst>
              <a:ext uri="{FF2B5EF4-FFF2-40B4-BE49-F238E27FC236}">
                <a16:creationId xmlns:a16="http://schemas.microsoft.com/office/drawing/2014/main" id="{D51B8DD3-8385-F141-2741-B335F5EA31F0}"/>
              </a:ext>
            </a:extLst>
          </p:cNvPr>
          <p:cNvSpPr>
            <a:spLocks noGrp="1"/>
          </p:cNvSpPr>
          <p:nvPr>
            <p:ph type="subTitle" idx="1"/>
          </p:nvPr>
        </p:nvSpPr>
        <p:spPr>
          <a:xfrm>
            <a:off x="6945087" y="4354286"/>
            <a:ext cx="4746170" cy="3494314"/>
          </a:xfrm>
        </p:spPr>
        <p:txBody>
          <a:bodyPr>
            <a:normAutofit fontScale="25000" lnSpcReduction="20000"/>
          </a:bodyPr>
          <a:lstStyle/>
          <a:p>
            <a:pPr algn="ctr">
              <a:lnSpc>
                <a:spcPct val="107000"/>
              </a:lnSpc>
              <a:spcAft>
                <a:spcPts val="800"/>
              </a:spcAft>
            </a:pPr>
            <a:r>
              <a:rPr lang="en-IN" sz="8000" b="1" kern="100" dirty="0">
                <a:effectLst/>
                <a:latin typeface="Times New Roman" panose="02020603050405020304" pitchFamily="18" charset="0"/>
                <a:ea typeface="Calibri" panose="020F0502020204030204" pitchFamily="34" charset="0"/>
                <a:cs typeface="Times New Roman" panose="02020603050405020304" pitchFamily="18" charset="0"/>
              </a:rPr>
              <a:t>Submitted by </a:t>
            </a:r>
            <a:endParaRPr lang="en-IN" sz="8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8000" b="1" kern="100" dirty="0">
                <a:effectLst/>
                <a:latin typeface="Times New Roman" panose="02020603050405020304" pitchFamily="18" charset="0"/>
                <a:ea typeface="Calibri" panose="020F0502020204030204" pitchFamily="34" charset="0"/>
                <a:cs typeface="Times New Roman" panose="02020603050405020304" pitchFamily="18" charset="0"/>
              </a:rPr>
              <a:t>S. CHENCHU DANUSH (192211615)</a:t>
            </a:r>
            <a:endParaRPr lang="en-IN" sz="8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8000" b="1" kern="100" dirty="0">
                <a:effectLst/>
                <a:latin typeface="Times New Roman" panose="02020603050405020304" pitchFamily="18" charset="0"/>
                <a:ea typeface="Calibri" panose="020F0502020204030204" pitchFamily="34" charset="0"/>
                <a:cs typeface="Times New Roman" panose="02020603050405020304" pitchFamily="18" charset="0"/>
              </a:rPr>
              <a:t>P. CHANDU (192211204) </a:t>
            </a:r>
            <a:endParaRPr lang="en-IN" sz="8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8000" b="1" kern="100" dirty="0">
                <a:effectLst/>
                <a:latin typeface="Times New Roman" panose="02020603050405020304" pitchFamily="18" charset="0"/>
                <a:ea typeface="Calibri" panose="020F0502020204030204" pitchFamily="34" charset="0"/>
                <a:cs typeface="Times New Roman" panose="02020603050405020304" pitchFamily="18" charset="0"/>
              </a:rPr>
              <a:t>Under the Supervision of</a:t>
            </a:r>
            <a:endParaRPr lang="en-IN" sz="8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8000" b="1" kern="100" dirty="0">
                <a:effectLst/>
                <a:latin typeface="Times New Roman" panose="02020603050405020304" pitchFamily="18" charset="0"/>
                <a:ea typeface="Calibri" panose="020F0502020204030204" pitchFamily="34" charset="0"/>
                <a:cs typeface="Times New Roman" panose="02020603050405020304" pitchFamily="18" charset="0"/>
              </a:rPr>
              <a:t>Dr. W. Deva priya</a:t>
            </a:r>
            <a:endParaRPr lang="en-IN" sz="8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765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480466-A9C1-7D79-3503-FFA07C942E39}"/>
              </a:ext>
            </a:extLst>
          </p:cNvPr>
          <p:cNvSpPr txBox="1"/>
          <p:nvPr/>
        </p:nvSpPr>
        <p:spPr>
          <a:xfrm>
            <a:off x="359229" y="533401"/>
            <a:ext cx="11430000" cy="2283126"/>
          </a:xfrm>
          <a:prstGeom prst="rect">
            <a:avLst/>
          </a:prstGeom>
          <a:noFill/>
        </p:spPr>
        <p:txBody>
          <a:bodyPr wrap="square">
            <a:spAutoFit/>
          </a:bodyPr>
          <a:lstStyle/>
          <a:p>
            <a:pPr algn="just">
              <a:lnSpc>
                <a:spcPct val="107000"/>
              </a:lnSpc>
              <a:spcAft>
                <a:spcPts val="800"/>
              </a:spcAf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TRAVERSAL ALGORITHM:</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Traversal algorithms are fundamental techniques used to visit and process nodes in a tree data structure. In the context of constructing a syntax tree from a parse tree, traversal algorithms are crucial for systematically exploring the parse tree and building the corresponding syntax tree nodes.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0E0A0B3-1023-C5CF-D908-EF8C59A03B12}"/>
              </a:ext>
            </a:extLst>
          </p:cNvPr>
          <p:cNvSpPr txBox="1"/>
          <p:nvPr/>
        </p:nvSpPr>
        <p:spPr>
          <a:xfrm>
            <a:off x="457200" y="2960912"/>
            <a:ext cx="8686800" cy="374079"/>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Depth-First Traversal (DFT)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6D3F27D-DBEB-A8AB-A419-16F90C8A4615}"/>
              </a:ext>
            </a:extLst>
          </p:cNvPr>
          <p:cNvSpPr txBox="1"/>
          <p:nvPr/>
        </p:nvSpPr>
        <p:spPr>
          <a:xfrm>
            <a:off x="359227" y="3334991"/>
            <a:ext cx="8784773" cy="468077"/>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Start at the Root Node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F3D95372-82DC-8B81-C11A-456824284EA0}"/>
              </a:ext>
            </a:extLst>
          </p:cNvPr>
          <p:cNvSpPr txBox="1"/>
          <p:nvPr/>
        </p:nvSpPr>
        <p:spPr>
          <a:xfrm rot="10800000" flipV="1">
            <a:off x="359226" y="3915746"/>
            <a:ext cx="8784774" cy="461665"/>
          </a:xfrm>
          <a:prstGeom prst="rect">
            <a:avLst/>
          </a:prstGeom>
          <a:noFill/>
        </p:spPr>
        <p:txBody>
          <a:bodyPr wrap="square">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 Visit Each Child Node Recursively</a:t>
            </a:r>
            <a:endParaRPr lang="en-IN" sz="2400" dirty="0"/>
          </a:p>
        </p:txBody>
      </p:sp>
      <p:sp>
        <p:nvSpPr>
          <p:cNvPr id="13" name="TextBox 12">
            <a:extLst>
              <a:ext uri="{FF2B5EF4-FFF2-40B4-BE49-F238E27FC236}">
                <a16:creationId xmlns:a16="http://schemas.microsoft.com/office/drawing/2014/main" id="{A5D6A969-2909-D3F1-3376-E1936E13C9AE}"/>
              </a:ext>
            </a:extLst>
          </p:cNvPr>
          <p:cNvSpPr txBox="1"/>
          <p:nvPr/>
        </p:nvSpPr>
        <p:spPr>
          <a:xfrm>
            <a:off x="359226" y="4534170"/>
            <a:ext cx="7108372" cy="461665"/>
          </a:xfrm>
          <a:prstGeom prst="rect">
            <a:avLst/>
          </a:prstGeom>
          <a:noFill/>
        </p:spPr>
        <p:txBody>
          <a:bodyPr wrap="square">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Construct Syntax Tree Nodes</a:t>
            </a:r>
            <a:endParaRPr lang="en-IN" sz="2400" dirty="0"/>
          </a:p>
        </p:txBody>
      </p:sp>
      <p:sp>
        <p:nvSpPr>
          <p:cNvPr id="15" name="TextBox 14">
            <a:extLst>
              <a:ext uri="{FF2B5EF4-FFF2-40B4-BE49-F238E27FC236}">
                <a16:creationId xmlns:a16="http://schemas.microsoft.com/office/drawing/2014/main" id="{74230D7E-B0DC-FAF5-53CE-B56FD764E555}"/>
              </a:ext>
            </a:extLst>
          </p:cNvPr>
          <p:cNvSpPr txBox="1"/>
          <p:nvPr/>
        </p:nvSpPr>
        <p:spPr>
          <a:xfrm>
            <a:off x="391886" y="5139525"/>
            <a:ext cx="4920342" cy="461665"/>
          </a:xfrm>
          <a:prstGeom prst="rect">
            <a:avLst/>
          </a:prstGeom>
          <a:noFill/>
        </p:spPr>
        <p:txBody>
          <a:bodyPr wrap="square">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Add Child Nodes to Parent Nodes</a:t>
            </a:r>
            <a:endParaRPr lang="en-IN" sz="2400" dirty="0"/>
          </a:p>
        </p:txBody>
      </p:sp>
      <p:sp>
        <p:nvSpPr>
          <p:cNvPr id="17" name="TextBox 16">
            <a:extLst>
              <a:ext uri="{FF2B5EF4-FFF2-40B4-BE49-F238E27FC236}">
                <a16:creationId xmlns:a16="http://schemas.microsoft.com/office/drawing/2014/main" id="{9C052C76-FFD4-D9F8-EBA7-F0D4D8B3CC96}"/>
              </a:ext>
            </a:extLst>
          </p:cNvPr>
          <p:cNvSpPr txBox="1"/>
          <p:nvPr/>
        </p:nvSpPr>
        <p:spPr>
          <a:xfrm rot="10800000" flipH="1" flipV="1">
            <a:off x="391886" y="5685499"/>
            <a:ext cx="9710057" cy="468077"/>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Return Syntax Tree Root Node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Continue Traversal Until Completion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409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362C8B-526C-143E-C08F-450021807BDA}"/>
              </a:ext>
            </a:extLst>
          </p:cNvPr>
          <p:cNvSpPr txBox="1"/>
          <p:nvPr/>
        </p:nvSpPr>
        <p:spPr>
          <a:xfrm>
            <a:off x="419582" y="328035"/>
            <a:ext cx="6094070" cy="405367"/>
          </a:xfrm>
          <a:prstGeom prst="rect">
            <a:avLst/>
          </a:prstGeom>
          <a:noFill/>
        </p:spPr>
        <p:txBody>
          <a:bodyPr wrap="square">
            <a:spAutoFit/>
          </a:bodyPr>
          <a:lstStyle/>
          <a:p>
            <a:pPr algn="just">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Result and Analysis: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F10E3BF-D05D-CA9F-7791-F258BFE3B6DF}"/>
              </a:ext>
            </a:extLst>
          </p:cNvPr>
          <p:cNvPicPr>
            <a:picLocks noChangeAspect="1"/>
          </p:cNvPicPr>
          <p:nvPr/>
        </p:nvPicPr>
        <p:blipFill>
          <a:blip r:embed="rId2"/>
          <a:stretch>
            <a:fillRect/>
          </a:stretch>
        </p:blipFill>
        <p:spPr>
          <a:xfrm>
            <a:off x="419582" y="921393"/>
            <a:ext cx="5066818" cy="5524500"/>
          </a:xfrm>
          <a:prstGeom prst="rect">
            <a:avLst/>
          </a:prstGeom>
        </p:spPr>
      </p:pic>
      <p:pic>
        <p:nvPicPr>
          <p:cNvPr id="7" name="Picture 6">
            <a:extLst>
              <a:ext uri="{FF2B5EF4-FFF2-40B4-BE49-F238E27FC236}">
                <a16:creationId xmlns:a16="http://schemas.microsoft.com/office/drawing/2014/main" id="{CF35427F-0CE5-4927-F276-1970353E9A58}"/>
              </a:ext>
            </a:extLst>
          </p:cNvPr>
          <p:cNvPicPr>
            <a:picLocks noChangeAspect="1"/>
          </p:cNvPicPr>
          <p:nvPr/>
        </p:nvPicPr>
        <p:blipFill>
          <a:blip r:embed="rId3"/>
          <a:stretch>
            <a:fillRect/>
          </a:stretch>
        </p:blipFill>
        <p:spPr>
          <a:xfrm>
            <a:off x="5979838" y="206053"/>
            <a:ext cx="5930511" cy="6445893"/>
          </a:xfrm>
          <a:prstGeom prst="rect">
            <a:avLst/>
          </a:prstGeom>
        </p:spPr>
      </p:pic>
    </p:spTree>
    <p:extLst>
      <p:ext uri="{BB962C8B-B14F-4D97-AF65-F5344CB8AC3E}">
        <p14:creationId xmlns:p14="http://schemas.microsoft.com/office/powerpoint/2010/main" val="256364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007B9D-3C90-0189-9979-B42F13220E54}"/>
              </a:ext>
            </a:extLst>
          </p:cNvPr>
          <p:cNvPicPr>
            <a:picLocks noChangeAspect="1"/>
          </p:cNvPicPr>
          <p:nvPr/>
        </p:nvPicPr>
        <p:blipFill>
          <a:blip r:embed="rId2"/>
          <a:stretch>
            <a:fillRect/>
          </a:stretch>
        </p:blipFill>
        <p:spPr>
          <a:xfrm>
            <a:off x="348628" y="335847"/>
            <a:ext cx="4570614" cy="2638847"/>
          </a:xfrm>
          <a:prstGeom prst="rect">
            <a:avLst/>
          </a:prstGeom>
        </p:spPr>
      </p:pic>
      <p:pic>
        <p:nvPicPr>
          <p:cNvPr id="4" name="Picture 3">
            <a:extLst>
              <a:ext uri="{FF2B5EF4-FFF2-40B4-BE49-F238E27FC236}">
                <a16:creationId xmlns:a16="http://schemas.microsoft.com/office/drawing/2014/main" id="{22D4C81C-6F7A-FF8D-8E51-D23D38CC4E6D}"/>
              </a:ext>
            </a:extLst>
          </p:cNvPr>
          <p:cNvPicPr>
            <a:picLocks noChangeAspect="1"/>
          </p:cNvPicPr>
          <p:nvPr/>
        </p:nvPicPr>
        <p:blipFill>
          <a:blip r:embed="rId3"/>
          <a:stretch>
            <a:fillRect/>
          </a:stretch>
        </p:blipFill>
        <p:spPr>
          <a:xfrm>
            <a:off x="5093916" y="335847"/>
            <a:ext cx="6749456" cy="6273297"/>
          </a:xfrm>
          <a:prstGeom prst="rect">
            <a:avLst/>
          </a:prstGeom>
        </p:spPr>
      </p:pic>
      <p:pic>
        <p:nvPicPr>
          <p:cNvPr id="5" name="Picture 4">
            <a:extLst>
              <a:ext uri="{FF2B5EF4-FFF2-40B4-BE49-F238E27FC236}">
                <a16:creationId xmlns:a16="http://schemas.microsoft.com/office/drawing/2014/main" id="{FA032026-993E-71CD-8A85-6CAC1C345FFC}"/>
              </a:ext>
            </a:extLst>
          </p:cNvPr>
          <p:cNvPicPr>
            <a:picLocks noChangeAspect="1"/>
          </p:cNvPicPr>
          <p:nvPr/>
        </p:nvPicPr>
        <p:blipFill>
          <a:blip r:embed="rId4"/>
          <a:stretch>
            <a:fillRect/>
          </a:stretch>
        </p:blipFill>
        <p:spPr>
          <a:xfrm>
            <a:off x="348628" y="3188704"/>
            <a:ext cx="4570614" cy="3420440"/>
          </a:xfrm>
          <a:prstGeom prst="rect">
            <a:avLst/>
          </a:prstGeom>
        </p:spPr>
      </p:pic>
    </p:spTree>
    <p:extLst>
      <p:ext uri="{BB962C8B-B14F-4D97-AF65-F5344CB8AC3E}">
        <p14:creationId xmlns:p14="http://schemas.microsoft.com/office/powerpoint/2010/main" val="3320134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76C204-B1D1-5175-33AA-3A0B5C61CFFD}"/>
              </a:ext>
            </a:extLst>
          </p:cNvPr>
          <p:cNvSpPr txBox="1"/>
          <p:nvPr/>
        </p:nvSpPr>
        <p:spPr>
          <a:xfrm>
            <a:off x="344384" y="475013"/>
            <a:ext cx="8802584" cy="593304"/>
          </a:xfrm>
          <a:prstGeom prst="rect">
            <a:avLst/>
          </a:prstGeom>
          <a:noFill/>
        </p:spPr>
        <p:txBody>
          <a:bodyPr wrap="square">
            <a:spAutoFit/>
          </a:bodyPr>
          <a:lstStyle/>
          <a:p>
            <a:pPr algn="just">
              <a:lnSpc>
                <a:spcPct val="107000"/>
              </a:lnSpc>
              <a:spcAft>
                <a:spcPts val="800"/>
              </a:spcAf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Result and Analysis: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81E282C2-ABF2-804D-B1DD-ED39931393BD}"/>
              </a:ext>
            </a:extLst>
          </p:cNvPr>
          <p:cNvPicPr>
            <a:picLocks noChangeAspect="1"/>
          </p:cNvPicPr>
          <p:nvPr/>
        </p:nvPicPr>
        <p:blipFill>
          <a:blip r:embed="rId2"/>
          <a:stretch>
            <a:fillRect/>
          </a:stretch>
        </p:blipFill>
        <p:spPr>
          <a:xfrm>
            <a:off x="150543" y="104172"/>
            <a:ext cx="5775695" cy="6585995"/>
          </a:xfrm>
          <a:prstGeom prst="rect">
            <a:avLst/>
          </a:prstGeom>
        </p:spPr>
      </p:pic>
      <p:pic>
        <p:nvPicPr>
          <p:cNvPr id="13" name="Picture 12">
            <a:extLst>
              <a:ext uri="{FF2B5EF4-FFF2-40B4-BE49-F238E27FC236}">
                <a16:creationId xmlns:a16="http://schemas.microsoft.com/office/drawing/2014/main" id="{7C26E6BC-8298-7E16-6FA0-10D48990A161}"/>
              </a:ext>
            </a:extLst>
          </p:cNvPr>
          <p:cNvPicPr>
            <a:picLocks noChangeAspect="1"/>
          </p:cNvPicPr>
          <p:nvPr/>
        </p:nvPicPr>
        <p:blipFill>
          <a:blip r:embed="rId3"/>
          <a:stretch>
            <a:fillRect/>
          </a:stretch>
        </p:blipFill>
        <p:spPr>
          <a:xfrm>
            <a:off x="6096000" y="104172"/>
            <a:ext cx="5945457" cy="6585995"/>
          </a:xfrm>
          <a:prstGeom prst="rect">
            <a:avLst/>
          </a:prstGeom>
        </p:spPr>
      </p:pic>
    </p:spTree>
    <p:extLst>
      <p:ext uri="{BB962C8B-B14F-4D97-AF65-F5344CB8AC3E}">
        <p14:creationId xmlns:p14="http://schemas.microsoft.com/office/powerpoint/2010/main" val="374997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51F7AF-4C92-53A9-A4F1-F27E30BC71CE}"/>
              </a:ext>
            </a:extLst>
          </p:cNvPr>
          <p:cNvSpPr txBox="1"/>
          <p:nvPr/>
        </p:nvSpPr>
        <p:spPr>
          <a:xfrm>
            <a:off x="605642" y="831273"/>
            <a:ext cx="8541326" cy="593304"/>
          </a:xfrm>
          <a:prstGeom prst="rect">
            <a:avLst/>
          </a:prstGeom>
          <a:noFill/>
        </p:spPr>
        <p:txBody>
          <a:bodyPr wrap="square">
            <a:spAutoFit/>
          </a:bodyPr>
          <a:lstStyle/>
          <a:p>
            <a:pPr algn="just">
              <a:lnSpc>
                <a:spcPct val="107000"/>
              </a:lnSpc>
              <a:spcAft>
                <a:spcPts val="800"/>
              </a:spcAft>
            </a:pPr>
            <a:r>
              <a:rPr lang="en-IN" sz="3200" b="1" kern="100" dirty="0">
                <a:latin typeface="Times New Roman" panose="02020603050405020304" pitchFamily="18" charset="0"/>
                <a:ea typeface="Calibri" panose="020F0502020204030204" pitchFamily="34" charset="0"/>
                <a:cs typeface="Times New Roman" panose="02020603050405020304" pitchFamily="18" charset="0"/>
              </a:rPr>
              <a:t>OUTPUT</a:t>
            </a: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37B9E12-C797-0445-C995-60607AD6A66B}"/>
              </a:ext>
            </a:extLst>
          </p:cNvPr>
          <p:cNvPicPr>
            <a:picLocks noChangeAspect="1"/>
          </p:cNvPicPr>
          <p:nvPr/>
        </p:nvPicPr>
        <p:blipFill>
          <a:blip r:embed="rId2"/>
          <a:stretch>
            <a:fillRect/>
          </a:stretch>
        </p:blipFill>
        <p:spPr>
          <a:xfrm>
            <a:off x="1750731" y="1424577"/>
            <a:ext cx="8690538" cy="5213728"/>
          </a:xfrm>
          <a:prstGeom prst="rect">
            <a:avLst/>
          </a:prstGeom>
        </p:spPr>
      </p:pic>
    </p:spTree>
    <p:extLst>
      <p:ext uri="{BB962C8B-B14F-4D97-AF65-F5344CB8AC3E}">
        <p14:creationId xmlns:p14="http://schemas.microsoft.com/office/powerpoint/2010/main" val="265672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D2EB6C-3B87-F3B1-5279-4FF0E937052F}"/>
              </a:ext>
            </a:extLst>
          </p:cNvPr>
          <p:cNvSpPr txBox="1"/>
          <p:nvPr/>
        </p:nvSpPr>
        <p:spPr>
          <a:xfrm>
            <a:off x="424543" y="468086"/>
            <a:ext cx="11299371" cy="2987806"/>
          </a:xfrm>
          <a:prstGeom prst="rect">
            <a:avLst/>
          </a:prstGeom>
          <a:noFill/>
        </p:spPr>
        <p:txBody>
          <a:bodyPr wrap="square">
            <a:spAutoFit/>
          </a:bodyPr>
          <a:lstStyle/>
          <a:p>
            <a:pPr marL="63500" algn="just">
              <a:spcBef>
                <a:spcPts val="5"/>
              </a:spcBef>
              <a:spcAft>
                <a:spcPts val="0"/>
              </a:spcAft>
            </a:pPr>
            <a:r>
              <a:rPr lang="en-US" sz="3200" b="1" dirty="0">
                <a:effectLst/>
                <a:latin typeface="Times New Roman" panose="02020603050405020304" pitchFamily="18" charset="0"/>
                <a:ea typeface="Times New Roman" panose="02020603050405020304" pitchFamily="18" charset="0"/>
              </a:rPr>
              <a:t>Challenges</a:t>
            </a:r>
            <a:r>
              <a:rPr lang="en-US" sz="3200" b="1" spc="-3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and</a:t>
            </a:r>
            <a:r>
              <a:rPr lang="en-US" sz="3200" b="1" spc="-3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future</a:t>
            </a:r>
            <a:r>
              <a:rPr lang="en-US" sz="3200" b="1" spc="-3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work:</a:t>
            </a:r>
            <a:endParaRPr lang="en-IN" sz="3200" b="1" dirty="0">
              <a:effectLst/>
              <a:latin typeface="Times New Roman" panose="02020603050405020304" pitchFamily="18" charset="0"/>
              <a:ea typeface="Times New Roman" panose="02020603050405020304" pitchFamily="18" charset="0"/>
            </a:endParaRPr>
          </a:p>
          <a:p>
            <a:pPr marL="63500" algn="just">
              <a:spcBef>
                <a:spcPts val="5"/>
              </a:spcBef>
              <a:spcAft>
                <a:spcPts val="0"/>
              </a:spcAft>
            </a:pPr>
            <a:r>
              <a:rPr lang="en-US" sz="2000" b="1" dirty="0">
                <a:effectLst/>
                <a:latin typeface="Times New Roman" panose="02020603050405020304" pitchFamily="18" charset="0"/>
                <a:ea typeface="Times New Roman" panose="02020603050405020304" pitchFamily="18" charset="0"/>
              </a:rPr>
              <a:t> </a:t>
            </a:r>
            <a:endParaRPr lang="en-IN" sz="2000" b="1" dirty="0">
              <a:effectLst/>
              <a:latin typeface="Times New Roman" panose="02020603050405020304" pitchFamily="18" charset="0"/>
              <a:ea typeface="Times New Roman" panose="02020603050405020304" pitchFamily="18" charset="0"/>
            </a:endParaRPr>
          </a:p>
          <a:p>
            <a:pPr marL="63500" algn="just">
              <a:lnSpc>
                <a:spcPct val="115000"/>
              </a:lnSpc>
              <a:spcBef>
                <a:spcPts val="5"/>
              </a:spcBef>
              <a:spcAft>
                <a:spcPts val="0"/>
              </a:spcAft>
            </a:pPr>
            <a:r>
              <a:rPr lang="en-US" sz="2000" b="0" dirty="0">
                <a:effectLst/>
                <a:latin typeface="Times New Roman" panose="02020603050405020304" pitchFamily="18" charset="0"/>
                <a:ea typeface="Times New Roman" panose="02020603050405020304" pitchFamily="18" charset="0"/>
              </a:rPr>
              <a:t>The project faces several challenges, including handling complex and ambiguous grammars, ensuring the efficiency and scalability of the parser and tree construction algorithms, and seamlessly integrating machine learning models with traditional parsing techniques. Future work will focus on extending the methodology to support multiple programming languages, implementing more advanced code analysis and optimization techniques using machine learning, and developing real-time syntax tree construction tools for interactive development environments.</a:t>
            </a:r>
            <a:endParaRPr lang="en-IN" sz="20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04FE0700-DA22-F217-DBE3-980909DB8409}"/>
              </a:ext>
            </a:extLst>
          </p:cNvPr>
          <p:cNvSpPr txBox="1"/>
          <p:nvPr/>
        </p:nvSpPr>
        <p:spPr>
          <a:xfrm>
            <a:off x="424543" y="3429000"/>
            <a:ext cx="11299371" cy="3323987"/>
          </a:xfrm>
          <a:prstGeom prst="rect">
            <a:avLst/>
          </a:prstGeom>
          <a:noFill/>
        </p:spPr>
        <p:txBody>
          <a:bodyPr wrap="square">
            <a:spAutoFit/>
          </a:bodyPr>
          <a:lstStyle/>
          <a:p>
            <a:pPr marL="63500" algn="just"/>
            <a:r>
              <a:rPr lang="en-US" sz="3200" b="1" dirty="0">
                <a:effectLst/>
                <a:latin typeface="Times New Roman" panose="02020603050405020304" pitchFamily="18" charset="0"/>
                <a:ea typeface="Times New Roman" panose="02020603050405020304" pitchFamily="18" charset="0"/>
              </a:rPr>
              <a:t>Conclusion:</a:t>
            </a:r>
            <a:endParaRPr lang="en-IN" sz="3200" b="1" dirty="0">
              <a:effectLst/>
              <a:latin typeface="Times New Roman" panose="02020603050405020304" pitchFamily="18" charset="0"/>
              <a:ea typeface="Times New Roman" panose="02020603050405020304" pitchFamily="18" charset="0"/>
            </a:endParaRPr>
          </a:p>
          <a:p>
            <a:pPr marL="63500" algn="just"/>
            <a:r>
              <a:rPr lang="en-US" sz="2000" b="1" dirty="0">
                <a:effectLst/>
                <a:latin typeface="Times New Roman" panose="02020603050405020304" pitchFamily="18" charset="0"/>
                <a:ea typeface="Times New Roman" panose="02020603050405020304" pitchFamily="18" charset="0"/>
              </a:rPr>
              <a:t> </a:t>
            </a:r>
            <a:endParaRPr lang="en-IN" sz="2000" b="1" dirty="0">
              <a:effectLst/>
              <a:latin typeface="Times New Roman" panose="02020603050405020304" pitchFamily="18" charset="0"/>
              <a:ea typeface="Times New Roman" panose="02020603050405020304" pitchFamily="18" charset="0"/>
            </a:endParaRPr>
          </a:p>
          <a:p>
            <a:pPr marL="63500" algn="just">
              <a:lnSpc>
                <a:spcPct val="115000"/>
              </a:lnSpc>
            </a:pPr>
            <a:r>
              <a:rPr lang="en-US" sz="2000" b="0" dirty="0">
                <a:effectLst/>
                <a:latin typeface="Times New Roman" panose="02020603050405020304" pitchFamily="18" charset="0"/>
                <a:ea typeface="Times New Roman" panose="02020603050405020304" pitchFamily="18" charset="0"/>
              </a:rPr>
              <a:t>In conclusion, the capstone project successfully demonstrates the ability to design and implement a system for constructing syntax trees from source code. The project not only covers the core aspects of parser design and tree construction but also incorporates performance analysis and visualization tools. The integration of machine learning enhances the system's capabilities in error detection, correction, and code optimization. Future work aims to expand the system's language support and incorporate more advanced analysis techniques, paving the way for the development of more intelligent and efficient programming tools.</a:t>
            </a:r>
            <a:endParaRPr lang="en-IN" sz="2000" b="1" dirty="0">
              <a:effectLst/>
              <a:latin typeface="Times New Roman" panose="02020603050405020304" pitchFamily="18" charset="0"/>
              <a:ea typeface="Times New Roman" panose="02020603050405020304" pitchFamily="18" charset="0"/>
            </a:endParaRPr>
          </a:p>
          <a:p>
            <a:pPr marL="63500" algn="just"/>
            <a:r>
              <a:rPr lang="en-US" sz="2000" b="1" dirty="0">
                <a:effectLst/>
                <a:latin typeface="Times New Roman" panose="02020603050405020304" pitchFamily="18" charset="0"/>
                <a:ea typeface="Times New Roman" panose="02020603050405020304" pitchFamily="18" charset="0"/>
              </a:rPr>
              <a:t> </a:t>
            </a:r>
            <a:endParaRPr lang="en-IN"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77473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6CF447-ECCB-7EFB-5156-6C4866172E9B}"/>
              </a:ext>
            </a:extLst>
          </p:cNvPr>
          <p:cNvSpPr txBox="1"/>
          <p:nvPr/>
        </p:nvSpPr>
        <p:spPr>
          <a:xfrm>
            <a:off x="665018" y="605642"/>
            <a:ext cx="8481950" cy="613245"/>
          </a:xfrm>
          <a:prstGeom prst="rect">
            <a:avLst/>
          </a:prstGeom>
          <a:noFill/>
        </p:spPr>
        <p:txBody>
          <a:bodyPr wrap="square">
            <a:spAutoFit/>
          </a:bodyPr>
          <a:lstStyle/>
          <a:p>
            <a:pPr marL="63500" algn="just">
              <a:lnSpc>
                <a:spcPct val="115000"/>
              </a:lnSpc>
            </a:pPr>
            <a:r>
              <a:rPr lang="en-US" sz="3200" b="1" dirty="0">
                <a:effectLst/>
                <a:latin typeface="Times New Roman" panose="02020603050405020304" pitchFamily="18" charset="0"/>
                <a:ea typeface="Times New Roman" panose="02020603050405020304" pitchFamily="18" charset="0"/>
              </a:rPr>
              <a:t>BIBILIOGRAPHY</a:t>
            </a:r>
            <a:endParaRPr lang="en-IN" sz="32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7354B534-66BF-CD49-FA44-F10A12DA1631}"/>
              </a:ext>
            </a:extLst>
          </p:cNvPr>
          <p:cNvSpPr txBox="1"/>
          <p:nvPr/>
        </p:nvSpPr>
        <p:spPr>
          <a:xfrm>
            <a:off x="665018" y="1828800"/>
            <a:ext cx="11317185" cy="4665188"/>
          </a:xfrm>
          <a:prstGeom prst="rect">
            <a:avLst/>
          </a:prstGeom>
          <a:noFill/>
        </p:spPr>
        <p:txBody>
          <a:bodyPr wrap="square">
            <a:spAutoFit/>
          </a:bodyPr>
          <a:lstStyle/>
          <a:p>
            <a:pPr marL="342900" lvl="0" indent="-342900" algn="just">
              <a:lnSpc>
                <a:spcPct val="115000"/>
              </a:lnSpc>
              <a:buFont typeface="+mj-lt"/>
              <a:buAutoNum type="arabicPeriod"/>
            </a:pPr>
            <a:r>
              <a:rPr lang="en-US" sz="2000" b="0" dirty="0">
                <a:effectLst/>
                <a:latin typeface="Times New Roman" panose="02020603050405020304" pitchFamily="18" charset="0"/>
                <a:ea typeface="Times New Roman" panose="02020603050405020304" pitchFamily="18" charset="0"/>
              </a:rPr>
              <a:t>Penev I, Karova M. Implementation of a Training Parser Using Explicit Abstract Syntax Tree. InProceedings of the 20th International Conference on Computer Systems and Technologies 2019 Jun 21 (pp. 299-303).</a:t>
            </a:r>
            <a:endParaRPr lang="en-IN" sz="2000" b="1"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US" sz="2000" b="0" dirty="0">
                <a:effectLst/>
                <a:latin typeface="Times New Roman" panose="02020603050405020304" pitchFamily="18" charset="0"/>
                <a:ea typeface="Times New Roman" panose="02020603050405020304" pitchFamily="18" charset="0"/>
              </a:rPr>
              <a:t>Baxter, Ira D., et al. "Clone detection using abstract syntax trees." Proceedings. International Conference on Software Maintenance (Cat. No. 98CB36272). IEEE, 1998.</a:t>
            </a:r>
            <a:endParaRPr lang="en-IN" sz="2000" b="1"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US" sz="2000" b="0" dirty="0">
                <a:effectLst/>
                <a:latin typeface="Times New Roman" panose="02020603050405020304" pitchFamily="18" charset="0"/>
                <a:ea typeface="Times New Roman" panose="02020603050405020304" pitchFamily="18" charset="0"/>
              </a:rPr>
              <a:t>Allen, Eric, et al. "Growing a syntax." Proceedings of Workshop on Foundations of Object-Oriented Languages. 2009.</a:t>
            </a:r>
            <a:endParaRPr lang="en-IN" sz="2000" b="1"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US" sz="2000" b="0" dirty="0">
                <a:effectLst/>
                <a:latin typeface="Times New Roman" panose="02020603050405020304" pitchFamily="18" charset="0"/>
                <a:ea typeface="Times New Roman" panose="02020603050405020304" pitchFamily="18" charset="0"/>
              </a:rPr>
              <a:t>Falke, Raimar, Pierre Frenzel, and Rainer Koschke. "Empirical evaluation of clone detection using syntax suffix trees." Empirical Software Engineering 13 (2008): 601-643.</a:t>
            </a:r>
            <a:endParaRPr lang="en-IN" sz="2000" b="1"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US" sz="2000" b="0" dirty="0">
                <a:effectLst/>
                <a:latin typeface="Times New Roman" panose="02020603050405020304" pitchFamily="18" charset="0"/>
                <a:ea typeface="Times New Roman" panose="02020603050405020304" pitchFamily="18" charset="0"/>
              </a:rPr>
              <a:t>Derrick, Donald, and Daniel Archambault. "TreeForm: Explaining and exploring grammar through syntax trees." Literary and linguistic computing 25.1 (2010): 53-66.</a:t>
            </a:r>
            <a:endParaRPr lang="en-IN" sz="2000" b="1"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US" sz="2000" b="0" dirty="0">
                <a:effectLst/>
                <a:latin typeface="Times New Roman" panose="02020603050405020304" pitchFamily="18" charset="0"/>
                <a:ea typeface="Times New Roman" panose="02020603050405020304" pitchFamily="18" charset="0"/>
              </a:rPr>
              <a:t>Crew, Roger F. "ASTLOG: A Language for Examining Abstract Syntax Trees." DSL. Vol. 97. No. 18. 1997.</a:t>
            </a:r>
            <a:endParaRPr lang="en-IN"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5586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5AF361-E06A-E983-627B-18F2FF3ADE23}"/>
              </a:ext>
            </a:extLst>
          </p:cNvPr>
          <p:cNvSpPr txBox="1"/>
          <p:nvPr/>
        </p:nvSpPr>
        <p:spPr>
          <a:xfrm>
            <a:off x="326571" y="1001486"/>
            <a:ext cx="11397343" cy="5346913"/>
          </a:xfrm>
          <a:prstGeom prst="rect">
            <a:avLst/>
          </a:prstGeom>
          <a:noFill/>
        </p:spPr>
        <p:txBody>
          <a:bodyPr wrap="square">
            <a:spAutoFit/>
          </a:bodyPr>
          <a:lstStyle/>
          <a:p>
            <a:pPr marL="63500" marR="2665730" algn="just">
              <a:lnSpc>
                <a:spcPct val="210000"/>
              </a:lnSpc>
              <a:spcBef>
                <a:spcPts val="5"/>
              </a:spcBef>
              <a:spcAft>
                <a:spcPts val="0"/>
              </a:spcAft>
            </a:pPr>
            <a:r>
              <a:rPr lang="en-US" sz="3200" b="1" dirty="0">
                <a:effectLst/>
                <a:latin typeface="Times New Roman" panose="02020603050405020304" pitchFamily="18" charset="0"/>
                <a:ea typeface="Times New Roman" panose="02020603050405020304" pitchFamily="18" charset="0"/>
              </a:rPr>
              <a:t>ABSTRACT:</a:t>
            </a:r>
            <a:endParaRPr lang="en-IN" sz="3200" dirty="0">
              <a:effectLst/>
              <a:latin typeface="Times New Roman" panose="02020603050405020304" pitchFamily="18" charset="0"/>
              <a:ea typeface="Times New Roman" panose="02020603050405020304" pitchFamily="18" charset="0"/>
            </a:endParaRPr>
          </a:p>
          <a:p>
            <a:pPr algn="just">
              <a:lnSpc>
                <a:spcPct val="115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capstone project aims to develop a comprehensive software system capable of parsing source code and constructing a syntax tree, a fundamental component in the analysis and compilation of programming languages. The system will employ routines to build a tree data structure that represents the syntactic structure of given source code. This involves defining node types for various language constructs, including expressions, statements, declarations, and control flow constructs. The project will also design and implement algorithms to traverse the parse tree and construct the syntax tree accurately. By providing a detailed representation of the syntactic structure, this system facilitates further tasks such as semantic analysis, code optimization, and error detection, contributing significantly to the field of compiler construction and language processing.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073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7F6DA9-A9CC-C938-3E26-35215E22E934}"/>
              </a:ext>
            </a:extLst>
          </p:cNvPr>
          <p:cNvSpPr txBox="1"/>
          <p:nvPr/>
        </p:nvSpPr>
        <p:spPr>
          <a:xfrm>
            <a:off x="272143" y="762000"/>
            <a:ext cx="11386457" cy="6563656"/>
          </a:xfrm>
          <a:prstGeom prst="rect">
            <a:avLst/>
          </a:prstGeom>
          <a:noFill/>
        </p:spPr>
        <p:txBody>
          <a:bodyPr wrap="square">
            <a:spAutoFit/>
          </a:bodyPr>
          <a:lstStyle/>
          <a:p>
            <a:pPr algn="just">
              <a:lnSpc>
                <a:spcPct val="115000"/>
              </a:lnSpc>
              <a:spcAft>
                <a:spcPts val="800"/>
              </a:spcAf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construction of a syntax tree is a critical step in the compilation process of programming languages. A syntax tree, or abstract syntax tree (AST), is a hierarchical tree representation of the abstract syntactic structure of source code. Each node in the tree denotes a construct occurring in the source code. The primary goal of this project is to develop software that can parse source code and accurately construct a syntax tree, thus providing a clear and structured representation of the code’s syntax.</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we will focus on designing and implementing routines to build a tree data structure that captures the syntactic elements of the source code. This involves defining various node types to represent different language constructs such as expressions, statements, declarations, and control flow elements. These node types are essential for capturing the diverse syntactic components of a programming language.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541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57570-DAB9-DB6F-99B5-3A53598D0B09}"/>
              </a:ext>
            </a:extLst>
          </p:cNvPr>
          <p:cNvSpPr txBox="1"/>
          <p:nvPr/>
        </p:nvSpPr>
        <p:spPr>
          <a:xfrm>
            <a:off x="359229" y="1164770"/>
            <a:ext cx="11103428" cy="5470024"/>
          </a:xfrm>
          <a:prstGeom prst="rect">
            <a:avLst/>
          </a:prstGeom>
          <a:noFill/>
        </p:spPr>
        <p:txBody>
          <a:bodyPr wrap="square">
            <a:spAutoFit/>
          </a:bodyPr>
          <a:lstStyle/>
          <a:p>
            <a:pPr algn="just">
              <a:lnSpc>
                <a:spcPct val="115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construction of the syntax tree will be based on traversing a parse tree generated by a parser. The parser processes the source code and creates a parse tree, which includes all the syntactic details according to the grammar of the programming language. The syntax tree, on the other hand, abstracts away some of the syntactic details to focus on the structure and content relevant to the language's semantics.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project will not only deepen our understanding of compiler construction and language processing but also provide practical tools for further development in areas such as semantic analysis, code optimization, and automated error detection. By the end of the project, we aim to deliver a robust software system that can serve as a foundational component in the development of compilers and other language processing tools.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101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963A2-7F28-C7A2-8243-AEF0B952EA3B}"/>
              </a:ext>
            </a:extLst>
          </p:cNvPr>
          <p:cNvSpPr txBox="1"/>
          <p:nvPr/>
        </p:nvSpPr>
        <p:spPr>
          <a:xfrm>
            <a:off x="429985" y="751114"/>
            <a:ext cx="11332029" cy="3707490"/>
          </a:xfrm>
          <a:prstGeom prst="rect">
            <a:avLst/>
          </a:prstGeom>
          <a:noFill/>
        </p:spPr>
        <p:txBody>
          <a:bodyPr wrap="square">
            <a:spAutoFit/>
          </a:bodyPr>
          <a:lstStyle/>
          <a:p>
            <a:pPr algn="just">
              <a:lnSpc>
                <a:spcPct val="115000"/>
              </a:lnSpc>
              <a:spcAft>
                <a:spcPts val="800"/>
              </a:spcAf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objective of this capstone project is to design and implement software that parses source code and constructs a syntax tree, accurately representing the syntactic structure of the code. This involves defining node types for various language constructs—such as expressions, statements, declarations, and control flow constructs—and developing algorithms to traverse the parse tree to build the syntax tree. The resulting syntax tree will facilitate semantic analysis, code optimization, and error detection, serving as a critical component in compiler construction and language processing.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625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292D2-A067-7C0F-258E-C86FC28AAAFA}"/>
              </a:ext>
            </a:extLst>
          </p:cNvPr>
          <p:cNvSpPr txBox="1"/>
          <p:nvPr/>
        </p:nvSpPr>
        <p:spPr>
          <a:xfrm>
            <a:off x="500743" y="468086"/>
            <a:ext cx="11244943" cy="8267584"/>
          </a:xfrm>
          <a:prstGeom prst="rect">
            <a:avLst/>
          </a:prstGeom>
          <a:noFill/>
        </p:spPr>
        <p:txBody>
          <a:bodyPr wrap="square">
            <a:spAutoFit/>
          </a:bodyPr>
          <a:lstStyle/>
          <a:p>
            <a:pPr>
              <a:lnSpc>
                <a:spcPct val="107000"/>
              </a:lnSpc>
              <a:spcAft>
                <a:spcPts val="800"/>
              </a:spcAft>
            </a:pPr>
            <a:r>
              <a:rPr lang="en-IN" sz="3200" b="1" kern="0" dirty="0">
                <a:effectLst/>
                <a:latin typeface="Times New Roman" panose="02020603050405020304" pitchFamily="18" charset="0"/>
                <a:ea typeface="Times New Roman" panose="02020603050405020304" pitchFamily="18" charset="0"/>
                <a:cs typeface="Times New Roman" panose="02020603050405020304" pitchFamily="18" charset="0"/>
              </a:rPr>
              <a:t>FUNCTIONALITY:</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Source Code Parsing: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Develop routines to parse source code written in various programming languages.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Implement a lexer to tokenize the input source code into meaningful tokens.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Design a parser to generate a parse tree representing the syntactic structure of the source code.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Syntax Tree Construction: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Define node types to represent different language constructs such as expressions, statements, declarations, and control flow constructs.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Develop algorithms to traverse the parse tree and construct a syntax tree based on the defined node types.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Ensure accuracy in capturing the syntactic structure of the source code through the syntax tree representation.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653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8C21C6-2BF0-A7D8-5E47-BC91FC30B11E}"/>
              </a:ext>
            </a:extLst>
          </p:cNvPr>
          <p:cNvSpPr txBox="1"/>
          <p:nvPr/>
        </p:nvSpPr>
        <p:spPr>
          <a:xfrm>
            <a:off x="315684" y="979712"/>
            <a:ext cx="11190515" cy="4537589"/>
          </a:xfrm>
          <a:prstGeom prst="rect">
            <a:avLst/>
          </a:prstGeom>
          <a:noFill/>
        </p:spPr>
        <p:txBody>
          <a:bodyPr wrap="square">
            <a:spAutoFit/>
          </a:bodyPr>
          <a:lstStyle/>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Node Representation: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Define appropriate data structures to represent nodes in the syntax tree, capturing essential information such as node type, value, and child nodes.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Design node classes or structures tailored to specific language constructs, ensuring clarity and consistency in representation.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Traversal Algorithms: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Implement traversal algorithms such as depth-first or breadth-first traversal to navigate the parse tree and construct the syntax tree.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Develop mechanisms to handle nested constructs and establish hierarchical relationships between nodes.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70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eps in the processing of source code">
            <a:extLst>
              <a:ext uri="{FF2B5EF4-FFF2-40B4-BE49-F238E27FC236}">
                <a16:creationId xmlns:a16="http://schemas.microsoft.com/office/drawing/2014/main" id="{C198A252-55A2-9837-CC5E-06218662A5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536575"/>
            <a:ext cx="5731510" cy="5784850"/>
          </a:xfrm>
          <a:prstGeom prst="rect">
            <a:avLst/>
          </a:prstGeom>
          <a:noFill/>
          <a:ln>
            <a:noFill/>
          </a:ln>
        </p:spPr>
      </p:pic>
    </p:spTree>
    <p:extLst>
      <p:ext uri="{BB962C8B-B14F-4D97-AF65-F5344CB8AC3E}">
        <p14:creationId xmlns:p14="http://schemas.microsoft.com/office/powerpoint/2010/main" val="14575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3586A0-34BF-2C19-EE04-BFE5A8BFC45D}"/>
              </a:ext>
            </a:extLst>
          </p:cNvPr>
          <p:cNvSpPr txBox="1"/>
          <p:nvPr/>
        </p:nvSpPr>
        <p:spPr>
          <a:xfrm>
            <a:off x="293914" y="740229"/>
            <a:ext cx="11473543" cy="4092852"/>
          </a:xfrm>
          <a:prstGeom prst="rect">
            <a:avLst/>
          </a:prstGeom>
          <a:noFill/>
        </p:spPr>
        <p:txBody>
          <a:bodyPr wrap="square">
            <a:spAutoFit/>
          </a:bodyPr>
          <a:lstStyle/>
          <a:p>
            <a:pPr>
              <a:lnSpc>
                <a:spcPct val="107000"/>
              </a:lnSpc>
              <a:spcAft>
                <a:spcPts val="800"/>
              </a:spcAf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Developing a capstone project for constructing a syntax tree involves designing software that can parse source code and construct a tree representation of its syntactic structure. The methodology begins with selecting the target programming language and the tools for parsing and syntax tree construction, such as ANTLR or PLY. The next step is defining the grammar of the target language using a formal grammar description like BNF or EBNF. Following this, a parser is implemented to convert the source code into a parse tree. To represent different language constructs, various node types are defined, including nodes for expressions, statements, declarations, and control flow constructs.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906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91</TotalTime>
  <Words>1356</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Symbol</vt:lpstr>
      <vt:lpstr>Times New Roman</vt:lpstr>
      <vt:lpstr>Wingdings 3</vt:lpstr>
      <vt:lpstr>Ion</vt:lpstr>
      <vt:lpstr>CAPSTONE PROJECT FOR CONSTRUCTING A SYNTAX TREE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CHANDU POOLA</dc:creator>
  <cp:lastModifiedBy>CHANDU POOLA</cp:lastModifiedBy>
  <cp:revision>6</cp:revision>
  <dcterms:created xsi:type="dcterms:W3CDTF">2024-06-26T02:42:31Z</dcterms:created>
  <dcterms:modified xsi:type="dcterms:W3CDTF">2024-06-26T04:13:55Z</dcterms:modified>
</cp:coreProperties>
</file>