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57" r:id="rId4"/>
    <p:sldId id="259" r:id="rId5"/>
    <p:sldId id="262" r:id="rId6"/>
    <p:sldId id="275" r:id="rId7"/>
    <p:sldId id="269" r:id="rId8"/>
    <p:sldId id="268" r:id="rId9"/>
    <p:sldId id="265" r:id="rId10"/>
    <p:sldId id="264" r:id="rId11"/>
    <p:sldId id="279" r:id="rId12"/>
    <p:sldId id="280" r:id="rId13"/>
    <p:sldId id="281" r:id="rId14"/>
    <p:sldId id="278" r:id="rId15"/>
    <p:sldId id="282" r:id="rId16"/>
    <p:sldId id="277" r:id="rId17"/>
    <p:sldId id="276" r:id="rId18"/>
    <p:sldId id="263" r:id="rId19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C5"/>
    <a:srgbClr val="EFBA08"/>
    <a:srgbClr val="009DBB"/>
    <a:srgbClr val="860038"/>
    <a:srgbClr val="75787B"/>
    <a:srgbClr val="00B3D9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3605"/>
  </p:normalViewPr>
  <p:slideViewPr>
    <p:cSldViewPr snapToObjects="1">
      <p:cViewPr varScale="1">
        <p:scale>
          <a:sx n="144" d="100"/>
          <a:sy n="144" d="100"/>
        </p:scale>
        <p:origin x="264" y="17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0" d="100"/>
          <a:sy n="130" d="100"/>
        </p:scale>
        <p:origin x="3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CA7B-640A-CE43-808B-0A58784401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D62A-717E-2E46-9278-1276E4B8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5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8270-06C1-864E-B9EE-03302FF412F2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3B194-68B6-C942-BC0D-511918DB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6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B194-68B6-C942-BC0D-511918DB79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5BB4B2-497D-8147-BDD5-A4E38F9FDEBC}"/>
              </a:ext>
            </a:extLst>
          </p:cNvPr>
          <p:cNvSpPr/>
          <p:nvPr userDrawn="1"/>
        </p:nvSpPr>
        <p:spPr>
          <a:xfrm>
            <a:off x="169336" y="190500"/>
            <a:ext cx="9821333" cy="3200400"/>
          </a:xfrm>
          <a:prstGeom prst="rect">
            <a:avLst/>
          </a:prstGeom>
          <a:solidFill>
            <a:srgbClr val="8600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77EF9-7FAB-F84B-AE27-6776483D91C9}"/>
              </a:ext>
            </a:extLst>
          </p:cNvPr>
          <p:cNvSpPr/>
          <p:nvPr userDrawn="1"/>
        </p:nvSpPr>
        <p:spPr>
          <a:xfrm>
            <a:off x="0" y="5143500"/>
            <a:ext cx="10160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43B9-931A-AB41-9CDB-A067E82CF7FF}"/>
              </a:ext>
            </a:extLst>
          </p:cNvPr>
          <p:cNvSpPr/>
          <p:nvPr userDrawn="1"/>
        </p:nvSpPr>
        <p:spPr>
          <a:xfrm>
            <a:off x="169336" y="3422597"/>
            <a:ext cx="9821333" cy="76200"/>
          </a:xfrm>
          <a:prstGeom prst="rect">
            <a:avLst/>
          </a:prstGeom>
          <a:solidFill>
            <a:srgbClr val="EFBA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E7801-5CB6-6D48-B959-11C68772643E}"/>
              </a:ext>
            </a:extLst>
          </p:cNvPr>
          <p:cNvSpPr/>
          <p:nvPr userDrawn="1"/>
        </p:nvSpPr>
        <p:spPr>
          <a:xfrm>
            <a:off x="0" y="5676900"/>
            <a:ext cx="10160000" cy="76200"/>
          </a:xfrm>
          <a:prstGeom prst="rect">
            <a:avLst/>
          </a:prstGeom>
          <a:solidFill>
            <a:srgbClr val="00B3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DD62F-E087-8F46-9760-05582CB240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7000" y="4305300"/>
            <a:ext cx="1911350" cy="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EFF3-08F8-4145-8A15-95128ACA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90F-C23E-C849-86A0-B4076DE4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D9089D-1779-DB44-B243-A2E08C21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3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1"/>
            <a:ext cx="10157269" cy="550411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vert="horz" lIns="274320" tIns="274320" rIns="274320" bIns="2743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34" y="800100"/>
            <a:ext cx="9144000" cy="41148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590769-3167-AB43-AA82-2A2A6D6AFBB1}"/>
              </a:ext>
            </a:extLst>
          </p:cNvPr>
          <p:cNvCxnSpPr>
            <a:cxnSpLocks/>
          </p:cNvCxnSpPr>
          <p:nvPr userDrawn="1"/>
        </p:nvCxnSpPr>
        <p:spPr>
          <a:xfrm>
            <a:off x="1" y="5143500"/>
            <a:ext cx="10157269" cy="0"/>
          </a:xfrm>
          <a:prstGeom prst="line">
            <a:avLst/>
          </a:prstGeom>
          <a:ln w="6350">
            <a:solidFill>
              <a:srgbClr val="75787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473453-9B56-1841-B02C-7C2F770D37DA}"/>
              </a:ext>
            </a:extLst>
          </p:cNvPr>
          <p:cNvSpPr/>
          <p:nvPr userDrawn="1"/>
        </p:nvSpPr>
        <p:spPr>
          <a:xfrm>
            <a:off x="0" y="5676900"/>
            <a:ext cx="10160000" cy="76200"/>
          </a:xfrm>
          <a:prstGeom prst="rect">
            <a:avLst/>
          </a:prstGeom>
          <a:solidFill>
            <a:srgbClr val="00B3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C4580-3922-6846-BF05-FF39243789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348296" y="5267325"/>
            <a:ext cx="1379904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E20C0-4ED4-424D-A190-D4AF4C8263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5600" y="5402174"/>
            <a:ext cx="2895600" cy="92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</p:sldLayoutIdLst>
  <p:hf sldNum="0" hdr="0" dt="0"/>
  <p:txStyles>
    <p:titleStyle>
      <a:lvl1pPr algn="l" defTabSz="457196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i="0" kern="1200" cap="all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196" rtl="0" eaLnBrk="1" latinLnBrk="0" hangingPunct="1">
        <a:spcBef>
          <a:spcPct val="20000"/>
        </a:spcBef>
        <a:buFontTx/>
        <a:buNone/>
        <a:defRPr sz="22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914391" indent="-457196" algn="l" defTabSz="457196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1257287" indent="-342896" algn="l" defTabSz="457196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3pPr>
      <a:lvl4pPr marL="1714483" indent="-342896" algn="l" defTabSz="457196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4pPr>
      <a:lvl5pPr marL="1828782" indent="0" algn="l" defTabSz="457196" rtl="0" eaLnBrk="1" latinLnBrk="0" hangingPunct="1">
        <a:spcBef>
          <a:spcPts val="528"/>
        </a:spcBef>
        <a:buFont typeface="Arial"/>
        <a:buNone/>
        <a:defRPr sz="2200" b="1" kern="1200" baseline="0">
          <a:solidFill>
            <a:schemeClr val="tx1"/>
          </a:solidFill>
          <a:latin typeface="Arial"/>
          <a:ea typeface="+mn-ea"/>
          <a:cs typeface="Arial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F2ABD1-B012-934E-BCCC-1C06497F9608}"/>
              </a:ext>
            </a:extLst>
          </p:cNvPr>
          <p:cNvSpPr txBox="1"/>
          <p:nvPr/>
        </p:nvSpPr>
        <p:spPr>
          <a:xfrm>
            <a:off x="431800" y="237044"/>
            <a:ext cx="9328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-1</a:t>
            </a:r>
          </a:p>
          <a:p>
            <a:pPr algn="r"/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Genetic Factors in Predicting Diseases with Pandas and Neural Networks</a:t>
            </a:r>
          </a:p>
          <a:p>
            <a:pPr algn="r"/>
            <a:endParaRPr lang="en-US" sz="32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691F2-F02F-F74C-94B7-566A366FD7BE}"/>
              </a:ext>
            </a:extLst>
          </p:cNvPr>
          <p:cNvSpPr txBox="1"/>
          <p:nvPr/>
        </p:nvSpPr>
        <p:spPr>
          <a:xfrm>
            <a:off x="1498600" y="3002867"/>
            <a:ext cx="826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Dhanush Ganesh | CSUDH | 05/06/2024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09FB7-2D20-A94E-8628-0D977490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954462"/>
            <a:ext cx="3048000" cy="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9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Confusion Matrix of Large data sets</a:t>
            </a:r>
          </a:p>
        </p:txBody>
      </p:sp>
      <p:pic>
        <p:nvPicPr>
          <p:cNvPr id="6" name="Picture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1027991E-54BB-C955-D449-EF463918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44" y="3074648"/>
            <a:ext cx="2593672" cy="2016134"/>
          </a:xfrm>
          <a:prstGeom prst="rect">
            <a:avLst/>
          </a:prstGeom>
        </p:spPr>
      </p:pic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92225F4-BB53-B776-CCFC-703C8FE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7" y="3130858"/>
            <a:ext cx="2609424" cy="2016134"/>
          </a:xfrm>
          <a:prstGeom prst="rect">
            <a:avLst/>
          </a:prstGeom>
        </p:spPr>
      </p:pic>
      <p:pic>
        <p:nvPicPr>
          <p:cNvPr id="10" name="Picture 9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3FFCF1D-9992-9021-B4E2-C10AECCBA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748" y="1006609"/>
            <a:ext cx="2593672" cy="1930331"/>
          </a:xfrm>
          <a:prstGeom prst="rect">
            <a:avLst/>
          </a:prstGeom>
        </p:spPr>
      </p:pic>
      <p:pic>
        <p:nvPicPr>
          <p:cNvPr id="12" name="Picture 11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0636A326-2A92-D4F7-628D-9886E4784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" y="993550"/>
            <a:ext cx="2780843" cy="1943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0D32E1-A6E9-DB60-0523-78931842E79F}"/>
              </a:ext>
            </a:extLst>
          </p:cNvPr>
          <p:cNvSpPr txBox="1"/>
          <p:nvPr/>
        </p:nvSpPr>
        <p:spPr>
          <a:xfrm>
            <a:off x="2895125" y="1668584"/>
            <a:ext cx="177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  <a:p>
            <a:r>
              <a:rPr lang="en-US" dirty="0"/>
              <a:t>(Gradient Boost)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AC04A-1C49-6997-0DFD-EDC6BB7BF9C8}"/>
              </a:ext>
            </a:extLst>
          </p:cNvPr>
          <p:cNvSpPr txBox="1"/>
          <p:nvPr/>
        </p:nvSpPr>
        <p:spPr>
          <a:xfrm>
            <a:off x="2742725" y="3744085"/>
            <a:ext cx="207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  <a:p>
            <a:r>
              <a:rPr lang="en-US" dirty="0"/>
              <a:t>(SVM)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D101D-C2FA-A74C-214C-0263DDB520B6}"/>
              </a:ext>
            </a:extLst>
          </p:cNvPr>
          <p:cNvSpPr txBox="1"/>
          <p:nvPr/>
        </p:nvSpPr>
        <p:spPr>
          <a:xfrm>
            <a:off x="7811892" y="1780635"/>
            <a:ext cx="2159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  <a:p>
            <a:r>
              <a:rPr lang="en-US" dirty="0"/>
              <a:t>(Random Forest)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B63FC-CE49-4B3D-6646-42DF59690F26}"/>
              </a:ext>
            </a:extLst>
          </p:cNvPr>
          <p:cNvSpPr txBox="1"/>
          <p:nvPr/>
        </p:nvSpPr>
        <p:spPr>
          <a:xfrm>
            <a:off x="7787022" y="3744085"/>
            <a:ext cx="218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  <a:p>
            <a:r>
              <a:rPr lang="en-US" dirty="0"/>
              <a:t>(</a:t>
            </a:r>
            <a:r>
              <a:rPr lang="en-US" dirty="0" err="1"/>
              <a:t>KNeighbors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71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Model Performance Summary using Grid-search-cv for small data sets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93DFC4-8E79-A06F-A4D0-7F601F5C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4" y="1181100"/>
            <a:ext cx="4939996" cy="252126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639344B-FA5F-950A-A9CB-2BF59C21D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2095500"/>
            <a:ext cx="4724400" cy="2573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84A83-6497-4299-5061-938785EBFA8A}"/>
              </a:ext>
            </a:extLst>
          </p:cNvPr>
          <p:cNvSpPr txBox="1"/>
          <p:nvPr/>
        </p:nvSpPr>
        <p:spPr>
          <a:xfrm>
            <a:off x="1803400" y="3561636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BC446-20B9-4380-EE34-BCF49E5EF7D8}"/>
              </a:ext>
            </a:extLst>
          </p:cNvPr>
          <p:cNvSpPr txBox="1"/>
          <p:nvPr/>
        </p:nvSpPr>
        <p:spPr>
          <a:xfrm>
            <a:off x="6604000" y="4643578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</p:spTree>
    <p:extLst>
      <p:ext uri="{BB962C8B-B14F-4D97-AF65-F5344CB8AC3E}">
        <p14:creationId xmlns:p14="http://schemas.microsoft.com/office/powerpoint/2010/main" val="354265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Model Performance Summary using Grid-search-cv for small data sets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D3151C-41A6-C916-8F36-8B3C6211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153357"/>
            <a:ext cx="4648200" cy="2743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17151-6497-B3DC-CF7D-037C7D472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2019300"/>
            <a:ext cx="4953000" cy="268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01A7E-1B38-A2E7-DB4C-AC2B7291233A}"/>
              </a:ext>
            </a:extLst>
          </p:cNvPr>
          <p:cNvSpPr txBox="1"/>
          <p:nvPr/>
        </p:nvSpPr>
        <p:spPr>
          <a:xfrm>
            <a:off x="1574800" y="3896557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06E24-BF2D-E9EC-653D-5407F290365B}"/>
              </a:ext>
            </a:extLst>
          </p:cNvPr>
          <p:cNvSpPr txBox="1"/>
          <p:nvPr/>
        </p:nvSpPr>
        <p:spPr>
          <a:xfrm>
            <a:off x="6388100" y="4670977"/>
            <a:ext cx="218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</p:txBody>
      </p:sp>
    </p:spTree>
    <p:extLst>
      <p:ext uri="{BB962C8B-B14F-4D97-AF65-F5344CB8AC3E}">
        <p14:creationId xmlns:p14="http://schemas.microsoft.com/office/powerpoint/2010/main" val="118372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" y="0"/>
            <a:ext cx="10160000" cy="1104900"/>
          </a:xfrm>
        </p:spPr>
        <p:txBody>
          <a:bodyPr/>
          <a:lstStyle/>
          <a:p>
            <a:r>
              <a:rPr lang="en-US" dirty="0"/>
              <a:t>Model Performance Summary using Grid-search-cv for large data sets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0A9C8E-8B1D-16F7-AF5D-ECB2CB5A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234054"/>
            <a:ext cx="4800601" cy="25585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EA225A1-86AB-4F92-D25C-A78D56DEC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15" y="1714500"/>
            <a:ext cx="4962386" cy="2872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B81CA-EBB3-B2E6-2621-ED6B52ACB6E0}"/>
              </a:ext>
            </a:extLst>
          </p:cNvPr>
          <p:cNvSpPr txBox="1"/>
          <p:nvPr/>
        </p:nvSpPr>
        <p:spPr>
          <a:xfrm>
            <a:off x="1574800" y="3792588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CF2E3-C913-F566-A776-D0DD428DFCC0}"/>
              </a:ext>
            </a:extLst>
          </p:cNvPr>
          <p:cNvSpPr txBox="1"/>
          <p:nvPr/>
        </p:nvSpPr>
        <p:spPr>
          <a:xfrm>
            <a:off x="6472043" y="4586854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</p:spTree>
    <p:extLst>
      <p:ext uri="{BB962C8B-B14F-4D97-AF65-F5344CB8AC3E}">
        <p14:creationId xmlns:p14="http://schemas.microsoft.com/office/powerpoint/2010/main" val="42088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" y="0"/>
            <a:ext cx="10160000" cy="1104900"/>
          </a:xfrm>
        </p:spPr>
        <p:txBody>
          <a:bodyPr/>
          <a:lstStyle/>
          <a:p>
            <a:r>
              <a:rPr lang="en-US" dirty="0"/>
              <a:t>Model Performance Summary using Grid-search-cv for large data sets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5C4B7C-EB17-0D14-7D2F-33E05D3E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37" y="1866900"/>
            <a:ext cx="4658190" cy="27432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991C83-9EE9-404F-847A-B03D87CF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73" y="1257300"/>
            <a:ext cx="4876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554A2-062E-D66A-0A50-12963ACB7211}"/>
              </a:ext>
            </a:extLst>
          </p:cNvPr>
          <p:cNvSpPr txBox="1"/>
          <p:nvPr/>
        </p:nvSpPr>
        <p:spPr>
          <a:xfrm>
            <a:off x="1346200" y="4000500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3CA43-57BA-BADD-BAD1-A01EC1894EFA}"/>
              </a:ext>
            </a:extLst>
          </p:cNvPr>
          <p:cNvSpPr txBox="1"/>
          <p:nvPr/>
        </p:nvSpPr>
        <p:spPr>
          <a:xfrm>
            <a:off x="6451600" y="4559423"/>
            <a:ext cx="218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</p:txBody>
      </p:sp>
    </p:spTree>
    <p:extLst>
      <p:ext uri="{BB962C8B-B14F-4D97-AF65-F5344CB8AC3E}">
        <p14:creationId xmlns:p14="http://schemas.microsoft.com/office/powerpoint/2010/main" val="381002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Model Performance using Neural Network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61E3A6-BAEE-ED6F-454C-E403D8A3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07" y="1142299"/>
            <a:ext cx="4572000" cy="274977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460F30-5395-A429-AB57-22ED53A9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5" y="4045996"/>
            <a:ext cx="4514042" cy="1046534"/>
          </a:xfrm>
          <a:prstGeom prst="rect">
            <a:avLst/>
          </a:prstGeom>
        </p:spPr>
      </p:pic>
      <p:pic>
        <p:nvPicPr>
          <p:cNvPr id="9" name="Picture 8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272AF50F-5668-A381-DB05-BF9C5341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1562100"/>
            <a:ext cx="3436408" cy="2590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E3D67A-7D6E-2A7A-AA0C-2FF251078B7B}"/>
              </a:ext>
            </a:extLst>
          </p:cNvPr>
          <p:cNvSpPr txBox="1"/>
          <p:nvPr/>
        </p:nvSpPr>
        <p:spPr>
          <a:xfrm>
            <a:off x="6223000" y="4233964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4-wayHeterogeneous_ large Dataset</a:t>
            </a:r>
          </a:p>
        </p:txBody>
      </p:sp>
    </p:spTree>
    <p:extLst>
      <p:ext uri="{BB962C8B-B14F-4D97-AF65-F5344CB8AC3E}">
        <p14:creationId xmlns:p14="http://schemas.microsoft.com/office/powerpoint/2010/main" val="259698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723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C1D1AC-F084-5941-A940-48875D35A8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5600" y="1181100"/>
            <a:ext cx="9220200" cy="34290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Understanding: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of KDE, Histograms, and Confusion Matrix facilitated a thorough comprehension of datasets and model performance, enabling nuanced insights into data distributions and predictive accuracy.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Facilitated Decision-making: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techniques aided in feature selection, model evaluation, and pattern identification, streamlining decision-making processes in data analysis tasks.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Informed Decisions: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holistic understanding derived from these techniques empowered informed decision-making, guiding the selection of appropriate predictive algorithms based on dataset characteristics and enhancing overall analysis efficacy.</a:t>
            </a:r>
          </a:p>
        </p:txBody>
      </p:sp>
    </p:spTree>
    <p:extLst>
      <p:ext uri="{BB962C8B-B14F-4D97-AF65-F5344CB8AC3E}">
        <p14:creationId xmlns:p14="http://schemas.microsoft.com/office/powerpoint/2010/main" val="65162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9" y="0"/>
            <a:ext cx="10160000" cy="7747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C1D1AC-F084-5941-A940-48875D35A8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333500"/>
            <a:ext cx="9220200" cy="35814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Visualization: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advanced visualization methods to better interpret complex dataset structures and model outcomes.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Ensemble Approaches: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ensemble methods to enhance model robustness and predictive accuracy across varied datasets.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to Larger Datasets: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techniques to scale analysis methods to handle larger datasets efficiently, addressing real-world application requirements.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Real-world Application Focus: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Shift focus to wards practical applications, adapting analysis techniques to meet the demands of real-world scenarios and diverse datasets.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C1D1AC-F084-5941-A940-48875D35A8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3400" y="1866900"/>
            <a:ext cx="6324600" cy="12446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" sz="4400" dirty="0"/>
              <a:t>Thanks You!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" sz="4400" dirty="0"/>
          </a:p>
          <a:p>
            <a:pPr algn="ctr">
              <a:spcBef>
                <a:spcPts val="0"/>
              </a:spcBef>
            </a:pPr>
            <a:r>
              <a:rPr lang="en-US" sz="29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r>
              <a:rPr lang="en-US" sz="29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900" b="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</a:t>
            </a:r>
            <a:r>
              <a:rPr lang="en-US" sz="2900" b="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github.com</a:t>
            </a:r>
            <a:r>
              <a:rPr lang="en-US" sz="2900" b="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/Dhanush295</a:t>
            </a:r>
            <a:endParaRPr lang="en-US" sz="29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44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75C04-57FE-FD46-BADD-47CE7604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60000" cy="64770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Table of contents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0557B40-ED86-F94C-B7DA-12A9A3D125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3200" y="723900"/>
            <a:ext cx="6553200" cy="40386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457200" lvl="0" indent="-457200">
              <a:lnSpc>
                <a:spcPct val="270000"/>
              </a:lnSpc>
              <a:buAutoNum type="arabicPeriod"/>
            </a:pPr>
            <a:r>
              <a:rPr lang="en-US" sz="2000" dirty="0"/>
              <a:t>Motivation</a:t>
            </a:r>
          </a:p>
          <a:p>
            <a:pPr marL="457200" lvl="0" indent="-457200">
              <a:lnSpc>
                <a:spcPct val="270000"/>
              </a:lnSpc>
              <a:buAutoNum type="arabicPeriod"/>
            </a:pPr>
            <a:r>
              <a:rPr lang="en-US" sz="2000" dirty="0"/>
              <a:t>Techniques and Implementation</a:t>
            </a:r>
          </a:p>
          <a:p>
            <a:pPr marL="457200" lvl="0" indent="-457200">
              <a:lnSpc>
                <a:spcPct val="270000"/>
              </a:lnSpc>
              <a:buAutoNum type="arabicPeriod"/>
            </a:pPr>
            <a:r>
              <a:rPr lang="en-US" sz="2000" dirty="0"/>
              <a:t>Analysis</a:t>
            </a:r>
          </a:p>
          <a:p>
            <a:pPr marL="457200" lvl="0" indent="-457200">
              <a:lnSpc>
                <a:spcPct val="270000"/>
              </a:lnSpc>
              <a:buAutoNum type="arabicPeriod"/>
            </a:pPr>
            <a:r>
              <a:rPr lang="en-US" sz="2000" dirty="0"/>
              <a:t>Conclusion </a:t>
            </a:r>
          </a:p>
          <a:p>
            <a:pPr marL="457200" lvl="0" indent="-457200">
              <a:lnSpc>
                <a:spcPct val="270000"/>
              </a:lnSpc>
              <a:buAutoNum type="arabicPeriod"/>
            </a:pPr>
            <a:r>
              <a:rPr lang="en-US" sz="2000" dirty="0"/>
              <a:t>Future Work and Reference</a:t>
            </a:r>
          </a:p>
        </p:txBody>
      </p:sp>
    </p:spTree>
    <p:extLst>
      <p:ext uri="{BB962C8B-B14F-4D97-AF65-F5344CB8AC3E}">
        <p14:creationId xmlns:p14="http://schemas.microsoft.com/office/powerpoint/2010/main" val="39485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6ADEB6-5483-4A4E-BDF2-8D5AF7ED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60000" cy="647701"/>
          </a:xfrm>
        </p:spPr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2F7E2E-9EC1-C345-9A34-B32006E7B3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800100"/>
            <a:ext cx="9271613" cy="41148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Data: </a:t>
            </a:r>
            <a:r>
              <a:rPr lang="en-US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Gain insights into patterns.</a:t>
            </a:r>
          </a:p>
          <a:p>
            <a:pPr marL="342900" indent="-342900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Improving Predictive Performance: </a:t>
            </a:r>
            <a:r>
              <a:rPr lang="en-US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accurate models. </a:t>
            </a:r>
          </a:p>
          <a:p>
            <a:pPr marL="342900" indent="-342900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Optimizing Decision-Making: </a:t>
            </a:r>
            <a:r>
              <a:rPr lang="en-US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actionable insights. </a:t>
            </a:r>
          </a:p>
          <a:p>
            <a:pPr marL="342900" indent="-342900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Enhancing Data-driven Decisions: </a:t>
            </a:r>
            <a:r>
              <a:rPr lang="en-US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 data for growth. </a:t>
            </a:r>
          </a:p>
          <a:p>
            <a:pPr marL="342900" indent="-342900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Staying Competitive: </a:t>
            </a:r>
            <a:r>
              <a:rPr lang="en-US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Drive innovation for advantage.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700149"/>
          </a:xfrm>
        </p:spPr>
        <p:txBody>
          <a:bodyPr/>
          <a:lstStyle/>
          <a:p>
            <a:r>
              <a:rPr lang="en-US" sz="2400" dirty="0"/>
              <a:t>Techniques and Implementation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C1D1AC-F084-5941-A940-48875D35A8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333500"/>
            <a:ext cx="9220200" cy="28194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Integration: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combined Kernel Density Estimates (KDE), Histograms, and Confusion Matrix to thoroughly analyze datasets and evaluate model performance.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Insightful Visualization: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KDE illustrated variable probability density, while Histograms provided clear feature distributions, aiding in feature exploration and selection.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Effective Evaluation: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Utilizing these techniques, we assessed feature dependencies, identified correlations, and evaluated model accuracy, empowering informed decision-making in predictive modeling tasks across diverse datasets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12775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Kernel Density Estimates (KDE) Plot</a:t>
            </a:r>
            <a:br>
              <a:rPr lang="en-US" dirty="0"/>
            </a:br>
            <a:r>
              <a:rPr lang="en-US" dirty="0"/>
              <a:t>for Small Data sets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2DC07463-4A40-5B45-90D9-6D20C2FF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17" y="3156636"/>
            <a:ext cx="2955771" cy="191151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9F8D01E-06A2-82CD-93F8-D4890106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8" y="3205671"/>
            <a:ext cx="3177412" cy="1813446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CFCD3EE4-8C81-7ECB-F614-0C0267865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1136686"/>
            <a:ext cx="3015688" cy="1813447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FB920B20-64FB-C202-5DD1-5FF9FAE14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71" y="1172362"/>
            <a:ext cx="3214885" cy="1813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59AC34-0FE1-2D67-9702-C1AB4272C5AF}"/>
              </a:ext>
            </a:extLst>
          </p:cNvPr>
          <p:cNvSpPr txBox="1"/>
          <p:nvPr/>
        </p:nvSpPr>
        <p:spPr>
          <a:xfrm>
            <a:off x="3411056" y="1919425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1B4BB-028E-1E9C-0D31-B15E4CB77F2A}"/>
              </a:ext>
            </a:extLst>
          </p:cNvPr>
          <p:cNvSpPr txBox="1"/>
          <p:nvPr/>
        </p:nvSpPr>
        <p:spPr>
          <a:xfrm>
            <a:off x="7937123" y="1869902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F2548-7A5E-49DE-3220-A5A9BB477040}"/>
              </a:ext>
            </a:extLst>
          </p:cNvPr>
          <p:cNvSpPr txBox="1"/>
          <p:nvPr/>
        </p:nvSpPr>
        <p:spPr>
          <a:xfrm>
            <a:off x="3411056" y="3927728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7E410-C05B-4554-CECB-45A849363377}"/>
              </a:ext>
            </a:extLst>
          </p:cNvPr>
          <p:cNvSpPr txBox="1"/>
          <p:nvPr/>
        </p:nvSpPr>
        <p:spPr>
          <a:xfrm>
            <a:off x="7928739" y="3743062"/>
            <a:ext cx="241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4-wayHeterogeneous_</a:t>
            </a:r>
          </a:p>
        </p:txBody>
      </p:sp>
    </p:spTree>
    <p:extLst>
      <p:ext uri="{BB962C8B-B14F-4D97-AF65-F5344CB8AC3E}">
        <p14:creationId xmlns:p14="http://schemas.microsoft.com/office/powerpoint/2010/main" val="273232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952500"/>
          </a:xfrm>
        </p:spPr>
        <p:txBody>
          <a:bodyPr/>
          <a:lstStyle/>
          <a:p>
            <a:r>
              <a:rPr lang="en-US" dirty="0"/>
              <a:t>Kernel Density Estimates (KDE) Plot</a:t>
            </a:r>
            <a:br>
              <a:rPr lang="en-US" dirty="0"/>
            </a:br>
            <a:r>
              <a:rPr lang="en-US" dirty="0"/>
              <a:t>for Large Data Sets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5539E4A4-23AB-972F-70E5-F0E88BFC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104900"/>
            <a:ext cx="2743200" cy="175260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6F2F1233-2032-688D-837A-FD09670D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47" y="1132743"/>
            <a:ext cx="3043411" cy="1930570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AB1E0C4-6063-9280-EE30-407A47EA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3243557"/>
            <a:ext cx="2743200" cy="1774046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7F39DD3C-2550-B1F8-072E-10DFE87C9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0" y="3243557"/>
            <a:ext cx="3043411" cy="1865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B95CF-DF72-8E6B-568C-EF8B0232E36D}"/>
              </a:ext>
            </a:extLst>
          </p:cNvPr>
          <p:cNvSpPr txBox="1"/>
          <p:nvPr/>
        </p:nvSpPr>
        <p:spPr>
          <a:xfrm>
            <a:off x="3034190" y="1895209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8CC40-A0EC-AC84-DBAF-85A45B2F3FBA}"/>
              </a:ext>
            </a:extLst>
          </p:cNvPr>
          <p:cNvSpPr txBox="1"/>
          <p:nvPr/>
        </p:nvSpPr>
        <p:spPr>
          <a:xfrm>
            <a:off x="3034190" y="3880282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0D8BF-8F09-07F6-4562-3ADFEA5C1533}"/>
              </a:ext>
            </a:extLst>
          </p:cNvPr>
          <p:cNvSpPr txBox="1"/>
          <p:nvPr/>
        </p:nvSpPr>
        <p:spPr>
          <a:xfrm>
            <a:off x="8123411" y="1796534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1B2889-0DF1-2056-2A5D-9D2D83CD9F52}"/>
              </a:ext>
            </a:extLst>
          </p:cNvPr>
          <p:cNvSpPr txBox="1"/>
          <p:nvPr/>
        </p:nvSpPr>
        <p:spPr>
          <a:xfrm>
            <a:off x="8051800" y="3848100"/>
            <a:ext cx="241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</p:txBody>
      </p:sp>
    </p:spTree>
    <p:extLst>
      <p:ext uri="{BB962C8B-B14F-4D97-AF65-F5344CB8AC3E}">
        <p14:creationId xmlns:p14="http://schemas.microsoft.com/office/powerpoint/2010/main" val="8190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723900"/>
          </a:xfrm>
        </p:spPr>
        <p:txBody>
          <a:bodyPr/>
          <a:lstStyle/>
          <a:p>
            <a:r>
              <a:rPr lang="en-US" dirty="0"/>
              <a:t>Histogram of Small Data sets</a:t>
            </a:r>
          </a:p>
        </p:txBody>
      </p:sp>
      <p:pic>
        <p:nvPicPr>
          <p:cNvPr id="6" name="Picture 5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D36001B4-7C96-7204-D2E0-AB668A68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67" y="2952750"/>
            <a:ext cx="2596999" cy="211898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49968A8-17EA-1273-E9DF-1518CB39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" y="2970136"/>
            <a:ext cx="2596999" cy="213526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EC35B62-72DE-04D7-176D-862B42B9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001" y="868168"/>
            <a:ext cx="2596999" cy="1957699"/>
          </a:xfrm>
          <a:prstGeom prst="rect">
            <a:avLst/>
          </a:prstGeom>
        </p:spPr>
      </p:pic>
      <p:pic>
        <p:nvPicPr>
          <p:cNvPr id="12" name="Picture 11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AC682CCF-B533-0E53-89BD-54114EB6C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00" y="871860"/>
            <a:ext cx="2636100" cy="1873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EB1A90-1F99-39BE-DABC-EE73E6312C73}"/>
              </a:ext>
            </a:extLst>
          </p:cNvPr>
          <p:cNvSpPr txBox="1"/>
          <p:nvPr/>
        </p:nvSpPr>
        <p:spPr>
          <a:xfrm>
            <a:off x="2857377" y="1808362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534AE-B9AA-F8E1-59B7-E9B8903F6D2A}"/>
              </a:ext>
            </a:extLst>
          </p:cNvPr>
          <p:cNvSpPr txBox="1"/>
          <p:nvPr/>
        </p:nvSpPr>
        <p:spPr>
          <a:xfrm>
            <a:off x="2901765" y="3853102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E2F9A-E032-FE1B-BC6F-402F29BFCD5E}"/>
              </a:ext>
            </a:extLst>
          </p:cNvPr>
          <p:cNvSpPr txBox="1"/>
          <p:nvPr/>
        </p:nvSpPr>
        <p:spPr>
          <a:xfrm>
            <a:off x="7899400" y="1793964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E5551-DDB3-AC49-0965-50EDE557035D}"/>
              </a:ext>
            </a:extLst>
          </p:cNvPr>
          <p:cNvSpPr txBox="1"/>
          <p:nvPr/>
        </p:nvSpPr>
        <p:spPr>
          <a:xfrm>
            <a:off x="7975600" y="3853102"/>
            <a:ext cx="241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</p:txBody>
      </p:sp>
    </p:spTree>
    <p:extLst>
      <p:ext uri="{BB962C8B-B14F-4D97-AF65-F5344CB8AC3E}">
        <p14:creationId xmlns:p14="http://schemas.microsoft.com/office/powerpoint/2010/main" val="335262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723900"/>
          </a:xfrm>
        </p:spPr>
        <p:txBody>
          <a:bodyPr/>
          <a:lstStyle/>
          <a:p>
            <a:r>
              <a:rPr lang="en-US" dirty="0"/>
              <a:t>Histogram of Large data sets</a:t>
            </a:r>
          </a:p>
        </p:txBody>
      </p:sp>
      <p:pic>
        <p:nvPicPr>
          <p:cNvPr id="6" name="Picture 5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28D55C6F-45DA-0EB8-78C0-A845A3F6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0" y="816813"/>
            <a:ext cx="2796590" cy="1956788"/>
          </a:xfrm>
          <a:prstGeom prst="rect">
            <a:avLst/>
          </a:prstGeom>
        </p:spPr>
      </p:pic>
      <p:pic>
        <p:nvPicPr>
          <p:cNvPr id="8" name="Picture 7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223BB656-96EF-3C63-10D2-EF533563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46" y="839304"/>
            <a:ext cx="2796590" cy="195678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9AA6C99-BCCC-5A40-E99F-23183755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941400"/>
            <a:ext cx="2743200" cy="2175155"/>
          </a:xfrm>
          <a:prstGeom prst="rect">
            <a:avLst/>
          </a:prstGeom>
        </p:spPr>
      </p:pic>
      <p:pic>
        <p:nvPicPr>
          <p:cNvPr id="12" name="Picture 11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4DF0D17A-887B-A98C-3E43-3046D1B24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546" y="2918909"/>
            <a:ext cx="2815580" cy="2175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DFC9B-C9AC-6A15-3A26-F9E1537D3EA2}"/>
              </a:ext>
            </a:extLst>
          </p:cNvPr>
          <p:cNvSpPr txBox="1"/>
          <p:nvPr/>
        </p:nvSpPr>
        <p:spPr>
          <a:xfrm>
            <a:off x="2946400" y="1788300"/>
            <a:ext cx="13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F8764-E62D-0808-5FF5-1A6CC1956978}"/>
              </a:ext>
            </a:extLst>
          </p:cNvPr>
          <p:cNvSpPr txBox="1"/>
          <p:nvPr/>
        </p:nvSpPr>
        <p:spPr>
          <a:xfrm>
            <a:off x="2989062" y="3838001"/>
            <a:ext cx="165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5A788-BFB3-534B-714B-6FA3CC4E9758}"/>
              </a:ext>
            </a:extLst>
          </p:cNvPr>
          <p:cNvSpPr txBox="1"/>
          <p:nvPr/>
        </p:nvSpPr>
        <p:spPr>
          <a:xfrm>
            <a:off x="7989126" y="1756678"/>
            <a:ext cx="215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DF35D-B27B-D427-A178-723E841B8410}"/>
              </a:ext>
            </a:extLst>
          </p:cNvPr>
          <p:cNvSpPr txBox="1"/>
          <p:nvPr/>
        </p:nvSpPr>
        <p:spPr>
          <a:xfrm>
            <a:off x="7975600" y="3853102"/>
            <a:ext cx="241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</p:txBody>
      </p:sp>
    </p:spTree>
    <p:extLst>
      <p:ext uri="{BB962C8B-B14F-4D97-AF65-F5344CB8AC3E}">
        <p14:creationId xmlns:p14="http://schemas.microsoft.com/office/powerpoint/2010/main" val="31825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C2983C-DE81-3044-9E59-22B3DAC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0000" cy="723900"/>
          </a:xfrm>
        </p:spPr>
        <p:txBody>
          <a:bodyPr/>
          <a:lstStyle/>
          <a:p>
            <a:r>
              <a:rPr lang="en-US" dirty="0"/>
              <a:t>Confusion Matrix of Small Data Sets</a:t>
            </a:r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B329654-1A82-C4A2-0058-FB301FF6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8" y="800100"/>
            <a:ext cx="2877642" cy="2057400"/>
          </a:xfrm>
          <a:prstGeom prst="rect">
            <a:avLst/>
          </a:prstGeom>
        </p:spPr>
      </p:pic>
      <p:pic>
        <p:nvPicPr>
          <p:cNvPr id="8" name="Picture 7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3B4CABC5-9A60-8FD7-A482-8FBC6095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51" y="854010"/>
            <a:ext cx="2927919" cy="2119928"/>
          </a:xfrm>
          <a:prstGeom prst="rect">
            <a:avLst/>
          </a:prstGeom>
        </p:spPr>
      </p:pic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216E171-A16E-02E6-66A2-B5F45C860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8" y="3038780"/>
            <a:ext cx="2877642" cy="2081416"/>
          </a:xfrm>
          <a:prstGeom prst="rect">
            <a:avLst/>
          </a:prstGeom>
        </p:spPr>
      </p:pic>
      <p:pic>
        <p:nvPicPr>
          <p:cNvPr id="12" name="Picture 1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30AAB74-ABC3-1147-C0F5-791FCD024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897" y="3031572"/>
            <a:ext cx="2839912" cy="2095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B61D6C-B682-F3A8-78FF-B9C75A46FE48}"/>
              </a:ext>
            </a:extLst>
          </p:cNvPr>
          <p:cNvSpPr txBox="1"/>
          <p:nvPr/>
        </p:nvSpPr>
        <p:spPr>
          <a:xfrm>
            <a:off x="2915082" y="1662259"/>
            <a:ext cx="1783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2-wayEpi</a:t>
            </a:r>
          </a:p>
          <a:p>
            <a:r>
              <a:rPr lang="en-US" dirty="0"/>
              <a:t>(Gradient Boost)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8708-5E17-BDD3-4531-874638E72CF9}"/>
              </a:ext>
            </a:extLst>
          </p:cNvPr>
          <p:cNvSpPr txBox="1"/>
          <p:nvPr/>
        </p:nvSpPr>
        <p:spPr>
          <a:xfrm>
            <a:off x="8000470" y="1586942"/>
            <a:ext cx="2159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2Additive_2-wayEpi</a:t>
            </a:r>
          </a:p>
          <a:p>
            <a:r>
              <a:rPr lang="en-US" dirty="0"/>
              <a:t>(Random Forest)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A493C-C294-A08F-5912-45BEADDE7635}"/>
              </a:ext>
            </a:extLst>
          </p:cNvPr>
          <p:cNvSpPr txBox="1"/>
          <p:nvPr/>
        </p:nvSpPr>
        <p:spPr>
          <a:xfrm>
            <a:off x="7963809" y="3701728"/>
            <a:ext cx="218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4-wayHeterogeneous</a:t>
            </a:r>
          </a:p>
          <a:p>
            <a:r>
              <a:rPr lang="en-US" dirty="0"/>
              <a:t>(</a:t>
            </a:r>
            <a:r>
              <a:rPr lang="en-US" dirty="0" err="1"/>
              <a:t>KNeighbors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2AC79-9EB9-7138-BD2C-FFC8391B0270}"/>
              </a:ext>
            </a:extLst>
          </p:cNvPr>
          <p:cNvSpPr txBox="1"/>
          <p:nvPr/>
        </p:nvSpPr>
        <p:spPr>
          <a:xfrm>
            <a:off x="2922252" y="3714602"/>
            <a:ext cx="207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4-wayAdditive</a:t>
            </a:r>
          </a:p>
          <a:p>
            <a:r>
              <a:rPr lang="en-US" dirty="0"/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16563348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530</Words>
  <Application>Microsoft Macintosh PowerPoint</Application>
  <PresentationFormat>Custom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Calibri</vt:lpstr>
      <vt:lpstr>Presentation4</vt:lpstr>
      <vt:lpstr>PowerPoint Presentation</vt:lpstr>
      <vt:lpstr>Table of contents</vt:lpstr>
      <vt:lpstr>Motivation</vt:lpstr>
      <vt:lpstr>Techniques and Implementation</vt:lpstr>
      <vt:lpstr>Kernel Density Estimates (KDE) Plot for Small Data sets</vt:lpstr>
      <vt:lpstr>Kernel Density Estimates (KDE) Plot for Large Data Sets</vt:lpstr>
      <vt:lpstr>Histogram of Small Data sets</vt:lpstr>
      <vt:lpstr>Histogram of Large data sets</vt:lpstr>
      <vt:lpstr>Confusion Matrix of Small Data Sets</vt:lpstr>
      <vt:lpstr>Confusion Matrix of Large data sets</vt:lpstr>
      <vt:lpstr>Model Performance Summary using Grid-search-cv for small data sets</vt:lpstr>
      <vt:lpstr>Model Performance Summary using Grid-search-cv for small data sets</vt:lpstr>
      <vt:lpstr>Model Performance Summary using Grid-search-cv for large data sets</vt:lpstr>
      <vt:lpstr>Model Performance Summary using Grid-search-cv for large data sets</vt:lpstr>
      <vt:lpstr>Model Performance using Neural Network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Brendan Prince</dc:creator>
  <cp:lastModifiedBy>Dhanush Ganesh</cp:lastModifiedBy>
  <cp:revision>184</cp:revision>
  <dcterms:created xsi:type="dcterms:W3CDTF">2014-06-16T16:43:24Z</dcterms:created>
  <dcterms:modified xsi:type="dcterms:W3CDTF">2024-05-04T05:25:37Z</dcterms:modified>
</cp:coreProperties>
</file>