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63" r:id="rId14"/>
    <p:sldId id="265" r:id="rId15"/>
    <p:sldId id="266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3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133600"/>
            <a:ext cx="7543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5" dirty="0">
                <a:solidFill>
                  <a:srgbClr val="1CACE3"/>
                </a:solidFill>
                <a:latin typeface="Arial"/>
                <a:cs typeface="Arial"/>
              </a:rPr>
              <a:t>BITCOIN PRICE PREDICTION 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1066800"/>
            <a:ext cx="51054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0">
                <a:solidFill>
                  <a:srgbClr val="1382AC"/>
                </a:solidFill>
              </a:rPr>
              <a:t>CAP</a:t>
            </a:r>
            <a:r>
              <a:rPr sz="3600" spc="35">
                <a:solidFill>
                  <a:srgbClr val="1382AC"/>
                </a:solidFill>
              </a:rPr>
              <a:t>S</a:t>
            </a:r>
            <a:r>
              <a:rPr sz="3600" spc="-10">
                <a:solidFill>
                  <a:srgbClr val="1382AC"/>
                </a:solidFill>
              </a:rPr>
              <a:t>T</a:t>
            </a:r>
            <a:r>
              <a:rPr sz="3600" spc="-20">
                <a:solidFill>
                  <a:srgbClr val="1382AC"/>
                </a:solidFill>
              </a:rPr>
              <a:t>O</a:t>
            </a:r>
            <a:r>
              <a:rPr sz="3600" spc="20">
                <a:solidFill>
                  <a:srgbClr val="1382AC"/>
                </a:solidFill>
              </a:rPr>
              <a:t>NE</a:t>
            </a:r>
            <a:r>
              <a:rPr sz="3600" spc="-200">
                <a:solidFill>
                  <a:srgbClr val="1382AC"/>
                </a:solidFill>
              </a:rPr>
              <a:t> </a:t>
            </a:r>
            <a:r>
              <a:rPr sz="3600" spc="35">
                <a:solidFill>
                  <a:srgbClr val="1382AC"/>
                </a:solidFill>
              </a:rPr>
              <a:t>P</a:t>
            </a:r>
            <a:r>
              <a:rPr sz="3600" spc="20">
                <a:solidFill>
                  <a:srgbClr val="1382AC"/>
                </a:solidFill>
              </a:rPr>
              <a:t>R</a:t>
            </a:r>
            <a:r>
              <a:rPr sz="3600" spc="-20">
                <a:solidFill>
                  <a:srgbClr val="1382AC"/>
                </a:solidFill>
              </a:rPr>
              <a:t>O</a:t>
            </a:r>
            <a:r>
              <a:rPr sz="3600" spc="15">
                <a:solidFill>
                  <a:srgbClr val="1382AC"/>
                </a:solidFill>
              </a:rPr>
              <a:t>J</a:t>
            </a:r>
            <a:r>
              <a:rPr sz="3600" spc="40">
                <a:solidFill>
                  <a:srgbClr val="1382AC"/>
                </a:solidFill>
              </a:rPr>
              <a:t>E</a:t>
            </a:r>
            <a:r>
              <a:rPr sz="3600" spc="20">
                <a:solidFill>
                  <a:srgbClr val="1382AC"/>
                </a:solidFill>
              </a:rPr>
              <a:t>CT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57200" y="3276600"/>
            <a:ext cx="11296650" cy="2831544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lang="en-US" sz="2000" b="1" spc="10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DHANUSH S</a:t>
            </a:r>
            <a:endParaRPr lang="en-US" sz="2000" b="1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THANTHAI PERIYAR INSTITUE OF TECHNOLOGY  - VELLORE</a:t>
            </a:r>
          </a:p>
          <a:p>
            <a:pPr marL="2763520">
              <a:lnSpc>
                <a:spcPct val="100000"/>
              </a:lnSpc>
            </a:pPr>
            <a:r>
              <a:rPr lang="en-US" sz="2000" b="1" dirty="0">
                <a:solidFill>
                  <a:srgbClr val="1382AC"/>
                </a:solidFill>
                <a:latin typeface="Arial"/>
                <a:cs typeface="Arial"/>
              </a:rPr>
              <a:t>CIVIL 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rgbClr val="1382AC"/>
                </a:solidFill>
                <a:latin typeface="Arial"/>
                <a:cs typeface="Arial"/>
              </a:rPr>
              <a:t>EPARTMENT</a:t>
            </a:r>
          </a:p>
          <a:p>
            <a:pPr marL="2763520">
              <a:lnSpc>
                <a:spcPct val="100000"/>
              </a:lnSpc>
            </a:pPr>
            <a:endParaRPr lang="en-US" sz="2000" b="1" spc="15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157288"/>
            <a:ext cx="114395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262063"/>
            <a:ext cx="112490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547688"/>
            <a:ext cx="1060132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1127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In conclusion, we see about the </a:t>
            </a:r>
            <a:r>
              <a:rPr lang="en-US" sz="2800" dirty="0" err="1"/>
              <a:t>bitcoin</a:t>
            </a:r>
            <a:r>
              <a:rPr lang="en-US" sz="2800" dirty="0"/>
              <a:t> price prediction using the data science where </a:t>
            </a:r>
            <a:r>
              <a:rPr lang="en-US" sz="2800" dirty="0" err="1"/>
              <a:t>bitcoin</a:t>
            </a:r>
            <a:r>
              <a:rPr lang="en-US" sz="2800" dirty="0"/>
              <a:t> prices are very volatile, by using data science we overcome this problem where LSTM method is used.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From this project, Investors and traders can easily take right decision to invest in </a:t>
            </a:r>
            <a:r>
              <a:rPr lang="en-US" sz="2800" dirty="0" err="1"/>
              <a:t>bitcoin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 It is always important to take quality data where the dataset must contain all values without non values and it should be in the format of </a:t>
            </a:r>
            <a:r>
              <a:rPr lang="en-US" sz="2800" dirty="0" err="1"/>
              <a:t>csv</a:t>
            </a:r>
            <a:r>
              <a:rPr lang="en-US" sz="28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From the project, we have known how to predict the </a:t>
            </a:r>
            <a:r>
              <a:rPr lang="en-US" sz="2800" dirty="0" err="1"/>
              <a:t>bitcoin</a:t>
            </a:r>
            <a:r>
              <a:rPr lang="en-US" sz="2800" dirty="0"/>
              <a:t> price using </a:t>
            </a:r>
            <a:r>
              <a:rPr lang="en-US" sz="2800" dirty="0" err="1"/>
              <a:t>lstm</a:t>
            </a:r>
            <a:r>
              <a:rPr lang="en-US" sz="2800" dirty="0"/>
              <a:t> and we can apply the same principles and functions to find any other </a:t>
            </a:r>
            <a:r>
              <a:rPr lang="en-US" sz="2800" dirty="0" err="1"/>
              <a:t>cryptocurrencies</a:t>
            </a:r>
            <a:r>
              <a:rPr lang="en-US" sz="2800" dirty="0"/>
              <a:t> prices.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Eventhough</a:t>
            </a:r>
            <a:r>
              <a:rPr lang="en-US" sz="2800" dirty="0"/>
              <a:t>, if you find the graph , you shouldn’t </a:t>
            </a:r>
            <a:r>
              <a:rPr lang="en-US" sz="2800" dirty="0" err="1"/>
              <a:t>reley</a:t>
            </a:r>
            <a:r>
              <a:rPr lang="en-US" sz="2800" dirty="0"/>
              <a:t> on graph only because market is unpredictable and have sentiment emotions.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11201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From the link, dataset is download.</a:t>
            </a:r>
          </a:p>
          <a:p>
            <a:r>
              <a:rPr lang="en-US" sz="2200" dirty="0"/>
              <a:t>	-https://finance.yahoo.com/quote/BTC-USD/history/</a:t>
            </a:r>
          </a:p>
          <a:p>
            <a:endParaRPr lang="en-US" sz="2200" dirty="0"/>
          </a:p>
          <a:p>
            <a:r>
              <a:rPr lang="en-US" sz="2200" b="1" dirty="0"/>
              <a:t>From the </a:t>
            </a:r>
            <a:r>
              <a:rPr lang="en-US" sz="2200" b="1" dirty="0" err="1"/>
              <a:t>youtube</a:t>
            </a:r>
            <a:r>
              <a:rPr lang="en-US" sz="2200" b="1" dirty="0"/>
              <a:t> videos, I have learnt that how to develop functions to find </a:t>
            </a:r>
            <a:r>
              <a:rPr lang="en-US" sz="2200" b="1" dirty="0" err="1"/>
              <a:t>bitcoin</a:t>
            </a:r>
            <a:r>
              <a:rPr lang="en-US" sz="2200" b="1" dirty="0"/>
              <a:t> price predictions.</a:t>
            </a:r>
          </a:p>
          <a:p>
            <a:r>
              <a:rPr lang="en-US" sz="2200" b="1" dirty="0"/>
              <a:t>The link are</a:t>
            </a:r>
          </a:p>
          <a:p>
            <a:r>
              <a:rPr lang="en-US" sz="2200" dirty="0"/>
              <a:t>	-https://youtu.be/vXE7eqGxRVY?si=GpopW_sZj93KbPOV</a:t>
            </a:r>
          </a:p>
          <a:p>
            <a:r>
              <a:rPr lang="en-US" sz="2200" dirty="0"/>
              <a:t>	-https://youtu.be/p-QY7JNGD60?si=ZMmLDZO5J_ZU7NsQ</a:t>
            </a:r>
          </a:p>
          <a:p>
            <a:endParaRPr lang="en-US" sz="2200" dirty="0"/>
          </a:p>
          <a:p>
            <a:r>
              <a:rPr lang="en-US" sz="2200" b="1" dirty="0"/>
              <a:t>From the </a:t>
            </a:r>
            <a:r>
              <a:rPr lang="en-US" sz="2200" b="1" dirty="0" err="1"/>
              <a:t>youtube</a:t>
            </a:r>
            <a:r>
              <a:rPr lang="en-US" sz="2200" b="1" dirty="0"/>
              <a:t> video, I have learnt that how </a:t>
            </a:r>
            <a:r>
              <a:rPr lang="en-US" sz="2200" b="1" dirty="0" err="1"/>
              <a:t>Github</a:t>
            </a:r>
            <a:r>
              <a:rPr lang="en-US" sz="2200" b="1" dirty="0"/>
              <a:t> works and working with </a:t>
            </a:r>
            <a:r>
              <a:rPr lang="en-US" sz="2200" b="1" dirty="0" err="1"/>
              <a:t>Github</a:t>
            </a:r>
            <a:r>
              <a:rPr lang="en-US" sz="2200" b="1" dirty="0"/>
              <a:t>.</a:t>
            </a:r>
          </a:p>
          <a:p>
            <a:r>
              <a:rPr lang="en-US" sz="2200" dirty="0"/>
              <a:t>	-https://youtu.be/T6o3Ci8Ieag?si=4EUwkeyAQ-8HXnIo</a:t>
            </a:r>
          </a:p>
          <a:p>
            <a:endParaRPr lang="en-US" sz="2200" dirty="0"/>
          </a:p>
          <a:p>
            <a:r>
              <a:rPr lang="en-US" sz="2200" b="1" dirty="0"/>
              <a:t>From the </a:t>
            </a:r>
            <a:r>
              <a:rPr lang="en-US" sz="2200" b="1" dirty="0" err="1"/>
              <a:t>youtube</a:t>
            </a:r>
            <a:r>
              <a:rPr lang="en-US" sz="2200" b="1" dirty="0"/>
              <a:t> videos, I have learnt Python, </a:t>
            </a:r>
            <a:r>
              <a:rPr lang="en-US" sz="2200" b="1" dirty="0" err="1"/>
              <a:t>Visualstudios</a:t>
            </a:r>
            <a:r>
              <a:rPr lang="en-US" sz="2200" b="1" dirty="0"/>
              <a:t>, Anaconda programs.</a:t>
            </a:r>
          </a:p>
          <a:p>
            <a:r>
              <a:rPr lang="en-US" sz="2200" dirty="0"/>
              <a:t>	-https://youtu.be/_uQrJ0TkZlc?si=C84Y0srDFX7x6MTV</a:t>
            </a:r>
          </a:p>
          <a:p>
            <a:r>
              <a:rPr lang="en-US" sz="2200" dirty="0"/>
              <a:t>	-https://youtu.be/E9U-EBG8jVk?si=6isNfGwidn9gJCwu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3200400"/>
            <a:ext cx="59436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z="7200" spc="30" dirty="0"/>
              <a:t>THANK</a:t>
            </a:r>
            <a:r>
              <a:rPr sz="7200" spc="-145" dirty="0"/>
              <a:t> </a:t>
            </a:r>
            <a:r>
              <a:rPr sz="7200"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37977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10820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 err="1"/>
              <a:t>Bitcoin</a:t>
            </a:r>
            <a:r>
              <a:rPr lang="en-US" sz="3200" b="1" dirty="0"/>
              <a:t> Price </a:t>
            </a:r>
            <a:r>
              <a:rPr lang="en-US" sz="3200" dirty="0"/>
              <a:t>will always </a:t>
            </a:r>
            <a:r>
              <a:rPr lang="en-US" sz="3200" b="1" dirty="0"/>
              <a:t>fluctuate rapidly </a:t>
            </a:r>
            <a:r>
              <a:rPr lang="en-US" sz="3200" dirty="0"/>
              <a:t>in short period of time, so that investors and traders cannot predict the future price so they cannot invest in </a:t>
            </a:r>
            <a:r>
              <a:rPr lang="en-US" sz="3200" dirty="0" err="1"/>
              <a:t>cryptocurrencies</a:t>
            </a:r>
            <a:r>
              <a:rPr lang="en-US" sz="32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Bitcoin</a:t>
            </a:r>
            <a:r>
              <a:rPr lang="en-US" sz="3200" dirty="0"/>
              <a:t> has </a:t>
            </a:r>
            <a:r>
              <a:rPr lang="en-US" sz="3200" b="1" dirty="0"/>
              <a:t>high volatility</a:t>
            </a:r>
            <a:r>
              <a:rPr lang="en-US" sz="3200" dirty="0"/>
              <a:t> in price.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Uncertainty </a:t>
            </a:r>
            <a:r>
              <a:rPr lang="en-US" sz="3200" dirty="0"/>
              <a:t>in Investment Decisions.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Need for Data-Driven Insights.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/>
              <a:t> Having Opportunity for </a:t>
            </a:r>
            <a:r>
              <a:rPr lang="en-US" sz="3200" b="1" dirty="0"/>
              <a:t>Predictive Analytics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1082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We are using data science techniques for predicting the price prediction of </a:t>
            </a:r>
            <a:r>
              <a:rPr lang="en-US" sz="3200" dirty="0" err="1"/>
              <a:t>bitcoin</a:t>
            </a: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LSTM</a:t>
            </a:r>
            <a:r>
              <a:rPr lang="en-US" sz="3200" dirty="0"/>
              <a:t>  where it is called </a:t>
            </a:r>
            <a:r>
              <a:rPr lang="en-US" sz="3200" b="1" dirty="0"/>
              <a:t>Long Short Term Memory</a:t>
            </a:r>
            <a:r>
              <a:rPr lang="en-US" sz="3200" dirty="0"/>
              <a:t>, by using this method we can predict the </a:t>
            </a:r>
            <a:r>
              <a:rPr lang="en-US" sz="3200" dirty="0" err="1"/>
              <a:t>bitcoin</a:t>
            </a:r>
            <a:r>
              <a:rPr lang="en-US" sz="3200" dirty="0"/>
              <a:t> price.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Data Set needed for this process is collected from the </a:t>
            </a:r>
            <a:r>
              <a:rPr lang="en-US" sz="3200" b="1" dirty="0"/>
              <a:t>finance.yahoo.com</a:t>
            </a:r>
            <a:r>
              <a:rPr lang="en-US" sz="3200" dirty="0"/>
              <a:t> where the price of </a:t>
            </a:r>
            <a:r>
              <a:rPr lang="en-US" sz="3200" dirty="0" err="1"/>
              <a:t>bitcoin</a:t>
            </a:r>
            <a:r>
              <a:rPr lang="en-US" sz="3200" dirty="0"/>
              <a:t> from 2014 to 2023 are collected.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The collected dataset are in format of in </a:t>
            </a:r>
            <a:r>
              <a:rPr lang="en-US" sz="3200" b="1" dirty="0" err="1"/>
              <a:t>csv</a:t>
            </a:r>
            <a:r>
              <a:rPr lang="en-US" sz="3200" dirty="0"/>
              <a:t> extension.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Then the collected dataset are preprocessed.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Insightful </a:t>
            </a:r>
            <a:r>
              <a:rPr lang="en-US" sz="3200" b="1" dirty="0" err="1"/>
              <a:t>informations</a:t>
            </a:r>
            <a:r>
              <a:rPr lang="en-US" sz="3200" b="1" dirty="0"/>
              <a:t> </a:t>
            </a:r>
            <a:r>
              <a:rPr lang="en-US" sz="3200" dirty="0"/>
              <a:t>are then obtained.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10972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Firstly, the dataset are collected form the </a:t>
            </a:r>
            <a:r>
              <a:rPr lang="en-US" sz="3200" b="1" dirty="0"/>
              <a:t>finance.yahoo.com</a:t>
            </a:r>
            <a:r>
              <a:rPr lang="en-US" sz="3200" dirty="0"/>
              <a:t> where it stores the price history varying from </a:t>
            </a:r>
            <a:r>
              <a:rPr lang="en-US" sz="3200" b="1" dirty="0"/>
              <a:t>hours to minutes </a:t>
            </a:r>
            <a:r>
              <a:rPr lang="en-US" sz="3200" dirty="0"/>
              <a:t>from </a:t>
            </a:r>
            <a:r>
              <a:rPr lang="en-US" sz="3200" b="1" dirty="0"/>
              <a:t>2014 to 2024 (till date)</a:t>
            </a:r>
            <a:r>
              <a:rPr lang="en-US" sz="3200" dirty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And then dataset is downloaded from that website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Using </a:t>
            </a:r>
            <a:r>
              <a:rPr lang="en-US" sz="3200" b="1" dirty="0"/>
              <a:t>VS code</a:t>
            </a:r>
            <a:r>
              <a:rPr lang="en-US" sz="3200" dirty="0"/>
              <a:t>, we are installing the </a:t>
            </a:r>
            <a:r>
              <a:rPr lang="en-US" sz="3200" b="1" dirty="0"/>
              <a:t>python, </a:t>
            </a:r>
            <a:r>
              <a:rPr lang="en-US" sz="3200" b="1" dirty="0" err="1"/>
              <a:t>jupyter</a:t>
            </a:r>
            <a:r>
              <a:rPr lang="en-US" sz="3200" b="1" dirty="0"/>
              <a:t> notebook </a:t>
            </a:r>
            <a:r>
              <a:rPr lang="en-US" sz="3200" dirty="0"/>
              <a:t>and</a:t>
            </a:r>
            <a:r>
              <a:rPr lang="en-US" sz="3200" b="1" dirty="0"/>
              <a:t> </a:t>
            </a:r>
            <a:r>
              <a:rPr lang="en-US" sz="3200" b="1" dirty="0" err="1"/>
              <a:t>ananconda</a:t>
            </a:r>
            <a:r>
              <a:rPr lang="en-US" sz="3200" dirty="0"/>
              <a:t> and then importing dataset in the folder.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Creating the </a:t>
            </a:r>
            <a:r>
              <a:rPr lang="en-US" sz="3200" b="1" dirty="0"/>
              <a:t>New </a:t>
            </a:r>
            <a:r>
              <a:rPr lang="en-US" sz="3200" b="1" dirty="0" err="1"/>
              <a:t>jupter</a:t>
            </a:r>
            <a:r>
              <a:rPr lang="en-US" sz="3200" b="1" dirty="0"/>
              <a:t> note book file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Applying the </a:t>
            </a:r>
            <a:r>
              <a:rPr lang="en-US" sz="3200" b="1" dirty="0"/>
              <a:t>necessary corrections functions </a:t>
            </a:r>
            <a:r>
              <a:rPr lang="en-US" sz="3200" dirty="0"/>
              <a:t>to the dataset file to </a:t>
            </a:r>
            <a:r>
              <a:rPr lang="en-US" sz="3200" b="1" dirty="0"/>
              <a:t>handle the missing values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And creating model to predict the price of </a:t>
            </a:r>
            <a:r>
              <a:rPr lang="en-US" sz="3200" dirty="0" err="1"/>
              <a:t>bitcoin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609600" y="1447800"/>
            <a:ext cx="10896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b="1" dirty="0"/>
              <a:t>Long Short-Term Memory (LSTM) Networks</a:t>
            </a:r>
            <a:r>
              <a:rPr lang="en-US" sz="3200" dirty="0"/>
              <a:t>: A type of recurrent neural network (RNN) capable of capturing long-term dependencies and nonlinear relationships in sequential data.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By using the </a:t>
            </a:r>
            <a:r>
              <a:rPr lang="en-US" sz="3200" b="1" dirty="0"/>
              <a:t>LSTM algorithm</a:t>
            </a:r>
            <a:r>
              <a:rPr lang="en-US" sz="3200" dirty="0"/>
              <a:t>, dataset are analyzed.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And the </a:t>
            </a:r>
            <a:r>
              <a:rPr lang="en-US" sz="3200" b="1" dirty="0"/>
              <a:t>LSTM deployed </a:t>
            </a:r>
            <a:r>
              <a:rPr lang="en-US" sz="3200" dirty="0"/>
              <a:t>in the </a:t>
            </a:r>
            <a:r>
              <a:rPr lang="en-US" sz="3200" b="1" dirty="0" err="1"/>
              <a:t>Github</a:t>
            </a:r>
            <a:r>
              <a:rPr lang="en-US" sz="3200" b="1" dirty="0"/>
              <a:t> </a:t>
            </a:r>
            <a:r>
              <a:rPr lang="en-US" sz="3200" b="1" dirty="0" err="1"/>
              <a:t>respository</a:t>
            </a:r>
            <a:r>
              <a:rPr lang="en-US" sz="3200" b="1" dirty="0"/>
              <a:t> </a:t>
            </a:r>
            <a:r>
              <a:rPr lang="en-US" sz="3200" dirty="0"/>
              <a:t>where the </a:t>
            </a:r>
            <a:r>
              <a:rPr lang="en-US" sz="3200" b="1" dirty="0"/>
              <a:t>dataset, program file, Readme file </a:t>
            </a:r>
            <a:r>
              <a:rPr lang="en-US" sz="3200" dirty="0"/>
              <a:t>were added on the repository.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166813"/>
            <a:ext cx="112966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095375"/>
            <a:ext cx="112204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5" y="1057275"/>
            <a:ext cx="756285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498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Civil</dc:creator>
  <cp:lastModifiedBy>dhanush s</cp:lastModifiedBy>
  <cp:revision>16</cp:revision>
  <dcterms:created xsi:type="dcterms:W3CDTF">2024-04-04T10:53:27Z</dcterms:created>
  <dcterms:modified xsi:type="dcterms:W3CDTF">2024-04-10T12:15:30Z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