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899" y="91432"/>
            <a:ext cx="458724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25368" y="930480"/>
                </a:moveTo>
                <a:lnTo>
                  <a:pt x="31" y="930480"/>
                </a:lnTo>
                <a:lnTo>
                  <a:pt x="0" y="0"/>
                </a:lnTo>
                <a:lnTo>
                  <a:pt x="31" y="21224"/>
                </a:lnTo>
                <a:lnTo>
                  <a:pt x="25368" y="21224"/>
                </a:lnTo>
                <a:lnTo>
                  <a:pt x="25368" y="930480"/>
                </a:lnTo>
                <a:close/>
              </a:path>
              <a:path w="14204950" h="956310">
                <a:moveTo>
                  <a:pt x="25368" y="21224"/>
                </a:moveTo>
                <a:lnTo>
                  <a:pt x="31" y="21224"/>
                </a:lnTo>
                <a:lnTo>
                  <a:pt x="31" y="0"/>
                </a:lnTo>
                <a:lnTo>
                  <a:pt x="25368" y="0"/>
                </a:lnTo>
                <a:lnTo>
                  <a:pt x="25368" y="21224"/>
                </a:lnTo>
                <a:close/>
              </a:path>
              <a:path w="14204950" h="956310">
                <a:moveTo>
                  <a:pt x="14155038" y="21224"/>
                </a:moveTo>
                <a:lnTo>
                  <a:pt x="25368" y="21224"/>
                </a:lnTo>
                <a:lnTo>
                  <a:pt x="25368" y="0"/>
                </a:lnTo>
                <a:lnTo>
                  <a:pt x="14155038" y="0"/>
                </a:lnTo>
                <a:lnTo>
                  <a:pt x="14155038" y="21224"/>
                </a:lnTo>
                <a:close/>
              </a:path>
              <a:path w="14204950" h="956310">
                <a:moveTo>
                  <a:pt x="14180469" y="930480"/>
                </a:moveTo>
                <a:lnTo>
                  <a:pt x="14155038" y="930480"/>
                </a:lnTo>
                <a:lnTo>
                  <a:pt x="14155038" y="0"/>
                </a:lnTo>
                <a:lnTo>
                  <a:pt x="14180469" y="0"/>
                </a:lnTo>
                <a:lnTo>
                  <a:pt x="14180469" y="21224"/>
                </a:lnTo>
                <a:lnTo>
                  <a:pt x="14204842" y="21224"/>
                </a:lnTo>
                <a:lnTo>
                  <a:pt x="14204842" y="905049"/>
                </a:lnTo>
                <a:lnTo>
                  <a:pt x="14180469" y="905049"/>
                </a:lnTo>
                <a:lnTo>
                  <a:pt x="14180469" y="930480"/>
                </a:lnTo>
                <a:close/>
              </a:path>
              <a:path w="14204950" h="956310">
                <a:moveTo>
                  <a:pt x="14204842" y="21224"/>
                </a:moveTo>
                <a:lnTo>
                  <a:pt x="14180469" y="21224"/>
                </a:lnTo>
                <a:lnTo>
                  <a:pt x="14180469" y="0"/>
                </a:lnTo>
                <a:lnTo>
                  <a:pt x="14204842" y="0"/>
                </a:lnTo>
                <a:lnTo>
                  <a:pt x="14204842" y="21224"/>
                </a:lnTo>
                <a:close/>
              </a:path>
              <a:path w="14204950" h="956310">
                <a:moveTo>
                  <a:pt x="14180858" y="955833"/>
                </a:moveTo>
                <a:lnTo>
                  <a:pt x="0" y="955833"/>
                </a:lnTo>
                <a:lnTo>
                  <a:pt x="0" y="905049"/>
                </a:lnTo>
                <a:lnTo>
                  <a:pt x="31" y="930480"/>
                </a:lnTo>
                <a:lnTo>
                  <a:pt x="14204842" y="930480"/>
                </a:lnTo>
                <a:lnTo>
                  <a:pt x="14204842" y="935733"/>
                </a:lnTo>
                <a:lnTo>
                  <a:pt x="14203910" y="940361"/>
                </a:lnTo>
                <a:lnTo>
                  <a:pt x="14198472" y="948447"/>
                </a:lnTo>
                <a:lnTo>
                  <a:pt x="14190390" y="953907"/>
                </a:lnTo>
                <a:lnTo>
                  <a:pt x="14180858" y="955833"/>
                </a:lnTo>
                <a:close/>
              </a:path>
              <a:path w="14204950" h="956310">
                <a:moveTo>
                  <a:pt x="14155038" y="930480"/>
                </a:moveTo>
                <a:lnTo>
                  <a:pt x="25368" y="930480"/>
                </a:lnTo>
                <a:lnTo>
                  <a:pt x="25368" y="905049"/>
                </a:lnTo>
                <a:lnTo>
                  <a:pt x="14155038" y="905049"/>
                </a:lnTo>
                <a:lnTo>
                  <a:pt x="14155038" y="930480"/>
                </a:lnTo>
                <a:close/>
              </a:path>
              <a:path w="14204950" h="956310">
                <a:moveTo>
                  <a:pt x="14204842" y="930480"/>
                </a:moveTo>
                <a:lnTo>
                  <a:pt x="14180469" y="930480"/>
                </a:lnTo>
                <a:lnTo>
                  <a:pt x="14180469" y="905049"/>
                </a:lnTo>
                <a:lnTo>
                  <a:pt x="14204842" y="905049"/>
                </a:lnTo>
                <a:lnTo>
                  <a:pt x="14204842" y="93048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870121"/>
            <a:ext cx="18289270" cy="417195"/>
          </a:xfrm>
          <a:custGeom>
            <a:avLst/>
            <a:gdLst/>
            <a:ahLst/>
            <a:cxnLst/>
            <a:rect l="l" t="t" r="r" b="b"/>
            <a:pathLst>
              <a:path w="18289270" h="417195">
                <a:moveTo>
                  <a:pt x="18288804" y="416875"/>
                </a:moveTo>
                <a:lnTo>
                  <a:pt x="0" y="416875"/>
                </a:lnTo>
                <a:lnTo>
                  <a:pt x="0" y="0"/>
                </a:lnTo>
                <a:lnTo>
                  <a:pt x="18288804" y="0"/>
                </a:lnTo>
                <a:lnTo>
                  <a:pt x="18288804" y="416875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867" y="1773584"/>
            <a:ext cx="12672060" cy="673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1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2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2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2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2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2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2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26.jpg"/><Relationship Id="rId4" Type="http://schemas.openxmlformats.org/officeDocument/2006/relationships/image" Target="../media/image2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2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hyperlink" Target="http://www.theaustralian.com.au/" TargetMode="External"/><Relationship Id="rId4" Type="http://schemas.openxmlformats.org/officeDocument/2006/relationships/hyperlink" Target="http://www.cmcrc.com/index.php/rd/academicpap" TargetMode="Externa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906"/>
            <a:ext cx="18288000" cy="10284460"/>
          </a:xfrm>
          <a:custGeom>
            <a:avLst/>
            <a:gdLst/>
            <a:ahLst/>
            <a:cxnLst/>
            <a:rect l="l" t="t" r="r" b="b"/>
            <a:pathLst>
              <a:path w="18288000" h="10284460">
                <a:moveTo>
                  <a:pt x="18287999" y="10284093"/>
                </a:moveTo>
                <a:lnTo>
                  <a:pt x="0" y="1028409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84093"/>
                </a:lnTo>
                <a:close/>
              </a:path>
            </a:pathLst>
          </a:custGeom>
          <a:solidFill>
            <a:srgbClr val="002060">
              <a:alpha val="93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220087" y="880531"/>
            <a:ext cx="13847444" cy="6866890"/>
            <a:chOff x="2220087" y="880531"/>
            <a:chExt cx="13847444" cy="6866890"/>
          </a:xfrm>
        </p:grpSpPr>
        <p:sp>
          <p:nvSpPr>
            <p:cNvPr id="4" name="object 4" descr=""/>
            <p:cNvSpPr/>
            <p:nvPr/>
          </p:nvSpPr>
          <p:spPr>
            <a:xfrm>
              <a:off x="2245424" y="905868"/>
              <a:ext cx="13797280" cy="6816090"/>
            </a:xfrm>
            <a:custGeom>
              <a:avLst/>
              <a:gdLst/>
              <a:ahLst/>
              <a:cxnLst/>
              <a:rect l="l" t="t" r="r" b="b"/>
              <a:pathLst>
                <a:path w="13797280" h="6816090">
                  <a:moveTo>
                    <a:pt x="13240035" y="6815803"/>
                  </a:moveTo>
                  <a:lnTo>
                    <a:pt x="557117" y="6815803"/>
                  </a:lnTo>
                  <a:lnTo>
                    <a:pt x="509051" y="6813765"/>
                  </a:lnTo>
                  <a:lnTo>
                    <a:pt x="462119" y="6807764"/>
                  </a:lnTo>
                  <a:lnTo>
                    <a:pt x="416490" y="6797966"/>
                  </a:lnTo>
                  <a:lnTo>
                    <a:pt x="372330" y="6784538"/>
                  </a:lnTo>
                  <a:lnTo>
                    <a:pt x="329806" y="6767646"/>
                  </a:lnTo>
                  <a:lnTo>
                    <a:pt x="289086" y="6747456"/>
                  </a:lnTo>
                  <a:lnTo>
                    <a:pt x="250337" y="6724137"/>
                  </a:lnTo>
                  <a:lnTo>
                    <a:pt x="213727" y="6697853"/>
                  </a:lnTo>
                  <a:lnTo>
                    <a:pt x="179422" y="6668772"/>
                  </a:lnTo>
                  <a:lnTo>
                    <a:pt x="147590" y="6637061"/>
                  </a:lnTo>
                  <a:lnTo>
                    <a:pt x="118399" y="6602886"/>
                  </a:lnTo>
                  <a:lnTo>
                    <a:pt x="92016" y="6566413"/>
                  </a:lnTo>
                  <a:lnTo>
                    <a:pt x="68607" y="6527810"/>
                  </a:lnTo>
                  <a:lnTo>
                    <a:pt x="48341" y="6487243"/>
                  </a:lnTo>
                  <a:lnTo>
                    <a:pt x="31384" y="6444879"/>
                  </a:lnTo>
                  <a:lnTo>
                    <a:pt x="17904" y="6400884"/>
                  </a:lnTo>
                  <a:lnTo>
                    <a:pt x="8069" y="6355425"/>
                  </a:lnTo>
                  <a:lnTo>
                    <a:pt x="2045" y="6308668"/>
                  </a:lnTo>
                  <a:lnTo>
                    <a:pt x="0" y="6260781"/>
                  </a:lnTo>
                  <a:lnTo>
                    <a:pt x="95" y="555021"/>
                  </a:lnTo>
                  <a:lnTo>
                    <a:pt x="2140" y="507134"/>
                  </a:lnTo>
                  <a:lnTo>
                    <a:pt x="8164" y="460378"/>
                  </a:lnTo>
                  <a:lnTo>
                    <a:pt x="18000" y="414919"/>
                  </a:lnTo>
                  <a:lnTo>
                    <a:pt x="31479" y="370924"/>
                  </a:lnTo>
                  <a:lnTo>
                    <a:pt x="48436" y="328559"/>
                  </a:lnTo>
                  <a:lnTo>
                    <a:pt x="68702" y="287992"/>
                  </a:lnTo>
                  <a:lnTo>
                    <a:pt x="92111" y="249389"/>
                  </a:lnTo>
                  <a:lnTo>
                    <a:pt x="118494" y="212917"/>
                  </a:lnTo>
                  <a:lnTo>
                    <a:pt x="147686" y="178741"/>
                  </a:lnTo>
                  <a:lnTo>
                    <a:pt x="179517" y="147030"/>
                  </a:lnTo>
                  <a:lnTo>
                    <a:pt x="213822" y="117949"/>
                  </a:lnTo>
                  <a:lnTo>
                    <a:pt x="250432" y="91666"/>
                  </a:lnTo>
                  <a:lnTo>
                    <a:pt x="289181" y="68346"/>
                  </a:lnTo>
                  <a:lnTo>
                    <a:pt x="329901" y="48157"/>
                  </a:lnTo>
                  <a:lnTo>
                    <a:pt x="372425" y="31264"/>
                  </a:lnTo>
                  <a:lnTo>
                    <a:pt x="416585" y="17836"/>
                  </a:lnTo>
                  <a:lnTo>
                    <a:pt x="462215" y="8038"/>
                  </a:lnTo>
                  <a:lnTo>
                    <a:pt x="509146" y="2037"/>
                  </a:lnTo>
                  <a:lnTo>
                    <a:pt x="557212" y="0"/>
                  </a:lnTo>
                  <a:lnTo>
                    <a:pt x="13240035" y="0"/>
                  </a:lnTo>
                  <a:lnTo>
                    <a:pt x="13288101" y="2037"/>
                  </a:lnTo>
                  <a:lnTo>
                    <a:pt x="13335033" y="8038"/>
                  </a:lnTo>
                  <a:lnTo>
                    <a:pt x="13380662" y="17836"/>
                  </a:lnTo>
                  <a:lnTo>
                    <a:pt x="13424822" y="31264"/>
                  </a:lnTo>
                  <a:lnTo>
                    <a:pt x="13467346" y="48157"/>
                  </a:lnTo>
                  <a:lnTo>
                    <a:pt x="13508066" y="68346"/>
                  </a:lnTo>
                  <a:lnTo>
                    <a:pt x="13546815" y="91666"/>
                  </a:lnTo>
                  <a:lnTo>
                    <a:pt x="13583425" y="117949"/>
                  </a:lnTo>
                  <a:lnTo>
                    <a:pt x="13617730" y="147030"/>
                  </a:lnTo>
                  <a:lnTo>
                    <a:pt x="13649562" y="178741"/>
                  </a:lnTo>
                  <a:lnTo>
                    <a:pt x="13678753" y="212917"/>
                  </a:lnTo>
                  <a:lnTo>
                    <a:pt x="13705136" y="249389"/>
                  </a:lnTo>
                  <a:lnTo>
                    <a:pt x="13728545" y="287992"/>
                  </a:lnTo>
                  <a:lnTo>
                    <a:pt x="13748811" y="328559"/>
                  </a:lnTo>
                  <a:lnTo>
                    <a:pt x="13765768" y="370924"/>
                  </a:lnTo>
                  <a:lnTo>
                    <a:pt x="13779248" y="414919"/>
                  </a:lnTo>
                  <a:lnTo>
                    <a:pt x="13789083" y="460378"/>
                  </a:lnTo>
                  <a:lnTo>
                    <a:pt x="13795107" y="507134"/>
                  </a:lnTo>
                  <a:lnTo>
                    <a:pt x="13797153" y="555021"/>
                  </a:lnTo>
                  <a:lnTo>
                    <a:pt x="13797153" y="6260781"/>
                  </a:lnTo>
                  <a:lnTo>
                    <a:pt x="13795107" y="6308668"/>
                  </a:lnTo>
                  <a:lnTo>
                    <a:pt x="13789083" y="6355425"/>
                  </a:lnTo>
                  <a:lnTo>
                    <a:pt x="13779248" y="6400884"/>
                  </a:lnTo>
                  <a:lnTo>
                    <a:pt x="13765768" y="6444879"/>
                  </a:lnTo>
                  <a:lnTo>
                    <a:pt x="13748811" y="6487243"/>
                  </a:lnTo>
                  <a:lnTo>
                    <a:pt x="13728545" y="6527810"/>
                  </a:lnTo>
                  <a:lnTo>
                    <a:pt x="13705136" y="6566413"/>
                  </a:lnTo>
                  <a:lnTo>
                    <a:pt x="13678753" y="6602886"/>
                  </a:lnTo>
                  <a:lnTo>
                    <a:pt x="13649562" y="6637061"/>
                  </a:lnTo>
                  <a:lnTo>
                    <a:pt x="13617730" y="6668772"/>
                  </a:lnTo>
                  <a:lnTo>
                    <a:pt x="13583425" y="6697853"/>
                  </a:lnTo>
                  <a:lnTo>
                    <a:pt x="13546815" y="6724137"/>
                  </a:lnTo>
                  <a:lnTo>
                    <a:pt x="13508066" y="6747456"/>
                  </a:lnTo>
                  <a:lnTo>
                    <a:pt x="13467346" y="6767646"/>
                  </a:lnTo>
                  <a:lnTo>
                    <a:pt x="13424822" y="6784538"/>
                  </a:lnTo>
                  <a:lnTo>
                    <a:pt x="13380662" y="6797966"/>
                  </a:lnTo>
                  <a:lnTo>
                    <a:pt x="13335033" y="6807764"/>
                  </a:lnTo>
                  <a:lnTo>
                    <a:pt x="13288101" y="6813765"/>
                  </a:lnTo>
                  <a:lnTo>
                    <a:pt x="13240035" y="6815803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20087" y="880531"/>
              <a:ext cx="13847444" cy="6866890"/>
            </a:xfrm>
            <a:custGeom>
              <a:avLst/>
              <a:gdLst/>
              <a:ahLst/>
              <a:cxnLst/>
              <a:rect l="l" t="t" r="r" b="b"/>
              <a:pathLst>
                <a:path w="13847444" h="6866890">
                  <a:moveTo>
                    <a:pt x="582453" y="6866476"/>
                  </a:moveTo>
                  <a:lnTo>
                    <a:pt x="534699" y="6864552"/>
                  </a:lnTo>
                  <a:lnTo>
                    <a:pt x="488004" y="6858882"/>
                  </a:lnTo>
                  <a:lnTo>
                    <a:pt x="442521" y="6849614"/>
                  </a:lnTo>
                  <a:lnTo>
                    <a:pt x="398397" y="6836897"/>
                  </a:lnTo>
                  <a:lnTo>
                    <a:pt x="355785" y="6820881"/>
                  </a:lnTo>
                  <a:lnTo>
                    <a:pt x="314834" y="6801714"/>
                  </a:lnTo>
                  <a:lnTo>
                    <a:pt x="275693" y="6779546"/>
                  </a:lnTo>
                  <a:lnTo>
                    <a:pt x="238514" y="6754526"/>
                  </a:lnTo>
                  <a:lnTo>
                    <a:pt x="203446" y="6726803"/>
                  </a:lnTo>
                  <a:lnTo>
                    <a:pt x="170640" y="6696526"/>
                  </a:lnTo>
                  <a:lnTo>
                    <a:pt x="140245" y="6663845"/>
                  </a:lnTo>
                  <a:lnTo>
                    <a:pt x="112413" y="6628908"/>
                  </a:lnTo>
                  <a:lnTo>
                    <a:pt x="87292" y="6591865"/>
                  </a:lnTo>
                  <a:lnTo>
                    <a:pt x="65034" y="6552865"/>
                  </a:lnTo>
                  <a:lnTo>
                    <a:pt x="45788" y="6512057"/>
                  </a:lnTo>
                  <a:lnTo>
                    <a:pt x="29705" y="6469590"/>
                  </a:lnTo>
                  <a:lnTo>
                    <a:pt x="16934" y="6425613"/>
                  </a:lnTo>
                  <a:lnTo>
                    <a:pt x="7626" y="6380276"/>
                  </a:lnTo>
                  <a:lnTo>
                    <a:pt x="1931" y="6333728"/>
                  </a:lnTo>
                  <a:lnTo>
                    <a:pt x="0" y="6286118"/>
                  </a:lnTo>
                  <a:lnTo>
                    <a:pt x="0" y="580358"/>
                  </a:lnTo>
                  <a:lnTo>
                    <a:pt x="1931" y="532747"/>
                  </a:lnTo>
                  <a:lnTo>
                    <a:pt x="7626" y="486199"/>
                  </a:lnTo>
                  <a:lnTo>
                    <a:pt x="16934" y="440862"/>
                  </a:lnTo>
                  <a:lnTo>
                    <a:pt x="29705" y="396886"/>
                  </a:lnTo>
                  <a:lnTo>
                    <a:pt x="45788" y="354419"/>
                  </a:lnTo>
                  <a:lnTo>
                    <a:pt x="65034" y="313611"/>
                  </a:lnTo>
                  <a:lnTo>
                    <a:pt x="87292" y="274611"/>
                  </a:lnTo>
                  <a:lnTo>
                    <a:pt x="112413" y="237567"/>
                  </a:lnTo>
                  <a:lnTo>
                    <a:pt x="140245" y="202631"/>
                  </a:lnTo>
                  <a:lnTo>
                    <a:pt x="170640" y="169949"/>
                  </a:lnTo>
                  <a:lnTo>
                    <a:pt x="203446" y="139673"/>
                  </a:lnTo>
                  <a:lnTo>
                    <a:pt x="238514" y="111949"/>
                  </a:lnTo>
                  <a:lnTo>
                    <a:pt x="275693" y="86929"/>
                  </a:lnTo>
                  <a:lnTo>
                    <a:pt x="314834" y="64761"/>
                  </a:lnTo>
                  <a:lnTo>
                    <a:pt x="355785" y="45594"/>
                  </a:lnTo>
                  <a:lnTo>
                    <a:pt x="398397" y="29578"/>
                  </a:lnTo>
                  <a:lnTo>
                    <a:pt x="442521" y="16861"/>
                  </a:lnTo>
                  <a:lnTo>
                    <a:pt x="488004" y="7593"/>
                  </a:lnTo>
                  <a:lnTo>
                    <a:pt x="534699" y="1923"/>
                  </a:lnTo>
                  <a:lnTo>
                    <a:pt x="582453" y="0"/>
                  </a:lnTo>
                  <a:lnTo>
                    <a:pt x="13265372" y="0"/>
                  </a:lnTo>
                  <a:lnTo>
                    <a:pt x="13265372" y="25431"/>
                  </a:lnTo>
                  <a:lnTo>
                    <a:pt x="582453" y="25431"/>
                  </a:lnTo>
                  <a:lnTo>
                    <a:pt x="582453" y="50768"/>
                  </a:lnTo>
                  <a:lnTo>
                    <a:pt x="534043" y="52933"/>
                  </a:lnTo>
                  <a:lnTo>
                    <a:pt x="486853" y="59302"/>
                  </a:lnTo>
                  <a:lnTo>
                    <a:pt x="441072" y="69690"/>
                  </a:lnTo>
                  <a:lnTo>
                    <a:pt x="396887" y="83908"/>
                  </a:lnTo>
                  <a:lnTo>
                    <a:pt x="354485" y="101769"/>
                  </a:lnTo>
                  <a:lnTo>
                    <a:pt x="314053" y="123087"/>
                  </a:lnTo>
                  <a:lnTo>
                    <a:pt x="275779" y="147674"/>
                  </a:lnTo>
                  <a:lnTo>
                    <a:pt x="239850" y="175343"/>
                  </a:lnTo>
                  <a:lnTo>
                    <a:pt x="206454" y="205906"/>
                  </a:lnTo>
                  <a:lnTo>
                    <a:pt x="175778" y="239177"/>
                  </a:lnTo>
                  <a:lnTo>
                    <a:pt x="148009" y="274969"/>
                  </a:lnTo>
                  <a:lnTo>
                    <a:pt x="123334" y="313093"/>
                  </a:lnTo>
                  <a:lnTo>
                    <a:pt x="101942" y="353364"/>
                  </a:lnTo>
                  <a:lnTo>
                    <a:pt x="84019" y="395594"/>
                  </a:lnTo>
                  <a:lnTo>
                    <a:pt x="69752" y="439595"/>
                  </a:lnTo>
                  <a:lnTo>
                    <a:pt x="59330" y="485181"/>
                  </a:lnTo>
                  <a:lnTo>
                    <a:pt x="52940" y="532164"/>
                  </a:lnTo>
                  <a:lnTo>
                    <a:pt x="50768" y="580358"/>
                  </a:lnTo>
                  <a:lnTo>
                    <a:pt x="50768" y="6286118"/>
                  </a:lnTo>
                  <a:lnTo>
                    <a:pt x="52940" y="6334311"/>
                  </a:lnTo>
                  <a:lnTo>
                    <a:pt x="59330" y="6381295"/>
                  </a:lnTo>
                  <a:lnTo>
                    <a:pt x="69752" y="6426880"/>
                  </a:lnTo>
                  <a:lnTo>
                    <a:pt x="84019" y="6470882"/>
                  </a:lnTo>
                  <a:lnTo>
                    <a:pt x="101942" y="6513112"/>
                  </a:lnTo>
                  <a:lnTo>
                    <a:pt x="123334" y="6553382"/>
                  </a:lnTo>
                  <a:lnTo>
                    <a:pt x="148009" y="6591507"/>
                  </a:lnTo>
                  <a:lnTo>
                    <a:pt x="175778" y="6627298"/>
                  </a:lnTo>
                  <a:lnTo>
                    <a:pt x="206454" y="6660569"/>
                  </a:lnTo>
                  <a:lnTo>
                    <a:pt x="239850" y="6691133"/>
                  </a:lnTo>
                  <a:lnTo>
                    <a:pt x="275779" y="6718801"/>
                  </a:lnTo>
                  <a:lnTo>
                    <a:pt x="314053" y="6743388"/>
                  </a:lnTo>
                  <a:lnTo>
                    <a:pt x="354485" y="6764706"/>
                  </a:lnTo>
                  <a:lnTo>
                    <a:pt x="396887" y="6782567"/>
                  </a:lnTo>
                  <a:lnTo>
                    <a:pt x="441072" y="6796785"/>
                  </a:lnTo>
                  <a:lnTo>
                    <a:pt x="486853" y="6807173"/>
                  </a:lnTo>
                  <a:lnTo>
                    <a:pt x="534043" y="6813543"/>
                  </a:lnTo>
                  <a:lnTo>
                    <a:pt x="582453" y="6815708"/>
                  </a:lnTo>
                  <a:lnTo>
                    <a:pt x="13503093" y="6815708"/>
                  </a:lnTo>
                  <a:lnTo>
                    <a:pt x="13492040" y="6820881"/>
                  </a:lnTo>
                  <a:lnTo>
                    <a:pt x="13449427" y="6836897"/>
                  </a:lnTo>
                  <a:lnTo>
                    <a:pt x="13435039" y="6841044"/>
                  </a:lnTo>
                  <a:lnTo>
                    <a:pt x="582453" y="6841044"/>
                  </a:lnTo>
                  <a:lnTo>
                    <a:pt x="582453" y="6866476"/>
                  </a:lnTo>
                  <a:close/>
                </a:path>
                <a:path w="13847444" h="6866890">
                  <a:moveTo>
                    <a:pt x="13503093" y="6815708"/>
                  </a:moveTo>
                  <a:lnTo>
                    <a:pt x="13265372" y="6815708"/>
                  </a:lnTo>
                  <a:lnTo>
                    <a:pt x="13313782" y="6813543"/>
                  </a:lnTo>
                  <a:lnTo>
                    <a:pt x="13360972" y="6807173"/>
                  </a:lnTo>
                  <a:lnTo>
                    <a:pt x="13406753" y="6796785"/>
                  </a:lnTo>
                  <a:lnTo>
                    <a:pt x="13450938" y="6782567"/>
                  </a:lnTo>
                  <a:lnTo>
                    <a:pt x="13493340" y="6764706"/>
                  </a:lnTo>
                  <a:lnTo>
                    <a:pt x="13533772" y="6743388"/>
                  </a:lnTo>
                  <a:lnTo>
                    <a:pt x="13572046" y="6718801"/>
                  </a:lnTo>
                  <a:lnTo>
                    <a:pt x="13607975" y="6691133"/>
                  </a:lnTo>
                  <a:lnTo>
                    <a:pt x="13641371" y="6660569"/>
                  </a:lnTo>
                  <a:lnTo>
                    <a:pt x="13672047" y="6627298"/>
                  </a:lnTo>
                  <a:lnTo>
                    <a:pt x="13699816" y="6591507"/>
                  </a:lnTo>
                  <a:lnTo>
                    <a:pt x="13724491" y="6553382"/>
                  </a:lnTo>
                  <a:lnTo>
                    <a:pt x="13745883" y="6513112"/>
                  </a:lnTo>
                  <a:lnTo>
                    <a:pt x="13763806" y="6470882"/>
                  </a:lnTo>
                  <a:lnTo>
                    <a:pt x="13778072" y="6426880"/>
                  </a:lnTo>
                  <a:lnTo>
                    <a:pt x="13788495" y="6381295"/>
                  </a:lnTo>
                  <a:lnTo>
                    <a:pt x="13794885" y="6334311"/>
                  </a:lnTo>
                  <a:lnTo>
                    <a:pt x="13797057" y="6286118"/>
                  </a:lnTo>
                  <a:lnTo>
                    <a:pt x="13797057" y="580358"/>
                  </a:lnTo>
                  <a:lnTo>
                    <a:pt x="13794885" y="532164"/>
                  </a:lnTo>
                  <a:lnTo>
                    <a:pt x="13788495" y="485181"/>
                  </a:lnTo>
                  <a:lnTo>
                    <a:pt x="13778072" y="439595"/>
                  </a:lnTo>
                  <a:lnTo>
                    <a:pt x="13763806" y="395594"/>
                  </a:lnTo>
                  <a:lnTo>
                    <a:pt x="13745883" y="353364"/>
                  </a:lnTo>
                  <a:lnTo>
                    <a:pt x="13724491" y="313093"/>
                  </a:lnTo>
                  <a:lnTo>
                    <a:pt x="13699816" y="274969"/>
                  </a:lnTo>
                  <a:lnTo>
                    <a:pt x="13672047" y="239177"/>
                  </a:lnTo>
                  <a:lnTo>
                    <a:pt x="13641371" y="205906"/>
                  </a:lnTo>
                  <a:lnTo>
                    <a:pt x="13607975" y="175343"/>
                  </a:lnTo>
                  <a:lnTo>
                    <a:pt x="13572046" y="147674"/>
                  </a:lnTo>
                  <a:lnTo>
                    <a:pt x="13533772" y="123087"/>
                  </a:lnTo>
                  <a:lnTo>
                    <a:pt x="13493340" y="101769"/>
                  </a:lnTo>
                  <a:lnTo>
                    <a:pt x="13450938" y="83908"/>
                  </a:lnTo>
                  <a:lnTo>
                    <a:pt x="13406753" y="69690"/>
                  </a:lnTo>
                  <a:lnTo>
                    <a:pt x="13360972" y="59302"/>
                  </a:lnTo>
                  <a:lnTo>
                    <a:pt x="13313782" y="52933"/>
                  </a:lnTo>
                  <a:lnTo>
                    <a:pt x="13265372" y="50768"/>
                  </a:lnTo>
                  <a:lnTo>
                    <a:pt x="582453" y="50768"/>
                  </a:lnTo>
                  <a:lnTo>
                    <a:pt x="582453" y="25431"/>
                  </a:lnTo>
                  <a:lnTo>
                    <a:pt x="13265372" y="25431"/>
                  </a:lnTo>
                  <a:lnTo>
                    <a:pt x="13265372" y="0"/>
                  </a:lnTo>
                  <a:lnTo>
                    <a:pt x="13313126" y="1923"/>
                  </a:lnTo>
                  <a:lnTo>
                    <a:pt x="13359820" y="7593"/>
                  </a:lnTo>
                  <a:lnTo>
                    <a:pt x="13405304" y="16861"/>
                  </a:lnTo>
                  <a:lnTo>
                    <a:pt x="13449427" y="29578"/>
                  </a:lnTo>
                  <a:lnTo>
                    <a:pt x="13492040" y="45594"/>
                  </a:lnTo>
                  <a:lnTo>
                    <a:pt x="13532991" y="64761"/>
                  </a:lnTo>
                  <a:lnTo>
                    <a:pt x="13572132" y="86929"/>
                  </a:lnTo>
                  <a:lnTo>
                    <a:pt x="13609311" y="111949"/>
                  </a:lnTo>
                  <a:lnTo>
                    <a:pt x="13644379" y="139673"/>
                  </a:lnTo>
                  <a:lnTo>
                    <a:pt x="13677185" y="169949"/>
                  </a:lnTo>
                  <a:lnTo>
                    <a:pt x="13707580" y="202631"/>
                  </a:lnTo>
                  <a:lnTo>
                    <a:pt x="13735412" y="237567"/>
                  </a:lnTo>
                  <a:lnTo>
                    <a:pt x="13760533" y="274611"/>
                  </a:lnTo>
                  <a:lnTo>
                    <a:pt x="13782791" y="313611"/>
                  </a:lnTo>
                  <a:lnTo>
                    <a:pt x="13802037" y="354419"/>
                  </a:lnTo>
                  <a:lnTo>
                    <a:pt x="13818120" y="396886"/>
                  </a:lnTo>
                  <a:lnTo>
                    <a:pt x="13830891" y="440862"/>
                  </a:lnTo>
                  <a:lnTo>
                    <a:pt x="13840199" y="486199"/>
                  </a:lnTo>
                  <a:lnTo>
                    <a:pt x="13845894" y="532747"/>
                  </a:lnTo>
                  <a:lnTo>
                    <a:pt x="13847241" y="565940"/>
                  </a:lnTo>
                  <a:lnTo>
                    <a:pt x="13847241" y="6300536"/>
                  </a:lnTo>
                  <a:lnTo>
                    <a:pt x="13840199" y="6380276"/>
                  </a:lnTo>
                  <a:lnTo>
                    <a:pt x="13830891" y="6425613"/>
                  </a:lnTo>
                  <a:lnTo>
                    <a:pt x="13818120" y="6469590"/>
                  </a:lnTo>
                  <a:lnTo>
                    <a:pt x="13802037" y="6512057"/>
                  </a:lnTo>
                  <a:lnTo>
                    <a:pt x="13782791" y="6552865"/>
                  </a:lnTo>
                  <a:lnTo>
                    <a:pt x="13760533" y="6591865"/>
                  </a:lnTo>
                  <a:lnTo>
                    <a:pt x="13735412" y="6628908"/>
                  </a:lnTo>
                  <a:lnTo>
                    <a:pt x="13707580" y="6663845"/>
                  </a:lnTo>
                  <a:lnTo>
                    <a:pt x="13677185" y="6696526"/>
                  </a:lnTo>
                  <a:lnTo>
                    <a:pt x="13644379" y="6726803"/>
                  </a:lnTo>
                  <a:lnTo>
                    <a:pt x="13609311" y="6754526"/>
                  </a:lnTo>
                  <a:lnTo>
                    <a:pt x="13572132" y="6779546"/>
                  </a:lnTo>
                  <a:lnTo>
                    <a:pt x="13532991" y="6801714"/>
                  </a:lnTo>
                  <a:lnTo>
                    <a:pt x="13503093" y="6815708"/>
                  </a:lnTo>
                  <a:close/>
                </a:path>
                <a:path w="13847444" h="6866890">
                  <a:moveTo>
                    <a:pt x="13265372" y="6866476"/>
                  </a:moveTo>
                  <a:lnTo>
                    <a:pt x="582453" y="6866476"/>
                  </a:lnTo>
                  <a:lnTo>
                    <a:pt x="582453" y="6841044"/>
                  </a:lnTo>
                  <a:lnTo>
                    <a:pt x="13265372" y="6841044"/>
                  </a:lnTo>
                  <a:lnTo>
                    <a:pt x="13265372" y="6866476"/>
                  </a:lnTo>
                  <a:close/>
                </a:path>
                <a:path w="13847444" h="6866890">
                  <a:moveTo>
                    <a:pt x="13265372" y="6866476"/>
                  </a:moveTo>
                  <a:lnTo>
                    <a:pt x="13265372" y="6841044"/>
                  </a:lnTo>
                  <a:lnTo>
                    <a:pt x="13435039" y="6841044"/>
                  </a:lnTo>
                  <a:lnTo>
                    <a:pt x="13405304" y="6849614"/>
                  </a:lnTo>
                  <a:lnTo>
                    <a:pt x="13359820" y="6858882"/>
                  </a:lnTo>
                  <a:lnTo>
                    <a:pt x="13313126" y="6864552"/>
                  </a:lnTo>
                  <a:lnTo>
                    <a:pt x="13265372" y="6866476"/>
                  </a:lnTo>
                  <a:close/>
                </a:path>
              </a:pathLst>
            </a:custGeom>
            <a:solidFill>
              <a:srgbClr val="9ADA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005608" y="4118064"/>
            <a:ext cx="276860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95"/>
              </a:lnSpc>
            </a:pPr>
            <a:r>
              <a:rPr dirty="0" sz="2800" spc="-25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879087" y="1964350"/>
            <a:ext cx="12308205" cy="5399405"/>
            <a:chOff x="2879087" y="1964350"/>
            <a:chExt cx="12308205" cy="53994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4006" y="2215281"/>
              <a:ext cx="2324099" cy="7810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3776" y="2189893"/>
              <a:ext cx="1571624" cy="82867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172222" y="2042374"/>
              <a:ext cx="22225" cy="1134110"/>
            </a:xfrm>
            <a:custGeom>
              <a:avLst/>
              <a:gdLst/>
              <a:ahLst/>
              <a:cxnLst/>
              <a:rect l="l" t="t" r="r" b="b"/>
              <a:pathLst>
                <a:path w="22225" h="1134110">
                  <a:moveTo>
                    <a:pt x="0" y="0"/>
                  </a:moveTo>
                  <a:lnTo>
                    <a:pt x="22038" y="1133580"/>
                  </a:lnTo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084858" y="2042374"/>
              <a:ext cx="22225" cy="1134110"/>
            </a:xfrm>
            <a:custGeom>
              <a:avLst/>
              <a:gdLst/>
              <a:ahLst/>
              <a:cxnLst/>
              <a:rect l="l" t="t" r="r" b="b"/>
              <a:pathLst>
                <a:path w="22225" h="1134110">
                  <a:moveTo>
                    <a:pt x="0" y="0"/>
                  </a:moveTo>
                  <a:lnTo>
                    <a:pt x="22038" y="1133580"/>
                  </a:lnTo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6646" y="2240975"/>
              <a:ext cx="2800349" cy="72389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011992" y="2042374"/>
              <a:ext cx="22225" cy="1134110"/>
            </a:xfrm>
            <a:custGeom>
              <a:avLst/>
              <a:gdLst/>
              <a:ahLst/>
              <a:cxnLst/>
              <a:rect l="l" t="t" r="r" b="b"/>
              <a:pathLst>
                <a:path w="22225" h="1134110">
                  <a:moveTo>
                    <a:pt x="0" y="0"/>
                  </a:moveTo>
                  <a:lnTo>
                    <a:pt x="22038" y="1133580"/>
                  </a:lnTo>
                </a:path>
              </a:pathLst>
            </a:custGeom>
            <a:ln w="9524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6583" y="1964350"/>
              <a:ext cx="3629024" cy="90487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4419" y="3340206"/>
              <a:ext cx="2886074" cy="20954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879077" y="5759462"/>
              <a:ext cx="11830050" cy="1604010"/>
            </a:xfrm>
            <a:custGeom>
              <a:avLst/>
              <a:gdLst/>
              <a:ahLst/>
              <a:cxnLst/>
              <a:rect l="l" t="t" r="r" b="b"/>
              <a:pathLst>
                <a:path w="11830050" h="1604009">
                  <a:moveTo>
                    <a:pt x="11829580" y="13957"/>
                  </a:moveTo>
                  <a:lnTo>
                    <a:pt x="11825161" y="7429"/>
                  </a:lnTo>
                  <a:lnTo>
                    <a:pt x="11817071" y="1981"/>
                  </a:lnTo>
                  <a:lnTo>
                    <a:pt x="11807190" y="0"/>
                  </a:lnTo>
                  <a:lnTo>
                    <a:pt x="25438" y="0"/>
                  </a:lnTo>
                  <a:lnTo>
                    <a:pt x="15519" y="1981"/>
                  </a:lnTo>
                  <a:lnTo>
                    <a:pt x="7429" y="7429"/>
                  </a:lnTo>
                  <a:lnTo>
                    <a:pt x="1993" y="15506"/>
                  </a:lnTo>
                  <a:lnTo>
                    <a:pt x="0" y="25425"/>
                  </a:lnTo>
                  <a:lnTo>
                    <a:pt x="0" y="1578571"/>
                  </a:lnTo>
                  <a:lnTo>
                    <a:pt x="2006" y="1588490"/>
                  </a:lnTo>
                  <a:lnTo>
                    <a:pt x="7467" y="1596580"/>
                  </a:lnTo>
                  <a:lnTo>
                    <a:pt x="15532" y="1602003"/>
                  </a:lnTo>
                  <a:lnTo>
                    <a:pt x="25438" y="1604010"/>
                  </a:lnTo>
                  <a:lnTo>
                    <a:pt x="11807190" y="1604010"/>
                  </a:lnTo>
                  <a:lnTo>
                    <a:pt x="11817109" y="1602003"/>
                  </a:lnTo>
                  <a:lnTo>
                    <a:pt x="11825199" y="1596542"/>
                  </a:lnTo>
                  <a:lnTo>
                    <a:pt x="11829580" y="1590027"/>
                  </a:lnTo>
                  <a:lnTo>
                    <a:pt x="11829580" y="1578571"/>
                  </a:lnTo>
                  <a:lnTo>
                    <a:pt x="11829580" y="1553146"/>
                  </a:lnTo>
                  <a:lnTo>
                    <a:pt x="11829580" y="50761"/>
                  </a:lnTo>
                  <a:lnTo>
                    <a:pt x="11829580" y="25425"/>
                  </a:lnTo>
                  <a:lnTo>
                    <a:pt x="11829580" y="13957"/>
                  </a:lnTo>
                  <a:close/>
                </a:path>
              </a:pathLst>
            </a:custGeom>
            <a:solidFill>
              <a:srgbClr val="006FB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477391" y="7797606"/>
            <a:ext cx="3409315" cy="225869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15"/>
              </a:spcBef>
            </a:pPr>
            <a:r>
              <a:rPr dirty="0" sz="2400" b="1">
                <a:solidFill>
                  <a:srgbClr val="F1F1F1"/>
                </a:solidFill>
                <a:latin typeface="Arial"/>
                <a:cs typeface="Arial"/>
              </a:rPr>
              <a:t>Student</a:t>
            </a:r>
            <a:r>
              <a:rPr dirty="0" sz="2400" spc="-3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1F1F1"/>
                </a:solidFill>
                <a:latin typeface="Arial"/>
                <a:cs typeface="Arial"/>
              </a:rPr>
              <a:t>Details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  <a:spcBef>
                <a:spcPts val="745"/>
              </a:spcBef>
            </a:pP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dirty="0" sz="22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2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Dhanush</a:t>
            </a:r>
            <a:r>
              <a:rPr dirty="0" sz="2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ts val="2620"/>
              </a:lnSpc>
              <a:spcBef>
                <a:spcPts val="100"/>
              </a:spcBef>
              <a:tabLst>
                <a:tab pos="601980" algn="l"/>
              </a:tabLst>
            </a:pPr>
            <a:r>
              <a:rPr dirty="0" sz="2200" spc="-25" b="1">
                <a:solidFill>
                  <a:srgbClr val="FFFFFF"/>
                </a:solidFill>
                <a:latin typeface="Arial"/>
                <a:cs typeface="Arial"/>
              </a:rPr>
              <a:t>NM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	ID</a:t>
            </a: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22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au953121105007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dirty="0" sz="22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dirty="0" sz="22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THAMIRABHARANI </a:t>
            </a:r>
            <a:r>
              <a:rPr dirty="0" sz="2200" b="1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dirty="0" sz="22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245455" y="8387392"/>
            <a:ext cx="9060180" cy="34925"/>
            <a:chOff x="2245455" y="8387392"/>
            <a:chExt cx="9060180" cy="34925"/>
          </a:xfrm>
        </p:grpSpPr>
        <p:sp>
          <p:nvSpPr>
            <p:cNvPr id="19" name="object 19" descr=""/>
            <p:cNvSpPr/>
            <p:nvPr/>
          </p:nvSpPr>
          <p:spPr>
            <a:xfrm>
              <a:off x="2350223" y="8402357"/>
              <a:ext cx="4210050" cy="19685"/>
            </a:xfrm>
            <a:custGeom>
              <a:avLst/>
              <a:gdLst/>
              <a:ahLst/>
              <a:cxnLst/>
              <a:rect l="l" t="t" r="r" b="b"/>
              <a:pathLst>
                <a:path w="4210050" h="19684">
                  <a:moveTo>
                    <a:pt x="9525" y="13233"/>
                  </a:moveTo>
                  <a:lnTo>
                    <a:pt x="0" y="13233"/>
                  </a:lnTo>
                  <a:lnTo>
                    <a:pt x="0" y="19621"/>
                  </a:lnTo>
                  <a:lnTo>
                    <a:pt x="9525" y="19621"/>
                  </a:lnTo>
                  <a:lnTo>
                    <a:pt x="9525" y="13233"/>
                  </a:lnTo>
                  <a:close/>
                </a:path>
                <a:path w="4210050" h="19684">
                  <a:moveTo>
                    <a:pt x="47625" y="13144"/>
                  </a:moveTo>
                  <a:lnTo>
                    <a:pt x="38100" y="13144"/>
                  </a:lnTo>
                  <a:lnTo>
                    <a:pt x="38100" y="19519"/>
                  </a:lnTo>
                  <a:lnTo>
                    <a:pt x="47625" y="19519"/>
                  </a:lnTo>
                  <a:lnTo>
                    <a:pt x="47625" y="13144"/>
                  </a:lnTo>
                  <a:close/>
                </a:path>
                <a:path w="4210050" h="19684">
                  <a:moveTo>
                    <a:pt x="152400" y="12763"/>
                  </a:moveTo>
                  <a:lnTo>
                    <a:pt x="76200" y="13042"/>
                  </a:lnTo>
                  <a:lnTo>
                    <a:pt x="76200" y="19431"/>
                  </a:lnTo>
                  <a:lnTo>
                    <a:pt x="152400" y="19138"/>
                  </a:lnTo>
                  <a:lnTo>
                    <a:pt x="152400" y="12763"/>
                  </a:lnTo>
                  <a:close/>
                </a:path>
                <a:path w="4210050" h="19684">
                  <a:moveTo>
                    <a:pt x="190500" y="12661"/>
                  </a:moveTo>
                  <a:lnTo>
                    <a:pt x="180975" y="12661"/>
                  </a:lnTo>
                  <a:lnTo>
                    <a:pt x="180975" y="19050"/>
                  </a:lnTo>
                  <a:lnTo>
                    <a:pt x="190500" y="19050"/>
                  </a:lnTo>
                  <a:lnTo>
                    <a:pt x="190500" y="12661"/>
                  </a:lnTo>
                  <a:close/>
                </a:path>
                <a:path w="4210050" h="19684">
                  <a:moveTo>
                    <a:pt x="228600" y="12573"/>
                  </a:moveTo>
                  <a:lnTo>
                    <a:pt x="219075" y="12573"/>
                  </a:lnTo>
                  <a:lnTo>
                    <a:pt x="219075" y="18948"/>
                  </a:lnTo>
                  <a:lnTo>
                    <a:pt x="228600" y="18948"/>
                  </a:lnTo>
                  <a:lnTo>
                    <a:pt x="228600" y="12573"/>
                  </a:lnTo>
                  <a:close/>
                </a:path>
                <a:path w="4210050" h="19684">
                  <a:moveTo>
                    <a:pt x="333375" y="12192"/>
                  </a:moveTo>
                  <a:lnTo>
                    <a:pt x="257175" y="12471"/>
                  </a:lnTo>
                  <a:lnTo>
                    <a:pt x="257175" y="18859"/>
                  </a:lnTo>
                  <a:lnTo>
                    <a:pt x="333375" y="18567"/>
                  </a:lnTo>
                  <a:lnTo>
                    <a:pt x="333375" y="12192"/>
                  </a:lnTo>
                  <a:close/>
                </a:path>
                <a:path w="4210050" h="19684">
                  <a:moveTo>
                    <a:pt x="371475" y="12090"/>
                  </a:moveTo>
                  <a:lnTo>
                    <a:pt x="361950" y="12090"/>
                  </a:lnTo>
                  <a:lnTo>
                    <a:pt x="361950" y="18478"/>
                  </a:lnTo>
                  <a:lnTo>
                    <a:pt x="371475" y="18478"/>
                  </a:lnTo>
                  <a:lnTo>
                    <a:pt x="371475" y="12090"/>
                  </a:lnTo>
                  <a:close/>
                </a:path>
                <a:path w="4210050" h="19684">
                  <a:moveTo>
                    <a:pt x="409575" y="12001"/>
                  </a:moveTo>
                  <a:lnTo>
                    <a:pt x="400050" y="12001"/>
                  </a:lnTo>
                  <a:lnTo>
                    <a:pt x="400050" y="18376"/>
                  </a:lnTo>
                  <a:lnTo>
                    <a:pt x="409575" y="18376"/>
                  </a:lnTo>
                  <a:lnTo>
                    <a:pt x="409575" y="12001"/>
                  </a:lnTo>
                  <a:close/>
                </a:path>
                <a:path w="4210050" h="19684">
                  <a:moveTo>
                    <a:pt x="514350" y="11620"/>
                  </a:moveTo>
                  <a:lnTo>
                    <a:pt x="438150" y="11899"/>
                  </a:lnTo>
                  <a:lnTo>
                    <a:pt x="438150" y="18288"/>
                  </a:lnTo>
                  <a:lnTo>
                    <a:pt x="514350" y="17995"/>
                  </a:lnTo>
                  <a:lnTo>
                    <a:pt x="514350" y="11620"/>
                  </a:lnTo>
                  <a:close/>
                </a:path>
                <a:path w="4210050" h="19684">
                  <a:moveTo>
                    <a:pt x="552450" y="11518"/>
                  </a:moveTo>
                  <a:lnTo>
                    <a:pt x="542925" y="11518"/>
                  </a:lnTo>
                  <a:lnTo>
                    <a:pt x="542925" y="17907"/>
                  </a:lnTo>
                  <a:lnTo>
                    <a:pt x="552450" y="17907"/>
                  </a:lnTo>
                  <a:lnTo>
                    <a:pt x="552450" y="11518"/>
                  </a:lnTo>
                  <a:close/>
                </a:path>
                <a:path w="4210050" h="19684">
                  <a:moveTo>
                    <a:pt x="590550" y="11430"/>
                  </a:moveTo>
                  <a:lnTo>
                    <a:pt x="581025" y="11430"/>
                  </a:lnTo>
                  <a:lnTo>
                    <a:pt x="581025" y="17805"/>
                  </a:lnTo>
                  <a:lnTo>
                    <a:pt x="590550" y="17805"/>
                  </a:lnTo>
                  <a:lnTo>
                    <a:pt x="590550" y="11430"/>
                  </a:lnTo>
                  <a:close/>
                </a:path>
                <a:path w="4210050" h="19684">
                  <a:moveTo>
                    <a:pt x="695325" y="11049"/>
                  </a:moveTo>
                  <a:lnTo>
                    <a:pt x="619125" y="11328"/>
                  </a:lnTo>
                  <a:lnTo>
                    <a:pt x="619125" y="17716"/>
                  </a:lnTo>
                  <a:lnTo>
                    <a:pt x="695325" y="17424"/>
                  </a:lnTo>
                  <a:lnTo>
                    <a:pt x="695325" y="11049"/>
                  </a:lnTo>
                  <a:close/>
                </a:path>
                <a:path w="4210050" h="19684">
                  <a:moveTo>
                    <a:pt x="733425" y="10947"/>
                  </a:moveTo>
                  <a:lnTo>
                    <a:pt x="723900" y="10947"/>
                  </a:lnTo>
                  <a:lnTo>
                    <a:pt x="723900" y="17335"/>
                  </a:lnTo>
                  <a:lnTo>
                    <a:pt x="733425" y="17335"/>
                  </a:lnTo>
                  <a:lnTo>
                    <a:pt x="733425" y="10947"/>
                  </a:lnTo>
                  <a:close/>
                </a:path>
                <a:path w="4210050" h="19684">
                  <a:moveTo>
                    <a:pt x="771525" y="10858"/>
                  </a:moveTo>
                  <a:lnTo>
                    <a:pt x="762000" y="10858"/>
                  </a:lnTo>
                  <a:lnTo>
                    <a:pt x="762000" y="17233"/>
                  </a:lnTo>
                  <a:lnTo>
                    <a:pt x="771525" y="17233"/>
                  </a:lnTo>
                  <a:lnTo>
                    <a:pt x="771525" y="10858"/>
                  </a:lnTo>
                  <a:close/>
                </a:path>
                <a:path w="4210050" h="19684">
                  <a:moveTo>
                    <a:pt x="876300" y="10477"/>
                  </a:moveTo>
                  <a:lnTo>
                    <a:pt x="800100" y="10756"/>
                  </a:lnTo>
                  <a:lnTo>
                    <a:pt x="800100" y="17145"/>
                  </a:lnTo>
                  <a:lnTo>
                    <a:pt x="876300" y="16852"/>
                  </a:lnTo>
                  <a:lnTo>
                    <a:pt x="876300" y="10477"/>
                  </a:lnTo>
                  <a:close/>
                </a:path>
                <a:path w="4210050" h="19684">
                  <a:moveTo>
                    <a:pt x="914400" y="10375"/>
                  </a:moveTo>
                  <a:lnTo>
                    <a:pt x="904875" y="10375"/>
                  </a:lnTo>
                  <a:lnTo>
                    <a:pt x="904875" y="16764"/>
                  </a:lnTo>
                  <a:lnTo>
                    <a:pt x="914400" y="16764"/>
                  </a:lnTo>
                  <a:lnTo>
                    <a:pt x="914400" y="10375"/>
                  </a:lnTo>
                  <a:close/>
                </a:path>
                <a:path w="4210050" h="19684">
                  <a:moveTo>
                    <a:pt x="952500" y="10287"/>
                  </a:moveTo>
                  <a:lnTo>
                    <a:pt x="942975" y="10287"/>
                  </a:lnTo>
                  <a:lnTo>
                    <a:pt x="942975" y="16662"/>
                  </a:lnTo>
                  <a:lnTo>
                    <a:pt x="952500" y="16662"/>
                  </a:lnTo>
                  <a:lnTo>
                    <a:pt x="952500" y="10287"/>
                  </a:lnTo>
                  <a:close/>
                </a:path>
                <a:path w="4210050" h="19684">
                  <a:moveTo>
                    <a:pt x="1057275" y="9906"/>
                  </a:moveTo>
                  <a:lnTo>
                    <a:pt x="981075" y="10185"/>
                  </a:lnTo>
                  <a:lnTo>
                    <a:pt x="981075" y="16573"/>
                  </a:lnTo>
                  <a:lnTo>
                    <a:pt x="1057275" y="16281"/>
                  </a:lnTo>
                  <a:lnTo>
                    <a:pt x="1057275" y="9906"/>
                  </a:lnTo>
                  <a:close/>
                </a:path>
                <a:path w="4210050" h="19684">
                  <a:moveTo>
                    <a:pt x="1095375" y="9804"/>
                  </a:moveTo>
                  <a:lnTo>
                    <a:pt x="1085850" y="9804"/>
                  </a:lnTo>
                  <a:lnTo>
                    <a:pt x="1085850" y="16192"/>
                  </a:lnTo>
                  <a:lnTo>
                    <a:pt x="1095375" y="16192"/>
                  </a:lnTo>
                  <a:lnTo>
                    <a:pt x="1095375" y="9804"/>
                  </a:lnTo>
                  <a:close/>
                </a:path>
                <a:path w="4210050" h="19684">
                  <a:moveTo>
                    <a:pt x="1133475" y="9715"/>
                  </a:moveTo>
                  <a:lnTo>
                    <a:pt x="1123950" y="9715"/>
                  </a:lnTo>
                  <a:lnTo>
                    <a:pt x="1123950" y="16090"/>
                  </a:lnTo>
                  <a:lnTo>
                    <a:pt x="1133475" y="16090"/>
                  </a:lnTo>
                  <a:lnTo>
                    <a:pt x="1133475" y="9715"/>
                  </a:lnTo>
                  <a:close/>
                </a:path>
                <a:path w="4210050" h="19684">
                  <a:moveTo>
                    <a:pt x="1238250" y="9334"/>
                  </a:moveTo>
                  <a:lnTo>
                    <a:pt x="1162050" y="9613"/>
                  </a:lnTo>
                  <a:lnTo>
                    <a:pt x="1162050" y="16002"/>
                  </a:lnTo>
                  <a:lnTo>
                    <a:pt x="1238250" y="15709"/>
                  </a:lnTo>
                  <a:lnTo>
                    <a:pt x="1238250" y="9334"/>
                  </a:lnTo>
                  <a:close/>
                </a:path>
                <a:path w="4210050" h="19684">
                  <a:moveTo>
                    <a:pt x="1276350" y="9232"/>
                  </a:moveTo>
                  <a:lnTo>
                    <a:pt x="1266825" y="9232"/>
                  </a:lnTo>
                  <a:lnTo>
                    <a:pt x="1266825" y="15621"/>
                  </a:lnTo>
                  <a:lnTo>
                    <a:pt x="1276350" y="15621"/>
                  </a:lnTo>
                  <a:lnTo>
                    <a:pt x="1276350" y="9232"/>
                  </a:lnTo>
                  <a:close/>
                </a:path>
                <a:path w="4210050" h="19684">
                  <a:moveTo>
                    <a:pt x="1314450" y="9144"/>
                  </a:moveTo>
                  <a:lnTo>
                    <a:pt x="1304925" y="9144"/>
                  </a:lnTo>
                  <a:lnTo>
                    <a:pt x="1304925" y="15519"/>
                  </a:lnTo>
                  <a:lnTo>
                    <a:pt x="1314450" y="15519"/>
                  </a:lnTo>
                  <a:lnTo>
                    <a:pt x="1314450" y="9144"/>
                  </a:lnTo>
                  <a:close/>
                </a:path>
                <a:path w="4210050" h="19684">
                  <a:moveTo>
                    <a:pt x="1419225" y="8763"/>
                  </a:moveTo>
                  <a:lnTo>
                    <a:pt x="1343025" y="9042"/>
                  </a:lnTo>
                  <a:lnTo>
                    <a:pt x="1343025" y="15430"/>
                  </a:lnTo>
                  <a:lnTo>
                    <a:pt x="1419225" y="15138"/>
                  </a:lnTo>
                  <a:lnTo>
                    <a:pt x="1419225" y="8763"/>
                  </a:lnTo>
                  <a:close/>
                </a:path>
                <a:path w="4210050" h="19684">
                  <a:moveTo>
                    <a:pt x="1457325" y="8661"/>
                  </a:moveTo>
                  <a:lnTo>
                    <a:pt x="1447800" y="8661"/>
                  </a:lnTo>
                  <a:lnTo>
                    <a:pt x="1447800" y="15049"/>
                  </a:lnTo>
                  <a:lnTo>
                    <a:pt x="1457325" y="15049"/>
                  </a:lnTo>
                  <a:lnTo>
                    <a:pt x="1457325" y="8661"/>
                  </a:lnTo>
                  <a:close/>
                </a:path>
                <a:path w="4210050" h="19684">
                  <a:moveTo>
                    <a:pt x="1495425" y="8572"/>
                  </a:moveTo>
                  <a:lnTo>
                    <a:pt x="1485900" y="8572"/>
                  </a:lnTo>
                  <a:lnTo>
                    <a:pt x="1485900" y="14947"/>
                  </a:lnTo>
                  <a:lnTo>
                    <a:pt x="1495425" y="14947"/>
                  </a:lnTo>
                  <a:lnTo>
                    <a:pt x="1495425" y="8572"/>
                  </a:lnTo>
                  <a:close/>
                </a:path>
                <a:path w="4210050" h="19684">
                  <a:moveTo>
                    <a:pt x="1600200" y="8191"/>
                  </a:moveTo>
                  <a:lnTo>
                    <a:pt x="1524000" y="8470"/>
                  </a:lnTo>
                  <a:lnTo>
                    <a:pt x="1524000" y="14859"/>
                  </a:lnTo>
                  <a:lnTo>
                    <a:pt x="1600200" y="14566"/>
                  </a:lnTo>
                  <a:lnTo>
                    <a:pt x="1600200" y="8191"/>
                  </a:lnTo>
                  <a:close/>
                </a:path>
                <a:path w="4210050" h="19684">
                  <a:moveTo>
                    <a:pt x="1638300" y="8089"/>
                  </a:moveTo>
                  <a:lnTo>
                    <a:pt x="1628775" y="8089"/>
                  </a:lnTo>
                  <a:lnTo>
                    <a:pt x="1628775" y="14478"/>
                  </a:lnTo>
                  <a:lnTo>
                    <a:pt x="1638300" y="14478"/>
                  </a:lnTo>
                  <a:lnTo>
                    <a:pt x="1638300" y="8089"/>
                  </a:lnTo>
                  <a:close/>
                </a:path>
                <a:path w="4210050" h="19684">
                  <a:moveTo>
                    <a:pt x="1676400" y="8001"/>
                  </a:moveTo>
                  <a:lnTo>
                    <a:pt x="1666875" y="8001"/>
                  </a:lnTo>
                  <a:lnTo>
                    <a:pt x="1666875" y="14376"/>
                  </a:lnTo>
                  <a:lnTo>
                    <a:pt x="1676400" y="14376"/>
                  </a:lnTo>
                  <a:lnTo>
                    <a:pt x="1676400" y="8001"/>
                  </a:lnTo>
                  <a:close/>
                </a:path>
                <a:path w="4210050" h="19684">
                  <a:moveTo>
                    <a:pt x="1781175" y="7620"/>
                  </a:moveTo>
                  <a:lnTo>
                    <a:pt x="1704975" y="7899"/>
                  </a:lnTo>
                  <a:lnTo>
                    <a:pt x="1704975" y="14287"/>
                  </a:lnTo>
                  <a:lnTo>
                    <a:pt x="1781175" y="13995"/>
                  </a:lnTo>
                  <a:lnTo>
                    <a:pt x="1781175" y="7620"/>
                  </a:lnTo>
                  <a:close/>
                </a:path>
                <a:path w="4210050" h="19684">
                  <a:moveTo>
                    <a:pt x="1819275" y="7518"/>
                  </a:moveTo>
                  <a:lnTo>
                    <a:pt x="1809750" y="7518"/>
                  </a:lnTo>
                  <a:lnTo>
                    <a:pt x="1809750" y="13906"/>
                  </a:lnTo>
                  <a:lnTo>
                    <a:pt x="1819275" y="13906"/>
                  </a:lnTo>
                  <a:lnTo>
                    <a:pt x="1819275" y="7518"/>
                  </a:lnTo>
                  <a:close/>
                </a:path>
                <a:path w="4210050" h="19684">
                  <a:moveTo>
                    <a:pt x="1857375" y="7429"/>
                  </a:moveTo>
                  <a:lnTo>
                    <a:pt x="1847850" y="7429"/>
                  </a:lnTo>
                  <a:lnTo>
                    <a:pt x="1847850" y="13804"/>
                  </a:lnTo>
                  <a:lnTo>
                    <a:pt x="1857375" y="13804"/>
                  </a:lnTo>
                  <a:lnTo>
                    <a:pt x="1857375" y="7429"/>
                  </a:lnTo>
                  <a:close/>
                </a:path>
                <a:path w="4210050" h="19684">
                  <a:moveTo>
                    <a:pt x="1962150" y="7048"/>
                  </a:moveTo>
                  <a:lnTo>
                    <a:pt x="1885950" y="7327"/>
                  </a:lnTo>
                  <a:lnTo>
                    <a:pt x="1885950" y="13716"/>
                  </a:lnTo>
                  <a:lnTo>
                    <a:pt x="1962150" y="13423"/>
                  </a:lnTo>
                  <a:lnTo>
                    <a:pt x="1962150" y="7048"/>
                  </a:lnTo>
                  <a:close/>
                </a:path>
                <a:path w="4210050" h="19684">
                  <a:moveTo>
                    <a:pt x="2000250" y="6946"/>
                  </a:moveTo>
                  <a:lnTo>
                    <a:pt x="1990725" y="6946"/>
                  </a:lnTo>
                  <a:lnTo>
                    <a:pt x="1990725" y="13335"/>
                  </a:lnTo>
                  <a:lnTo>
                    <a:pt x="2000250" y="13335"/>
                  </a:lnTo>
                  <a:lnTo>
                    <a:pt x="2000250" y="6946"/>
                  </a:lnTo>
                  <a:close/>
                </a:path>
                <a:path w="4210050" h="19684">
                  <a:moveTo>
                    <a:pt x="2038350" y="6858"/>
                  </a:moveTo>
                  <a:lnTo>
                    <a:pt x="2028825" y="6858"/>
                  </a:lnTo>
                  <a:lnTo>
                    <a:pt x="2028825" y="13233"/>
                  </a:lnTo>
                  <a:lnTo>
                    <a:pt x="2038350" y="13233"/>
                  </a:lnTo>
                  <a:lnTo>
                    <a:pt x="2038350" y="6858"/>
                  </a:lnTo>
                  <a:close/>
                </a:path>
                <a:path w="4210050" h="19684">
                  <a:moveTo>
                    <a:pt x="2143125" y="6477"/>
                  </a:moveTo>
                  <a:lnTo>
                    <a:pt x="2066925" y="6756"/>
                  </a:lnTo>
                  <a:lnTo>
                    <a:pt x="2066925" y="13144"/>
                  </a:lnTo>
                  <a:lnTo>
                    <a:pt x="2143125" y="12852"/>
                  </a:lnTo>
                  <a:lnTo>
                    <a:pt x="2143125" y="6477"/>
                  </a:lnTo>
                  <a:close/>
                </a:path>
                <a:path w="4210050" h="19684">
                  <a:moveTo>
                    <a:pt x="2181225" y="6375"/>
                  </a:moveTo>
                  <a:lnTo>
                    <a:pt x="2171700" y="6375"/>
                  </a:lnTo>
                  <a:lnTo>
                    <a:pt x="2171700" y="12763"/>
                  </a:lnTo>
                  <a:lnTo>
                    <a:pt x="2181225" y="12763"/>
                  </a:lnTo>
                  <a:lnTo>
                    <a:pt x="2181225" y="6375"/>
                  </a:lnTo>
                  <a:close/>
                </a:path>
                <a:path w="4210050" h="19684">
                  <a:moveTo>
                    <a:pt x="2219325" y="6286"/>
                  </a:moveTo>
                  <a:lnTo>
                    <a:pt x="2209800" y="6286"/>
                  </a:lnTo>
                  <a:lnTo>
                    <a:pt x="2209800" y="12661"/>
                  </a:lnTo>
                  <a:lnTo>
                    <a:pt x="2219325" y="12661"/>
                  </a:lnTo>
                  <a:lnTo>
                    <a:pt x="2219325" y="6286"/>
                  </a:lnTo>
                  <a:close/>
                </a:path>
                <a:path w="4210050" h="19684">
                  <a:moveTo>
                    <a:pt x="2324100" y="5905"/>
                  </a:moveTo>
                  <a:lnTo>
                    <a:pt x="2247900" y="6184"/>
                  </a:lnTo>
                  <a:lnTo>
                    <a:pt x="2247900" y="12573"/>
                  </a:lnTo>
                  <a:lnTo>
                    <a:pt x="2324100" y="12280"/>
                  </a:lnTo>
                  <a:lnTo>
                    <a:pt x="2324100" y="5905"/>
                  </a:lnTo>
                  <a:close/>
                </a:path>
                <a:path w="4210050" h="19684">
                  <a:moveTo>
                    <a:pt x="2362200" y="5803"/>
                  </a:moveTo>
                  <a:lnTo>
                    <a:pt x="2352675" y="5803"/>
                  </a:lnTo>
                  <a:lnTo>
                    <a:pt x="2352675" y="12192"/>
                  </a:lnTo>
                  <a:lnTo>
                    <a:pt x="2362200" y="12192"/>
                  </a:lnTo>
                  <a:lnTo>
                    <a:pt x="2362200" y="5803"/>
                  </a:lnTo>
                  <a:close/>
                </a:path>
                <a:path w="4210050" h="19684">
                  <a:moveTo>
                    <a:pt x="2400300" y="5715"/>
                  </a:moveTo>
                  <a:lnTo>
                    <a:pt x="2390775" y="5715"/>
                  </a:lnTo>
                  <a:lnTo>
                    <a:pt x="2390775" y="12090"/>
                  </a:lnTo>
                  <a:lnTo>
                    <a:pt x="2400300" y="12090"/>
                  </a:lnTo>
                  <a:lnTo>
                    <a:pt x="2400300" y="5715"/>
                  </a:lnTo>
                  <a:close/>
                </a:path>
                <a:path w="4210050" h="19684">
                  <a:moveTo>
                    <a:pt x="2505075" y="5334"/>
                  </a:moveTo>
                  <a:lnTo>
                    <a:pt x="2428875" y="5613"/>
                  </a:lnTo>
                  <a:lnTo>
                    <a:pt x="2428875" y="12001"/>
                  </a:lnTo>
                  <a:lnTo>
                    <a:pt x="2505075" y="11709"/>
                  </a:lnTo>
                  <a:lnTo>
                    <a:pt x="2505075" y="5334"/>
                  </a:lnTo>
                  <a:close/>
                </a:path>
                <a:path w="4210050" h="19684">
                  <a:moveTo>
                    <a:pt x="2543175" y="5232"/>
                  </a:moveTo>
                  <a:lnTo>
                    <a:pt x="2533650" y="5232"/>
                  </a:lnTo>
                  <a:lnTo>
                    <a:pt x="2533650" y="11620"/>
                  </a:lnTo>
                  <a:lnTo>
                    <a:pt x="2543175" y="11620"/>
                  </a:lnTo>
                  <a:lnTo>
                    <a:pt x="2543175" y="5232"/>
                  </a:lnTo>
                  <a:close/>
                </a:path>
                <a:path w="4210050" h="19684">
                  <a:moveTo>
                    <a:pt x="2581275" y="5143"/>
                  </a:moveTo>
                  <a:lnTo>
                    <a:pt x="2571750" y="5143"/>
                  </a:lnTo>
                  <a:lnTo>
                    <a:pt x="2571750" y="11518"/>
                  </a:lnTo>
                  <a:lnTo>
                    <a:pt x="2581275" y="11518"/>
                  </a:lnTo>
                  <a:lnTo>
                    <a:pt x="2581275" y="5143"/>
                  </a:lnTo>
                  <a:close/>
                </a:path>
                <a:path w="4210050" h="19684">
                  <a:moveTo>
                    <a:pt x="2686050" y="4762"/>
                  </a:moveTo>
                  <a:lnTo>
                    <a:pt x="2609850" y="5041"/>
                  </a:lnTo>
                  <a:lnTo>
                    <a:pt x="2609850" y="11430"/>
                  </a:lnTo>
                  <a:lnTo>
                    <a:pt x="2686050" y="11137"/>
                  </a:lnTo>
                  <a:lnTo>
                    <a:pt x="2686050" y="4762"/>
                  </a:lnTo>
                  <a:close/>
                </a:path>
                <a:path w="4210050" h="19684">
                  <a:moveTo>
                    <a:pt x="2724150" y="4660"/>
                  </a:moveTo>
                  <a:lnTo>
                    <a:pt x="2714625" y="4660"/>
                  </a:lnTo>
                  <a:lnTo>
                    <a:pt x="2714625" y="11049"/>
                  </a:lnTo>
                  <a:lnTo>
                    <a:pt x="2724150" y="11049"/>
                  </a:lnTo>
                  <a:lnTo>
                    <a:pt x="2724150" y="4660"/>
                  </a:lnTo>
                  <a:close/>
                </a:path>
                <a:path w="4210050" h="19684">
                  <a:moveTo>
                    <a:pt x="2762250" y="4572"/>
                  </a:moveTo>
                  <a:lnTo>
                    <a:pt x="2752725" y="4572"/>
                  </a:lnTo>
                  <a:lnTo>
                    <a:pt x="2752725" y="10947"/>
                  </a:lnTo>
                  <a:lnTo>
                    <a:pt x="2762250" y="10947"/>
                  </a:lnTo>
                  <a:lnTo>
                    <a:pt x="2762250" y="4572"/>
                  </a:lnTo>
                  <a:close/>
                </a:path>
                <a:path w="4210050" h="19684">
                  <a:moveTo>
                    <a:pt x="2867025" y="4191"/>
                  </a:moveTo>
                  <a:lnTo>
                    <a:pt x="2790825" y="4470"/>
                  </a:lnTo>
                  <a:lnTo>
                    <a:pt x="2790825" y="10858"/>
                  </a:lnTo>
                  <a:lnTo>
                    <a:pt x="2867025" y="10566"/>
                  </a:lnTo>
                  <a:lnTo>
                    <a:pt x="2867025" y="4191"/>
                  </a:lnTo>
                  <a:close/>
                </a:path>
                <a:path w="4210050" h="19684">
                  <a:moveTo>
                    <a:pt x="2905125" y="4089"/>
                  </a:moveTo>
                  <a:lnTo>
                    <a:pt x="2895600" y="4089"/>
                  </a:lnTo>
                  <a:lnTo>
                    <a:pt x="2895600" y="10477"/>
                  </a:lnTo>
                  <a:lnTo>
                    <a:pt x="2905125" y="10477"/>
                  </a:lnTo>
                  <a:lnTo>
                    <a:pt x="2905125" y="4089"/>
                  </a:lnTo>
                  <a:close/>
                </a:path>
                <a:path w="4210050" h="19684">
                  <a:moveTo>
                    <a:pt x="2943225" y="4000"/>
                  </a:moveTo>
                  <a:lnTo>
                    <a:pt x="2933700" y="4000"/>
                  </a:lnTo>
                  <a:lnTo>
                    <a:pt x="2933700" y="10375"/>
                  </a:lnTo>
                  <a:lnTo>
                    <a:pt x="2943225" y="10375"/>
                  </a:lnTo>
                  <a:lnTo>
                    <a:pt x="2943225" y="4000"/>
                  </a:lnTo>
                  <a:close/>
                </a:path>
                <a:path w="4210050" h="19684">
                  <a:moveTo>
                    <a:pt x="3048000" y="3619"/>
                  </a:moveTo>
                  <a:lnTo>
                    <a:pt x="2971800" y="3898"/>
                  </a:lnTo>
                  <a:lnTo>
                    <a:pt x="2971800" y="10287"/>
                  </a:lnTo>
                  <a:lnTo>
                    <a:pt x="3048000" y="9994"/>
                  </a:lnTo>
                  <a:lnTo>
                    <a:pt x="3048000" y="3619"/>
                  </a:lnTo>
                  <a:close/>
                </a:path>
                <a:path w="4210050" h="19684">
                  <a:moveTo>
                    <a:pt x="3086100" y="3517"/>
                  </a:moveTo>
                  <a:lnTo>
                    <a:pt x="3076575" y="3517"/>
                  </a:lnTo>
                  <a:lnTo>
                    <a:pt x="3076575" y="9906"/>
                  </a:lnTo>
                  <a:lnTo>
                    <a:pt x="3086100" y="9906"/>
                  </a:lnTo>
                  <a:lnTo>
                    <a:pt x="3086100" y="3517"/>
                  </a:lnTo>
                  <a:close/>
                </a:path>
                <a:path w="4210050" h="19684">
                  <a:moveTo>
                    <a:pt x="3124200" y="3429"/>
                  </a:moveTo>
                  <a:lnTo>
                    <a:pt x="3114675" y="3429"/>
                  </a:lnTo>
                  <a:lnTo>
                    <a:pt x="3114675" y="9804"/>
                  </a:lnTo>
                  <a:lnTo>
                    <a:pt x="3124200" y="9804"/>
                  </a:lnTo>
                  <a:lnTo>
                    <a:pt x="3124200" y="3429"/>
                  </a:lnTo>
                  <a:close/>
                </a:path>
                <a:path w="4210050" h="19684">
                  <a:moveTo>
                    <a:pt x="3228975" y="3048"/>
                  </a:moveTo>
                  <a:lnTo>
                    <a:pt x="3152775" y="3327"/>
                  </a:lnTo>
                  <a:lnTo>
                    <a:pt x="3152775" y="9715"/>
                  </a:lnTo>
                  <a:lnTo>
                    <a:pt x="3228975" y="9423"/>
                  </a:lnTo>
                  <a:lnTo>
                    <a:pt x="3228975" y="3048"/>
                  </a:lnTo>
                  <a:close/>
                </a:path>
                <a:path w="4210050" h="19684">
                  <a:moveTo>
                    <a:pt x="3267075" y="2946"/>
                  </a:moveTo>
                  <a:lnTo>
                    <a:pt x="3257550" y="2946"/>
                  </a:lnTo>
                  <a:lnTo>
                    <a:pt x="3257550" y="9334"/>
                  </a:lnTo>
                  <a:lnTo>
                    <a:pt x="3267075" y="9334"/>
                  </a:lnTo>
                  <a:lnTo>
                    <a:pt x="3267075" y="2946"/>
                  </a:lnTo>
                  <a:close/>
                </a:path>
                <a:path w="4210050" h="19684">
                  <a:moveTo>
                    <a:pt x="3305175" y="2857"/>
                  </a:moveTo>
                  <a:lnTo>
                    <a:pt x="3295650" y="2857"/>
                  </a:lnTo>
                  <a:lnTo>
                    <a:pt x="3295650" y="9232"/>
                  </a:lnTo>
                  <a:lnTo>
                    <a:pt x="3305175" y="9232"/>
                  </a:lnTo>
                  <a:lnTo>
                    <a:pt x="3305175" y="2857"/>
                  </a:lnTo>
                  <a:close/>
                </a:path>
                <a:path w="4210050" h="19684">
                  <a:moveTo>
                    <a:pt x="3409950" y="2476"/>
                  </a:moveTo>
                  <a:lnTo>
                    <a:pt x="3333750" y="2755"/>
                  </a:lnTo>
                  <a:lnTo>
                    <a:pt x="3333750" y="9144"/>
                  </a:lnTo>
                  <a:lnTo>
                    <a:pt x="3409950" y="8851"/>
                  </a:lnTo>
                  <a:lnTo>
                    <a:pt x="3409950" y="2476"/>
                  </a:lnTo>
                  <a:close/>
                </a:path>
                <a:path w="4210050" h="19684">
                  <a:moveTo>
                    <a:pt x="3448050" y="2374"/>
                  </a:moveTo>
                  <a:lnTo>
                    <a:pt x="3438525" y="2374"/>
                  </a:lnTo>
                  <a:lnTo>
                    <a:pt x="3438525" y="8763"/>
                  </a:lnTo>
                  <a:lnTo>
                    <a:pt x="3448050" y="8763"/>
                  </a:lnTo>
                  <a:lnTo>
                    <a:pt x="3448050" y="2374"/>
                  </a:lnTo>
                  <a:close/>
                </a:path>
                <a:path w="4210050" h="19684">
                  <a:moveTo>
                    <a:pt x="3486150" y="2286"/>
                  </a:moveTo>
                  <a:lnTo>
                    <a:pt x="3476625" y="2286"/>
                  </a:lnTo>
                  <a:lnTo>
                    <a:pt x="3476625" y="8661"/>
                  </a:lnTo>
                  <a:lnTo>
                    <a:pt x="3486150" y="8661"/>
                  </a:lnTo>
                  <a:lnTo>
                    <a:pt x="3486150" y="2286"/>
                  </a:lnTo>
                  <a:close/>
                </a:path>
                <a:path w="4210050" h="19684">
                  <a:moveTo>
                    <a:pt x="3590925" y="1905"/>
                  </a:moveTo>
                  <a:lnTo>
                    <a:pt x="3514725" y="2184"/>
                  </a:lnTo>
                  <a:lnTo>
                    <a:pt x="3514725" y="8572"/>
                  </a:lnTo>
                  <a:lnTo>
                    <a:pt x="3590925" y="8280"/>
                  </a:lnTo>
                  <a:lnTo>
                    <a:pt x="3590925" y="1905"/>
                  </a:lnTo>
                  <a:close/>
                </a:path>
                <a:path w="4210050" h="19684">
                  <a:moveTo>
                    <a:pt x="3629025" y="1803"/>
                  </a:moveTo>
                  <a:lnTo>
                    <a:pt x="3619500" y="1803"/>
                  </a:lnTo>
                  <a:lnTo>
                    <a:pt x="3619500" y="8191"/>
                  </a:lnTo>
                  <a:lnTo>
                    <a:pt x="3629025" y="8191"/>
                  </a:lnTo>
                  <a:lnTo>
                    <a:pt x="3629025" y="1803"/>
                  </a:lnTo>
                  <a:close/>
                </a:path>
                <a:path w="4210050" h="19684">
                  <a:moveTo>
                    <a:pt x="3667125" y="1714"/>
                  </a:moveTo>
                  <a:lnTo>
                    <a:pt x="3657600" y="1714"/>
                  </a:lnTo>
                  <a:lnTo>
                    <a:pt x="3657600" y="8089"/>
                  </a:lnTo>
                  <a:lnTo>
                    <a:pt x="3667125" y="8089"/>
                  </a:lnTo>
                  <a:lnTo>
                    <a:pt x="3667125" y="1714"/>
                  </a:lnTo>
                  <a:close/>
                </a:path>
                <a:path w="4210050" h="19684">
                  <a:moveTo>
                    <a:pt x="3771900" y="1333"/>
                  </a:moveTo>
                  <a:lnTo>
                    <a:pt x="3695700" y="1612"/>
                  </a:lnTo>
                  <a:lnTo>
                    <a:pt x="3695700" y="8001"/>
                  </a:lnTo>
                  <a:lnTo>
                    <a:pt x="3771900" y="7708"/>
                  </a:lnTo>
                  <a:lnTo>
                    <a:pt x="3771900" y="1333"/>
                  </a:lnTo>
                  <a:close/>
                </a:path>
                <a:path w="4210050" h="19684">
                  <a:moveTo>
                    <a:pt x="3810000" y="1231"/>
                  </a:moveTo>
                  <a:lnTo>
                    <a:pt x="3800475" y="1231"/>
                  </a:lnTo>
                  <a:lnTo>
                    <a:pt x="3800475" y="7620"/>
                  </a:lnTo>
                  <a:lnTo>
                    <a:pt x="3810000" y="7620"/>
                  </a:lnTo>
                  <a:lnTo>
                    <a:pt x="3810000" y="1231"/>
                  </a:lnTo>
                  <a:close/>
                </a:path>
                <a:path w="4210050" h="19684">
                  <a:moveTo>
                    <a:pt x="3848100" y="1143"/>
                  </a:moveTo>
                  <a:lnTo>
                    <a:pt x="3838575" y="1143"/>
                  </a:lnTo>
                  <a:lnTo>
                    <a:pt x="3838575" y="7518"/>
                  </a:lnTo>
                  <a:lnTo>
                    <a:pt x="3848100" y="7518"/>
                  </a:lnTo>
                  <a:lnTo>
                    <a:pt x="3848100" y="1143"/>
                  </a:lnTo>
                  <a:close/>
                </a:path>
                <a:path w="4210050" h="19684">
                  <a:moveTo>
                    <a:pt x="3952875" y="762"/>
                  </a:moveTo>
                  <a:lnTo>
                    <a:pt x="3876675" y="1041"/>
                  </a:lnTo>
                  <a:lnTo>
                    <a:pt x="3876675" y="7429"/>
                  </a:lnTo>
                  <a:lnTo>
                    <a:pt x="3952875" y="7137"/>
                  </a:lnTo>
                  <a:lnTo>
                    <a:pt x="3952875" y="762"/>
                  </a:lnTo>
                  <a:close/>
                </a:path>
                <a:path w="4210050" h="19684">
                  <a:moveTo>
                    <a:pt x="3990975" y="660"/>
                  </a:moveTo>
                  <a:lnTo>
                    <a:pt x="3981450" y="660"/>
                  </a:lnTo>
                  <a:lnTo>
                    <a:pt x="3981450" y="7048"/>
                  </a:lnTo>
                  <a:lnTo>
                    <a:pt x="3990975" y="7048"/>
                  </a:lnTo>
                  <a:lnTo>
                    <a:pt x="3990975" y="660"/>
                  </a:lnTo>
                  <a:close/>
                </a:path>
                <a:path w="4210050" h="19684">
                  <a:moveTo>
                    <a:pt x="4029075" y="571"/>
                  </a:moveTo>
                  <a:lnTo>
                    <a:pt x="4019550" y="571"/>
                  </a:lnTo>
                  <a:lnTo>
                    <a:pt x="4019550" y="6946"/>
                  </a:lnTo>
                  <a:lnTo>
                    <a:pt x="4029075" y="6946"/>
                  </a:lnTo>
                  <a:lnTo>
                    <a:pt x="4029075" y="571"/>
                  </a:lnTo>
                  <a:close/>
                </a:path>
                <a:path w="4210050" h="19684">
                  <a:moveTo>
                    <a:pt x="4133850" y="190"/>
                  </a:moveTo>
                  <a:lnTo>
                    <a:pt x="4057650" y="469"/>
                  </a:lnTo>
                  <a:lnTo>
                    <a:pt x="4057650" y="6858"/>
                  </a:lnTo>
                  <a:lnTo>
                    <a:pt x="4133850" y="6565"/>
                  </a:lnTo>
                  <a:lnTo>
                    <a:pt x="4133850" y="190"/>
                  </a:lnTo>
                  <a:close/>
                </a:path>
                <a:path w="4210050" h="19684">
                  <a:moveTo>
                    <a:pt x="4171950" y="88"/>
                  </a:moveTo>
                  <a:lnTo>
                    <a:pt x="4162425" y="88"/>
                  </a:lnTo>
                  <a:lnTo>
                    <a:pt x="4162425" y="6477"/>
                  </a:lnTo>
                  <a:lnTo>
                    <a:pt x="4171950" y="6477"/>
                  </a:lnTo>
                  <a:lnTo>
                    <a:pt x="4171950" y="88"/>
                  </a:lnTo>
                  <a:close/>
                </a:path>
                <a:path w="4210050" h="19684">
                  <a:moveTo>
                    <a:pt x="4210050" y="0"/>
                  </a:moveTo>
                  <a:lnTo>
                    <a:pt x="4200525" y="0"/>
                  </a:lnTo>
                  <a:lnTo>
                    <a:pt x="4200525" y="6375"/>
                  </a:lnTo>
                  <a:lnTo>
                    <a:pt x="4210050" y="6375"/>
                  </a:lnTo>
                  <a:lnTo>
                    <a:pt x="4210050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550748" y="8388832"/>
              <a:ext cx="4276725" cy="20320"/>
            </a:xfrm>
            <a:custGeom>
              <a:avLst/>
              <a:gdLst/>
              <a:ahLst/>
              <a:cxnLst/>
              <a:rect l="l" t="t" r="r" b="b"/>
              <a:pathLst>
                <a:path w="4276725" h="20320">
                  <a:moveTo>
                    <a:pt x="9525" y="13525"/>
                  </a:moveTo>
                  <a:lnTo>
                    <a:pt x="0" y="13525"/>
                  </a:lnTo>
                  <a:lnTo>
                    <a:pt x="0" y="19900"/>
                  </a:lnTo>
                  <a:lnTo>
                    <a:pt x="9525" y="19900"/>
                  </a:lnTo>
                  <a:lnTo>
                    <a:pt x="9525" y="13525"/>
                  </a:lnTo>
                  <a:close/>
                </a:path>
                <a:path w="4276725" h="20320">
                  <a:moveTo>
                    <a:pt x="114300" y="13144"/>
                  </a:moveTo>
                  <a:lnTo>
                    <a:pt x="38100" y="13423"/>
                  </a:lnTo>
                  <a:lnTo>
                    <a:pt x="38100" y="19812"/>
                  </a:lnTo>
                  <a:lnTo>
                    <a:pt x="114300" y="19519"/>
                  </a:lnTo>
                  <a:lnTo>
                    <a:pt x="114300" y="13144"/>
                  </a:lnTo>
                  <a:close/>
                </a:path>
                <a:path w="4276725" h="20320">
                  <a:moveTo>
                    <a:pt x="152400" y="13042"/>
                  </a:moveTo>
                  <a:lnTo>
                    <a:pt x="142875" y="13042"/>
                  </a:lnTo>
                  <a:lnTo>
                    <a:pt x="142875" y="19431"/>
                  </a:lnTo>
                  <a:lnTo>
                    <a:pt x="152400" y="19431"/>
                  </a:lnTo>
                  <a:lnTo>
                    <a:pt x="152400" y="13042"/>
                  </a:lnTo>
                  <a:close/>
                </a:path>
                <a:path w="4276725" h="20320">
                  <a:moveTo>
                    <a:pt x="190500" y="12954"/>
                  </a:moveTo>
                  <a:lnTo>
                    <a:pt x="180975" y="12954"/>
                  </a:lnTo>
                  <a:lnTo>
                    <a:pt x="180975" y="19329"/>
                  </a:lnTo>
                  <a:lnTo>
                    <a:pt x="190500" y="19329"/>
                  </a:lnTo>
                  <a:lnTo>
                    <a:pt x="190500" y="12954"/>
                  </a:lnTo>
                  <a:close/>
                </a:path>
                <a:path w="4276725" h="20320">
                  <a:moveTo>
                    <a:pt x="295275" y="12573"/>
                  </a:moveTo>
                  <a:lnTo>
                    <a:pt x="219075" y="12852"/>
                  </a:lnTo>
                  <a:lnTo>
                    <a:pt x="219075" y="19240"/>
                  </a:lnTo>
                  <a:lnTo>
                    <a:pt x="295275" y="18948"/>
                  </a:lnTo>
                  <a:lnTo>
                    <a:pt x="295275" y="12573"/>
                  </a:lnTo>
                  <a:close/>
                </a:path>
                <a:path w="4276725" h="20320">
                  <a:moveTo>
                    <a:pt x="333375" y="12471"/>
                  </a:moveTo>
                  <a:lnTo>
                    <a:pt x="323850" y="12471"/>
                  </a:lnTo>
                  <a:lnTo>
                    <a:pt x="323850" y="18859"/>
                  </a:lnTo>
                  <a:lnTo>
                    <a:pt x="333375" y="18859"/>
                  </a:lnTo>
                  <a:lnTo>
                    <a:pt x="333375" y="12471"/>
                  </a:lnTo>
                  <a:close/>
                </a:path>
                <a:path w="4276725" h="20320">
                  <a:moveTo>
                    <a:pt x="371475" y="12382"/>
                  </a:moveTo>
                  <a:lnTo>
                    <a:pt x="361950" y="12382"/>
                  </a:lnTo>
                  <a:lnTo>
                    <a:pt x="361950" y="18757"/>
                  </a:lnTo>
                  <a:lnTo>
                    <a:pt x="371475" y="18757"/>
                  </a:lnTo>
                  <a:lnTo>
                    <a:pt x="371475" y="12382"/>
                  </a:lnTo>
                  <a:close/>
                </a:path>
                <a:path w="4276725" h="20320">
                  <a:moveTo>
                    <a:pt x="476250" y="12001"/>
                  </a:moveTo>
                  <a:lnTo>
                    <a:pt x="400050" y="12280"/>
                  </a:lnTo>
                  <a:lnTo>
                    <a:pt x="400050" y="18669"/>
                  </a:lnTo>
                  <a:lnTo>
                    <a:pt x="476250" y="18376"/>
                  </a:lnTo>
                  <a:lnTo>
                    <a:pt x="476250" y="12001"/>
                  </a:lnTo>
                  <a:close/>
                </a:path>
                <a:path w="4276725" h="20320">
                  <a:moveTo>
                    <a:pt x="514350" y="11899"/>
                  </a:moveTo>
                  <a:lnTo>
                    <a:pt x="504825" y="11899"/>
                  </a:lnTo>
                  <a:lnTo>
                    <a:pt x="504825" y="18288"/>
                  </a:lnTo>
                  <a:lnTo>
                    <a:pt x="514350" y="18288"/>
                  </a:lnTo>
                  <a:lnTo>
                    <a:pt x="514350" y="11899"/>
                  </a:lnTo>
                  <a:close/>
                </a:path>
                <a:path w="4276725" h="20320">
                  <a:moveTo>
                    <a:pt x="552450" y="11811"/>
                  </a:moveTo>
                  <a:lnTo>
                    <a:pt x="542925" y="11811"/>
                  </a:lnTo>
                  <a:lnTo>
                    <a:pt x="542925" y="18186"/>
                  </a:lnTo>
                  <a:lnTo>
                    <a:pt x="552450" y="18186"/>
                  </a:lnTo>
                  <a:lnTo>
                    <a:pt x="552450" y="11811"/>
                  </a:lnTo>
                  <a:close/>
                </a:path>
                <a:path w="4276725" h="20320">
                  <a:moveTo>
                    <a:pt x="657225" y="11430"/>
                  </a:moveTo>
                  <a:lnTo>
                    <a:pt x="581025" y="11709"/>
                  </a:lnTo>
                  <a:lnTo>
                    <a:pt x="581025" y="18097"/>
                  </a:lnTo>
                  <a:lnTo>
                    <a:pt x="657225" y="17805"/>
                  </a:lnTo>
                  <a:lnTo>
                    <a:pt x="657225" y="11430"/>
                  </a:lnTo>
                  <a:close/>
                </a:path>
                <a:path w="4276725" h="20320">
                  <a:moveTo>
                    <a:pt x="695325" y="11328"/>
                  </a:moveTo>
                  <a:lnTo>
                    <a:pt x="685800" y="11328"/>
                  </a:lnTo>
                  <a:lnTo>
                    <a:pt x="685800" y="17716"/>
                  </a:lnTo>
                  <a:lnTo>
                    <a:pt x="695325" y="17716"/>
                  </a:lnTo>
                  <a:lnTo>
                    <a:pt x="695325" y="11328"/>
                  </a:lnTo>
                  <a:close/>
                </a:path>
                <a:path w="4276725" h="20320">
                  <a:moveTo>
                    <a:pt x="733425" y="11239"/>
                  </a:moveTo>
                  <a:lnTo>
                    <a:pt x="723900" y="11239"/>
                  </a:lnTo>
                  <a:lnTo>
                    <a:pt x="723900" y="17614"/>
                  </a:lnTo>
                  <a:lnTo>
                    <a:pt x="733425" y="17614"/>
                  </a:lnTo>
                  <a:lnTo>
                    <a:pt x="733425" y="11239"/>
                  </a:lnTo>
                  <a:close/>
                </a:path>
                <a:path w="4276725" h="20320">
                  <a:moveTo>
                    <a:pt x="838200" y="10858"/>
                  </a:moveTo>
                  <a:lnTo>
                    <a:pt x="762000" y="11137"/>
                  </a:lnTo>
                  <a:lnTo>
                    <a:pt x="762000" y="17526"/>
                  </a:lnTo>
                  <a:lnTo>
                    <a:pt x="838200" y="17233"/>
                  </a:lnTo>
                  <a:lnTo>
                    <a:pt x="838200" y="10858"/>
                  </a:lnTo>
                  <a:close/>
                </a:path>
                <a:path w="4276725" h="20320">
                  <a:moveTo>
                    <a:pt x="876300" y="10756"/>
                  </a:moveTo>
                  <a:lnTo>
                    <a:pt x="866775" y="10756"/>
                  </a:lnTo>
                  <a:lnTo>
                    <a:pt x="866775" y="17145"/>
                  </a:lnTo>
                  <a:lnTo>
                    <a:pt x="876300" y="17145"/>
                  </a:lnTo>
                  <a:lnTo>
                    <a:pt x="876300" y="10756"/>
                  </a:lnTo>
                  <a:close/>
                </a:path>
                <a:path w="4276725" h="20320">
                  <a:moveTo>
                    <a:pt x="914400" y="10668"/>
                  </a:moveTo>
                  <a:lnTo>
                    <a:pt x="904875" y="10668"/>
                  </a:lnTo>
                  <a:lnTo>
                    <a:pt x="904875" y="17043"/>
                  </a:lnTo>
                  <a:lnTo>
                    <a:pt x="914400" y="17043"/>
                  </a:lnTo>
                  <a:lnTo>
                    <a:pt x="914400" y="10668"/>
                  </a:lnTo>
                  <a:close/>
                </a:path>
                <a:path w="4276725" h="20320">
                  <a:moveTo>
                    <a:pt x="1019175" y="10287"/>
                  </a:moveTo>
                  <a:lnTo>
                    <a:pt x="942975" y="10566"/>
                  </a:lnTo>
                  <a:lnTo>
                    <a:pt x="942975" y="16954"/>
                  </a:lnTo>
                  <a:lnTo>
                    <a:pt x="1019175" y="16662"/>
                  </a:lnTo>
                  <a:lnTo>
                    <a:pt x="1019175" y="10287"/>
                  </a:lnTo>
                  <a:close/>
                </a:path>
                <a:path w="4276725" h="20320">
                  <a:moveTo>
                    <a:pt x="1057275" y="10185"/>
                  </a:moveTo>
                  <a:lnTo>
                    <a:pt x="1047750" y="10185"/>
                  </a:lnTo>
                  <a:lnTo>
                    <a:pt x="1047750" y="16573"/>
                  </a:lnTo>
                  <a:lnTo>
                    <a:pt x="1057275" y="16573"/>
                  </a:lnTo>
                  <a:lnTo>
                    <a:pt x="1057275" y="10185"/>
                  </a:lnTo>
                  <a:close/>
                </a:path>
                <a:path w="4276725" h="20320">
                  <a:moveTo>
                    <a:pt x="1095375" y="10096"/>
                  </a:moveTo>
                  <a:lnTo>
                    <a:pt x="1085850" y="10096"/>
                  </a:lnTo>
                  <a:lnTo>
                    <a:pt x="1085850" y="16471"/>
                  </a:lnTo>
                  <a:lnTo>
                    <a:pt x="1095375" y="16471"/>
                  </a:lnTo>
                  <a:lnTo>
                    <a:pt x="1095375" y="10096"/>
                  </a:lnTo>
                  <a:close/>
                </a:path>
                <a:path w="4276725" h="20320">
                  <a:moveTo>
                    <a:pt x="1200150" y="9715"/>
                  </a:moveTo>
                  <a:lnTo>
                    <a:pt x="1123950" y="9994"/>
                  </a:lnTo>
                  <a:lnTo>
                    <a:pt x="1123950" y="16383"/>
                  </a:lnTo>
                  <a:lnTo>
                    <a:pt x="1200150" y="16090"/>
                  </a:lnTo>
                  <a:lnTo>
                    <a:pt x="1200150" y="9715"/>
                  </a:lnTo>
                  <a:close/>
                </a:path>
                <a:path w="4276725" h="20320">
                  <a:moveTo>
                    <a:pt x="1238250" y="9613"/>
                  </a:moveTo>
                  <a:lnTo>
                    <a:pt x="1228725" y="9613"/>
                  </a:lnTo>
                  <a:lnTo>
                    <a:pt x="1228725" y="16002"/>
                  </a:lnTo>
                  <a:lnTo>
                    <a:pt x="1238250" y="16002"/>
                  </a:lnTo>
                  <a:lnTo>
                    <a:pt x="1238250" y="9613"/>
                  </a:lnTo>
                  <a:close/>
                </a:path>
                <a:path w="4276725" h="20320">
                  <a:moveTo>
                    <a:pt x="1276350" y="9525"/>
                  </a:moveTo>
                  <a:lnTo>
                    <a:pt x="1266825" y="9525"/>
                  </a:lnTo>
                  <a:lnTo>
                    <a:pt x="1266825" y="15900"/>
                  </a:lnTo>
                  <a:lnTo>
                    <a:pt x="1276350" y="15900"/>
                  </a:lnTo>
                  <a:lnTo>
                    <a:pt x="1276350" y="9525"/>
                  </a:lnTo>
                  <a:close/>
                </a:path>
                <a:path w="4276725" h="20320">
                  <a:moveTo>
                    <a:pt x="1381125" y="9144"/>
                  </a:moveTo>
                  <a:lnTo>
                    <a:pt x="1304925" y="9423"/>
                  </a:lnTo>
                  <a:lnTo>
                    <a:pt x="1304925" y="15811"/>
                  </a:lnTo>
                  <a:lnTo>
                    <a:pt x="1381125" y="15519"/>
                  </a:lnTo>
                  <a:lnTo>
                    <a:pt x="1381125" y="9144"/>
                  </a:lnTo>
                  <a:close/>
                </a:path>
                <a:path w="4276725" h="20320">
                  <a:moveTo>
                    <a:pt x="1419225" y="9042"/>
                  </a:moveTo>
                  <a:lnTo>
                    <a:pt x="1409700" y="9042"/>
                  </a:lnTo>
                  <a:lnTo>
                    <a:pt x="1409700" y="15430"/>
                  </a:lnTo>
                  <a:lnTo>
                    <a:pt x="1419225" y="15430"/>
                  </a:lnTo>
                  <a:lnTo>
                    <a:pt x="1419225" y="9042"/>
                  </a:lnTo>
                  <a:close/>
                </a:path>
                <a:path w="4276725" h="20320">
                  <a:moveTo>
                    <a:pt x="1457325" y="8953"/>
                  </a:moveTo>
                  <a:lnTo>
                    <a:pt x="1447800" y="8953"/>
                  </a:lnTo>
                  <a:lnTo>
                    <a:pt x="1447800" y="15328"/>
                  </a:lnTo>
                  <a:lnTo>
                    <a:pt x="1457325" y="15328"/>
                  </a:lnTo>
                  <a:lnTo>
                    <a:pt x="1457325" y="8953"/>
                  </a:lnTo>
                  <a:close/>
                </a:path>
                <a:path w="4276725" h="20320">
                  <a:moveTo>
                    <a:pt x="1562100" y="8572"/>
                  </a:moveTo>
                  <a:lnTo>
                    <a:pt x="1485900" y="8851"/>
                  </a:lnTo>
                  <a:lnTo>
                    <a:pt x="1485900" y="15240"/>
                  </a:lnTo>
                  <a:lnTo>
                    <a:pt x="1562100" y="14947"/>
                  </a:lnTo>
                  <a:lnTo>
                    <a:pt x="1562100" y="8572"/>
                  </a:lnTo>
                  <a:close/>
                </a:path>
                <a:path w="4276725" h="20320">
                  <a:moveTo>
                    <a:pt x="1600200" y="8470"/>
                  </a:moveTo>
                  <a:lnTo>
                    <a:pt x="1590675" y="8470"/>
                  </a:lnTo>
                  <a:lnTo>
                    <a:pt x="1590675" y="14859"/>
                  </a:lnTo>
                  <a:lnTo>
                    <a:pt x="1600200" y="14859"/>
                  </a:lnTo>
                  <a:lnTo>
                    <a:pt x="1600200" y="8470"/>
                  </a:lnTo>
                  <a:close/>
                </a:path>
                <a:path w="4276725" h="20320">
                  <a:moveTo>
                    <a:pt x="1638300" y="8382"/>
                  </a:moveTo>
                  <a:lnTo>
                    <a:pt x="1628775" y="8382"/>
                  </a:lnTo>
                  <a:lnTo>
                    <a:pt x="1628775" y="14757"/>
                  </a:lnTo>
                  <a:lnTo>
                    <a:pt x="1638300" y="14757"/>
                  </a:lnTo>
                  <a:lnTo>
                    <a:pt x="1638300" y="8382"/>
                  </a:lnTo>
                  <a:close/>
                </a:path>
                <a:path w="4276725" h="20320">
                  <a:moveTo>
                    <a:pt x="1743075" y="8001"/>
                  </a:moveTo>
                  <a:lnTo>
                    <a:pt x="1666875" y="8280"/>
                  </a:lnTo>
                  <a:lnTo>
                    <a:pt x="1666875" y="14668"/>
                  </a:lnTo>
                  <a:lnTo>
                    <a:pt x="1743075" y="14376"/>
                  </a:lnTo>
                  <a:lnTo>
                    <a:pt x="1743075" y="8001"/>
                  </a:lnTo>
                  <a:close/>
                </a:path>
                <a:path w="4276725" h="20320">
                  <a:moveTo>
                    <a:pt x="1781175" y="7899"/>
                  </a:moveTo>
                  <a:lnTo>
                    <a:pt x="1771650" y="7899"/>
                  </a:lnTo>
                  <a:lnTo>
                    <a:pt x="1771650" y="14287"/>
                  </a:lnTo>
                  <a:lnTo>
                    <a:pt x="1781175" y="14287"/>
                  </a:lnTo>
                  <a:lnTo>
                    <a:pt x="1781175" y="7899"/>
                  </a:lnTo>
                  <a:close/>
                </a:path>
                <a:path w="4276725" h="20320">
                  <a:moveTo>
                    <a:pt x="1819275" y="7810"/>
                  </a:moveTo>
                  <a:lnTo>
                    <a:pt x="1809750" y="7810"/>
                  </a:lnTo>
                  <a:lnTo>
                    <a:pt x="1809750" y="14185"/>
                  </a:lnTo>
                  <a:lnTo>
                    <a:pt x="1819275" y="14185"/>
                  </a:lnTo>
                  <a:lnTo>
                    <a:pt x="1819275" y="7810"/>
                  </a:lnTo>
                  <a:close/>
                </a:path>
                <a:path w="4276725" h="20320">
                  <a:moveTo>
                    <a:pt x="1924050" y="7429"/>
                  </a:moveTo>
                  <a:lnTo>
                    <a:pt x="1847850" y="7708"/>
                  </a:lnTo>
                  <a:lnTo>
                    <a:pt x="1847850" y="14097"/>
                  </a:lnTo>
                  <a:lnTo>
                    <a:pt x="1924050" y="13804"/>
                  </a:lnTo>
                  <a:lnTo>
                    <a:pt x="1924050" y="7429"/>
                  </a:lnTo>
                  <a:close/>
                </a:path>
                <a:path w="4276725" h="20320">
                  <a:moveTo>
                    <a:pt x="1962150" y="7327"/>
                  </a:moveTo>
                  <a:lnTo>
                    <a:pt x="1952625" y="7327"/>
                  </a:lnTo>
                  <a:lnTo>
                    <a:pt x="1952625" y="13716"/>
                  </a:lnTo>
                  <a:lnTo>
                    <a:pt x="1962150" y="13716"/>
                  </a:lnTo>
                  <a:lnTo>
                    <a:pt x="1962150" y="7327"/>
                  </a:lnTo>
                  <a:close/>
                </a:path>
                <a:path w="4276725" h="20320">
                  <a:moveTo>
                    <a:pt x="2000250" y="7239"/>
                  </a:moveTo>
                  <a:lnTo>
                    <a:pt x="1990725" y="7239"/>
                  </a:lnTo>
                  <a:lnTo>
                    <a:pt x="1990725" y="13614"/>
                  </a:lnTo>
                  <a:lnTo>
                    <a:pt x="2000250" y="13614"/>
                  </a:lnTo>
                  <a:lnTo>
                    <a:pt x="2000250" y="7239"/>
                  </a:lnTo>
                  <a:close/>
                </a:path>
                <a:path w="4276725" h="20320">
                  <a:moveTo>
                    <a:pt x="2105025" y="6858"/>
                  </a:moveTo>
                  <a:lnTo>
                    <a:pt x="2028825" y="7137"/>
                  </a:lnTo>
                  <a:lnTo>
                    <a:pt x="2028825" y="13525"/>
                  </a:lnTo>
                  <a:lnTo>
                    <a:pt x="2105025" y="13233"/>
                  </a:lnTo>
                  <a:lnTo>
                    <a:pt x="2105025" y="6858"/>
                  </a:lnTo>
                  <a:close/>
                </a:path>
                <a:path w="4276725" h="20320">
                  <a:moveTo>
                    <a:pt x="2143125" y="6756"/>
                  </a:moveTo>
                  <a:lnTo>
                    <a:pt x="2133600" y="6756"/>
                  </a:lnTo>
                  <a:lnTo>
                    <a:pt x="2133600" y="13144"/>
                  </a:lnTo>
                  <a:lnTo>
                    <a:pt x="2143125" y="13144"/>
                  </a:lnTo>
                  <a:lnTo>
                    <a:pt x="2143125" y="6756"/>
                  </a:lnTo>
                  <a:close/>
                </a:path>
                <a:path w="4276725" h="20320">
                  <a:moveTo>
                    <a:pt x="2181225" y="6667"/>
                  </a:moveTo>
                  <a:lnTo>
                    <a:pt x="2171700" y="6667"/>
                  </a:lnTo>
                  <a:lnTo>
                    <a:pt x="2171700" y="13042"/>
                  </a:lnTo>
                  <a:lnTo>
                    <a:pt x="2181225" y="13042"/>
                  </a:lnTo>
                  <a:lnTo>
                    <a:pt x="2181225" y="6667"/>
                  </a:lnTo>
                  <a:close/>
                </a:path>
                <a:path w="4276725" h="20320">
                  <a:moveTo>
                    <a:pt x="2286000" y="6286"/>
                  </a:moveTo>
                  <a:lnTo>
                    <a:pt x="2209800" y="6565"/>
                  </a:lnTo>
                  <a:lnTo>
                    <a:pt x="2209800" y="12954"/>
                  </a:lnTo>
                  <a:lnTo>
                    <a:pt x="2286000" y="12661"/>
                  </a:lnTo>
                  <a:lnTo>
                    <a:pt x="2286000" y="6286"/>
                  </a:lnTo>
                  <a:close/>
                </a:path>
                <a:path w="4276725" h="20320">
                  <a:moveTo>
                    <a:pt x="2324100" y="6184"/>
                  </a:moveTo>
                  <a:lnTo>
                    <a:pt x="2314575" y="6184"/>
                  </a:lnTo>
                  <a:lnTo>
                    <a:pt x="2314575" y="12573"/>
                  </a:lnTo>
                  <a:lnTo>
                    <a:pt x="2324100" y="12573"/>
                  </a:lnTo>
                  <a:lnTo>
                    <a:pt x="2324100" y="6184"/>
                  </a:lnTo>
                  <a:close/>
                </a:path>
                <a:path w="4276725" h="20320">
                  <a:moveTo>
                    <a:pt x="2362200" y="6096"/>
                  </a:moveTo>
                  <a:lnTo>
                    <a:pt x="2352675" y="6096"/>
                  </a:lnTo>
                  <a:lnTo>
                    <a:pt x="2352675" y="12471"/>
                  </a:lnTo>
                  <a:lnTo>
                    <a:pt x="2362200" y="12471"/>
                  </a:lnTo>
                  <a:lnTo>
                    <a:pt x="2362200" y="6096"/>
                  </a:lnTo>
                  <a:close/>
                </a:path>
                <a:path w="4276725" h="20320">
                  <a:moveTo>
                    <a:pt x="2466975" y="5715"/>
                  </a:moveTo>
                  <a:lnTo>
                    <a:pt x="2390775" y="5994"/>
                  </a:lnTo>
                  <a:lnTo>
                    <a:pt x="2390775" y="12382"/>
                  </a:lnTo>
                  <a:lnTo>
                    <a:pt x="2466975" y="12090"/>
                  </a:lnTo>
                  <a:lnTo>
                    <a:pt x="2466975" y="5715"/>
                  </a:lnTo>
                  <a:close/>
                </a:path>
                <a:path w="4276725" h="20320">
                  <a:moveTo>
                    <a:pt x="2505075" y="5613"/>
                  </a:moveTo>
                  <a:lnTo>
                    <a:pt x="2495550" y="5613"/>
                  </a:lnTo>
                  <a:lnTo>
                    <a:pt x="2495550" y="12001"/>
                  </a:lnTo>
                  <a:lnTo>
                    <a:pt x="2505075" y="12001"/>
                  </a:lnTo>
                  <a:lnTo>
                    <a:pt x="2505075" y="5613"/>
                  </a:lnTo>
                  <a:close/>
                </a:path>
                <a:path w="4276725" h="20320">
                  <a:moveTo>
                    <a:pt x="2543175" y="5524"/>
                  </a:moveTo>
                  <a:lnTo>
                    <a:pt x="2533650" y="5524"/>
                  </a:lnTo>
                  <a:lnTo>
                    <a:pt x="2533650" y="11899"/>
                  </a:lnTo>
                  <a:lnTo>
                    <a:pt x="2543175" y="11899"/>
                  </a:lnTo>
                  <a:lnTo>
                    <a:pt x="2543175" y="5524"/>
                  </a:lnTo>
                  <a:close/>
                </a:path>
                <a:path w="4276725" h="20320">
                  <a:moveTo>
                    <a:pt x="2647950" y="5143"/>
                  </a:moveTo>
                  <a:lnTo>
                    <a:pt x="2571750" y="5422"/>
                  </a:lnTo>
                  <a:lnTo>
                    <a:pt x="2571750" y="11811"/>
                  </a:lnTo>
                  <a:lnTo>
                    <a:pt x="2647950" y="11518"/>
                  </a:lnTo>
                  <a:lnTo>
                    <a:pt x="2647950" y="5143"/>
                  </a:lnTo>
                  <a:close/>
                </a:path>
                <a:path w="4276725" h="20320">
                  <a:moveTo>
                    <a:pt x="2686050" y="5041"/>
                  </a:moveTo>
                  <a:lnTo>
                    <a:pt x="2676525" y="5041"/>
                  </a:lnTo>
                  <a:lnTo>
                    <a:pt x="2676525" y="11430"/>
                  </a:lnTo>
                  <a:lnTo>
                    <a:pt x="2686050" y="11430"/>
                  </a:lnTo>
                  <a:lnTo>
                    <a:pt x="2686050" y="5041"/>
                  </a:lnTo>
                  <a:close/>
                </a:path>
                <a:path w="4276725" h="20320">
                  <a:moveTo>
                    <a:pt x="2724150" y="4953"/>
                  </a:moveTo>
                  <a:lnTo>
                    <a:pt x="2714625" y="4953"/>
                  </a:lnTo>
                  <a:lnTo>
                    <a:pt x="2714625" y="11328"/>
                  </a:lnTo>
                  <a:lnTo>
                    <a:pt x="2724150" y="11328"/>
                  </a:lnTo>
                  <a:lnTo>
                    <a:pt x="2724150" y="4953"/>
                  </a:lnTo>
                  <a:close/>
                </a:path>
                <a:path w="4276725" h="20320">
                  <a:moveTo>
                    <a:pt x="2828925" y="4572"/>
                  </a:moveTo>
                  <a:lnTo>
                    <a:pt x="2752725" y="4851"/>
                  </a:lnTo>
                  <a:lnTo>
                    <a:pt x="2752725" y="11239"/>
                  </a:lnTo>
                  <a:lnTo>
                    <a:pt x="2828925" y="10947"/>
                  </a:lnTo>
                  <a:lnTo>
                    <a:pt x="2828925" y="4572"/>
                  </a:lnTo>
                  <a:close/>
                </a:path>
                <a:path w="4276725" h="20320">
                  <a:moveTo>
                    <a:pt x="2867025" y="4470"/>
                  </a:moveTo>
                  <a:lnTo>
                    <a:pt x="2857500" y="4470"/>
                  </a:lnTo>
                  <a:lnTo>
                    <a:pt x="2857500" y="10858"/>
                  </a:lnTo>
                  <a:lnTo>
                    <a:pt x="2867025" y="10858"/>
                  </a:lnTo>
                  <a:lnTo>
                    <a:pt x="2867025" y="4470"/>
                  </a:lnTo>
                  <a:close/>
                </a:path>
                <a:path w="4276725" h="20320">
                  <a:moveTo>
                    <a:pt x="2905125" y="4381"/>
                  </a:moveTo>
                  <a:lnTo>
                    <a:pt x="2895600" y="4381"/>
                  </a:lnTo>
                  <a:lnTo>
                    <a:pt x="2895600" y="10756"/>
                  </a:lnTo>
                  <a:lnTo>
                    <a:pt x="2905125" y="10756"/>
                  </a:lnTo>
                  <a:lnTo>
                    <a:pt x="2905125" y="4381"/>
                  </a:lnTo>
                  <a:close/>
                </a:path>
                <a:path w="4276725" h="20320">
                  <a:moveTo>
                    <a:pt x="3009900" y="4000"/>
                  </a:moveTo>
                  <a:lnTo>
                    <a:pt x="2933700" y="4279"/>
                  </a:lnTo>
                  <a:lnTo>
                    <a:pt x="2933700" y="10668"/>
                  </a:lnTo>
                  <a:lnTo>
                    <a:pt x="3009900" y="10375"/>
                  </a:lnTo>
                  <a:lnTo>
                    <a:pt x="3009900" y="4000"/>
                  </a:lnTo>
                  <a:close/>
                </a:path>
                <a:path w="4276725" h="20320">
                  <a:moveTo>
                    <a:pt x="3048000" y="3898"/>
                  </a:moveTo>
                  <a:lnTo>
                    <a:pt x="3038475" y="3898"/>
                  </a:lnTo>
                  <a:lnTo>
                    <a:pt x="3038475" y="10287"/>
                  </a:lnTo>
                  <a:lnTo>
                    <a:pt x="3048000" y="10287"/>
                  </a:lnTo>
                  <a:lnTo>
                    <a:pt x="3048000" y="3898"/>
                  </a:lnTo>
                  <a:close/>
                </a:path>
                <a:path w="4276725" h="20320">
                  <a:moveTo>
                    <a:pt x="3086100" y="3810"/>
                  </a:moveTo>
                  <a:lnTo>
                    <a:pt x="3076575" y="3810"/>
                  </a:lnTo>
                  <a:lnTo>
                    <a:pt x="3076575" y="10185"/>
                  </a:lnTo>
                  <a:lnTo>
                    <a:pt x="3086100" y="10185"/>
                  </a:lnTo>
                  <a:lnTo>
                    <a:pt x="3086100" y="3810"/>
                  </a:lnTo>
                  <a:close/>
                </a:path>
                <a:path w="4276725" h="20320">
                  <a:moveTo>
                    <a:pt x="3190875" y="3429"/>
                  </a:moveTo>
                  <a:lnTo>
                    <a:pt x="3114675" y="3708"/>
                  </a:lnTo>
                  <a:lnTo>
                    <a:pt x="3114675" y="10096"/>
                  </a:lnTo>
                  <a:lnTo>
                    <a:pt x="3190875" y="9804"/>
                  </a:lnTo>
                  <a:lnTo>
                    <a:pt x="3190875" y="3429"/>
                  </a:lnTo>
                  <a:close/>
                </a:path>
                <a:path w="4276725" h="20320">
                  <a:moveTo>
                    <a:pt x="3228975" y="3327"/>
                  </a:moveTo>
                  <a:lnTo>
                    <a:pt x="3219450" y="3327"/>
                  </a:lnTo>
                  <a:lnTo>
                    <a:pt x="3219450" y="9715"/>
                  </a:lnTo>
                  <a:lnTo>
                    <a:pt x="3228975" y="9715"/>
                  </a:lnTo>
                  <a:lnTo>
                    <a:pt x="3228975" y="3327"/>
                  </a:lnTo>
                  <a:close/>
                </a:path>
                <a:path w="4276725" h="20320">
                  <a:moveTo>
                    <a:pt x="3267075" y="3238"/>
                  </a:moveTo>
                  <a:lnTo>
                    <a:pt x="3257550" y="3238"/>
                  </a:lnTo>
                  <a:lnTo>
                    <a:pt x="3257550" y="9613"/>
                  </a:lnTo>
                  <a:lnTo>
                    <a:pt x="3267075" y="9613"/>
                  </a:lnTo>
                  <a:lnTo>
                    <a:pt x="3267075" y="3238"/>
                  </a:lnTo>
                  <a:close/>
                </a:path>
                <a:path w="4276725" h="20320">
                  <a:moveTo>
                    <a:pt x="3371850" y="2857"/>
                  </a:moveTo>
                  <a:lnTo>
                    <a:pt x="3295650" y="3136"/>
                  </a:lnTo>
                  <a:lnTo>
                    <a:pt x="3295650" y="9525"/>
                  </a:lnTo>
                  <a:lnTo>
                    <a:pt x="3371850" y="9232"/>
                  </a:lnTo>
                  <a:lnTo>
                    <a:pt x="3371850" y="2857"/>
                  </a:lnTo>
                  <a:close/>
                </a:path>
                <a:path w="4276725" h="20320">
                  <a:moveTo>
                    <a:pt x="3409950" y="2755"/>
                  </a:moveTo>
                  <a:lnTo>
                    <a:pt x="3400425" y="2755"/>
                  </a:lnTo>
                  <a:lnTo>
                    <a:pt x="3400425" y="9144"/>
                  </a:lnTo>
                  <a:lnTo>
                    <a:pt x="3409950" y="9144"/>
                  </a:lnTo>
                  <a:lnTo>
                    <a:pt x="3409950" y="2755"/>
                  </a:lnTo>
                  <a:close/>
                </a:path>
                <a:path w="4276725" h="20320">
                  <a:moveTo>
                    <a:pt x="3448050" y="2667"/>
                  </a:moveTo>
                  <a:lnTo>
                    <a:pt x="3438525" y="2667"/>
                  </a:lnTo>
                  <a:lnTo>
                    <a:pt x="3438525" y="9042"/>
                  </a:lnTo>
                  <a:lnTo>
                    <a:pt x="3448050" y="9042"/>
                  </a:lnTo>
                  <a:lnTo>
                    <a:pt x="3448050" y="2667"/>
                  </a:lnTo>
                  <a:close/>
                </a:path>
                <a:path w="4276725" h="20320">
                  <a:moveTo>
                    <a:pt x="3552825" y="2286"/>
                  </a:moveTo>
                  <a:lnTo>
                    <a:pt x="3476625" y="2565"/>
                  </a:lnTo>
                  <a:lnTo>
                    <a:pt x="3476625" y="8953"/>
                  </a:lnTo>
                  <a:lnTo>
                    <a:pt x="3552825" y="8661"/>
                  </a:lnTo>
                  <a:lnTo>
                    <a:pt x="3552825" y="2286"/>
                  </a:lnTo>
                  <a:close/>
                </a:path>
                <a:path w="4276725" h="20320">
                  <a:moveTo>
                    <a:pt x="3590925" y="2184"/>
                  </a:moveTo>
                  <a:lnTo>
                    <a:pt x="3581400" y="2184"/>
                  </a:lnTo>
                  <a:lnTo>
                    <a:pt x="3581400" y="8572"/>
                  </a:lnTo>
                  <a:lnTo>
                    <a:pt x="3590925" y="8572"/>
                  </a:lnTo>
                  <a:lnTo>
                    <a:pt x="3590925" y="2184"/>
                  </a:lnTo>
                  <a:close/>
                </a:path>
                <a:path w="4276725" h="20320">
                  <a:moveTo>
                    <a:pt x="3629025" y="2095"/>
                  </a:moveTo>
                  <a:lnTo>
                    <a:pt x="3619500" y="2095"/>
                  </a:lnTo>
                  <a:lnTo>
                    <a:pt x="3619500" y="8470"/>
                  </a:lnTo>
                  <a:lnTo>
                    <a:pt x="3629025" y="8470"/>
                  </a:lnTo>
                  <a:lnTo>
                    <a:pt x="3629025" y="2095"/>
                  </a:lnTo>
                  <a:close/>
                </a:path>
                <a:path w="4276725" h="20320">
                  <a:moveTo>
                    <a:pt x="3733800" y="1714"/>
                  </a:moveTo>
                  <a:lnTo>
                    <a:pt x="3657600" y="1993"/>
                  </a:lnTo>
                  <a:lnTo>
                    <a:pt x="3657600" y="8382"/>
                  </a:lnTo>
                  <a:lnTo>
                    <a:pt x="3733800" y="8089"/>
                  </a:lnTo>
                  <a:lnTo>
                    <a:pt x="3733800" y="1714"/>
                  </a:lnTo>
                  <a:close/>
                </a:path>
                <a:path w="4276725" h="20320">
                  <a:moveTo>
                    <a:pt x="3771900" y="1612"/>
                  </a:moveTo>
                  <a:lnTo>
                    <a:pt x="3762375" y="1612"/>
                  </a:lnTo>
                  <a:lnTo>
                    <a:pt x="3762375" y="8001"/>
                  </a:lnTo>
                  <a:lnTo>
                    <a:pt x="3771900" y="8001"/>
                  </a:lnTo>
                  <a:lnTo>
                    <a:pt x="3771900" y="1612"/>
                  </a:lnTo>
                  <a:close/>
                </a:path>
                <a:path w="4276725" h="20320">
                  <a:moveTo>
                    <a:pt x="3810000" y="1524"/>
                  </a:moveTo>
                  <a:lnTo>
                    <a:pt x="3800475" y="1524"/>
                  </a:lnTo>
                  <a:lnTo>
                    <a:pt x="3800475" y="7899"/>
                  </a:lnTo>
                  <a:lnTo>
                    <a:pt x="3810000" y="7899"/>
                  </a:lnTo>
                  <a:lnTo>
                    <a:pt x="3810000" y="1524"/>
                  </a:lnTo>
                  <a:close/>
                </a:path>
                <a:path w="4276725" h="20320">
                  <a:moveTo>
                    <a:pt x="3914775" y="1143"/>
                  </a:moveTo>
                  <a:lnTo>
                    <a:pt x="3838575" y="1422"/>
                  </a:lnTo>
                  <a:lnTo>
                    <a:pt x="3838575" y="7810"/>
                  </a:lnTo>
                  <a:lnTo>
                    <a:pt x="3914775" y="7518"/>
                  </a:lnTo>
                  <a:lnTo>
                    <a:pt x="3914775" y="1143"/>
                  </a:lnTo>
                  <a:close/>
                </a:path>
                <a:path w="4276725" h="20320">
                  <a:moveTo>
                    <a:pt x="3952875" y="1041"/>
                  </a:moveTo>
                  <a:lnTo>
                    <a:pt x="3943350" y="1041"/>
                  </a:lnTo>
                  <a:lnTo>
                    <a:pt x="3943350" y="7429"/>
                  </a:lnTo>
                  <a:lnTo>
                    <a:pt x="3952875" y="7429"/>
                  </a:lnTo>
                  <a:lnTo>
                    <a:pt x="3952875" y="1041"/>
                  </a:lnTo>
                  <a:close/>
                </a:path>
                <a:path w="4276725" h="20320">
                  <a:moveTo>
                    <a:pt x="3990975" y="952"/>
                  </a:moveTo>
                  <a:lnTo>
                    <a:pt x="3981450" y="952"/>
                  </a:lnTo>
                  <a:lnTo>
                    <a:pt x="3981450" y="7327"/>
                  </a:lnTo>
                  <a:lnTo>
                    <a:pt x="3990975" y="7327"/>
                  </a:lnTo>
                  <a:lnTo>
                    <a:pt x="3990975" y="952"/>
                  </a:lnTo>
                  <a:close/>
                </a:path>
                <a:path w="4276725" h="20320">
                  <a:moveTo>
                    <a:pt x="4095750" y="571"/>
                  </a:moveTo>
                  <a:lnTo>
                    <a:pt x="4019550" y="850"/>
                  </a:lnTo>
                  <a:lnTo>
                    <a:pt x="4019550" y="7239"/>
                  </a:lnTo>
                  <a:lnTo>
                    <a:pt x="4095750" y="6946"/>
                  </a:lnTo>
                  <a:lnTo>
                    <a:pt x="4095750" y="571"/>
                  </a:lnTo>
                  <a:close/>
                </a:path>
                <a:path w="4276725" h="20320">
                  <a:moveTo>
                    <a:pt x="4133850" y="469"/>
                  </a:moveTo>
                  <a:lnTo>
                    <a:pt x="4124325" y="469"/>
                  </a:lnTo>
                  <a:lnTo>
                    <a:pt x="4124325" y="6858"/>
                  </a:lnTo>
                  <a:lnTo>
                    <a:pt x="4133850" y="6858"/>
                  </a:lnTo>
                  <a:lnTo>
                    <a:pt x="4133850" y="469"/>
                  </a:lnTo>
                  <a:close/>
                </a:path>
                <a:path w="4276725" h="20320">
                  <a:moveTo>
                    <a:pt x="4171950" y="381"/>
                  </a:moveTo>
                  <a:lnTo>
                    <a:pt x="4162425" y="381"/>
                  </a:lnTo>
                  <a:lnTo>
                    <a:pt x="4162425" y="6756"/>
                  </a:lnTo>
                  <a:lnTo>
                    <a:pt x="4171950" y="6756"/>
                  </a:lnTo>
                  <a:lnTo>
                    <a:pt x="4171950" y="381"/>
                  </a:lnTo>
                  <a:close/>
                </a:path>
                <a:path w="4276725" h="20320">
                  <a:moveTo>
                    <a:pt x="4276725" y="0"/>
                  </a:moveTo>
                  <a:lnTo>
                    <a:pt x="4200525" y="279"/>
                  </a:lnTo>
                  <a:lnTo>
                    <a:pt x="4200525" y="6667"/>
                  </a:lnTo>
                  <a:lnTo>
                    <a:pt x="4276725" y="6375"/>
                  </a:lnTo>
                  <a:lnTo>
                    <a:pt x="4276725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245448" y="8387397"/>
              <a:ext cx="9060180" cy="34925"/>
            </a:xfrm>
            <a:custGeom>
              <a:avLst/>
              <a:gdLst/>
              <a:ahLst/>
              <a:cxnLst/>
              <a:rect l="l" t="t" r="r" b="b"/>
              <a:pathLst>
                <a:path w="9060180" h="34925">
                  <a:moveTo>
                    <a:pt x="76200" y="28448"/>
                  </a:moveTo>
                  <a:lnTo>
                    <a:pt x="0" y="28448"/>
                  </a:lnTo>
                  <a:lnTo>
                    <a:pt x="0" y="34798"/>
                  </a:lnTo>
                  <a:lnTo>
                    <a:pt x="76200" y="34798"/>
                  </a:lnTo>
                  <a:lnTo>
                    <a:pt x="76200" y="28448"/>
                  </a:lnTo>
                  <a:close/>
                </a:path>
                <a:path w="9060180" h="34925">
                  <a:moveTo>
                    <a:pt x="8582025" y="1435"/>
                  </a:moveTo>
                  <a:lnTo>
                    <a:pt x="8505825" y="1714"/>
                  </a:lnTo>
                  <a:lnTo>
                    <a:pt x="8505825" y="8102"/>
                  </a:lnTo>
                  <a:lnTo>
                    <a:pt x="8582025" y="7810"/>
                  </a:lnTo>
                  <a:lnTo>
                    <a:pt x="8582025" y="1435"/>
                  </a:lnTo>
                  <a:close/>
                </a:path>
                <a:path w="9060180" h="34925">
                  <a:moveTo>
                    <a:pt x="8620125" y="1333"/>
                  </a:moveTo>
                  <a:lnTo>
                    <a:pt x="8610600" y="1333"/>
                  </a:lnTo>
                  <a:lnTo>
                    <a:pt x="8610600" y="7721"/>
                  </a:lnTo>
                  <a:lnTo>
                    <a:pt x="8620125" y="7721"/>
                  </a:lnTo>
                  <a:lnTo>
                    <a:pt x="8620125" y="1333"/>
                  </a:lnTo>
                  <a:close/>
                </a:path>
                <a:path w="9060180" h="34925">
                  <a:moveTo>
                    <a:pt x="8658225" y="1244"/>
                  </a:moveTo>
                  <a:lnTo>
                    <a:pt x="8648700" y="1244"/>
                  </a:lnTo>
                  <a:lnTo>
                    <a:pt x="8648700" y="7620"/>
                  </a:lnTo>
                  <a:lnTo>
                    <a:pt x="8658225" y="7620"/>
                  </a:lnTo>
                  <a:lnTo>
                    <a:pt x="8658225" y="1244"/>
                  </a:lnTo>
                  <a:close/>
                </a:path>
                <a:path w="9060180" h="34925">
                  <a:moveTo>
                    <a:pt x="8763000" y="863"/>
                  </a:moveTo>
                  <a:lnTo>
                    <a:pt x="8686800" y="1143"/>
                  </a:lnTo>
                  <a:lnTo>
                    <a:pt x="8686800" y="7531"/>
                  </a:lnTo>
                  <a:lnTo>
                    <a:pt x="8763000" y="7239"/>
                  </a:lnTo>
                  <a:lnTo>
                    <a:pt x="8763000" y="863"/>
                  </a:lnTo>
                  <a:close/>
                </a:path>
                <a:path w="9060180" h="34925">
                  <a:moveTo>
                    <a:pt x="8801100" y="762"/>
                  </a:moveTo>
                  <a:lnTo>
                    <a:pt x="8791575" y="762"/>
                  </a:lnTo>
                  <a:lnTo>
                    <a:pt x="8791575" y="7150"/>
                  </a:lnTo>
                  <a:lnTo>
                    <a:pt x="8801100" y="7150"/>
                  </a:lnTo>
                  <a:lnTo>
                    <a:pt x="8801100" y="762"/>
                  </a:lnTo>
                  <a:close/>
                </a:path>
                <a:path w="9060180" h="34925">
                  <a:moveTo>
                    <a:pt x="8839200" y="673"/>
                  </a:moveTo>
                  <a:lnTo>
                    <a:pt x="8829675" y="673"/>
                  </a:lnTo>
                  <a:lnTo>
                    <a:pt x="8829675" y="7048"/>
                  </a:lnTo>
                  <a:lnTo>
                    <a:pt x="8839200" y="7048"/>
                  </a:lnTo>
                  <a:lnTo>
                    <a:pt x="8839200" y="673"/>
                  </a:lnTo>
                  <a:close/>
                </a:path>
                <a:path w="9060180" h="34925">
                  <a:moveTo>
                    <a:pt x="8943975" y="292"/>
                  </a:moveTo>
                  <a:lnTo>
                    <a:pt x="8867775" y="571"/>
                  </a:lnTo>
                  <a:lnTo>
                    <a:pt x="8867775" y="6959"/>
                  </a:lnTo>
                  <a:lnTo>
                    <a:pt x="8943975" y="6667"/>
                  </a:lnTo>
                  <a:lnTo>
                    <a:pt x="8943975" y="292"/>
                  </a:lnTo>
                  <a:close/>
                </a:path>
                <a:path w="9060180" h="34925">
                  <a:moveTo>
                    <a:pt x="8982075" y="190"/>
                  </a:moveTo>
                  <a:lnTo>
                    <a:pt x="8972550" y="190"/>
                  </a:lnTo>
                  <a:lnTo>
                    <a:pt x="8972550" y="6578"/>
                  </a:lnTo>
                  <a:lnTo>
                    <a:pt x="8982075" y="6578"/>
                  </a:lnTo>
                  <a:lnTo>
                    <a:pt x="8982075" y="190"/>
                  </a:lnTo>
                  <a:close/>
                </a:path>
                <a:path w="9060180" h="34925">
                  <a:moveTo>
                    <a:pt x="9020175" y="101"/>
                  </a:moveTo>
                  <a:lnTo>
                    <a:pt x="9010650" y="101"/>
                  </a:lnTo>
                  <a:lnTo>
                    <a:pt x="9010650" y="6477"/>
                  </a:lnTo>
                  <a:lnTo>
                    <a:pt x="9020175" y="6477"/>
                  </a:lnTo>
                  <a:lnTo>
                    <a:pt x="9020175" y="101"/>
                  </a:lnTo>
                  <a:close/>
                </a:path>
                <a:path w="9060180" h="34925">
                  <a:moveTo>
                    <a:pt x="9059901" y="0"/>
                  </a:moveTo>
                  <a:lnTo>
                    <a:pt x="9048750" y="0"/>
                  </a:lnTo>
                  <a:lnTo>
                    <a:pt x="9048750" y="6388"/>
                  </a:lnTo>
                  <a:lnTo>
                    <a:pt x="9059901" y="6388"/>
                  </a:lnTo>
                  <a:lnTo>
                    <a:pt x="9059901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125574" y="6257956"/>
            <a:ext cx="12700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666690" y="6257956"/>
            <a:ext cx="15462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484030" y="6257956"/>
            <a:ext cx="1981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25138" y="1148763"/>
            <a:ext cx="13533755" cy="67094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203162"/>
                </a:solidFill>
                <a:latin typeface="Arial"/>
                <a:cs typeface="Arial"/>
              </a:rPr>
              <a:t>Model</a:t>
            </a:r>
            <a:r>
              <a:rPr dirty="0" sz="3200" spc="-6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203162"/>
                </a:solidFill>
                <a:latin typeface="Arial"/>
                <a:cs typeface="Arial"/>
              </a:rPr>
              <a:t>Development</a:t>
            </a:r>
            <a:r>
              <a:rPr dirty="0" sz="3200" spc="-6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50" b="1">
                <a:solidFill>
                  <a:srgbClr val="203162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498475" marR="1288415">
              <a:lnSpc>
                <a:spcPts val="3300"/>
              </a:lnSpc>
              <a:spcBef>
                <a:spcPts val="2690"/>
              </a:spcBef>
            </a:pPr>
            <a:r>
              <a:rPr dirty="0" sz="2800" b="1">
                <a:latin typeface="Arial"/>
                <a:cs typeface="Arial"/>
              </a:rPr>
              <a:t>Data</a:t>
            </a:r>
            <a:r>
              <a:rPr dirty="0" sz="2800" spc="-8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collection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Gather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S&amp;P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500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historical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data,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economic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indicators,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sentiment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analysis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from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diverse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sources.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800">
              <a:latin typeface="Arial MT"/>
              <a:cs typeface="Arial MT"/>
            </a:endParaRPr>
          </a:p>
          <a:p>
            <a:pPr marL="498475" marR="359410">
              <a:lnSpc>
                <a:spcPts val="3300"/>
              </a:lnSpc>
              <a:spcBef>
                <a:spcPts val="5"/>
              </a:spcBef>
            </a:pPr>
            <a:r>
              <a:rPr dirty="0" sz="2800" spc="-10" b="1">
                <a:latin typeface="Arial"/>
                <a:cs typeface="Arial"/>
              </a:rPr>
              <a:t>Preprocessing</a:t>
            </a:r>
            <a:r>
              <a:rPr dirty="0" sz="2800" spc="-10">
                <a:latin typeface="Arial MT"/>
                <a:cs typeface="Arial MT"/>
              </a:rPr>
              <a:t>: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Cleanse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data,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handle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missing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values,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normalize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features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to </a:t>
            </a:r>
            <a:r>
              <a:rPr dirty="0" sz="2800">
                <a:latin typeface="Arial MT"/>
                <a:cs typeface="Arial MT"/>
              </a:rPr>
              <a:t>prepare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modeling.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800">
              <a:latin typeface="Arial MT"/>
              <a:cs typeface="Arial MT"/>
            </a:endParaRPr>
          </a:p>
          <a:p>
            <a:pPr marL="498475" marR="5080">
              <a:lnSpc>
                <a:spcPts val="3300"/>
              </a:lnSpc>
            </a:pPr>
            <a:r>
              <a:rPr dirty="0" sz="2800" b="1">
                <a:latin typeface="Arial"/>
                <a:cs typeface="Arial"/>
              </a:rPr>
              <a:t>Model</a:t>
            </a:r>
            <a:r>
              <a:rPr dirty="0" sz="2800" spc="-11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selection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Choose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appropriate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algorithms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like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regression,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decision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trees,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35">
                <a:latin typeface="Arial MT"/>
                <a:cs typeface="Arial MT"/>
              </a:rPr>
              <a:t>or </a:t>
            </a:r>
            <a:r>
              <a:rPr dirty="0" sz="2800">
                <a:latin typeface="Arial MT"/>
                <a:cs typeface="Arial MT"/>
              </a:rPr>
              <a:t>neural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networks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based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characteristics.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800">
              <a:latin typeface="Arial MT"/>
              <a:cs typeface="Arial MT"/>
            </a:endParaRPr>
          </a:p>
          <a:p>
            <a:pPr marL="498475" marR="63500">
              <a:lnSpc>
                <a:spcPts val="3300"/>
              </a:lnSpc>
            </a:pPr>
            <a:r>
              <a:rPr dirty="0" sz="2800" b="1">
                <a:latin typeface="Arial"/>
                <a:cs typeface="Arial"/>
              </a:rPr>
              <a:t>Training</a:t>
            </a:r>
            <a:r>
              <a:rPr dirty="0" sz="2800" spc="-10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and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evaluation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Train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prepared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data,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evaluating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performance </a:t>
            </a:r>
            <a:r>
              <a:rPr dirty="0" sz="2800">
                <a:latin typeface="Arial MT"/>
                <a:cs typeface="Arial MT"/>
              </a:rPr>
              <a:t>using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metrics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like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MSE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or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accuracy.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800">
              <a:latin typeface="Arial MT"/>
              <a:cs typeface="Arial MT"/>
            </a:endParaRPr>
          </a:p>
          <a:p>
            <a:pPr marL="498475" marR="102870">
              <a:lnSpc>
                <a:spcPts val="3300"/>
              </a:lnSpc>
            </a:pPr>
            <a:r>
              <a:rPr dirty="0" sz="2800" b="1">
                <a:latin typeface="Arial"/>
                <a:cs typeface="Arial"/>
              </a:rPr>
              <a:t>Optimization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and</a:t>
            </a:r>
            <a:r>
              <a:rPr dirty="0" sz="2800" spc="-8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deployment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Fine-</a:t>
            </a:r>
            <a:r>
              <a:rPr dirty="0" sz="2800">
                <a:latin typeface="Arial MT"/>
                <a:cs typeface="Arial MT"/>
              </a:rPr>
              <a:t>tune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hyperparameters,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consider </a:t>
            </a:r>
            <a:r>
              <a:rPr dirty="0" sz="2800">
                <a:latin typeface="Arial MT"/>
                <a:cs typeface="Arial MT"/>
              </a:rPr>
              <a:t>ensemble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methods,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deploy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best-</a:t>
            </a:r>
            <a:r>
              <a:rPr dirty="0" sz="2800">
                <a:latin typeface="Arial MT"/>
                <a:cs typeface="Arial MT"/>
              </a:rPr>
              <a:t>performing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real-</a:t>
            </a:r>
            <a:r>
              <a:rPr dirty="0" sz="2800">
                <a:latin typeface="Arial MT"/>
                <a:cs typeface="Arial MT"/>
              </a:rPr>
              <a:t>time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prediction.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ALGORITHM:</a:t>
            </a:r>
          </a:p>
          <a:p>
            <a:pPr>
              <a:lnSpc>
                <a:spcPct val="100000"/>
              </a:lnSpc>
              <a:spcBef>
                <a:spcPts val="180"/>
              </a:spcBef>
            </a:pPr>
          </a:p>
          <a:p>
            <a:pPr marL="12700" marR="142875">
              <a:lnSpc>
                <a:spcPts val="3300"/>
              </a:lnSpc>
            </a:pPr>
            <a:r>
              <a:rPr dirty="0">
                <a:solidFill>
                  <a:srgbClr val="000000"/>
                </a:solidFill>
              </a:rPr>
              <a:t>Random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Forest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:</a:t>
            </a:r>
            <a:r>
              <a:rPr dirty="0" spc="-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Employ</a:t>
            </a:r>
            <a:r>
              <a:rPr dirty="0" spc="-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an</a:t>
            </a:r>
            <a:r>
              <a:rPr dirty="0" spc="-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ensemble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learning</a:t>
            </a:r>
            <a:r>
              <a:rPr dirty="0" spc="-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method</a:t>
            </a:r>
            <a:r>
              <a:rPr dirty="0" spc="-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that</a:t>
            </a:r>
            <a:r>
              <a:rPr dirty="0" spc="-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constructs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multiple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decision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trees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during</a:t>
            </a:r>
            <a:r>
              <a:rPr dirty="0" spc="-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training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pc="-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outputs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dirty="0" spc="-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average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prediction</a:t>
            </a:r>
            <a:r>
              <a:rPr dirty="0" spc="-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individual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trees</a:t>
            </a:r>
            <a:r>
              <a:rPr dirty="0" spc="-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for</a:t>
            </a:r>
            <a:r>
              <a:rPr dirty="0" spc="-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robust</a:t>
            </a:r>
            <a:r>
              <a:rPr dirty="0" spc="-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prediction.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</a:p>
          <a:p>
            <a:pPr marL="12700" marR="5080">
              <a:lnSpc>
                <a:spcPts val="3300"/>
              </a:lnSpc>
            </a:pPr>
            <a:r>
              <a:rPr dirty="0">
                <a:solidFill>
                  <a:srgbClr val="000000"/>
                </a:solidFill>
              </a:rPr>
              <a:t>LSTM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:</a:t>
            </a:r>
            <a:r>
              <a:rPr dirty="0" spc="-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Implement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Long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20" b="0">
                <a:solidFill>
                  <a:srgbClr val="000000"/>
                </a:solidFill>
                <a:latin typeface="Arial MT"/>
                <a:cs typeface="Arial MT"/>
              </a:rPr>
              <a:t>Short-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Term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Memory</a:t>
            </a:r>
            <a:r>
              <a:rPr dirty="0" spc="-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neural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networks,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adept</a:t>
            </a:r>
            <a:r>
              <a:rPr dirty="0" spc="-8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at</a:t>
            </a:r>
            <a:r>
              <a:rPr dirty="0" spc="-8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capturing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temporal</a:t>
            </a:r>
            <a:r>
              <a:rPr dirty="0" spc="-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dependencies</a:t>
            </a:r>
            <a:r>
              <a:rPr dirty="0" spc="-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dirty="0" spc="-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sequential</a:t>
            </a:r>
            <a:r>
              <a:rPr dirty="0" spc="-7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data</a:t>
            </a:r>
            <a:r>
              <a:rPr dirty="0" spc="-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like</a:t>
            </a:r>
            <a:r>
              <a:rPr dirty="0" spc="-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stock</a:t>
            </a:r>
            <a:r>
              <a:rPr dirty="0" spc="-7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prices,</a:t>
            </a:r>
            <a:r>
              <a:rPr dirty="0" spc="-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facilitating</a:t>
            </a:r>
            <a:r>
              <a:rPr dirty="0" spc="-7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accurate forecasting.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</a:p>
          <a:p>
            <a:pPr marL="12700" marR="241300">
              <a:lnSpc>
                <a:spcPts val="3300"/>
              </a:lnSpc>
            </a:pPr>
            <a:r>
              <a:rPr dirty="0">
                <a:solidFill>
                  <a:srgbClr val="000000"/>
                </a:solidFill>
              </a:rPr>
              <a:t>ARIMA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:</a:t>
            </a:r>
            <a:r>
              <a:rPr dirty="0" spc="-1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Apply</a:t>
            </a:r>
            <a:r>
              <a:rPr dirty="0" spc="-1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AutoRegressive</a:t>
            </a:r>
            <a:r>
              <a:rPr dirty="0" spc="-1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Integrated</a:t>
            </a:r>
            <a:r>
              <a:rPr dirty="0" spc="-1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Moving</a:t>
            </a:r>
            <a:r>
              <a:rPr dirty="0" spc="-11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Average</a:t>
            </a:r>
            <a:r>
              <a:rPr dirty="0" spc="-1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models,</a:t>
            </a:r>
            <a:r>
              <a:rPr dirty="0" spc="-1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suitable</a:t>
            </a:r>
            <a:r>
              <a:rPr dirty="0" spc="-10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25" b="0">
                <a:solidFill>
                  <a:srgbClr val="000000"/>
                </a:solidFill>
                <a:latin typeface="Arial MT"/>
                <a:cs typeface="Arial MT"/>
              </a:rPr>
              <a:t>for </a:t>
            </a:r>
            <a:r>
              <a:rPr dirty="0" spc="-20" b="0">
                <a:solidFill>
                  <a:srgbClr val="000000"/>
                </a:solidFill>
                <a:latin typeface="Arial MT"/>
                <a:cs typeface="Arial MT"/>
              </a:rPr>
              <a:t>time-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series</a:t>
            </a:r>
            <a:r>
              <a:rPr dirty="0" spc="-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data,</a:t>
            </a:r>
            <a:r>
              <a:rPr dirty="0" spc="-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dirty="0" spc="-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capture</a:t>
            </a:r>
            <a:r>
              <a:rPr dirty="0" spc="-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trends</a:t>
            </a:r>
            <a:r>
              <a:rPr dirty="0" spc="-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dirty="0" spc="-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seasonality</a:t>
            </a:r>
            <a:r>
              <a:rPr dirty="0" spc="-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dirty="0" spc="-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S&amp;P</a:t>
            </a:r>
            <a:r>
              <a:rPr dirty="0" spc="-5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500</a:t>
            </a:r>
            <a:r>
              <a:rPr dirty="0" spc="-5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movements.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</a:p>
          <a:p>
            <a:pPr marL="12700" marR="499745">
              <a:lnSpc>
                <a:spcPts val="3300"/>
              </a:lnSpc>
            </a:pPr>
            <a:r>
              <a:rPr dirty="0">
                <a:solidFill>
                  <a:srgbClr val="000000"/>
                </a:solidFill>
              </a:rPr>
              <a:t>Gradient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Boosting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Machine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(GBM)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: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Utilize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gradient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boosting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sequentially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train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weak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learners,</a:t>
            </a:r>
            <a:r>
              <a:rPr dirty="0" spc="-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iteratively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improving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model</a:t>
            </a:r>
            <a:r>
              <a:rPr dirty="0" spc="-90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performance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by</a:t>
            </a:r>
            <a:r>
              <a:rPr dirty="0" spc="-9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minimizing </a:t>
            </a:r>
            <a:r>
              <a:rPr dirty="0" b="0">
                <a:solidFill>
                  <a:srgbClr val="000000"/>
                </a:solidFill>
                <a:latin typeface="Arial MT"/>
                <a:cs typeface="Arial MT"/>
              </a:rPr>
              <a:t>prediction</a:t>
            </a:r>
            <a:r>
              <a:rPr dirty="0" spc="-125" b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00"/>
                </a:solidFill>
                <a:latin typeface="Arial MT"/>
                <a:cs typeface="Arial MT"/>
              </a:rPr>
              <a:t>errors.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42899" y="-179640"/>
            <a:ext cx="4587240" cy="1543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1475" marR="5080" indent="-359410">
              <a:lnSpc>
                <a:spcPct val="155600"/>
              </a:lnSpc>
              <a:spcBef>
                <a:spcPts val="95"/>
              </a:spcBef>
              <a:tabLst>
                <a:tab pos="1344930" algn="l"/>
                <a:tab pos="28803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 </a:t>
            </a:r>
            <a:r>
              <a:rPr dirty="0" sz="3200" spc="-10" b="1">
                <a:solidFill>
                  <a:srgbClr val="002060"/>
                </a:solidFill>
                <a:latin typeface="Arial"/>
                <a:cs typeface="Arial"/>
              </a:rPr>
              <a:t>Program</a:t>
            </a:r>
            <a:r>
              <a:rPr dirty="0" sz="3200" spc="-1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4389" y="2305050"/>
            <a:ext cx="15859124" cy="64960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300" y="1141730"/>
            <a:ext cx="14173199" cy="81819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567" y="1168399"/>
            <a:ext cx="16840199" cy="79533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497" y="1123950"/>
            <a:ext cx="16592549" cy="82200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567" y="1168399"/>
            <a:ext cx="15944849" cy="79533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5138" y="91432"/>
            <a:ext cx="4605020" cy="1573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  <a:tabLst>
                <a:tab pos="1362710" algn="l"/>
                <a:tab pos="289814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spc="-10" b="1">
                <a:solidFill>
                  <a:srgbClr val="203162"/>
                </a:solidFill>
                <a:latin typeface="Arial"/>
                <a:cs typeface="Arial"/>
              </a:rPr>
              <a:t>Result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378" y="2039620"/>
            <a:ext cx="17621249" cy="74485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65860"/>
            <a:ext cx="17345024" cy="77247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567" y="1033780"/>
            <a:ext cx="6543674" cy="8886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02319" y="2035810"/>
            <a:ext cx="8781688" cy="6172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052330" y="4496493"/>
            <a:ext cx="10183495" cy="1430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latin typeface="Arial"/>
                <a:cs typeface="Arial"/>
              </a:rPr>
              <a:t>Disclaimer</a:t>
            </a:r>
            <a:endParaRPr sz="3600">
              <a:latin typeface="Arial"/>
              <a:cs typeface="Arial"/>
            </a:endParaRPr>
          </a:p>
          <a:p>
            <a:pPr algn="ctr" marL="12065" marR="5080">
              <a:lnSpc>
                <a:spcPts val="3300"/>
              </a:lnSpc>
              <a:spcBef>
                <a:spcPts val="240"/>
              </a:spcBef>
            </a:pP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content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curated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from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online/offline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resources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for </a:t>
            </a:r>
            <a:r>
              <a:rPr dirty="0" sz="2800">
                <a:latin typeface="Arial MT"/>
                <a:cs typeface="Arial MT"/>
              </a:rPr>
              <a:t>educational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purpose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only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25138" y="1151767"/>
            <a:ext cx="8860155" cy="799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203162"/>
                </a:solidFill>
                <a:latin typeface="Arial"/>
                <a:cs typeface="Arial"/>
              </a:rPr>
              <a:t>Future</a:t>
            </a:r>
            <a:r>
              <a:rPr dirty="0" sz="3200" spc="-4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203162"/>
                </a:solidFill>
                <a:latin typeface="Arial"/>
                <a:cs typeface="Arial"/>
              </a:rPr>
              <a:t>Scope</a:t>
            </a:r>
            <a:endParaRPr sz="3200">
              <a:latin typeface="Arial"/>
              <a:cs typeface="Arial"/>
            </a:endParaRPr>
          </a:p>
          <a:p>
            <a:pPr marL="269875">
              <a:lnSpc>
                <a:spcPct val="100000"/>
              </a:lnSpc>
              <a:spcBef>
                <a:spcPts val="2755"/>
              </a:spcBef>
            </a:pPr>
            <a:r>
              <a:rPr dirty="0" sz="2800" spc="-10" b="1">
                <a:latin typeface="Arial"/>
                <a:cs typeface="Arial"/>
              </a:rPr>
              <a:t>Advancements</a:t>
            </a:r>
            <a:r>
              <a:rPr dirty="0" sz="2800" spc="-6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in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AI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and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Data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Analytics</a:t>
            </a:r>
            <a:r>
              <a:rPr dirty="0" sz="2800" spc="-1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800">
              <a:latin typeface="Arial MT"/>
              <a:cs typeface="Arial MT"/>
            </a:endParaRPr>
          </a:p>
          <a:p>
            <a:pPr marL="269875" marR="341630" indent="-2540">
              <a:lnSpc>
                <a:spcPts val="3300"/>
              </a:lnSpc>
              <a:buSzPct val="96428"/>
              <a:buAutoNum type="arabicPeriod"/>
              <a:tabLst>
                <a:tab pos="565785" algn="l"/>
              </a:tabLst>
            </a:pP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b="1">
                <a:latin typeface="Arial"/>
                <a:cs typeface="Arial"/>
              </a:rPr>
              <a:t>Refining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Predictive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Models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Enhancing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accuracy </a:t>
            </a:r>
            <a:r>
              <a:rPr dirty="0" sz="2800">
                <a:latin typeface="Arial MT"/>
                <a:cs typeface="Arial MT"/>
              </a:rPr>
              <a:t>through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sophisticated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algorithms.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AutoNum type="arabicPeriod"/>
            </a:pPr>
            <a:endParaRPr sz="2800">
              <a:latin typeface="Arial MT"/>
              <a:cs typeface="Arial MT"/>
            </a:endParaRPr>
          </a:p>
          <a:p>
            <a:pPr marL="269875" marR="222250" indent="-2540">
              <a:lnSpc>
                <a:spcPts val="3300"/>
              </a:lnSpc>
              <a:buSzPct val="96428"/>
              <a:buAutoNum type="arabicPeriod"/>
              <a:tabLst>
                <a:tab pos="565785" algn="l"/>
              </a:tabLst>
            </a:pP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b="1">
                <a:latin typeface="Arial"/>
                <a:cs typeface="Arial"/>
              </a:rPr>
              <a:t>Improving</a:t>
            </a:r>
            <a:r>
              <a:rPr dirty="0" sz="2800" spc="-12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Market</a:t>
            </a:r>
            <a:r>
              <a:rPr dirty="0" sz="2800" spc="-114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Forecasts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Leveraging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big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data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comprehensive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analysis.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800">
              <a:latin typeface="Arial MT"/>
              <a:cs typeface="Arial MT"/>
            </a:endParaRPr>
          </a:p>
          <a:p>
            <a:pPr marL="269875">
              <a:lnSpc>
                <a:spcPct val="100000"/>
              </a:lnSpc>
            </a:pPr>
            <a:r>
              <a:rPr dirty="0" sz="2800" b="1">
                <a:latin typeface="Arial"/>
                <a:cs typeface="Arial"/>
              </a:rPr>
              <a:t>Shift</a:t>
            </a:r>
            <a:r>
              <a:rPr dirty="0" sz="2800" spc="-10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Towards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Personalized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and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Ethical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Investing</a:t>
            </a:r>
            <a:r>
              <a:rPr dirty="0" sz="2800" spc="-1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800">
              <a:latin typeface="Arial MT"/>
              <a:cs typeface="Arial MT"/>
            </a:endParaRPr>
          </a:p>
          <a:p>
            <a:pPr lvl="1" marL="269875" marR="5080" indent="-2540">
              <a:lnSpc>
                <a:spcPts val="3300"/>
              </a:lnSpc>
              <a:buSzPct val="96428"/>
              <a:buAutoNum type="arabicPeriod"/>
              <a:tabLst>
                <a:tab pos="565785" algn="l"/>
              </a:tabLst>
            </a:pP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b="1">
                <a:latin typeface="Arial"/>
                <a:cs typeface="Arial"/>
              </a:rPr>
              <a:t>Tailored</a:t>
            </a:r>
            <a:r>
              <a:rPr dirty="0" sz="2800" spc="-114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Solutions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Providing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customized </a:t>
            </a:r>
            <a:r>
              <a:rPr dirty="0" sz="2800">
                <a:latin typeface="Arial MT"/>
                <a:cs typeface="Arial MT"/>
              </a:rPr>
              <a:t>investment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strategies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based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individual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preferences.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Arial"/>
              <a:buAutoNum type="arabicPeriod"/>
            </a:pPr>
            <a:endParaRPr sz="2800">
              <a:latin typeface="Arial MT"/>
              <a:cs typeface="Arial MT"/>
            </a:endParaRPr>
          </a:p>
          <a:p>
            <a:pPr lvl="1" marL="269875" marR="182880" indent="-2540">
              <a:lnSpc>
                <a:spcPts val="3300"/>
              </a:lnSpc>
              <a:buSzPct val="96428"/>
              <a:buAutoNum type="arabicPeriod"/>
              <a:tabLst>
                <a:tab pos="565785" algn="l"/>
              </a:tabLst>
            </a:pP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b="1">
                <a:latin typeface="Arial"/>
                <a:cs typeface="Arial"/>
              </a:rPr>
              <a:t>Ethical</a:t>
            </a:r>
            <a:r>
              <a:rPr dirty="0" sz="2800" spc="-10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considerations</a:t>
            </a:r>
            <a:r>
              <a:rPr dirty="0" sz="2800" spc="-10">
                <a:latin typeface="Arial MT"/>
                <a:cs typeface="Arial MT"/>
              </a:rPr>
              <a:t>: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Integrating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environmental, </a:t>
            </a:r>
            <a:r>
              <a:rPr dirty="0" sz="2800">
                <a:latin typeface="Arial MT"/>
                <a:cs typeface="Arial MT"/>
              </a:rPr>
              <a:t>social,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governance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(ESG)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factors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into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predictive </a:t>
            </a:r>
            <a:r>
              <a:rPr dirty="0" sz="2800">
                <a:latin typeface="Arial MT"/>
                <a:cs typeface="Arial MT"/>
              </a:rPr>
              <a:t>models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responsible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investing.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5959" y="2140684"/>
            <a:ext cx="8086724" cy="53911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571" y="2366247"/>
            <a:ext cx="85725" cy="857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25142" y="1151767"/>
            <a:ext cx="8612505" cy="435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203162"/>
                </a:solidFill>
                <a:latin typeface="Arial"/>
                <a:cs typeface="Arial"/>
              </a:rPr>
              <a:t>Conclusion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3200">
              <a:latin typeface="Arial"/>
              <a:cs typeface="Arial"/>
            </a:endParaRPr>
          </a:p>
          <a:p>
            <a:pPr marL="812800" marR="5080">
              <a:lnSpc>
                <a:spcPts val="3300"/>
              </a:lnSpc>
            </a:pP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conclusion,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future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stock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market </a:t>
            </a:r>
            <a:r>
              <a:rPr dirty="0" sz="2800">
                <a:latin typeface="Arial MT"/>
                <a:cs typeface="Arial MT"/>
              </a:rPr>
              <a:t>forecasting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promising,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driven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by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advancements </a:t>
            </a: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AI,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analytics,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personalized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investing </a:t>
            </a:r>
            <a:r>
              <a:rPr dirty="0" sz="2800">
                <a:latin typeface="Arial MT"/>
                <a:cs typeface="Arial MT"/>
              </a:rPr>
              <a:t>solutions.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refined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predictive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models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a </a:t>
            </a:r>
            <a:r>
              <a:rPr dirty="0" sz="2800">
                <a:latin typeface="Arial MT"/>
                <a:cs typeface="Arial MT"/>
              </a:rPr>
              <a:t>focus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ethical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considerations,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investors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can </a:t>
            </a:r>
            <a:r>
              <a:rPr dirty="0" sz="2800">
                <a:latin typeface="Arial MT"/>
                <a:cs typeface="Arial MT"/>
              </a:rPr>
              <a:t>expect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more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accurate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forecasts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opportunities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responsible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investment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strategies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tailored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to </a:t>
            </a:r>
            <a:r>
              <a:rPr dirty="0" sz="2800">
                <a:latin typeface="Arial MT"/>
                <a:cs typeface="Arial MT"/>
              </a:rPr>
              <a:t>their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needs.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0401" y="2122422"/>
            <a:ext cx="8353424" cy="58864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02308" y="1378648"/>
            <a:ext cx="7141209" cy="378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006FBF"/>
                </a:solidFill>
                <a:latin typeface="Arial"/>
                <a:cs typeface="Arial"/>
              </a:rPr>
              <a:t>Reference</a:t>
            </a:r>
            <a:r>
              <a:rPr dirty="0" sz="3200" spc="-80" b="1">
                <a:solidFill>
                  <a:srgbClr val="006FBF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006FBF"/>
                </a:solidFill>
                <a:latin typeface="Arial"/>
                <a:cs typeface="Arial"/>
              </a:rPr>
              <a:t>link</a:t>
            </a:r>
            <a:r>
              <a:rPr dirty="0" sz="3200" spc="-2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80"/>
              </a:spcBef>
            </a:pP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13799"/>
              </a:lnSpc>
              <a:spcBef>
                <a:spcPts val="5"/>
              </a:spcBef>
            </a:pPr>
            <a:r>
              <a:rPr dirty="0" sz="2800" b="1">
                <a:latin typeface="Arial"/>
                <a:cs typeface="Arial"/>
              </a:rPr>
              <a:t>1</a:t>
            </a:r>
            <a:r>
              <a:rPr dirty="0" sz="2800">
                <a:latin typeface="Arial MT"/>
                <a:cs typeface="Arial MT"/>
              </a:rPr>
              <a:t>.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Retrieved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from </a:t>
            </a:r>
            <a:r>
              <a:rPr dirty="0" sz="2800" spc="-10">
                <a:latin typeface="Arial MT"/>
                <a:cs typeface="Arial MT"/>
                <a:hlinkClick r:id="rId3"/>
              </a:rPr>
              <a:t>http://www.theaustralian.com.au/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business/wealth/smaller-</a:t>
            </a:r>
            <a:r>
              <a:rPr dirty="0" sz="2800" spc="-10">
                <a:latin typeface="Arial MT"/>
                <a:cs typeface="Arial MT"/>
              </a:rPr>
              <a:t>stocks-</a:t>
            </a:r>
            <a:r>
              <a:rPr dirty="0" sz="2800" spc="-25">
                <a:latin typeface="Arial MT"/>
                <a:cs typeface="Arial MT"/>
              </a:rPr>
              <a:t>make-</a:t>
            </a:r>
            <a:r>
              <a:rPr dirty="0" sz="2800" spc="-20">
                <a:latin typeface="Arial MT"/>
                <a:cs typeface="Arial MT"/>
              </a:rPr>
              <a:t>asx- </a:t>
            </a:r>
            <a:r>
              <a:rPr dirty="0" sz="2800" spc="-10">
                <a:latin typeface="Arial MT"/>
                <a:cs typeface="Arial MT"/>
              </a:rPr>
              <a:t>inefficient-says-academic/storye6frgac6- 1226427548117.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Accessed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July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28,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2012.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43440" y="2712459"/>
            <a:ext cx="7771130" cy="196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00"/>
              </a:spcBef>
            </a:pPr>
            <a:r>
              <a:rPr dirty="0" sz="2800" b="1">
                <a:latin typeface="Arial"/>
                <a:cs typeface="Arial"/>
              </a:rPr>
              <a:t>2</a:t>
            </a:r>
            <a:r>
              <a:rPr dirty="0" sz="2800">
                <a:latin typeface="Arial MT"/>
                <a:cs typeface="Arial MT"/>
              </a:rPr>
              <a:t>.Retrieved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from </a:t>
            </a:r>
            <a:r>
              <a:rPr dirty="0" sz="2800" spc="-10">
                <a:latin typeface="Arial MT"/>
                <a:cs typeface="Arial MT"/>
                <a:hlinkClick r:id="rId4"/>
              </a:rPr>
              <a:t>http://www.cmcrc.com/index.php/rd/academicpap</a:t>
            </a:r>
            <a:r>
              <a:rPr dirty="0" sz="2800" spc="-1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ers/academic-</a:t>
            </a:r>
            <a:r>
              <a:rPr dirty="0" sz="2800">
                <a:latin typeface="Arial MT"/>
                <a:cs typeface="Arial MT"/>
              </a:rPr>
              <a:t>papers.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Accessed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September </a:t>
            </a:r>
            <a:r>
              <a:rPr dirty="0" sz="2800">
                <a:latin typeface="Arial MT"/>
                <a:cs typeface="Arial MT"/>
              </a:rPr>
              <a:t>30,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2011.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2899" y="91432"/>
            <a:ext cx="45872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098908" y="4028196"/>
            <a:ext cx="40900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latin typeface="Arial"/>
                <a:cs typeface="Arial"/>
              </a:rPr>
              <a:t>Thank</a:t>
            </a:r>
            <a:r>
              <a:rPr dirty="0" sz="6000" spc="-70" b="1">
                <a:latin typeface="Arial"/>
                <a:cs typeface="Arial"/>
              </a:rPr>
              <a:t> </a:t>
            </a:r>
            <a:r>
              <a:rPr dirty="0" sz="6000" spc="-20" b="1">
                <a:latin typeface="Arial"/>
                <a:cs typeface="Arial"/>
              </a:rPr>
              <a:t>you!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33" y="2352662"/>
            <a:ext cx="85725" cy="85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33" y="2771762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33" y="3190862"/>
            <a:ext cx="85725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33" y="3609962"/>
            <a:ext cx="85725" cy="85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33" y="4029062"/>
            <a:ext cx="85725" cy="857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33" y="4448162"/>
            <a:ext cx="85725" cy="85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033" y="4867262"/>
            <a:ext cx="85725" cy="8572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331658" y="1138181"/>
            <a:ext cx="7795259" cy="393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203162"/>
                </a:solidFill>
                <a:latin typeface="Arial"/>
                <a:cs typeface="Arial"/>
              </a:rPr>
              <a:t>Course</a:t>
            </a:r>
            <a:r>
              <a:rPr dirty="0" sz="3200" spc="-6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203162"/>
                </a:solidFill>
                <a:latin typeface="Arial"/>
                <a:cs typeface="Arial"/>
              </a:rPr>
              <a:t>Outline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3200">
              <a:latin typeface="Arial"/>
              <a:cs typeface="Arial"/>
            </a:endParaRPr>
          </a:p>
          <a:p>
            <a:pPr marL="687705">
              <a:lnSpc>
                <a:spcPts val="3329"/>
              </a:lnSpc>
            </a:pPr>
            <a:r>
              <a:rPr dirty="0" sz="2800" spc="-10">
                <a:latin typeface="Arial MT"/>
                <a:cs typeface="Arial MT"/>
              </a:rPr>
              <a:t>Abstract</a:t>
            </a:r>
            <a:endParaRPr sz="2800">
              <a:latin typeface="Arial MT"/>
              <a:cs typeface="Arial MT"/>
            </a:endParaRPr>
          </a:p>
          <a:p>
            <a:pPr marL="687705">
              <a:lnSpc>
                <a:spcPts val="3300"/>
              </a:lnSpc>
            </a:pPr>
            <a:r>
              <a:rPr dirty="0" sz="2800">
                <a:latin typeface="Arial MT"/>
                <a:cs typeface="Arial MT"/>
              </a:rPr>
              <a:t>Problem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Statement</a:t>
            </a:r>
            <a:endParaRPr sz="2800">
              <a:latin typeface="Arial MT"/>
              <a:cs typeface="Arial MT"/>
            </a:endParaRPr>
          </a:p>
          <a:p>
            <a:pPr marL="687705" marR="5080">
              <a:lnSpc>
                <a:spcPts val="3300"/>
              </a:lnSpc>
              <a:spcBef>
                <a:spcPts val="130"/>
              </a:spcBef>
            </a:pPr>
            <a:r>
              <a:rPr dirty="0" sz="2800">
                <a:latin typeface="Arial MT"/>
                <a:cs typeface="Arial MT"/>
              </a:rPr>
              <a:t>Aims,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Objective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&amp;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Proposed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System/Solution </a:t>
            </a:r>
            <a:r>
              <a:rPr dirty="0" sz="2800">
                <a:latin typeface="Arial MT"/>
                <a:cs typeface="Arial MT"/>
              </a:rPr>
              <a:t>System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Deployment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Approach</a:t>
            </a:r>
            <a:endParaRPr sz="2800">
              <a:latin typeface="Arial MT"/>
              <a:cs typeface="Arial MT"/>
            </a:endParaRPr>
          </a:p>
          <a:p>
            <a:pPr marL="687705" marR="2000885">
              <a:lnSpc>
                <a:spcPts val="3300"/>
              </a:lnSpc>
            </a:pPr>
            <a:r>
              <a:rPr dirty="0" sz="2800">
                <a:latin typeface="Arial MT"/>
                <a:cs typeface="Arial MT"/>
              </a:rPr>
              <a:t>Model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Development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&amp;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Algorithm </a:t>
            </a:r>
            <a:r>
              <a:rPr dirty="0" sz="2800">
                <a:latin typeface="Arial MT"/>
                <a:cs typeface="Arial MT"/>
              </a:rPr>
              <a:t>Future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Scope</a:t>
            </a:r>
            <a:endParaRPr sz="2800">
              <a:latin typeface="Arial MT"/>
              <a:cs typeface="Arial MT"/>
            </a:endParaRPr>
          </a:p>
          <a:p>
            <a:pPr marL="687705">
              <a:lnSpc>
                <a:spcPts val="3200"/>
              </a:lnSpc>
            </a:pPr>
            <a:r>
              <a:rPr dirty="0" sz="2800" spc="-10">
                <a:latin typeface="Arial MT"/>
                <a:cs typeface="Arial MT"/>
              </a:rPr>
              <a:t>Conclusion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7579" y="2095500"/>
            <a:ext cx="6391274" cy="63912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48609" y="2565509"/>
            <a:ext cx="1470660" cy="9988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04"/>
              </a:spcBef>
            </a:pPr>
            <a:r>
              <a:rPr dirty="0" sz="3200" spc="-10">
                <a:latin typeface="Arial MT"/>
                <a:cs typeface="Arial MT"/>
              </a:rPr>
              <a:t>learning trends,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38544" y="2565509"/>
            <a:ext cx="1624330" cy="9988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288925">
              <a:lnSpc>
                <a:spcPts val="3829"/>
              </a:lnSpc>
              <a:spcBef>
                <a:spcPts val="204"/>
              </a:spcBef>
            </a:pPr>
            <a:r>
              <a:rPr dirty="0" sz="3200" spc="-10">
                <a:latin typeface="Arial MT"/>
                <a:cs typeface="Arial MT"/>
              </a:rPr>
              <a:t>models focusing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99481" y="2565509"/>
            <a:ext cx="5466080" cy="9988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170815">
              <a:lnSpc>
                <a:spcPts val="3829"/>
              </a:lnSpc>
              <a:spcBef>
                <a:spcPts val="204"/>
              </a:spcBef>
              <a:tabLst>
                <a:tab pos="711835" algn="l"/>
                <a:tab pos="833755" algn="l"/>
                <a:tab pos="2928620" algn="l"/>
                <a:tab pos="4210685" algn="l"/>
              </a:tabLst>
            </a:pPr>
            <a:r>
              <a:rPr dirty="0" sz="3200" spc="-25">
                <a:latin typeface="Arial MT"/>
                <a:cs typeface="Arial MT"/>
              </a:rPr>
              <a:t>in</a:t>
            </a:r>
            <a:r>
              <a:rPr dirty="0" sz="3200">
                <a:latin typeface="Arial MT"/>
                <a:cs typeface="Arial MT"/>
              </a:rPr>
              <a:t>		</a:t>
            </a:r>
            <a:r>
              <a:rPr dirty="0" sz="3200" spc="-10">
                <a:latin typeface="Arial MT"/>
                <a:cs typeface="Arial MT"/>
              </a:rPr>
              <a:t>predicting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stock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market </a:t>
            </a:r>
            <a:r>
              <a:rPr dirty="0" sz="3200" spc="-25">
                <a:latin typeface="Arial MT"/>
                <a:cs typeface="Arial MT"/>
              </a:rPr>
              <a:t>on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25">
                <a:latin typeface="Arial MT"/>
                <a:cs typeface="Arial MT"/>
              </a:rPr>
              <a:t>the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11793" y="3051284"/>
            <a:ext cx="17640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3150" algn="l"/>
              </a:tabLst>
            </a:pPr>
            <a:r>
              <a:rPr dirty="0" sz="3200" spc="-25">
                <a:latin typeface="Arial MT"/>
                <a:cs typeface="Arial MT"/>
              </a:rPr>
              <a:t>S&amp;P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25">
                <a:latin typeface="Arial MT"/>
                <a:cs typeface="Arial MT"/>
              </a:rPr>
              <a:t>500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8609" y="3537059"/>
            <a:ext cx="16065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Arial MT"/>
                <a:cs typeface="Arial MT"/>
              </a:rPr>
              <a:t>compare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78594" y="3537059"/>
            <a:ext cx="178688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Arial MT"/>
                <a:cs typeface="Arial MT"/>
              </a:rPr>
              <a:t>traditional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89381" y="3537059"/>
            <a:ext cx="16967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Arial MT"/>
                <a:cs typeface="Arial MT"/>
              </a:rPr>
              <a:t>statistical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09564" y="3537059"/>
            <a:ext cx="15836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Arial MT"/>
                <a:cs typeface="Arial MT"/>
              </a:rPr>
              <a:t>methods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8609" y="4022834"/>
            <a:ext cx="36607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2750" algn="l"/>
              </a:tabLst>
            </a:pPr>
            <a:r>
              <a:rPr dirty="0" sz="3200" spc="-10">
                <a:latin typeface="Arial MT"/>
                <a:cs typeface="Arial MT"/>
              </a:rPr>
              <a:t>modern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techniques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276843" y="4022834"/>
            <a:ext cx="3817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035" algn="l"/>
                <a:tab pos="2585085" algn="l"/>
              </a:tabLst>
            </a:pPr>
            <a:r>
              <a:rPr dirty="0" sz="3200" spc="-20">
                <a:latin typeface="Arial MT"/>
                <a:cs typeface="Arial MT"/>
              </a:rPr>
              <a:t>like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random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forests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098258" y="3051284"/>
            <a:ext cx="1967230" cy="1484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  <a:tabLst>
                <a:tab pos="1344295" algn="l"/>
              </a:tabLst>
            </a:pPr>
            <a:r>
              <a:rPr dirty="0" sz="3200" spc="-10">
                <a:latin typeface="Arial MT"/>
                <a:cs typeface="Arial MT"/>
              </a:rPr>
              <a:t>index.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25">
                <a:latin typeface="Arial MT"/>
                <a:cs typeface="Arial MT"/>
              </a:rPr>
              <a:t>We</a:t>
            </a:r>
            <a:endParaRPr sz="3200">
              <a:latin typeface="Arial MT"/>
              <a:cs typeface="Arial MT"/>
            </a:endParaRPr>
          </a:p>
          <a:p>
            <a:pPr marL="1276350" marR="5080" indent="-45085">
              <a:lnSpc>
                <a:spcPts val="3829"/>
              </a:lnSpc>
              <a:spcBef>
                <a:spcPts val="95"/>
              </a:spcBef>
            </a:pPr>
            <a:r>
              <a:rPr dirty="0" sz="3200" spc="-20">
                <a:latin typeface="Arial MT"/>
                <a:cs typeface="Arial MT"/>
              </a:rPr>
              <a:t>with </a:t>
            </a:r>
            <a:r>
              <a:rPr dirty="0" sz="3200" spc="-25">
                <a:latin typeface="Arial MT"/>
                <a:cs typeface="Arial MT"/>
              </a:rPr>
              <a:t>and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8609" y="4508609"/>
            <a:ext cx="32823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0350" algn="l"/>
              </a:tabLst>
            </a:pPr>
            <a:r>
              <a:rPr dirty="0" sz="3200" spc="-10">
                <a:latin typeface="Arial MT"/>
                <a:cs typeface="Arial MT"/>
              </a:rPr>
              <a:t>neural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networks,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48609" y="4994384"/>
            <a:ext cx="35534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5035" algn="l"/>
              </a:tabLst>
            </a:pPr>
            <a:r>
              <a:rPr dirty="0" sz="3200" spc="-10">
                <a:latin typeface="Arial MT"/>
                <a:cs typeface="Arial MT"/>
              </a:rPr>
              <a:t>features.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Results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994108" y="4508609"/>
            <a:ext cx="5071110" cy="9988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486409" marR="5080" indent="-474345">
              <a:lnSpc>
                <a:spcPts val="3829"/>
              </a:lnSpc>
              <a:spcBef>
                <a:spcPts val="204"/>
              </a:spcBef>
              <a:tabLst>
                <a:tab pos="2478405" algn="l"/>
                <a:tab pos="2591435" algn="l"/>
                <a:tab pos="3748404" algn="l"/>
                <a:tab pos="4177029" algn="l"/>
              </a:tabLst>
            </a:pPr>
            <a:r>
              <a:rPr dirty="0" sz="3200" spc="-10">
                <a:latin typeface="Arial MT"/>
                <a:cs typeface="Arial MT"/>
              </a:rPr>
              <a:t>considering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various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input highlight</a:t>
            </a:r>
            <a:r>
              <a:rPr dirty="0" sz="3200">
                <a:latin typeface="Arial MT"/>
                <a:cs typeface="Arial MT"/>
              </a:rPr>
              <a:t>		</a:t>
            </a:r>
            <a:r>
              <a:rPr dirty="0" sz="3200" spc="-25">
                <a:latin typeface="Arial MT"/>
                <a:cs typeface="Arial MT"/>
              </a:rPr>
              <a:t>the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relative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48609" y="5480159"/>
            <a:ext cx="8716645" cy="245618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ts val="3829"/>
              </a:lnSpc>
              <a:spcBef>
                <a:spcPts val="190"/>
              </a:spcBef>
            </a:pPr>
            <a:r>
              <a:rPr dirty="0" sz="3200">
                <a:latin typeface="Arial MT"/>
                <a:cs typeface="Arial MT"/>
              </a:rPr>
              <a:t>performance of each</a:t>
            </a:r>
            <a:r>
              <a:rPr dirty="0" sz="3200" spc="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model, aiding </a:t>
            </a:r>
            <a:r>
              <a:rPr dirty="0" sz="3200" spc="-10">
                <a:latin typeface="Arial MT"/>
                <a:cs typeface="Arial MT"/>
              </a:rPr>
              <a:t>stakeholders </a:t>
            </a:r>
            <a:r>
              <a:rPr dirty="0" sz="3200">
                <a:latin typeface="Arial MT"/>
                <a:cs typeface="Arial MT"/>
              </a:rPr>
              <a:t>in</a:t>
            </a:r>
            <a:r>
              <a:rPr dirty="0" sz="3200" spc="55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making</a:t>
            </a:r>
            <a:r>
              <a:rPr dirty="0" sz="3200" spc="55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informed</a:t>
            </a:r>
            <a:r>
              <a:rPr dirty="0" sz="3200" spc="55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investment</a:t>
            </a:r>
            <a:r>
              <a:rPr dirty="0" sz="3200" spc="55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decisions.</a:t>
            </a:r>
            <a:r>
              <a:rPr dirty="0" sz="3200" spc="555">
                <a:latin typeface="Arial MT"/>
                <a:cs typeface="Arial MT"/>
              </a:rPr>
              <a:t> </a:t>
            </a:r>
            <a:r>
              <a:rPr dirty="0" sz="3200" spc="-20">
                <a:latin typeface="Arial MT"/>
                <a:cs typeface="Arial MT"/>
              </a:rPr>
              <a:t>This </a:t>
            </a:r>
            <a:r>
              <a:rPr dirty="0" sz="3200">
                <a:latin typeface="Arial MT"/>
                <a:cs typeface="Arial MT"/>
              </a:rPr>
              <a:t>research</a:t>
            </a:r>
            <a:r>
              <a:rPr dirty="0" sz="3200" spc="2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contributes</a:t>
            </a:r>
            <a:r>
              <a:rPr dirty="0" sz="3200" spc="2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to</a:t>
            </a:r>
            <a:r>
              <a:rPr dirty="0" sz="3200" spc="25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advancing</a:t>
            </a:r>
            <a:r>
              <a:rPr dirty="0" sz="3200" spc="2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stock</a:t>
            </a:r>
            <a:r>
              <a:rPr dirty="0" sz="3200" spc="25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market </a:t>
            </a:r>
            <a:r>
              <a:rPr dirty="0" sz="3200">
                <a:latin typeface="Arial MT"/>
                <a:cs typeface="Arial MT"/>
              </a:rPr>
              <a:t>prediction</a:t>
            </a:r>
            <a:r>
              <a:rPr dirty="0" sz="3200" spc="640">
                <a:latin typeface="Arial MT"/>
                <a:cs typeface="Arial MT"/>
              </a:rPr>
              <a:t>     </a:t>
            </a:r>
            <a:r>
              <a:rPr dirty="0" sz="3200">
                <a:latin typeface="Arial MT"/>
                <a:cs typeface="Arial MT"/>
              </a:rPr>
              <a:t>methodologies,</a:t>
            </a:r>
            <a:r>
              <a:rPr dirty="0" sz="3200" spc="640">
                <a:latin typeface="Arial MT"/>
                <a:cs typeface="Arial MT"/>
              </a:rPr>
              <a:t>     </a:t>
            </a:r>
            <a:r>
              <a:rPr dirty="0" sz="3200" spc="-10">
                <a:latin typeface="Arial MT"/>
                <a:cs typeface="Arial MT"/>
              </a:rPr>
              <a:t>empowering </a:t>
            </a:r>
            <a:r>
              <a:rPr dirty="0" sz="3200">
                <a:latin typeface="Arial MT"/>
                <a:cs typeface="Arial MT"/>
              </a:rPr>
              <a:t>investors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with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more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accurate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forecasts.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71454" y="1177435"/>
            <a:ext cx="8693785" cy="1415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203162"/>
                </a:solidFill>
                <a:latin typeface="Arial"/>
                <a:cs typeface="Arial"/>
              </a:rPr>
              <a:t>Abstract</a:t>
            </a:r>
            <a:endParaRPr sz="32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3265"/>
              </a:spcBef>
              <a:tabLst>
                <a:tab pos="1156335" algn="l"/>
                <a:tab pos="2326640" algn="l"/>
                <a:tab pos="4265295" algn="l"/>
                <a:tab pos="5029835" algn="l"/>
                <a:tab pos="6606540" algn="l"/>
                <a:tab pos="7145020" algn="l"/>
              </a:tabLst>
            </a:pPr>
            <a:r>
              <a:rPr dirty="0" sz="3200" spc="-20">
                <a:latin typeface="Arial MT"/>
                <a:cs typeface="Arial MT"/>
              </a:rPr>
              <a:t>This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20">
                <a:latin typeface="Arial MT"/>
                <a:cs typeface="Arial MT"/>
              </a:rPr>
              <a:t>study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evaluates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25">
                <a:latin typeface="Arial MT"/>
                <a:cs typeface="Arial MT"/>
              </a:rPr>
              <a:t>the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efficacy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25">
                <a:latin typeface="Arial MT"/>
                <a:cs typeface="Arial MT"/>
              </a:rPr>
              <a:t>of</a:t>
            </a:r>
            <a:r>
              <a:rPr dirty="0" sz="3200">
                <a:latin typeface="Arial MT"/>
                <a:cs typeface="Arial MT"/>
              </a:rPr>
              <a:t>	</a:t>
            </a:r>
            <a:r>
              <a:rPr dirty="0" sz="3200" spc="-10">
                <a:latin typeface="Arial MT"/>
                <a:cs typeface="Arial MT"/>
              </a:rPr>
              <a:t>machine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9759713" y="1901831"/>
            <a:ext cx="7972425" cy="7972425"/>
            <a:chOff x="9759713" y="1901831"/>
            <a:chExt cx="7972425" cy="797242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9713" y="1901831"/>
              <a:ext cx="7972424" cy="79724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13935" y="5534409"/>
              <a:ext cx="3295500" cy="40290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48594" y="1154575"/>
            <a:ext cx="8641715" cy="6400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203162"/>
                </a:solidFill>
                <a:latin typeface="Arial"/>
                <a:cs typeface="Arial"/>
              </a:rPr>
              <a:t>Problem</a:t>
            </a:r>
            <a:r>
              <a:rPr dirty="0" sz="3200" spc="-9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203162"/>
                </a:solid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3300"/>
              </a:lnSpc>
              <a:spcBef>
                <a:spcPts val="3554"/>
              </a:spcBef>
            </a:pPr>
            <a:r>
              <a:rPr dirty="0" sz="2800">
                <a:latin typeface="Arial MT"/>
                <a:cs typeface="Arial MT"/>
              </a:rPr>
              <a:t>Despite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advancements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financial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analysis </a:t>
            </a:r>
            <a:r>
              <a:rPr dirty="0" sz="2800">
                <a:latin typeface="Arial MT"/>
                <a:cs typeface="Arial MT"/>
              </a:rPr>
              <a:t>techniques,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accurately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forecasting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stock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market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trends </a:t>
            </a:r>
            <a:r>
              <a:rPr dirty="0" sz="2800">
                <a:latin typeface="Arial MT"/>
                <a:cs typeface="Arial MT"/>
              </a:rPr>
              <a:t>remains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challenging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task.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Traditional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methods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often </a:t>
            </a:r>
            <a:r>
              <a:rPr dirty="0" sz="2800">
                <a:latin typeface="Arial MT"/>
                <a:cs typeface="Arial MT"/>
              </a:rPr>
              <a:t>struggle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capture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complexities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dynamic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market </a:t>
            </a:r>
            <a:r>
              <a:rPr dirty="0" sz="2800">
                <a:latin typeface="Arial MT"/>
                <a:cs typeface="Arial MT"/>
              </a:rPr>
              <a:t>conditions,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leading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suboptimal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decision-</a:t>
            </a:r>
            <a:r>
              <a:rPr dirty="0" sz="2800">
                <a:latin typeface="Arial MT"/>
                <a:cs typeface="Arial MT"/>
              </a:rPr>
              <a:t>making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for </a:t>
            </a:r>
            <a:r>
              <a:rPr dirty="0" sz="2800">
                <a:latin typeface="Arial MT"/>
                <a:cs typeface="Arial MT"/>
              </a:rPr>
              <a:t>investors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policymakers.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this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context,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there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a </a:t>
            </a:r>
            <a:r>
              <a:rPr dirty="0" sz="2800">
                <a:latin typeface="Arial MT"/>
                <a:cs typeface="Arial MT"/>
              </a:rPr>
              <a:t>pressing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need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explore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evaluate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efficacy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of </a:t>
            </a:r>
            <a:r>
              <a:rPr dirty="0" sz="2800">
                <a:latin typeface="Arial MT"/>
                <a:cs typeface="Arial MT"/>
              </a:rPr>
              <a:t>modern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machine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learning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improving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stock </a:t>
            </a:r>
            <a:r>
              <a:rPr dirty="0" sz="2800">
                <a:latin typeface="Arial MT"/>
                <a:cs typeface="Arial MT"/>
              </a:rPr>
              <a:t>market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forecasting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accuracy.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This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research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aims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to </a:t>
            </a:r>
            <a:r>
              <a:rPr dirty="0" sz="2800">
                <a:latin typeface="Arial MT"/>
                <a:cs typeface="Arial MT"/>
              </a:rPr>
              <a:t>address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this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gap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by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conducting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comparative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analysis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machine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learning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techniques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against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traditional </a:t>
            </a:r>
            <a:r>
              <a:rPr dirty="0" sz="2800">
                <a:latin typeface="Arial MT"/>
                <a:cs typeface="Arial MT"/>
              </a:rPr>
              <a:t>methods,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goal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identifying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most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effective </a:t>
            </a:r>
            <a:r>
              <a:rPr dirty="0" sz="2800">
                <a:latin typeface="Arial MT"/>
                <a:cs typeface="Arial MT"/>
              </a:rPr>
              <a:t>approaches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predicting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stock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market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movements.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829797" y="2012607"/>
            <a:ext cx="7549515" cy="6257290"/>
            <a:chOff x="9829797" y="2012607"/>
            <a:chExt cx="7549515" cy="62572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49795" y="2012607"/>
              <a:ext cx="6029325" cy="60674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29797" y="4402606"/>
              <a:ext cx="3914774" cy="3867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86127" y="1875218"/>
            <a:ext cx="12138660" cy="245618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190"/>
              </a:spcBef>
            </a:pPr>
            <a:r>
              <a:rPr dirty="0" sz="3200" b="1">
                <a:latin typeface="Arial"/>
                <a:cs typeface="Arial"/>
              </a:rPr>
              <a:t>Aim</a:t>
            </a:r>
            <a:r>
              <a:rPr dirty="0" sz="3200">
                <a:latin typeface="Arial MT"/>
                <a:cs typeface="Arial MT"/>
              </a:rPr>
              <a:t>: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This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study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aims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to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evaluate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machine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learning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models'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efficacy </a:t>
            </a:r>
            <a:r>
              <a:rPr dirty="0" sz="3200">
                <a:latin typeface="Arial MT"/>
                <a:cs typeface="Arial MT"/>
              </a:rPr>
              <a:t>in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forecasting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stock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market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trends,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particularly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focusing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on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25">
                <a:latin typeface="Arial MT"/>
                <a:cs typeface="Arial MT"/>
              </a:rPr>
              <a:t>S&amp;P </a:t>
            </a:r>
            <a:r>
              <a:rPr dirty="0" sz="3200">
                <a:latin typeface="Arial MT"/>
                <a:cs typeface="Arial MT"/>
              </a:rPr>
              <a:t>500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index,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to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identify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most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accurate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predictive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methods,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20">
                <a:latin typeface="Arial MT"/>
                <a:cs typeface="Arial MT"/>
              </a:rPr>
              <a:t>thus </a:t>
            </a:r>
            <a:r>
              <a:rPr dirty="0" sz="3200">
                <a:latin typeface="Arial MT"/>
                <a:cs typeface="Arial MT"/>
              </a:rPr>
              <a:t>assisting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stakeholders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making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informed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investment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decisions </a:t>
            </a:r>
            <a:r>
              <a:rPr dirty="0" sz="3200">
                <a:latin typeface="Arial MT"/>
                <a:cs typeface="Arial MT"/>
              </a:rPr>
              <a:t>amidst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market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volatility.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984" y="2317795"/>
            <a:ext cx="85725" cy="85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984" y="3575095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984" y="4832395"/>
            <a:ext cx="85725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984" y="6089695"/>
            <a:ext cx="85725" cy="8572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48594" y="1154575"/>
            <a:ext cx="16747490" cy="5981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 b="1">
                <a:solidFill>
                  <a:srgbClr val="203162"/>
                </a:solidFill>
                <a:latin typeface="Arial"/>
                <a:cs typeface="Arial"/>
              </a:rPr>
              <a:t>Objectives</a:t>
            </a:r>
            <a:endParaRPr sz="3200">
              <a:latin typeface="Arial"/>
              <a:cs typeface="Arial"/>
            </a:endParaRPr>
          </a:p>
          <a:p>
            <a:pPr marL="687705" marR="775970">
              <a:lnSpc>
                <a:spcPts val="3300"/>
              </a:lnSpc>
              <a:spcBef>
                <a:spcPts val="3554"/>
              </a:spcBef>
            </a:pPr>
            <a:r>
              <a:rPr dirty="0" sz="2800" b="1">
                <a:latin typeface="Arial"/>
                <a:cs typeface="Arial"/>
              </a:rPr>
              <a:t>Model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Selection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Evaluate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select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suitable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machine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learning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traditional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statistical </a:t>
            </a:r>
            <a:r>
              <a:rPr dirty="0" sz="2800">
                <a:latin typeface="Arial MT"/>
                <a:cs typeface="Arial MT"/>
              </a:rPr>
              <a:t>methods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forecasting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S&amp;P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500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trends.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800">
              <a:latin typeface="Arial MT"/>
              <a:cs typeface="Arial MT"/>
            </a:endParaRPr>
          </a:p>
          <a:p>
            <a:pPr marL="687705" marR="5080">
              <a:lnSpc>
                <a:spcPts val="3300"/>
              </a:lnSpc>
              <a:spcBef>
                <a:spcPts val="5"/>
              </a:spcBef>
            </a:pPr>
            <a:r>
              <a:rPr dirty="0" sz="2800" b="1">
                <a:latin typeface="Arial"/>
                <a:cs typeface="Arial"/>
              </a:rPr>
              <a:t>Data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Preprocessing</a:t>
            </a:r>
            <a:r>
              <a:rPr dirty="0" sz="2800" spc="-10">
                <a:latin typeface="Arial MT"/>
                <a:cs typeface="Arial MT"/>
              </a:rPr>
              <a:t>: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Prepare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preprocess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historical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financial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data,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including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feature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selection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normalization,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ensure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compatibility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chosen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models.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800">
              <a:latin typeface="Arial MT"/>
              <a:cs typeface="Arial MT"/>
            </a:endParaRPr>
          </a:p>
          <a:p>
            <a:pPr marL="687705" marR="1270635">
              <a:lnSpc>
                <a:spcPts val="3300"/>
              </a:lnSpc>
              <a:spcBef>
                <a:spcPts val="5"/>
              </a:spcBef>
            </a:pPr>
            <a:r>
              <a:rPr dirty="0" sz="2800" b="1">
                <a:latin typeface="Arial"/>
                <a:cs typeface="Arial"/>
              </a:rPr>
              <a:t>Model</a:t>
            </a:r>
            <a:r>
              <a:rPr dirty="0" sz="2800" spc="-8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Training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and</a:t>
            </a:r>
            <a:r>
              <a:rPr dirty="0" sz="2800" spc="-8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Validation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Train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selected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using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historical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validate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their </a:t>
            </a:r>
            <a:r>
              <a:rPr dirty="0" sz="2800">
                <a:latin typeface="Arial MT"/>
                <a:cs typeface="Arial MT"/>
              </a:rPr>
              <a:t>performance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through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rigorous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testing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against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real-</a:t>
            </a:r>
            <a:r>
              <a:rPr dirty="0" sz="2800">
                <a:latin typeface="Arial MT"/>
                <a:cs typeface="Arial MT"/>
              </a:rPr>
              <a:t>world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S&amp;P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500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market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800">
              <a:latin typeface="Arial MT"/>
              <a:cs typeface="Arial MT"/>
            </a:endParaRPr>
          </a:p>
          <a:p>
            <a:pPr marL="687705" marR="262890">
              <a:lnSpc>
                <a:spcPts val="3300"/>
              </a:lnSpc>
            </a:pPr>
            <a:r>
              <a:rPr dirty="0" sz="2800" b="1">
                <a:latin typeface="Arial"/>
                <a:cs typeface="Arial"/>
              </a:rPr>
              <a:t>Performance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Comparison</a:t>
            </a:r>
            <a:r>
              <a:rPr dirty="0" sz="2800" spc="-9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and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Analysis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Compare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predictive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accuracy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selected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models, </a:t>
            </a:r>
            <a:r>
              <a:rPr dirty="0" sz="2800">
                <a:latin typeface="Arial MT"/>
                <a:cs typeface="Arial MT"/>
              </a:rPr>
              <a:t>analyzing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their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strengths,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weaknesses,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potential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areas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improvement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provide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insights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for </a:t>
            </a:r>
            <a:r>
              <a:rPr dirty="0" sz="2800">
                <a:latin typeface="Arial MT"/>
                <a:cs typeface="Arial MT"/>
              </a:rPr>
              <a:t>investors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stakeholders.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97860" y="1151767"/>
            <a:ext cx="9258300" cy="737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203162"/>
                </a:solidFill>
                <a:latin typeface="Arial"/>
                <a:cs typeface="Arial"/>
              </a:rPr>
              <a:t>Proposed</a:t>
            </a:r>
            <a:r>
              <a:rPr dirty="0" sz="3200" spc="-7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203162"/>
                </a:solidFill>
                <a:latin typeface="Arial"/>
                <a:cs typeface="Arial"/>
              </a:rPr>
              <a:t>Solution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3200">
              <a:latin typeface="Arial"/>
              <a:cs typeface="Arial"/>
            </a:endParaRPr>
          </a:p>
          <a:p>
            <a:pPr marL="352425" marR="499109" indent="-1905">
              <a:lnSpc>
                <a:spcPts val="3300"/>
              </a:lnSpc>
              <a:buSzPct val="96428"/>
              <a:buFont typeface="Arial"/>
              <a:buAutoNum type="arabicPeriod"/>
              <a:tabLst>
                <a:tab pos="648970" algn="l"/>
              </a:tabLst>
            </a:pP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Combine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forecasts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from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multiple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using </a:t>
            </a:r>
            <a:r>
              <a:rPr dirty="0" sz="2800">
                <a:latin typeface="Arial MT"/>
                <a:cs typeface="Arial MT"/>
              </a:rPr>
              <a:t>ensemble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methods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improve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prediction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accuracy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by </a:t>
            </a:r>
            <a:r>
              <a:rPr dirty="0" sz="2800">
                <a:latin typeface="Arial MT"/>
                <a:cs typeface="Arial MT"/>
              </a:rPr>
              <a:t>leveraging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diverse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strengths.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AutoNum type="arabicPeriod"/>
            </a:pPr>
            <a:endParaRPr sz="2800">
              <a:latin typeface="Arial MT"/>
              <a:cs typeface="Arial MT"/>
            </a:endParaRPr>
          </a:p>
          <a:p>
            <a:pPr marL="352425" marR="5080" indent="-1905">
              <a:lnSpc>
                <a:spcPts val="3300"/>
              </a:lnSpc>
              <a:buSzPct val="96428"/>
              <a:buFont typeface="Arial"/>
              <a:buAutoNum type="arabicPeriod"/>
              <a:tabLst>
                <a:tab pos="648970" algn="l"/>
              </a:tabLst>
            </a:pP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Identify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select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most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informative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variables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while </a:t>
            </a:r>
            <a:r>
              <a:rPr dirty="0" sz="2800">
                <a:latin typeface="Arial MT"/>
                <a:cs typeface="Arial MT"/>
              </a:rPr>
              <a:t>reducing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complexity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through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feature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selection </a:t>
            </a:r>
            <a:r>
              <a:rPr dirty="0" sz="2800">
                <a:latin typeface="Arial MT"/>
                <a:cs typeface="Arial MT"/>
              </a:rPr>
              <a:t>techniques,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enhancing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predictive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performance.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AutoNum type="arabicPeriod"/>
            </a:pPr>
            <a:endParaRPr sz="2800">
              <a:latin typeface="Arial MT"/>
              <a:cs typeface="Arial MT"/>
            </a:endParaRPr>
          </a:p>
          <a:p>
            <a:pPr marL="352425" marR="479425" indent="-1905">
              <a:lnSpc>
                <a:spcPts val="3300"/>
              </a:lnSpc>
              <a:buSzPct val="96428"/>
              <a:buFont typeface="Arial"/>
              <a:buAutoNum type="arabicPeriod"/>
              <a:tabLst>
                <a:tab pos="648970" algn="l"/>
              </a:tabLst>
            </a:pP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Optimize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machine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learning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parameters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using hyperparameter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tuning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methods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maximize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their </a:t>
            </a:r>
            <a:r>
              <a:rPr dirty="0" sz="2800">
                <a:latin typeface="Arial MT"/>
                <a:cs typeface="Arial MT"/>
              </a:rPr>
              <a:t>effectiveness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predicting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S&amp;P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500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trends.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AutoNum type="arabicPeriod"/>
            </a:pPr>
            <a:endParaRPr sz="2800">
              <a:latin typeface="Arial MT"/>
              <a:cs typeface="Arial MT"/>
            </a:endParaRPr>
          </a:p>
          <a:p>
            <a:pPr marL="352425" marR="142240" indent="-1905">
              <a:lnSpc>
                <a:spcPts val="3300"/>
              </a:lnSpc>
              <a:buSzPct val="96428"/>
              <a:buFont typeface="Arial"/>
              <a:buAutoNum type="arabicPeriod"/>
              <a:tabLst>
                <a:tab pos="648970" algn="l"/>
              </a:tabLst>
            </a:pP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Regularly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update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forecasting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model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new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data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recalibrate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parameters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ensure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adaptability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to </a:t>
            </a:r>
            <a:r>
              <a:rPr dirty="0" sz="2800">
                <a:latin typeface="Arial MT"/>
                <a:cs typeface="Arial MT"/>
              </a:rPr>
              <a:t>evolving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market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conditions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sustained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accuracy.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519526" y="2621279"/>
            <a:ext cx="6864984" cy="3535679"/>
            <a:chOff x="10519526" y="2621279"/>
            <a:chExt cx="6864984" cy="353567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9051" y="2891644"/>
              <a:ext cx="6848472" cy="308505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519525" y="2621279"/>
              <a:ext cx="6864984" cy="3535679"/>
            </a:xfrm>
            <a:custGeom>
              <a:avLst/>
              <a:gdLst/>
              <a:ahLst/>
              <a:cxnLst/>
              <a:rect l="l" t="t" r="r" b="b"/>
              <a:pathLst>
                <a:path w="6864984" h="3535679">
                  <a:moveTo>
                    <a:pt x="19050" y="0"/>
                  </a:moveTo>
                  <a:lnTo>
                    <a:pt x="0" y="0"/>
                  </a:lnTo>
                  <a:lnTo>
                    <a:pt x="0" y="3535680"/>
                  </a:lnTo>
                  <a:lnTo>
                    <a:pt x="19050" y="3535680"/>
                  </a:lnTo>
                  <a:lnTo>
                    <a:pt x="19050" y="0"/>
                  </a:lnTo>
                  <a:close/>
                </a:path>
                <a:path w="6864984" h="3535679">
                  <a:moveTo>
                    <a:pt x="6864655" y="0"/>
                  </a:moveTo>
                  <a:lnTo>
                    <a:pt x="6845605" y="0"/>
                  </a:lnTo>
                  <a:lnTo>
                    <a:pt x="6845605" y="3535680"/>
                  </a:lnTo>
                  <a:lnTo>
                    <a:pt x="6864655" y="3535680"/>
                  </a:lnTo>
                  <a:lnTo>
                    <a:pt x="6864655" y="0"/>
                  </a:lnTo>
                  <a:close/>
                </a:path>
              </a:pathLst>
            </a:custGeom>
            <a:solidFill>
              <a:srgbClr val="FEA73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99" y="215468"/>
            <a:ext cx="4561840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65"/>
              </a:lnSpc>
              <a:tabLst>
                <a:tab pos="1332230" algn="l"/>
                <a:tab pos="2867660" algn="l"/>
              </a:tabLst>
            </a:pP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Stock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Market</a:t>
            </a:r>
            <a:r>
              <a:rPr dirty="0" sz="32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200" spc="-10" b="1">
                <a:solidFill>
                  <a:srgbClr val="FFFFFF"/>
                </a:solidFill>
                <a:latin typeface="Arial"/>
                <a:cs typeface="Arial"/>
              </a:rPr>
              <a:t>Forecast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8055770" y="0"/>
            <a:ext cx="232410" cy="934719"/>
          </a:xfrm>
          <a:custGeom>
            <a:avLst/>
            <a:gdLst/>
            <a:ahLst/>
            <a:cxnLst/>
            <a:rect l="l" t="t" r="r" b="b"/>
            <a:pathLst>
              <a:path w="232409" h="934719">
                <a:moveTo>
                  <a:pt x="232225" y="934346"/>
                </a:moveTo>
                <a:lnTo>
                  <a:pt x="0" y="934346"/>
                </a:lnTo>
                <a:lnTo>
                  <a:pt x="0" y="0"/>
                </a:lnTo>
                <a:lnTo>
                  <a:pt x="232225" y="0"/>
                </a:lnTo>
                <a:lnTo>
                  <a:pt x="232225" y="934346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11"/>
            <a:ext cx="14204950" cy="956310"/>
          </a:xfrm>
          <a:custGeom>
            <a:avLst/>
            <a:gdLst/>
            <a:ahLst/>
            <a:cxnLst/>
            <a:rect l="l" t="t" r="r" b="b"/>
            <a:pathLst>
              <a:path w="14204950" h="956310">
                <a:moveTo>
                  <a:pt x="14204836" y="0"/>
                </a:moveTo>
                <a:lnTo>
                  <a:pt x="14204836" y="0"/>
                </a:lnTo>
                <a:lnTo>
                  <a:pt x="0" y="0"/>
                </a:lnTo>
                <a:lnTo>
                  <a:pt x="0" y="905040"/>
                </a:lnTo>
                <a:lnTo>
                  <a:pt x="0" y="955827"/>
                </a:lnTo>
                <a:lnTo>
                  <a:pt x="14180858" y="955827"/>
                </a:lnTo>
                <a:lnTo>
                  <a:pt x="14190383" y="953897"/>
                </a:lnTo>
                <a:lnTo>
                  <a:pt x="14198460" y="948436"/>
                </a:lnTo>
                <a:lnTo>
                  <a:pt x="14203909" y="940358"/>
                </a:lnTo>
                <a:lnTo>
                  <a:pt x="14204836" y="935723"/>
                </a:lnTo>
                <a:lnTo>
                  <a:pt x="14204836" y="930478"/>
                </a:lnTo>
                <a:lnTo>
                  <a:pt x="14204836" y="905040"/>
                </a:lnTo>
                <a:lnTo>
                  <a:pt x="14204836" y="21221"/>
                </a:lnTo>
                <a:lnTo>
                  <a:pt x="14204836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2899" y="91432"/>
            <a:ext cx="458724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4930" algn="l"/>
                <a:tab pos="2880360" algn="l"/>
              </a:tabLst>
            </a:pPr>
            <a:r>
              <a:rPr dirty="0" spc="-10"/>
              <a:t>Stock</a:t>
            </a:r>
            <a:r>
              <a:rPr dirty="0"/>
              <a:t>	</a:t>
            </a:r>
            <a:r>
              <a:rPr dirty="0" spc="-10"/>
              <a:t>Market</a:t>
            </a:r>
            <a:r>
              <a:rPr dirty="0"/>
              <a:t>	</a:t>
            </a:r>
            <a:r>
              <a:rPr dirty="0" spc="-10"/>
              <a:t>Forecast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0616" y="99620"/>
            <a:ext cx="2495549" cy="8096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06384" y="1266873"/>
            <a:ext cx="59182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solidFill>
                  <a:srgbClr val="203162"/>
                </a:solidFill>
                <a:latin typeface="Arial"/>
                <a:cs typeface="Arial"/>
              </a:rPr>
              <a:t>System</a:t>
            </a:r>
            <a:r>
              <a:rPr dirty="0" sz="3200" spc="-90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203162"/>
                </a:solidFill>
                <a:latin typeface="Arial"/>
                <a:cs typeface="Arial"/>
              </a:rPr>
              <a:t>Deployment</a:t>
            </a:r>
            <a:r>
              <a:rPr dirty="0" sz="3200" spc="-8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203162"/>
                </a:solidFill>
                <a:latin typeface="Arial"/>
                <a:cs typeface="Arial"/>
              </a:rPr>
              <a:t>Approach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48969" y="2659380"/>
            <a:ext cx="4027170" cy="2042160"/>
            <a:chOff x="648969" y="2659380"/>
            <a:chExt cx="4027170" cy="204216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400" y="2684764"/>
              <a:ext cx="3976242" cy="199126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48969" y="2659380"/>
              <a:ext cx="4027170" cy="2042160"/>
            </a:xfrm>
            <a:custGeom>
              <a:avLst/>
              <a:gdLst/>
              <a:ahLst/>
              <a:cxnLst/>
              <a:rect l="l" t="t" r="r" b="b"/>
              <a:pathLst>
                <a:path w="4027170" h="2042160">
                  <a:moveTo>
                    <a:pt x="4001746" y="2042157"/>
                  </a:moveTo>
                  <a:lnTo>
                    <a:pt x="25423" y="2042157"/>
                  </a:lnTo>
                  <a:lnTo>
                    <a:pt x="15531" y="2040155"/>
                  </a:lnTo>
                  <a:lnTo>
                    <a:pt x="7465" y="2034730"/>
                  </a:lnTo>
                  <a:lnTo>
                    <a:pt x="2004" y="2026649"/>
                  </a:lnTo>
                  <a:lnTo>
                    <a:pt x="0" y="2016728"/>
                  </a:lnTo>
                  <a:lnTo>
                    <a:pt x="0" y="25431"/>
                  </a:lnTo>
                  <a:lnTo>
                    <a:pt x="4001738" y="0"/>
                  </a:lnTo>
                  <a:lnTo>
                    <a:pt x="4011618" y="1991"/>
                  </a:lnTo>
                  <a:lnTo>
                    <a:pt x="4019704" y="7429"/>
                  </a:lnTo>
                  <a:lnTo>
                    <a:pt x="4025165" y="15510"/>
                  </a:lnTo>
                  <a:lnTo>
                    <a:pt x="4027169" y="25431"/>
                  </a:lnTo>
                  <a:lnTo>
                    <a:pt x="25431" y="25431"/>
                  </a:lnTo>
                  <a:lnTo>
                    <a:pt x="25431" y="50768"/>
                  </a:lnTo>
                  <a:lnTo>
                    <a:pt x="50768" y="50768"/>
                  </a:lnTo>
                  <a:lnTo>
                    <a:pt x="50768" y="1991296"/>
                  </a:lnTo>
                  <a:lnTo>
                    <a:pt x="25431" y="1991296"/>
                  </a:lnTo>
                  <a:lnTo>
                    <a:pt x="25431" y="2016728"/>
                  </a:lnTo>
                  <a:lnTo>
                    <a:pt x="4027169" y="2016728"/>
                  </a:lnTo>
                  <a:lnTo>
                    <a:pt x="4025178" y="2026608"/>
                  </a:lnTo>
                  <a:lnTo>
                    <a:pt x="4019740" y="2034694"/>
                  </a:lnTo>
                  <a:lnTo>
                    <a:pt x="4011658" y="2040155"/>
                  </a:lnTo>
                  <a:lnTo>
                    <a:pt x="4001746" y="2042157"/>
                  </a:lnTo>
                  <a:close/>
                </a:path>
                <a:path w="4027170" h="2042160">
                  <a:moveTo>
                    <a:pt x="50768" y="50768"/>
                  </a:moveTo>
                  <a:lnTo>
                    <a:pt x="25431" y="50768"/>
                  </a:lnTo>
                  <a:lnTo>
                    <a:pt x="25431" y="25431"/>
                  </a:lnTo>
                  <a:lnTo>
                    <a:pt x="50768" y="25431"/>
                  </a:lnTo>
                  <a:lnTo>
                    <a:pt x="50768" y="50768"/>
                  </a:lnTo>
                  <a:close/>
                </a:path>
                <a:path w="4027170" h="2042160">
                  <a:moveTo>
                    <a:pt x="3976306" y="50768"/>
                  </a:moveTo>
                  <a:lnTo>
                    <a:pt x="50768" y="50768"/>
                  </a:lnTo>
                  <a:lnTo>
                    <a:pt x="50768" y="25431"/>
                  </a:lnTo>
                  <a:lnTo>
                    <a:pt x="3976306" y="25431"/>
                  </a:lnTo>
                  <a:lnTo>
                    <a:pt x="3976306" y="50768"/>
                  </a:lnTo>
                  <a:close/>
                </a:path>
                <a:path w="4027170" h="2042160">
                  <a:moveTo>
                    <a:pt x="4001738" y="2016728"/>
                  </a:moveTo>
                  <a:lnTo>
                    <a:pt x="3976306" y="2016728"/>
                  </a:lnTo>
                  <a:lnTo>
                    <a:pt x="3976306" y="25431"/>
                  </a:lnTo>
                  <a:lnTo>
                    <a:pt x="4001738" y="25431"/>
                  </a:lnTo>
                  <a:lnTo>
                    <a:pt x="4001738" y="50768"/>
                  </a:lnTo>
                  <a:lnTo>
                    <a:pt x="4027169" y="50768"/>
                  </a:lnTo>
                  <a:lnTo>
                    <a:pt x="4027169" y="1991296"/>
                  </a:lnTo>
                  <a:lnTo>
                    <a:pt x="4001738" y="1991296"/>
                  </a:lnTo>
                  <a:lnTo>
                    <a:pt x="4001738" y="2016728"/>
                  </a:lnTo>
                  <a:close/>
                </a:path>
                <a:path w="4027170" h="2042160">
                  <a:moveTo>
                    <a:pt x="4027169" y="50768"/>
                  </a:moveTo>
                  <a:lnTo>
                    <a:pt x="4001738" y="50768"/>
                  </a:lnTo>
                  <a:lnTo>
                    <a:pt x="4001738" y="25431"/>
                  </a:lnTo>
                  <a:lnTo>
                    <a:pt x="4027169" y="25431"/>
                  </a:lnTo>
                  <a:lnTo>
                    <a:pt x="4027169" y="50768"/>
                  </a:lnTo>
                  <a:close/>
                </a:path>
                <a:path w="4027170" h="2042160">
                  <a:moveTo>
                    <a:pt x="50768" y="2016728"/>
                  </a:moveTo>
                  <a:lnTo>
                    <a:pt x="25431" y="2016728"/>
                  </a:lnTo>
                  <a:lnTo>
                    <a:pt x="25431" y="1991296"/>
                  </a:lnTo>
                  <a:lnTo>
                    <a:pt x="50768" y="1991296"/>
                  </a:lnTo>
                  <a:lnTo>
                    <a:pt x="50768" y="2016728"/>
                  </a:lnTo>
                  <a:close/>
                </a:path>
                <a:path w="4027170" h="2042160">
                  <a:moveTo>
                    <a:pt x="3976306" y="2016728"/>
                  </a:moveTo>
                  <a:lnTo>
                    <a:pt x="50768" y="2016728"/>
                  </a:lnTo>
                  <a:lnTo>
                    <a:pt x="50768" y="1991296"/>
                  </a:lnTo>
                  <a:lnTo>
                    <a:pt x="3976306" y="1991296"/>
                  </a:lnTo>
                  <a:lnTo>
                    <a:pt x="3976306" y="2016728"/>
                  </a:lnTo>
                  <a:close/>
                </a:path>
                <a:path w="4027170" h="2042160">
                  <a:moveTo>
                    <a:pt x="4027169" y="2016728"/>
                  </a:moveTo>
                  <a:lnTo>
                    <a:pt x="4001738" y="2016728"/>
                  </a:lnTo>
                  <a:lnTo>
                    <a:pt x="4001738" y="1991296"/>
                  </a:lnTo>
                  <a:lnTo>
                    <a:pt x="4027169" y="1991296"/>
                  </a:lnTo>
                  <a:lnTo>
                    <a:pt x="4027169" y="2016728"/>
                  </a:lnTo>
                  <a:close/>
                </a:path>
              </a:pathLst>
            </a:custGeom>
            <a:solidFill>
              <a:srgbClr val="F08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89005" y="3376962"/>
            <a:ext cx="31470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Proposed</a:t>
            </a:r>
            <a:r>
              <a:rPr dirty="0" sz="28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935468" y="2644139"/>
            <a:ext cx="3922395" cy="2057400"/>
            <a:chOff x="6935468" y="2644139"/>
            <a:chExt cx="3922395" cy="205740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0895" y="2669537"/>
              <a:ext cx="3873312" cy="200646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935468" y="2644139"/>
              <a:ext cx="3922395" cy="2057400"/>
            </a:xfrm>
            <a:custGeom>
              <a:avLst/>
              <a:gdLst/>
              <a:ahLst/>
              <a:cxnLst/>
              <a:rect l="l" t="t" r="r" b="b"/>
              <a:pathLst>
                <a:path w="3922395" h="2057400">
                  <a:moveTo>
                    <a:pt x="3898879" y="2057397"/>
                  </a:moveTo>
                  <a:lnTo>
                    <a:pt x="25421" y="2057397"/>
                  </a:lnTo>
                  <a:lnTo>
                    <a:pt x="15491" y="2055395"/>
                  </a:lnTo>
                  <a:lnTo>
                    <a:pt x="7429" y="2049970"/>
                  </a:lnTo>
                  <a:lnTo>
                    <a:pt x="1991" y="2041889"/>
                  </a:lnTo>
                  <a:lnTo>
                    <a:pt x="0" y="2031968"/>
                  </a:lnTo>
                  <a:lnTo>
                    <a:pt x="0" y="25431"/>
                  </a:lnTo>
                  <a:lnTo>
                    <a:pt x="3898868" y="0"/>
                  </a:lnTo>
                  <a:lnTo>
                    <a:pt x="3908789" y="1991"/>
                  </a:lnTo>
                  <a:lnTo>
                    <a:pt x="3916870" y="7429"/>
                  </a:lnTo>
                  <a:lnTo>
                    <a:pt x="3921914" y="14925"/>
                  </a:lnTo>
                  <a:lnTo>
                    <a:pt x="3921914" y="25431"/>
                  </a:lnTo>
                  <a:lnTo>
                    <a:pt x="25431" y="25431"/>
                  </a:lnTo>
                  <a:lnTo>
                    <a:pt x="25431" y="50768"/>
                  </a:lnTo>
                  <a:lnTo>
                    <a:pt x="50768" y="50768"/>
                  </a:lnTo>
                  <a:lnTo>
                    <a:pt x="50768" y="2006536"/>
                  </a:lnTo>
                  <a:lnTo>
                    <a:pt x="25431" y="2006536"/>
                  </a:lnTo>
                  <a:lnTo>
                    <a:pt x="25431" y="2031968"/>
                  </a:lnTo>
                  <a:lnTo>
                    <a:pt x="3921914" y="2031968"/>
                  </a:lnTo>
                  <a:lnTo>
                    <a:pt x="3921914" y="2042434"/>
                  </a:lnTo>
                  <a:lnTo>
                    <a:pt x="3916870" y="2049934"/>
                  </a:lnTo>
                  <a:lnTo>
                    <a:pt x="3908789" y="2055395"/>
                  </a:lnTo>
                  <a:lnTo>
                    <a:pt x="3898879" y="2057397"/>
                  </a:lnTo>
                  <a:close/>
                </a:path>
                <a:path w="3922395" h="2057400">
                  <a:moveTo>
                    <a:pt x="50768" y="50768"/>
                  </a:moveTo>
                  <a:lnTo>
                    <a:pt x="25431" y="50768"/>
                  </a:lnTo>
                  <a:lnTo>
                    <a:pt x="25431" y="25431"/>
                  </a:lnTo>
                  <a:lnTo>
                    <a:pt x="50768" y="25431"/>
                  </a:lnTo>
                  <a:lnTo>
                    <a:pt x="50768" y="50768"/>
                  </a:lnTo>
                  <a:close/>
                </a:path>
                <a:path w="3922395" h="2057400">
                  <a:moveTo>
                    <a:pt x="3873436" y="50768"/>
                  </a:moveTo>
                  <a:lnTo>
                    <a:pt x="50768" y="50768"/>
                  </a:lnTo>
                  <a:lnTo>
                    <a:pt x="50768" y="25431"/>
                  </a:lnTo>
                  <a:lnTo>
                    <a:pt x="3873436" y="25431"/>
                  </a:lnTo>
                  <a:lnTo>
                    <a:pt x="3873436" y="50768"/>
                  </a:lnTo>
                  <a:close/>
                </a:path>
                <a:path w="3922395" h="2057400">
                  <a:moveTo>
                    <a:pt x="3898868" y="2031968"/>
                  </a:moveTo>
                  <a:lnTo>
                    <a:pt x="3873436" y="2031968"/>
                  </a:lnTo>
                  <a:lnTo>
                    <a:pt x="3873436" y="25431"/>
                  </a:lnTo>
                  <a:lnTo>
                    <a:pt x="3898868" y="25431"/>
                  </a:lnTo>
                  <a:lnTo>
                    <a:pt x="3898868" y="50768"/>
                  </a:lnTo>
                  <a:lnTo>
                    <a:pt x="3921914" y="50768"/>
                  </a:lnTo>
                  <a:lnTo>
                    <a:pt x="3921914" y="2006536"/>
                  </a:lnTo>
                  <a:lnTo>
                    <a:pt x="3898868" y="2006536"/>
                  </a:lnTo>
                  <a:lnTo>
                    <a:pt x="3898868" y="2031968"/>
                  </a:lnTo>
                  <a:close/>
                </a:path>
                <a:path w="3922395" h="2057400">
                  <a:moveTo>
                    <a:pt x="3921914" y="50768"/>
                  </a:moveTo>
                  <a:lnTo>
                    <a:pt x="3898868" y="50768"/>
                  </a:lnTo>
                  <a:lnTo>
                    <a:pt x="3898868" y="25431"/>
                  </a:lnTo>
                  <a:lnTo>
                    <a:pt x="3921914" y="25431"/>
                  </a:lnTo>
                  <a:lnTo>
                    <a:pt x="3921914" y="50768"/>
                  </a:lnTo>
                  <a:close/>
                </a:path>
                <a:path w="3922395" h="2057400">
                  <a:moveTo>
                    <a:pt x="50768" y="2031968"/>
                  </a:moveTo>
                  <a:lnTo>
                    <a:pt x="25431" y="2031968"/>
                  </a:lnTo>
                  <a:lnTo>
                    <a:pt x="25431" y="2006536"/>
                  </a:lnTo>
                  <a:lnTo>
                    <a:pt x="50768" y="2006536"/>
                  </a:lnTo>
                  <a:lnTo>
                    <a:pt x="50768" y="2031968"/>
                  </a:lnTo>
                  <a:close/>
                </a:path>
                <a:path w="3922395" h="2057400">
                  <a:moveTo>
                    <a:pt x="3873436" y="2031968"/>
                  </a:moveTo>
                  <a:lnTo>
                    <a:pt x="50768" y="2031968"/>
                  </a:lnTo>
                  <a:lnTo>
                    <a:pt x="50768" y="2006536"/>
                  </a:lnTo>
                  <a:lnTo>
                    <a:pt x="3873436" y="2006536"/>
                  </a:lnTo>
                  <a:lnTo>
                    <a:pt x="3873436" y="2031968"/>
                  </a:lnTo>
                  <a:close/>
                </a:path>
                <a:path w="3922395" h="2057400">
                  <a:moveTo>
                    <a:pt x="3921914" y="2031968"/>
                  </a:moveTo>
                  <a:lnTo>
                    <a:pt x="3898868" y="2031968"/>
                  </a:lnTo>
                  <a:lnTo>
                    <a:pt x="3898868" y="2006536"/>
                  </a:lnTo>
                  <a:lnTo>
                    <a:pt x="3921914" y="2006536"/>
                  </a:lnTo>
                  <a:lnTo>
                    <a:pt x="3921914" y="2031968"/>
                  </a:lnTo>
                  <a:close/>
                </a:path>
              </a:pathLst>
            </a:custGeom>
            <a:solidFill>
              <a:srgbClr val="F08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254802" y="3371246"/>
            <a:ext cx="32854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Ensemble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2945107" y="2659379"/>
            <a:ext cx="4023995" cy="2056130"/>
            <a:chOff x="12945107" y="2659379"/>
            <a:chExt cx="4023995" cy="2056130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70534" y="2684767"/>
              <a:ext cx="3973746" cy="200525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2945107" y="2659379"/>
              <a:ext cx="4023995" cy="2056130"/>
            </a:xfrm>
            <a:custGeom>
              <a:avLst/>
              <a:gdLst/>
              <a:ahLst/>
              <a:cxnLst/>
              <a:rect l="l" t="t" r="r" b="b"/>
              <a:pathLst>
                <a:path w="4023994" h="2056129">
                  <a:moveTo>
                    <a:pt x="3999418" y="2056129"/>
                  </a:moveTo>
                  <a:lnTo>
                    <a:pt x="25274" y="2056129"/>
                  </a:lnTo>
                  <a:lnTo>
                    <a:pt x="15531" y="2054156"/>
                  </a:lnTo>
                  <a:lnTo>
                    <a:pt x="7465" y="2048732"/>
                  </a:lnTo>
                  <a:lnTo>
                    <a:pt x="2004" y="2040650"/>
                  </a:lnTo>
                  <a:lnTo>
                    <a:pt x="0" y="2030729"/>
                  </a:lnTo>
                  <a:lnTo>
                    <a:pt x="0" y="25431"/>
                  </a:lnTo>
                  <a:lnTo>
                    <a:pt x="1991" y="15510"/>
                  </a:lnTo>
                  <a:lnTo>
                    <a:pt x="7429" y="7429"/>
                  </a:lnTo>
                  <a:lnTo>
                    <a:pt x="15510" y="1991"/>
                  </a:lnTo>
                  <a:lnTo>
                    <a:pt x="25431" y="0"/>
                  </a:lnTo>
                  <a:lnTo>
                    <a:pt x="3999261" y="0"/>
                  </a:lnTo>
                  <a:lnTo>
                    <a:pt x="4009142" y="1991"/>
                  </a:lnTo>
                  <a:lnTo>
                    <a:pt x="4017228" y="7429"/>
                  </a:lnTo>
                  <a:lnTo>
                    <a:pt x="4022688" y="15510"/>
                  </a:lnTo>
                  <a:lnTo>
                    <a:pt x="4023910" y="21556"/>
                  </a:lnTo>
                  <a:lnTo>
                    <a:pt x="4023910" y="25431"/>
                  </a:lnTo>
                  <a:lnTo>
                    <a:pt x="25431" y="25431"/>
                  </a:lnTo>
                  <a:lnTo>
                    <a:pt x="25431" y="50768"/>
                  </a:lnTo>
                  <a:lnTo>
                    <a:pt x="50768" y="50768"/>
                  </a:lnTo>
                  <a:lnTo>
                    <a:pt x="50768" y="2005298"/>
                  </a:lnTo>
                  <a:lnTo>
                    <a:pt x="25431" y="2005298"/>
                  </a:lnTo>
                  <a:lnTo>
                    <a:pt x="25431" y="2030729"/>
                  </a:lnTo>
                  <a:lnTo>
                    <a:pt x="4023910" y="2030729"/>
                  </a:lnTo>
                  <a:lnTo>
                    <a:pt x="4023910" y="2034615"/>
                  </a:lnTo>
                  <a:lnTo>
                    <a:pt x="4022702" y="2040610"/>
                  </a:lnTo>
                  <a:lnTo>
                    <a:pt x="4017264" y="2048696"/>
                  </a:lnTo>
                  <a:lnTo>
                    <a:pt x="4009182" y="2054156"/>
                  </a:lnTo>
                  <a:lnTo>
                    <a:pt x="3999418" y="2056129"/>
                  </a:lnTo>
                  <a:close/>
                </a:path>
                <a:path w="4023994" h="2056129">
                  <a:moveTo>
                    <a:pt x="50768" y="50768"/>
                  </a:moveTo>
                  <a:lnTo>
                    <a:pt x="25431" y="50768"/>
                  </a:lnTo>
                  <a:lnTo>
                    <a:pt x="25431" y="25431"/>
                  </a:lnTo>
                  <a:lnTo>
                    <a:pt x="50768" y="25431"/>
                  </a:lnTo>
                  <a:lnTo>
                    <a:pt x="50768" y="50768"/>
                  </a:lnTo>
                  <a:close/>
                </a:path>
                <a:path w="4023994" h="2056129">
                  <a:moveTo>
                    <a:pt x="3973830" y="50768"/>
                  </a:moveTo>
                  <a:lnTo>
                    <a:pt x="50768" y="50768"/>
                  </a:lnTo>
                  <a:lnTo>
                    <a:pt x="50768" y="25431"/>
                  </a:lnTo>
                  <a:lnTo>
                    <a:pt x="3973830" y="25431"/>
                  </a:lnTo>
                  <a:lnTo>
                    <a:pt x="3973830" y="50768"/>
                  </a:lnTo>
                  <a:close/>
                </a:path>
                <a:path w="4023994" h="2056129">
                  <a:moveTo>
                    <a:pt x="3999261" y="2030729"/>
                  </a:moveTo>
                  <a:lnTo>
                    <a:pt x="3973830" y="2030729"/>
                  </a:lnTo>
                  <a:lnTo>
                    <a:pt x="3973830" y="25431"/>
                  </a:lnTo>
                  <a:lnTo>
                    <a:pt x="3999261" y="25431"/>
                  </a:lnTo>
                  <a:lnTo>
                    <a:pt x="3999261" y="50768"/>
                  </a:lnTo>
                  <a:lnTo>
                    <a:pt x="4023910" y="50768"/>
                  </a:lnTo>
                  <a:lnTo>
                    <a:pt x="4023910" y="2005298"/>
                  </a:lnTo>
                  <a:lnTo>
                    <a:pt x="3999261" y="2005298"/>
                  </a:lnTo>
                  <a:lnTo>
                    <a:pt x="3999261" y="2030729"/>
                  </a:lnTo>
                  <a:close/>
                </a:path>
                <a:path w="4023994" h="2056129">
                  <a:moveTo>
                    <a:pt x="4023910" y="50768"/>
                  </a:moveTo>
                  <a:lnTo>
                    <a:pt x="3999261" y="50768"/>
                  </a:lnTo>
                  <a:lnTo>
                    <a:pt x="3999261" y="25431"/>
                  </a:lnTo>
                  <a:lnTo>
                    <a:pt x="4023910" y="25431"/>
                  </a:lnTo>
                  <a:lnTo>
                    <a:pt x="4023910" y="50768"/>
                  </a:lnTo>
                  <a:close/>
                </a:path>
                <a:path w="4023994" h="2056129">
                  <a:moveTo>
                    <a:pt x="50768" y="2030729"/>
                  </a:moveTo>
                  <a:lnTo>
                    <a:pt x="25431" y="2030729"/>
                  </a:lnTo>
                  <a:lnTo>
                    <a:pt x="25431" y="2005298"/>
                  </a:lnTo>
                  <a:lnTo>
                    <a:pt x="50768" y="2005298"/>
                  </a:lnTo>
                  <a:lnTo>
                    <a:pt x="50768" y="2030729"/>
                  </a:lnTo>
                  <a:close/>
                </a:path>
                <a:path w="4023994" h="2056129">
                  <a:moveTo>
                    <a:pt x="3973830" y="2030729"/>
                  </a:moveTo>
                  <a:lnTo>
                    <a:pt x="50768" y="2030729"/>
                  </a:lnTo>
                  <a:lnTo>
                    <a:pt x="50768" y="2005298"/>
                  </a:lnTo>
                  <a:lnTo>
                    <a:pt x="3973830" y="2005298"/>
                  </a:lnTo>
                  <a:lnTo>
                    <a:pt x="3973830" y="2030729"/>
                  </a:lnTo>
                  <a:close/>
                </a:path>
                <a:path w="4023994" h="2056129">
                  <a:moveTo>
                    <a:pt x="4023910" y="2030729"/>
                  </a:moveTo>
                  <a:lnTo>
                    <a:pt x="3999261" y="2030729"/>
                  </a:lnTo>
                  <a:lnTo>
                    <a:pt x="3999261" y="2005298"/>
                  </a:lnTo>
                  <a:lnTo>
                    <a:pt x="4023910" y="2005298"/>
                  </a:lnTo>
                  <a:lnTo>
                    <a:pt x="4023910" y="2030729"/>
                  </a:lnTo>
                  <a:close/>
                </a:path>
              </a:pathLst>
            </a:custGeom>
            <a:solidFill>
              <a:srgbClr val="F08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3482476" y="3386487"/>
            <a:ext cx="29502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dirty="0" sz="28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934199" y="6009637"/>
            <a:ext cx="3926204" cy="1991360"/>
            <a:chOff x="6934199" y="6009637"/>
            <a:chExt cx="3926204" cy="1991360"/>
          </a:xfrm>
        </p:grpSpPr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9627" y="6035029"/>
              <a:ext cx="3874670" cy="1940477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934199" y="6009637"/>
              <a:ext cx="3926204" cy="1991360"/>
            </a:xfrm>
            <a:custGeom>
              <a:avLst/>
              <a:gdLst/>
              <a:ahLst/>
              <a:cxnLst/>
              <a:rect l="l" t="t" r="r" b="b"/>
              <a:pathLst>
                <a:path w="3926204" h="1991359">
                  <a:moveTo>
                    <a:pt x="3900361" y="1991359"/>
                  </a:moveTo>
                  <a:lnTo>
                    <a:pt x="25272" y="1991359"/>
                  </a:lnTo>
                  <a:lnTo>
                    <a:pt x="15531" y="1989387"/>
                  </a:lnTo>
                  <a:lnTo>
                    <a:pt x="7465" y="1983962"/>
                  </a:lnTo>
                  <a:lnTo>
                    <a:pt x="2004" y="1975880"/>
                  </a:lnTo>
                  <a:lnTo>
                    <a:pt x="0" y="1965960"/>
                  </a:lnTo>
                  <a:lnTo>
                    <a:pt x="0" y="25431"/>
                  </a:lnTo>
                  <a:lnTo>
                    <a:pt x="3900202" y="0"/>
                  </a:lnTo>
                  <a:lnTo>
                    <a:pt x="3910082" y="1991"/>
                  </a:lnTo>
                  <a:lnTo>
                    <a:pt x="3918168" y="7429"/>
                  </a:lnTo>
                  <a:lnTo>
                    <a:pt x="3923628" y="15510"/>
                  </a:lnTo>
                  <a:lnTo>
                    <a:pt x="3925633" y="25431"/>
                  </a:lnTo>
                  <a:lnTo>
                    <a:pt x="25431" y="25431"/>
                  </a:lnTo>
                  <a:lnTo>
                    <a:pt x="25431" y="50768"/>
                  </a:lnTo>
                  <a:lnTo>
                    <a:pt x="50768" y="50768"/>
                  </a:lnTo>
                  <a:lnTo>
                    <a:pt x="50768" y="1940528"/>
                  </a:lnTo>
                  <a:lnTo>
                    <a:pt x="25431" y="1940528"/>
                  </a:lnTo>
                  <a:lnTo>
                    <a:pt x="25431" y="1965960"/>
                  </a:lnTo>
                  <a:lnTo>
                    <a:pt x="3925633" y="1965960"/>
                  </a:lnTo>
                  <a:lnTo>
                    <a:pt x="3923642" y="1975840"/>
                  </a:lnTo>
                  <a:lnTo>
                    <a:pt x="3918204" y="1983926"/>
                  </a:lnTo>
                  <a:lnTo>
                    <a:pt x="3910122" y="1989387"/>
                  </a:lnTo>
                  <a:lnTo>
                    <a:pt x="3900361" y="1991359"/>
                  </a:lnTo>
                  <a:close/>
                </a:path>
                <a:path w="3926204" h="1991359">
                  <a:moveTo>
                    <a:pt x="50768" y="50768"/>
                  </a:moveTo>
                  <a:lnTo>
                    <a:pt x="25431" y="50768"/>
                  </a:lnTo>
                  <a:lnTo>
                    <a:pt x="25431" y="25431"/>
                  </a:lnTo>
                  <a:lnTo>
                    <a:pt x="50768" y="25431"/>
                  </a:lnTo>
                  <a:lnTo>
                    <a:pt x="50768" y="50768"/>
                  </a:lnTo>
                  <a:close/>
                </a:path>
                <a:path w="3926204" h="1991359">
                  <a:moveTo>
                    <a:pt x="3874770" y="50768"/>
                  </a:moveTo>
                  <a:lnTo>
                    <a:pt x="50768" y="50768"/>
                  </a:lnTo>
                  <a:lnTo>
                    <a:pt x="50768" y="25431"/>
                  </a:lnTo>
                  <a:lnTo>
                    <a:pt x="3874770" y="25431"/>
                  </a:lnTo>
                  <a:lnTo>
                    <a:pt x="3874770" y="50768"/>
                  </a:lnTo>
                  <a:close/>
                </a:path>
                <a:path w="3926204" h="1991359">
                  <a:moveTo>
                    <a:pt x="3900202" y="1965960"/>
                  </a:moveTo>
                  <a:lnTo>
                    <a:pt x="3874770" y="1965960"/>
                  </a:lnTo>
                  <a:lnTo>
                    <a:pt x="3874770" y="25431"/>
                  </a:lnTo>
                  <a:lnTo>
                    <a:pt x="3900202" y="25431"/>
                  </a:lnTo>
                  <a:lnTo>
                    <a:pt x="3900202" y="50768"/>
                  </a:lnTo>
                  <a:lnTo>
                    <a:pt x="3925633" y="50768"/>
                  </a:lnTo>
                  <a:lnTo>
                    <a:pt x="3925633" y="1940528"/>
                  </a:lnTo>
                  <a:lnTo>
                    <a:pt x="3900202" y="1940528"/>
                  </a:lnTo>
                  <a:lnTo>
                    <a:pt x="3900202" y="1965960"/>
                  </a:lnTo>
                  <a:close/>
                </a:path>
                <a:path w="3926204" h="1991359">
                  <a:moveTo>
                    <a:pt x="3925633" y="50768"/>
                  </a:moveTo>
                  <a:lnTo>
                    <a:pt x="3900202" y="50768"/>
                  </a:lnTo>
                  <a:lnTo>
                    <a:pt x="3900202" y="25431"/>
                  </a:lnTo>
                  <a:lnTo>
                    <a:pt x="3925633" y="25431"/>
                  </a:lnTo>
                  <a:lnTo>
                    <a:pt x="3925633" y="50768"/>
                  </a:lnTo>
                  <a:close/>
                </a:path>
                <a:path w="3926204" h="1991359">
                  <a:moveTo>
                    <a:pt x="50768" y="1965960"/>
                  </a:moveTo>
                  <a:lnTo>
                    <a:pt x="25431" y="1965960"/>
                  </a:lnTo>
                  <a:lnTo>
                    <a:pt x="25431" y="1940528"/>
                  </a:lnTo>
                  <a:lnTo>
                    <a:pt x="50768" y="1940528"/>
                  </a:lnTo>
                  <a:lnTo>
                    <a:pt x="50768" y="1965960"/>
                  </a:lnTo>
                  <a:close/>
                </a:path>
                <a:path w="3926204" h="1991359">
                  <a:moveTo>
                    <a:pt x="3874770" y="1965960"/>
                  </a:moveTo>
                  <a:lnTo>
                    <a:pt x="50768" y="1965960"/>
                  </a:lnTo>
                  <a:lnTo>
                    <a:pt x="50768" y="1940528"/>
                  </a:lnTo>
                  <a:lnTo>
                    <a:pt x="3874770" y="1940528"/>
                  </a:lnTo>
                  <a:lnTo>
                    <a:pt x="3874770" y="1965960"/>
                  </a:lnTo>
                  <a:close/>
                </a:path>
                <a:path w="3926204" h="1991359">
                  <a:moveTo>
                    <a:pt x="3925633" y="1965960"/>
                  </a:moveTo>
                  <a:lnTo>
                    <a:pt x="3900202" y="1965960"/>
                  </a:lnTo>
                  <a:lnTo>
                    <a:pt x="3900202" y="1940528"/>
                  </a:lnTo>
                  <a:lnTo>
                    <a:pt x="3925633" y="1940528"/>
                  </a:lnTo>
                  <a:lnTo>
                    <a:pt x="3925633" y="1965960"/>
                  </a:lnTo>
                  <a:close/>
                </a:path>
              </a:pathLst>
            </a:custGeom>
            <a:solidFill>
              <a:srgbClr val="F08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649269" y="6498619"/>
            <a:ext cx="2495550" cy="871219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496570" marR="5080" indent="-484505">
              <a:lnSpc>
                <a:spcPts val="3300"/>
              </a:lnSpc>
              <a:spcBef>
                <a:spcPts val="259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model updating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2945107" y="6009637"/>
            <a:ext cx="4027170" cy="1991360"/>
            <a:chOff x="12945107" y="6009637"/>
            <a:chExt cx="4027170" cy="1991360"/>
          </a:xfrm>
        </p:grpSpPr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70534" y="6035026"/>
              <a:ext cx="3976226" cy="194048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2945107" y="6009637"/>
              <a:ext cx="4027170" cy="1991360"/>
            </a:xfrm>
            <a:custGeom>
              <a:avLst/>
              <a:gdLst/>
              <a:ahLst/>
              <a:cxnLst/>
              <a:rect l="l" t="t" r="r" b="b"/>
              <a:pathLst>
                <a:path w="4027169" h="1991359">
                  <a:moveTo>
                    <a:pt x="4001897" y="1991359"/>
                  </a:moveTo>
                  <a:lnTo>
                    <a:pt x="25272" y="1991359"/>
                  </a:lnTo>
                  <a:lnTo>
                    <a:pt x="15531" y="1989387"/>
                  </a:lnTo>
                  <a:lnTo>
                    <a:pt x="7465" y="1983962"/>
                  </a:lnTo>
                  <a:lnTo>
                    <a:pt x="2004" y="1975880"/>
                  </a:lnTo>
                  <a:lnTo>
                    <a:pt x="0" y="1965960"/>
                  </a:lnTo>
                  <a:lnTo>
                    <a:pt x="0" y="25431"/>
                  </a:lnTo>
                  <a:lnTo>
                    <a:pt x="4001738" y="0"/>
                  </a:lnTo>
                  <a:lnTo>
                    <a:pt x="4011619" y="1991"/>
                  </a:lnTo>
                  <a:lnTo>
                    <a:pt x="4019704" y="7429"/>
                  </a:lnTo>
                  <a:lnTo>
                    <a:pt x="4025165" y="15510"/>
                  </a:lnTo>
                  <a:lnTo>
                    <a:pt x="4027170" y="25431"/>
                  </a:lnTo>
                  <a:lnTo>
                    <a:pt x="25431" y="25431"/>
                  </a:lnTo>
                  <a:lnTo>
                    <a:pt x="25431" y="50768"/>
                  </a:lnTo>
                  <a:lnTo>
                    <a:pt x="50768" y="50768"/>
                  </a:lnTo>
                  <a:lnTo>
                    <a:pt x="50768" y="1940528"/>
                  </a:lnTo>
                  <a:lnTo>
                    <a:pt x="25431" y="1940528"/>
                  </a:lnTo>
                  <a:lnTo>
                    <a:pt x="25431" y="1965960"/>
                  </a:lnTo>
                  <a:lnTo>
                    <a:pt x="4027170" y="1965960"/>
                  </a:lnTo>
                  <a:lnTo>
                    <a:pt x="4025178" y="1975840"/>
                  </a:lnTo>
                  <a:lnTo>
                    <a:pt x="4019740" y="1983926"/>
                  </a:lnTo>
                  <a:lnTo>
                    <a:pt x="4011659" y="1989387"/>
                  </a:lnTo>
                  <a:lnTo>
                    <a:pt x="4001897" y="1991359"/>
                  </a:lnTo>
                  <a:close/>
                </a:path>
                <a:path w="4027169" h="1991359">
                  <a:moveTo>
                    <a:pt x="50768" y="50768"/>
                  </a:moveTo>
                  <a:lnTo>
                    <a:pt x="25431" y="50768"/>
                  </a:lnTo>
                  <a:lnTo>
                    <a:pt x="25431" y="25431"/>
                  </a:lnTo>
                  <a:lnTo>
                    <a:pt x="50768" y="25431"/>
                  </a:lnTo>
                  <a:lnTo>
                    <a:pt x="50768" y="50768"/>
                  </a:lnTo>
                  <a:close/>
                </a:path>
                <a:path w="4027169" h="1991359">
                  <a:moveTo>
                    <a:pt x="3976306" y="50768"/>
                  </a:moveTo>
                  <a:lnTo>
                    <a:pt x="50768" y="50768"/>
                  </a:lnTo>
                  <a:lnTo>
                    <a:pt x="50768" y="25431"/>
                  </a:lnTo>
                  <a:lnTo>
                    <a:pt x="3976306" y="25431"/>
                  </a:lnTo>
                  <a:lnTo>
                    <a:pt x="3976306" y="50768"/>
                  </a:lnTo>
                  <a:close/>
                </a:path>
                <a:path w="4027169" h="1991359">
                  <a:moveTo>
                    <a:pt x="4001738" y="1965960"/>
                  </a:moveTo>
                  <a:lnTo>
                    <a:pt x="3976306" y="1965960"/>
                  </a:lnTo>
                  <a:lnTo>
                    <a:pt x="3976306" y="25431"/>
                  </a:lnTo>
                  <a:lnTo>
                    <a:pt x="4001738" y="25431"/>
                  </a:lnTo>
                  <a:lnTo>
                    <a:pt x="4001738" y="50768"/>
                  </a:lnTo>
                  <a:lnTo>
                    <a:pt x="4027170" y="50768"/>
                  </a:lnTo>
                  <a:lnTo>
                    <a:pt x="4027170" y="1940528"/>
                  </a:lnTo>
                  <a:lnTo>
                    <a:pt x="4001738" y="1940528"/>
                  </a:lnTo>
                  <a:lnTo>
                    <a:pt x="4001738" y="1965960"/>
                  </a:lnTo>
                  <a:close/>
                </a:path>
                <a:path w="4027169" h="1991359">
                  <a:moveTo>
                    <a:pt x="4027170" y="50768"/>
                  </a:moveTo>
                  <a:lnTo>
                    <a:pt x="4001738" y="50768"/>
                  </a:lnTo>
                  <a:lnTo>
                    <a:pt x="4001738" y="25431"/>
                  </a:lnTo>
                  <a:lnTo>
                    <a:pt x="4027170" y="25431"/>
                  </a:lnTo>
                  <a:lnTo>
                    <a:pt x="4027170" y="50768"/>
                  </a:lnTo>
                  <a:close/>
                </a:path>
                <a:path w="4027169" h="1991359">
                  <a:moveTo>
                    <a:pt x="50768" y="1965960"/>
                  </a:moveTo>
                  <a:lnTo>
                    <a:pt x="25431" y="1965960"/>
                  </a:lnTo>
                  <a:lnTo>
                    <a:pt x="25431" y="1940528"/>
                  </a:lnTo>
                  <a:lnTo>
                    <a:pt x="50768" y="1940528"/>
                  </a:lnTo>
                  <a:lnTo>
                    <a:pt x="50768" y="1965960"/>
                  </a:lnTo>
                  <a:close/>
                </a:path>
                <a:path w="4027169" h="1991359">
                  <a:moveTo>
                    <a:pt x="3976306" y="1965960"/>
                  </a:moveTo>
                  <a:lnTo>
                    <a:pt x="50768" y="1965960"/>
                  </a:lnTo>
                  <a:lnTo>
                    <a:pt x="50768" y="1940528"/>
                  </a:lnTo>
                  <a:lnTo>
                    <a:pt x="3976306" y="1940528"/>
                  </a:lnTo>
                  <a:lnTo>
                    <a:pt x="3976306" y="1965960"/>
                  </a:lnTo>
                  <a:close/>
                </a:path>
                <a:path w="4027169" h="1991359">
                  <a:moveTo>
                    <a:pt x="4027170" y="1965960"/>
                  </a:moveTo>
                  <a:lnTo>
                    <a:pt x="4001738" y="1965960"/>
                  </a:lnTo>
                  <a:lnTo>
                    <a:pt x="4001738" y="1940528"/>
                  </a:lnTo>
                  <a:lnTo>
                    <a:pt x="4027170" y="1940528"/>
                  </a:lnTo>
                  <a:lnTo>
                    <a:pt x="4027170" y="1965960"/>
                  </a:lnTo>
                  <a:close/>
                </a:path>
              </a:pathLst>
            </a:custGeom>
            <a:solidFill>
              <a:srgbClr val="F08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3582488" y="6498619"/>
            <a:ext cx="2752725" cy="871219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783590" marR="5080" indent="-771525">
              <a:lnSpc>
                <a:spcPts val="3300"/>
              </a:lnSpc>
              <a:spcBef>
                <a:spcPts val="259"/>
              </a:spcBef>
            </a:pPr>
            <a:r>
              <a:rPr dirty="0" sz="2800" spc="-10" b="1">
                <a:solidFill>
                  <a:srgbClr val="FFFFFF"/>
                </a:solidFill>
                <a:latin typeface="Arial"/>
                <a:cs typeface="Arial"/>
              </a:rPr>
              <a:t>Hyperparameter Tuning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676139" y="3634899"/>
            <a:ext cx="10320655" cy="3408679"/>
            <a:chOff x="4676139" y="3634899"/>
            <a:chExt cx="10320655" cy="3408679"/>
          </a:xfrm>
        </p:grpSpPr>
        <p:sp>
          <p:nvSpPr>
            <p:cNvPr id="29" name="object 29" descr=""/>
            <p:cNvSpPr/>
            <p:nvPr/>
          </p:nvSpPr>
          <p:spPr>
            <a:xfrm>
              <a:off x="4685664" y="3672887"/>
              <a:ext cx="2235835" cy="7620"/>
            </a:xfrm>
            <a:custGeom>
              <a:avLst/>
              <a:gdLst/>
              <a:ahLst/>
              <a:cxnLst/>
              <a:rect l="l" t="t" r="r" b="b"/>
              <a:pathLst>
                <a:path w="2235834" h="7620">
                  <a:moveTo>
                    <a:pt x="0" y="7539"/>
                  </a:moveTo>
                  <a:lnTo>
                    <a:pt x="2235515" y="0"/>
                  </a:lnTo>
                </a:path>
              </a:pathLst>
            </a:custGeom>
            <a:ln w="1905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887746" y="3644424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0" y="0"/>
                  </a:moveTo>
                  <a:lnTo>
                    <a:pt x="38196" y="28446"/>
                  </a:lnTo>
                  <a:lnTo>
                    <a:pt x="192" y="57149"/>
                  </a:lnTo>
                </a:path>
              </a:pathLst>
            </a:custGeom>
            <a:ln w="19050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869292" y="3672905"/>
              <a:ext cx="2061845" cy="14604"/>
            </a:xfrm>
            <a:custGeom>
              <a:avLst/>
              <a:gdLst/>
              <a:ahLst/>
              <a:cxnLst/>
              <a:rect l="l" t="t" r="r" b="b"/>
              <a:pathLst>
                <a:path w="2061845" h="14604">
                  <a:moveTo>
                    <a:pt x="0" y="0"/>
                  </a:moveTo>
                  <a:lnTo>
                    <a:pt x="2061527" y="14439"/>
                  </a:lnTo>
                </a:path>
              </a:pathLst>
            </a:custGeom>
            <a:ln w="19049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2897283" y="3658537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400" y="0"/>
                  </a:moveTo>
                  <a:lnTo>
                    <a:pt x="38299" y="28841"/>
                  </a:lnTo>
                  <a:lnTo>
                    <a:pt x="0" y="57148"/>
                  </a:lnTo>
                </a:path>
              </a:pathLst>
            </a:custGeom>
            <a:ln w="19049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4957421" y="4699643"/>
              <a:ext cx="1270" cy="1296035"/>
            </a:xfrm>
            <a:custGeom>
              <a:avLst/>
              <a:gdLst/>
              <a:ahLst/>
              <a:cxnLst/>
              <a:rect l="l" t="t" r="r" b="b"/>
              <a:pathLst>
                <a:path w="1269" h="1296035">
                  <a:moveTo>
                    <a:pt x="0" y="0"/>
                  </a:moveTo>
                  <a:lnTo>
                    <a:pt x="1248" y="1295715"/>
                  </a:lnTo>
                </a:path>
              </a:pathLst>
            </a:custGeom>
            <a:ln w="19049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4930061" y="5961994"/>
              <a:ext cx="57150" cy="38735"/>
            </a:xfrm>
            <a:custGeom>
              <a:avLst/>
              <a:gdLst/>
              <a:ahLst/>
              <a:cxnLst/>
              <a:rect l="l" t="t" r="r" b="b"/>
              <a:pathLst>
                <a:path w="57150" h="38735">
                  <a:moveTo>
                    <a:pt x="57149" y="0"/>
                  </a:moveTo>
                  <a:lnTo>
                    <a:pt x="28611" y="38127"/>
                  </a:lnTo>
                  <a:lnTo>
                    <a:pt x="0" y="55"/>
                  </a:lnTo>
                </a:path>
              </a:pathLst>
            </a:custGeom>
            <a:ln w="19049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848663" y="7005316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 h="0">
                  <a:moveTo>
                    <a:pt x="2086893" y="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843900" y="6976741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38099" y="57149"/>
                  </a:moveTo>
                  <a:lnTo>
                    <a:pt x="0" y="28574"/>
                  </a:lnTo>
                  <a:lnTo>
                    <a:pt x="38099" y="0"/>
                  </a:lnTo>
                </a:path>
              </a:pathLst>
            </a:custGeom>
            <a:ln w="19049">
              <a:solidFill>
                <a:srgbClr val="FFAB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 Eswaran EEE</dc:creator>
  <cp:keywords>DAGCwt6uO-k,BAFh7be82fc</cp:keywords>
  <dc:title>e91196b1-57bd-4f7d-835d-bef4d71ca90f.pptx</dc:title>
  <dcterms:created xsi:type="dcterms:W3CDTF">2024-04-18T11:16:12Z</dcterms:created>
  <dcterms:modified xsi:type="dcterms:W3CDTF">2024-04-18T11:16:12Z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2024-04-18T00:00:00Z</vt:filetime>
  </property>
  <property fmtid="{D5CDD505-2E9C-101B-9397-08002B2CF9AE}" pid="3" name="Creator">
    <vt:lpwstr>Canva</vt:lpwstr>
  </property>
  <property fmtid="{D5CDD505-2E9C-101B-9397-08002B2CF9AE}" pid="4" name="LastSaved">
    <vt:filetime>2024-04-18T00:00:00Z</vt:filetime>
  </property>
  <property fmtid="{D5CDD505-2E9C-101B-9397-08002B2CF9AE}" pid="5" name="Producer">
    <vt:lpwstr>Canva</vt:lpwstr>
  </property>
</Properties>
</file>