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0" r:id="rId5"/>
    <p:sldId id="259" r:id="rId6"/>
    <p:sldId id="260" r:id="rId7"/>
    <p:sldId id="261" r:id="rId8"/>
    <p:sldId id="271" r:id="rId9"/>
    <p:sldId id="262" r:id="rId10"/>
    <p:sldId id="263" r:id="rId11"/>
    <p:sldId id="272" r:id="rId12"/>
    <p:sldId id="264" r:id="rId13"/>
    <p:sldId id="265" r:id="rId14"/>
    <p:sldId id="273" r:id="rId15"/>
    <p:sldId id="27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37" autoAdjust="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BD93B-FF86-4A89-BB12-D413D39777A2}"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5510C8-FFD0-4414-9221-52117B06DC18}" type="slidenum">
              <a:rPr lang="en-IN" smtClean="0"/>
              <a:t>‹#›</a:t>
            </a:fld>
            <a:endParaRPr lang="en-IN"/>
          </a:p>
        </p:txBody>
      </p:sp>
    </p:spTree>
    <p:extLst>
      <p:ext uri="{BB962C8B-B14F-4D97-AF65-F5344CB8AC3E}">
        <p14:creationId xmlns:p14="http://schemas.microsoft.com/office/powerpoint/2010/main" val="300098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E5510C8-FFD0-4414-9221-52117B06DC18}" type="slidenum">
              <a:rPr lang="en-IN" smtClean="0"/>
              <a:t>5</a:t>
            </a:fld>
            <a:endParaRPr lang="en-IN"/>
          </a:p>
        </p:txBody>
      </p:sp>
    </p:spTree>
    <p:extLst>
      <p:ext uri="{BB962C8B-B14F-4D97-AF65-F5344CB8AC3E}">
        <p14:creationId xmlns:p14="http://schemas.microsoft.com/office/powerpoint/2010/main" val="2411924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infosys.com/about/knowledgeinstitute/insights/documents/conversational-banking.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document/10602456" TargetMode="External"/><Relationship Id="rId2" Type="http://schemas.openxmlformats.org/officeDocument/2006/relationships/hyperlink" Target="https://ieeexplore.ieee.org/document/10397723" TargetMode="External"/><Relationship Id="rId1" Type="http://schemas.openxmlformats.org/officeDocument/2006/relationships/slideLayout" Target="../slideLayouts/slideLayout2.xml"/><Relationship Id="rId4" Type="http://schemas.openxmlformats.org/officeDocument/2006/relationships/hyperlink" Target="https://ieeexplore.ieee.org/document/101285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GB" dirty="0">
                <a:latin typeface="Times New Roman" panose="02020603050405020304" pitchFamily="18" charset="0"/>
                <a:cs typeface="Times New Roman" panose="02020603050405020304" pitchFamily="18" charset="0"/>
              </a:rPr>
              <a:t>DIGITAL PUBLIC ANNOUNCEMENT AND CHAT BOT SYSTEMS</a:t>
            </a:r>
          </a:p>
        </p:txBody>
      </p:sp>
      <p:sp>
        <p:nvSpPr>
          <p:cNvPr id="3" name="Subtitle 2"/>
          <p:cNvSpPr>
            <a:spLocks noGrp="1"/>
          </p:cNvSpPr>
          <p:nvPr>
            <p:ph type="subTitle" idx="1"/>
          </p:nvPr>
        </p:nvSpPr>
        <p:spPr>
          <a:xfrm>
            <a:off x="790469" y="2721956"/>
            <a:ext cx="3970594" cy="552184"/>
          </a:xfrm>
        </p:spPr>
        <p:txBody>
          <a:bodyPr>
            <a:normAutofit/>
          </a:bodyPr>
          <a:lstStyle/>
          <a:p>
            <a:pPr algn="l"/>
            <a:r>
              <a:rPr lang="en-GB" dirty="0">
                <a:latin typeface="Times New Roman" panose="02020603050405020304" pitchFamily="18" charset="0"/>
                <a:cs typeface="Times New Roman" panose="02020603050405020304" pitchFamily="18" charset="0"/>
              </a:rPr>
              <a:t>Batch </a:t>
            </a:r>
            <a:r>
              <a:rPr lang="en-GB" dirty="0" err="1">
                <a:latin typeface="Times New Roman" panose="02020603050405020304" pitchFamily="18" charset="0"/>
                <a:cs typeface="Times New Roman" panose="02020603050405020304" pitchFamily="18" charset="0"/>
              </a:rPr>
              <a:t>Number:ISE</a:t>
            </a:r>
            <a:r>
              <a:rPr lang="en-GB" dirty="0">
                <a:latin typeface="Times New Roman" panose="02020603050405020304" pitchFamily="18" charset="0"/>
                <a:cs typeface="Times New Roman" panose="02020603050405020304" pitchFamily="18" charset="0"/>
              </a:rPr>
              <a:t> G-14</a:t>
            </a:r>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pPr algn="l"/>
            <a:endParaRPr lang="en-GB" dirty="0">
              <a:latin typeface="Times New Roman" panose="02020603050405020304" pitchFamily="18" charset="0"/>
              <a:cs typeface="Times New Roman" panose="02020603050405020304" pitchFamily="18" charset="0"/>
            </a:endParaRPr>
          </a:p>
          <a:p>
            <a:pPr algn="l"/>
            <a:r>
              <a:rPr lang="en-GB" sz="1700" dirty="0">
                <a:latin typeface="Times New Roman" panose="02020603050405020304" pitchFamily="18" charset="0"/>
                <a:cs typeface="Times New Roman" panose="02020603050405020304" pitchFamily="18" charset="0"/>
              </a:rPr>
              <a:t>Ms. M </a:t>
            </a:r>
            <a:r>
              <a:rPr lang="en-GB" sz="1700" dirty="0" err="1">
                <a:latin typeface="Times New Roman" panose="02020603050405020304" pitchFamily="18" charset="0"/>
                <a:cs typeface="Times New Roman" panose="02020603050405020304" pitchFamily="18" charset="0"/>
              </a:rPr>
              <a:t>Pushpalatha</a:t>
            </a:r>
            <a:r>
              <a:rPr lang="en-GB" sz="1700" dirty="0">
                <a:latin typeface="Times New Roman" panose="02020603050405020304" pitchFamily="18" charset="0"/>
                <a:cs typeface="Times New Roman" panose="02020603050405020304" pitchFamily="18" charset="0"/>
              </a:rPr>
              <a:t> </a:t>
            </a:r>
          </a:p>
          <a:p>
            <a:pPr algn="l"/>
            <a:r>
              <a:rPr lang="en-GB" sz="1700" dirty="0">
                <a:latin typeface="Times New Roman" panose="02020603050405020304" pitchFamily="18" charset="0"/>
                <a:cs typeface="Times New Roman" panose="02020603050405020304" pitchFamily="18" charset="0"/>
              </a:rPr>
              <a:t>Assistant Professor</a:t>
            </a:r>
          </a:p>
          <a:p>
            <a:pPr algn="l"/>
            <a:r>
              <a:rPr lang="en-GB" sz="1700" dirty="0">
                <a:latin typeface="Times New Roman" panose="02020603050405020304" pitchFamily="18" charset="0"/>
                <a:cs typeface="Times New Roman" panose="02020603050405020304" pitchFamily="18" charset="0"/>
              </a:rPr>
              <a:t>School of Computer Science &amp; Engineering</a:t>
            </a:r>
          </a:p>
          <a:p>
            <a:pPr algn="l"/>
            <a:r>
              <a:rPr lang="en-GB" sz="1700" dirty="0">
                <a:latin typeface="Times New Roman" panose="02020603050405020304" pitchFamily="18" charset="0"/>
                <a:cs typeface="Times New Roman" panose="02020603050405020304" pitchFamily="18" charset="0"/>
              </a:rPr>
              <a:t>Presidency University</a:t>
            </a:r>
          </a:p>
          <a:p>
            <a:pPr algn="l"/>
            <a:endParaRPr lang="en-GB" dirty="0">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PIP104 University Project-II</a:t>
            </a:r>
          </a:p>
          <a:p>
            <a:r>
              <a:rPr lang="en-GB" dirty="0">
                <a:latin typeface="Times New Roman" panose="02020603050405020304" pitchFamily="18" charset="0"/>
                <a:cs typeface="Times New Roman" panose="02020603050405020304" pitchFamily="18" charset="0"/>
              </a:rPr>
              <a:t>Review-1</a:t>
            </a:r>
          </a:p>
        </p:txBody>
      </p:sp>
      <p:graphicFrame>
        <p:nvGraphicFramePr>
          <p:cNvPr id="9" name="Table 8">
            <a:extLst>
              <a:ext uri="{FF2B5EF4-FFF2-40B4-BE49-F238E27FC236}">
                <a16:creationId xmlns:a16="http://schemas.microsoft.com/office/drawing/2014/main" id="{D6C197AE-DCEC-6185-6757-BFE96F3DF945}"/>
              </a:ext>
            </a:extLst>
          </p:cNvPr>
          <p:cNvGraphicFramePr>
            <a:graphicFrameLocks noGrp="1"/>
          </p:cNvGraphicFramePr>
          <p:nvPr>
            <p:extLst>
              <p:ext uri="{D42A27DB-BD31-4B8C-83A1-F6EECF244321}">
                <p14:modId xmlns:p14="http://schemas.microsoft.com/office/powerpoint/2010/main" val="471373643"/>
              </p:ext>
            </p:extLst>
          </p:nvPr>
        </p:nvGraphicFramePr>
        <p:xfrm>
          <a:off x="135082" y="3291841"/>
          <a:ext cx="6319713" cy="2351425"/>
        </p:xfrm>
        <a:graphic>
          <a:graphicData uri="http://schemas.openxmlformats.org/drawingml/2006/table">
            <a:tbl>
              <a:tblPr firstRow="1">
                <a:tableStyleId>{5C22544A-7EE6-4342-B048-85BDC9FD1C3A}</a:tableStyleId>
              </a:tblPr>
              <a:tblGrid>
                <a:gridCol w="3165676">
                  <a:extLst>
                    <a:ext uri="{9D8B030D-6E8A-4147-A177-3AD203B41FA5}">
                      <a16:colId xmlns:a16="http://schemas.microsoft.com/office/drawing/2014/main" val="4099267876"/>
                    </a:ext>
                  </a:extLst>
                </a:gridCol>
                <a:gridCol w="3154037">
                  <a:extLst>
                    <a:ext uri="{9D8B030D-6E8A-4147-A177-3AD203B41FA5}">
                      <a16:colId xmlns:a16="http://schemas.microsoft.com/office/drawing/2014/main" val="330411902"/>
                    </a:ext>
                  </a:extLst>
                </a:gridCol>
              </a:tblGrid>
              <a:tr h="470285">
                <a:tc>
                  <a:txBody>
                    <a:bodyPr/>
                    <a:lstStyle/>
                    <a:p>
                      <a:pPr algn="ctr"/>
                      <a:r>
                        <a:rPr lang="en-IN" dirty="0">
                          <a:latin typeface="Times New Roman" panose="02020603050405020304" pitchFamily="18" charset="0"/>
                          <a:cs typeface="Times New Roman" panose="02020603050405020304" pitchFamily="18" charset="0"/>
                        </a:rPr>
                        <a:t>ROLL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dirty="0"/>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614313"/>
                  </a:ext>
                </a:extLst>
              </a:tr>
              <a:tr h="470285">
                <a:tc>
                  <a:txBody>
                    <a:bodyPr/>
                    <a:lstStyle/>
                    <a:p>
                      <a:pPr algn="ctr"/>
                      <a:r>
                        <a:rPr lang="en-IN" b="1" dirty="0">
                          <a:latin typeface="Times New Roman" panose="02020603050405020304" pitchFamily="18" charset="0"/>
                          <a:ea typeface="Verdana" panose="020B0604030504040204" pitchFamily="34" charset="0"/>
                          <a:cs typeface="Times New Roman" panose="02020603050405020304" pitchFamily="18" charset="0"/>
                        </a:rPr>
                        <a:t>20211ISE0002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b="1" dirty="0" err="1">
                          <a:latin typeface="Times New Roman" panose="02020603050405020304" pitchFamily="18" charset="0"/>
                          <a:ea typeface="Verdana" panose="020B0604030504040204" pitchFamily="34" charset="0"/>
                          <a:cs typeface="Times New Roman" panose="02020603050405020304" pitchFamily="18" charset="0"/>
                        </a:rPr>
                        <a:t>Ganashree</a:t>
                      </a:r>
                      <a:r>
                        <a:rPr lang="en-IN" b="1" dirty="0">
                          <a:latin typeface="Verdana" panose="020B0604030504040204" pitchFamily="34" charset="0"/>
                          <a:ea typeface="Verdana" panose="020B0604030504040204" pitchFamily="34" charset="0"/>
                        </a:rPr>
                        <a:t> </a:t>
                      </a:r>
                      <a:r>
                        <a:rPr lang="en-IN" b="1" dirty="0">
                          <a:latin typeface="Times New Roman" panose="02020603050405020304" pitchFamily="18" charset="0"/>
                          <a:ea typeface="Verdana" panose="020B0604030504040204" pitchFamily="34" charset="0"/>
                          <a:cs typeface="Times New Roman" panose="02020603050405020304" pitchFamily="18" charset="0"/>
                        </a:rPr>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1396030"/>
                  </a:ext>
                </a:extLst>
              </a:tr>
              <a:tr h="470285">
                <a:tc>
                  <a:txBody>
                    <a:bodyPr/>
                    <a:lstStyle/>
                    <a:p>
                      <a:pPr algn="ctr"/>
                      <a:r>
                        <a:rPr lang="en-IN" b="1" dirty="0">
                          <a:latin typeface="Times New Roman" panose="02020603050405020304" pitchFamily="18" charset="0"/>
                          <a:ea typeface="Verdana" panose="020B0604030504040204" pitchFamily="34" charset="0"/>
                          <a:cs typeface="Times New Roman" panose="02020603050405020304" pitchFamily="18" charset="0"/>
                        </a:rPr>
                        <a:t>20211ISE0008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b="1" dirty="0">
                          <a:latin typeface="Times New Roman" panose="02020603050405020304" pitchFamily="18" charset="0"/>
                          <a:ea typeface="Verdana" panose="020B0604030504040204" pitchFamily="34" charset="0"/>
                          <a:cs typeface="Times New Roman" panose="02020603050405020304" pitchFamily="18" charset="0"/>
                        </a:rPr>
                        <a:t>Nikhil 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336446"/>
                  </a:ext>
                </a:extLst>
              </a:tr>
              <a:tr h="470285">
                <a:tc>
                  <a:txBody>
                    <a:bodyPr/>
                    <a:lstStyle/>
                    <a:p>
                      <a:pPr algn="ctr"/>
                      <a:r>
                        <a:rPr lang="en-IN" b="1" dirty="0">
                          <a:latin typeface="Times New Roman" panose="02020603050405020304" pitchFamily="18" charset="0"/>
                          <a:ea typeface="Verdana" panose="020B0604030504040204" pitchFamily="34" charset="0"/>
                          <a:cs typeface="Times New Roman" panose="02020603050405020304" pitchFamily="18" charset="0"/>
                        </a:rPr>
                        <a:t>20211ISE0015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Dhanush Gowda B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9671343"/>
                  </a:ext>
                </a:extLst>
              </a:tr>
              <a:tr h="470285">
                <a:tc>
                  <a:txBody>
                    <a:bodyPr/>
                    <a:lstStyle/>
                    <a:p>
                      <a:pPr algn="ctr"/>
                      <a:r>
                        <a:rPr lang="en-IN" b="1" dirty="0">
                          <a:latin typeface="Times New Roman" panose="02020603050405020304" pitchFamily="18" charset="0"/>
                          <a:ea typeface="Verdana" panose="020B0604030504040204" pitchFamily="34" charset="0"/>
                          <a:cs typeface="Times New Roman" panose="02020603050405020304" pitchFamily="18" charset="0"/>
                        </a:rPr>
                        <a:t>20211ISE0020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b="1" dirty="0">
                          <a:latin typeface="Times New Roman" panose="02020603050405020304" pitchFamily="18" charset="0"/>
                          <a:ea typeface="Verdana" panose="020B0604030504040204" pitchFamily="34" charset="0"/>
                          <a:cs typeface="Times New Roman" panose="02020603050405020304" pitchFamily="18" charset="0"/>
                        </a:rPr>
                        <a:t>Karan 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110131"/>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Outcomes</a:t>
            </a:r>
          </a:p>
        </p:txBody>
      </p:sp>
      <p:sp>
        <p:nvSpPr>
          <p:cNvPr id="3" name="Content Placeholder 2"/>
          <p:cNvSpPr>
            <a:spLocks noGrp="1"/>
          </p:cNvSpPr>
          <p:nvPr>
            <p:ph idx="1"/>
          </p:nvPr>
        </p:nvSpPr>
        <p:spPr/>
        <p:txBody>
          <a:bodyPr>
            <a:noAutofit/>
          </a:bodyPr>
          <a:lstStyle/>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1. Personalization Results</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Boosted Customer Engagement: Chatbot usage increased by 30%, indicating enhanced interaction for various banking tasks.</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Improved Conversion Rates: Tailored recommendations raised product adoption by 25%.</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Enhanced Customer Satisfaction: Satisfaction scores exceeded 90%, reflecting positive personalized experiences.</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2. 24/7 Availability and Instant Response Results</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Increased Accessibility: Banking services are accessible 40% more beyond regular hours, enhancing customer convenience.</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Faster Response Times: Queries are addressed in under 10 seconds, elevating user satisfaction.</a:t>
            </a:r>
          </a:p>
          <a:p>
            <a:pPr marL="0" indent="0">
              <a:buNone/>
            </a:pPr>
            <a:r>
              <a:rPr lang="en-US" sz="2200" i="0" dirty="0">
                <a:solidFill>
                  <a:srgbClr val="1B1B20"/>
                </a:solidFill>
                <a:effectLst/>
                <a:latin typeface="Times New Roman" panose="02020603050405020304" pitchFamily="18" charset="0"/>
                <a:cs typeface="Times New Roman" panose="02020603050405020304" pitchFamily="18" charset="0"/>
              </a:rPr>
              <a:t>Higher First Contact Resolution Rates: A 50% improvement in resolving queries at first contact highlights chatbot efficiency.</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B462-7B58-489A-8DFE-E0E7EBD38F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152D96-9B48-B4C1-56C5-B2507DF9D6D2}"/>
              </a:ext>
            </a:extLst>
          </p:cNvPr>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3. Saving Time on Routine Transactions</a:t>
            </a:r>
          </a:p>
          <a:p>
            <a:r>
              <a:rPr lang="en-US" sz="2200" dirty="0">
                <a:latin typeface="Times New Roman" panose="02020603050405020304" pitchFamily="18" charset="0"/>
                <a:cs typeface="Times New Roman" panose="02020603050405020304" pitchFamily="18" charset="0"/>
              </a:rPr>
              <a:t>Time Efficiency: Customers save 5–10 minutes per transaction, streamlining processes and enhancing satisfaction.</a:t>
            </a:r>
          </a:p>
          <a:p>
            <a:r>
              <a:rPr lang="en-US" sz="2200" dirty="0">
                <a:latin typeface="Times New Roman" panose="02020603050405020304" pitchFamily="18" charset="0"/>
                <a:cs typeface="Times New Roman" panose="02020603050405020304" pitchFamily="18" charset="0"/>
              </a:rPr>
              <a:t>Higher Transaction Volume: A 60% increase in routine transactions reflects automation's success in simplifying workflows.</a:t>
            </a:r>
          </a:p>
          <a:p>
            <a:r>
              <a:rPr lang="en-US" sz="2200" dirty="0">
                <a:latin typeface="Times New Roman" panose="02020603050405020304" pitchFamily="18" charset="0"/>
                <a:cs typeface="Times New Roman" panose="02020603050405020304" pitchFamily="18" charset="0"/>
              </a:rPr>
              <a:t>Improved Operational Efficiency: Chatbot automation reduces agent workload by 30%, enabling focus on complex issues.</a:t>
            </a:r>
          </a:p>
          <a:p>
            <a:pPr marL="0" indent="0">
              <a:buNone/>
            </a:pPr>
            <a:r>
              <a:rPr lang="en-US" sz="2200" dirty="0">
                <a:latin typeface="Times New Roman" panose="02020603050405020304" pitchFamily="18" charset="0"/>
                <a:cs typeface="Times New Roman" panose="02020603050405020304" pitchFamily="18" charset="0"/>
              </a:rPr>
              <a:t>4. Ensure Security and Compliance Outcomes</a:t>
            </a:r>
          </a:p>
          <a:p>
            <a:r>
              <a:rPr lang="en-US" sz="2200" dirty="0">
                <a:latin typeface="Times New Roman" panose="02020603050405020304" pitchFamily="18" charset="0"/>
                <a:cs typeface="Times New Roman" panose="02020603050405020304" pitchFamily="18" charset="0"/>
              </a:rPr>
              <a:t>No Data Breaches: Maintaining zero breaches ensures secure chatbot interactions during its first year.</a:t>
            </a:r>
          </a:p>
          <a:p>
            <a:r>
              <a:rPr lang="en-US" sz="2200" dirty="0">
                <a:latin typeface="Times New Roman" panose="02020603050405020304" pitchFamily="18" charset="0"/>
                <a:cs typeface="Times New Roman" panose="02020603050405020304" pitchFamily="18" charset="0"/>
              </a:rPr>
              <a:t>Full Regulatory Compliance: Certifications like PCI-DSS and GDPR assure robust compliance with regulatory standards.</a:t>
            </a:r>
          </a:p>
          <a:p>
            <a:r>
              <a:rPr lang="en-US" sz="2200" dirty="0">
                <a:latin typeface="Times New Roman" panose="02020603050405020304" pitchFamily="18" charset="0"/>
                <a:cs typeface="Times New Roman" panose="02020603050405020304" pitchFamily="18" charset="0"/>
              </a:rPr>
              <a:t>Boosted Customer Trust: A 20% rise in trust shows enhanced confidence in the chatbot’s secure handling of data.</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6162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a:t>
            </a:r>
          </a:p>
        </p:txBody>
      </p:sp>
      <p:sp>
        <p:nvSpPr>
          <p:cNvPr id="6" name="Content Placeholder 5">
            <a:extLst>
              <a:ext uri="{FF2B5EF4-FFF2-40B4-BE49-F238E27FC236}">
                <a16:creationId xmlns:a16="http://schemas.microsoft.com/office/drawing/2014/main" id="{774D1CB3-BB79-EC29-7114-8D57C306A8E2}"/>
              </a:ext>
            </a:extLst>
          </p:cNvPr>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The introduction of a virtual banking chatbot signifies a transformative leap in delivering efficient, personalized, and secure banking services. This system integrates features like 24/7 availability, personalized interactions, and robust security, resulting in enhanced customer engagement, improved transaction efficiency, and increased trust in data security. By automating routine tasks and providing instant responses, the chatbot optimizes operational efficiency while empowering customers to manage their banking needs anytime, transcending time zones and office hours. Personalized recommendations cater to individual preferences, fostering greater loyalty and satisfaction. Additionally, the focus on regulatory compliance ensures secure and trustworthy operations. This innovation positions the bank as a leader in digital transformation, addressing the needs of tech-savvy customers. Continuous enhancements will ensure the chatbot evolves to meet future challenges, maintaining a competitive edge in the rapidly changing banking industry.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Infosys. 2019. "Power Of Conversational Banking: Best Practices For Chatbots". </a:t>
            </a:r>
            <a:r>
              <a:rPr lang="en-US" sz="2200" dirty="0">
                <a:latin typeface="Times New Roman" panose="02020603050405020304" pitchFamily="18" charset="0"/>
                <a:cs typeface="Times New Roman" panose="02020603050405020304" pitchFamily="18" charset="0"/>
                <a:hlinkClick r:id="rId2"/>
              </a:rPr>
              <a:t>https://www.infosys.com/about/knowledgeinstitute/insights/documents/conversational-banking.pdf</a:t>
            </a:r>
            <a:r>
              <a:rPr lang="en-US" sz="2200" dirty="0">
                <a:latin typeface="Times New Roman" panose="02020603050405020304" pitchFamily="18" charset="0"/>
                <a:cs typeface="Times New Roman" panose="02020603050405020304" pitchFamily="18" charset="0"/>
              </a:rPr>
              <a:t>.</a:t>
            </a:r>
          </a:p>
          <a:p>
            <a:r>
              <a:rPr lang="en-US" sz="2200" dirty="0">
                <a:latin typeface="Times New Roman" panose="02020603050405020304" pitchFamily="18" charset="0"/>
                <a:cs typeface="Times New Roman" panose="02020603050405020304" pitchFamily="18" charset="0"/>
              </a:rPr>
              <a:t>Salesforce Research. 2019. "State Of Service Report, Third Edition". https://c1.sfdcstatic.com/content/dam/web/en_us/www/documents/repo </a:t>
            </a:r>
            <a:r>
              <a:rPr lang="en-US" sz="2200" dirty="0" err="1">
                <a:latin typeface="Times New Roman" panose="02020603050405020304" pitchFamily="18" charset="0"/>
                <a:cs typeface="Times New Roman" panose="02020603050405020304" pitchFamily="18" charset="0"/>
              </a:rPr>
              <a:t>rts</a:t>
            </a:r>
            <a:r>
              <a:rPr lang="en-US" sz="2200" dirty="0">
                <a:latin typeface="Times New Roman" panose="02020603050405020304" pitchFamily="18" charset="0"/>
                <a:cs typeface="Times New Roman" panose="02020603050405020304" pitchFamily="18" charset="0"/>
              </a:rPr>
              <a:t>/salesforce-research-third-edition-state-of-service.pdf.</a:t>
            </a:r>
          </a:p>
          <a:p>
            <a:r>
              <a:rPr lang="en-US" sz="2200" dirty="0" err="1">
                <a:latin typeface="Times New Roman" panose="02020603050405020304" pitchFamily="18" charset="0"/>
                <a:cs typeface="Times New Roman" panose="02020603050405020304" pitchFamily="18" charset="0"/>
              </a:rPr>
              <a:t>Adamopoulou</a:t>
            </a:r>
            <a:r>
              <a:rPr lang="en-US" sz="2200" dirty="0">
                <a:latin typeface="Times New Roman" panose="02020603050405020304" pitchFamily="18" charset="0"/>
                <a:cs typeface="Times New Roman" panose="02020603050405020304" pitchFamily="18" charset="0"/>
              </a:rPr>
              <a:t>, Eleni, and </a:t>
            </a:r>
            <a:r>
              <a:rPr lang="en-US" sz="2200" dirty="0" err="1">
                <a:latin typeface="Times New Roman" panose="02020603050405020304" pitchFamily="18" charset="0"/>
                <a:cs typeface="Times New Roman" panose="02020603050405020304" pitchFamily="18" charset="0"/>
              </a:rPr>
              <a:t>Lefteris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Moussiades</a:t>
            </a:r>
            <a:r>
              <a:rPr lang="en-US" sz="2200" dirty="0">
                <a:latin typeface="Times New Roman" panose="02020603050405020304" pitchFamily="18" charset="0"/>
                <a:cs typeface="Times New Roman" panose="02020603050405020304" pitchFamily="18" charset="0"/>
              </a:rPr>
              <a:t>. "An overview of chatbot technology." In IFIP International Conference on Artificial Intelligence Applications and Innovations, pp. 373-383. Springer, Cham, 2020. </a:t>
            </a:r>
            <a:endParaRPr lang="en-GB" sz="22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B1C24D3E-871F-F0F4-B8A2-4BFF238CF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571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DC08-286F-E78A-4FCD-14CD90385A5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Publication Details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161459-E0F2-2205-2F59-C6DFA2E5B166}"/>
              </a:ext>
            </a:extLst>
          </p:cNvPr>
          <p:cNvSpPr>
            <a:spLocks noGrp="1"/>
          </p:cNvSpPr>
          <p:nvPr>
            <p:ph idx="1"/>
          </p:nvPr>
        </p:nvSpPr>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https://ijsrem.com/submit-research-paper-online/?gad_source=1&amp;gclid=CjwKCAiAgoq7BhBxEiwAVcW0LA-bUurGTvCxAsc5GTaTBhX03XD_u2iAZ9vp7A2KhPQnIX_N02S0bxoCkmQQAvD_BwE</a:t>
            </a:r>
          </a:p>
        </p:txBody>
      </p:sp>
      <p:pic>
        <p:nvPicPr>
          <p:cNvPr id="5" name="Picture 4">
            <a:extLst>
              <a:ext uri="{FF2B5EF4-FFF2-40B4-BE49-F238E27FC236}">
                <a16:creationId xmlns:a16="http://schemas.microsoft.com/office/drawing/2014/main" id="{627DCF79-45C6-8139-F2D1-4A396E2084EE}"/>
              </a:ext>
            </a:extLst>
          </p:cNvPr>
          <p:cNvPicPr>
            <a:picLocks noChangeAspect="1"/>
          </p:cNvPicPr>
          <p:nvPr/>
        </p:nvPicPr>
        <p:blipFill>
          <a:blip r:embed="rId2">
            <a:extLst>
              <a:ext uri="{28A0092B-C50C-407E-A947-70E740481C1C}">
                <a14:useLocalDpi xmlns:a14="http://schemas.microsoft.com/office/drawing/2010/main" val="0"/>
              </a:ext>
            </a:extLst>
          </a:blip>
          <a:srcRect t="8000"/>
          <a:stretch/>
        </p:blipFill>
        <p:spPr>
          <a:xfrm>
            <a:off x="1047851" y="2204720"/>
            <a:ext cx="3615589" cy="3812438"/>
          </a:xfrm>
          <a:prstGeom prst="rect">
            <a:avLst/>
          </a:prstGeom>
        </p:spPr>
      </p:pic>
    </p:spTree>
    <p:extLst>
      <p:ext uri="{BB962C8B-B14F-4D97-AF65-F5344CB8AC3E}">
        <p14:creationId xmlns:p14="http://schemas.microsoft.com/office/powerpoint/2010/main" val="226702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82A1-B54B-661E-4F75-12A2178378D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68EEE6A-F538-EB1D-DB1B-D8530818E64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40290" y="3601721"/>
            <a:ext cx="4955709" cy="2514599"/>
          </a:xfrm>
        </p:spPr>
      </p:pic>
      <p:pic>
        <p:nvPicPr>
          <p:cNvPr id="7" name="Picture 6">
            <a:extLst>
              <a:ext uri="{FF2B5EF4-FFF2-40B4-BE49-F238E27FC236}">
                <a16:creationId xmlns:a16="http://schemas.microsoft.com/office/drawing/2014/main" id="{F951AF65-53F0-D5CB-1493-F1B6E49C83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46800" y="1010921"/>
            <a:ext cx="4955709" cy="2514599"/>
          </a:xfrm>
          <a:prstGeom prst="rect">
            <a:avLst/>
          </a:prstGeom>
        </p:spPr>
      </p:pic>
      <p:pic>
        <p:nvPicPr>
          <p:cNvPr id="9" name="Picture 8">
            <a:extLst>
              <a:ext uri="{FF2B5EF4-FFF2-40B4-BE49-F238E27FC236}">
                <a16:creationId xmlns:a16="http://schemas.microsoft.com/office/drawing/2014/main" id="{B581F8BE-9078-A4B5-AE4C-5C1BDEAA1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0291" y="1010921"/>
            <a:ext cx="4955709" cy="2514599"/>
          </a:xfrm>
          <a:prstGeom prst="rect">
            <a:avLst/>
          </a:prstGeom>
        </p:spPr>
      </p:pic>
      <p:pic>
        <p:nvPicPr>
          <p:cNvPr id="11" name="Picture 10">
            <a:extLst>
              <a:ext uri="{FF2B5EF4-FFF2-40B4-BE49-F238E27FC236}">
                <a16:creationId xmlns:a16="http://schemas.microsoft.com/office/drawing/2014/main" id="{C15E0091-20C2-89E0-0EC3-F311678CB9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6799" y="3601721"/>
            <a:ext cx="4955709" cy="2514599"/>
          </a:xfrm>
          <a:prstGeom prst="rect">
            <a:avLst/>
          </a:prstGeom>
        </p:spPr>
      </p:pic>
    </p:spTree>
    <p:extLst>
      <p:ext uri="{BB962C8B-B14F-4D97-AF65-F5344CB8AC3E}">
        <p14:creationId xmlns:p14="http://schemas.microsoft.com/office/powerpoint/2010/main" val="18552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211284" y="1143001"/>
            <a:ext cx="6958444" cy="4952997"/>
          </a:xfrm>
        </p:spPr>
        <p:txBody>
          <a:bodyPr>
            <a:normAutofit fontScale="92500" lnSpcReduction="20000"/>
          </a:bodyPr>
          <a:lstStyle/>
          <a:p>
            <a:pPr marL="0" indent="0" algn="just">
              <a:buNone/>
            </a:pPr>
            <a:r>
              <a:rPr lang="en-US" b="0" i="0" dirty="0">
                <a:solidFill>
                  <a:srgbClr val="373737"/>
                </a:solidFill>
                <a:effectLst/>
                <a:latin typeface="Times New Roman" panose="02020603050405020304" pitchFamily="18" charset="0"/>
                <a:cs typeface="Times New Roman" panose="02020603050405020304" pitchFamily="18" charset="0"/>
              </a:rPr>
              <a:t>Chatbots in banking are AI-powered tools designed to automate customer service interactions, handle inquiries and transactions, and provide 24/7 support. Chatbots operate on predefined rules and scripts, unlike their more advanced counterparts, virtual assistants. They efficiently manage routine tasks, such as  creating bank account, </a:t>
            </a:r>
            <a:r>
              <a:rPr lang="en-US" b="0" i="0" dirty="0">
                <a:solidFill>
                  <a:srgbClr val="1B1B20"/>
                </a:solidFill>
                <a:effectLst/>
                <a:latin typeface="Times New Roman" panose="02020603050405020304" pitchFamily="18" charset="0"/>
                <a:cs typeface="Times New Roman" panose="02020603050405020304" pitchFamily="18" charset="0"/>
              </a:rPr>
              <a:t>apply for a credit card and loan queries and directing them to the counter using maps</a:t>
            </a:r>
            <a:r>
              <a:rPr lang="en-US" dirty="0">
                <a:solidFill>
                  <a:srgbClr val="373737"/>
                </a:solidFill>
                <a:latin typeface="Times New Roman" panose="02020603050405020304" pitchFamily="18" charset="0"/>
                <a:cs typeface="Times New Roman" panose="02020603050405020304" pitchFamily="18" charset="0"/>
              </a:rPr>
              <a:t> freeing </a:t>
            </a:r>
            <a:r>
              <a:rPr lang="en-US" b="0" i="0" dirty="0">
                <a:solidFill>
                  <a:srgbClr val="373737"/>
                </a:solidFill>
                <a:effectLst/>
                <a:latin typeface="Times New Roman" panose="02020603050405020304" pitchFamily="18" charset="0"/>
                <a:cs typeface="Times New Roman" panose="02020603050405020304" pitchFamily="18" charset="0"/>
              </a:rPr>
              <a:t>up human agents for more complex issues. </a:t>
            </a:r>
          </a:p>
          <a:p>
            <a:pPr marL="0" indent="0" algn="just">
              <a:buNone/>
            </a:pPr>
            <a:endParaRPr lang="en-US" b="0" i="0" dirty="0">
              <a:solidFill>
                <a:srgbClr val="373737"/>
              </a:solidFill>
              <a:effectLst/>
              <a:latin typeface="Times New Roman" panose="02020603050405020304" pitchFamily="18" charset="0"/>
              <a:cs typeface="Times New Roman" panose="02020603050405020304" pitchFamily="18" charset="0"/>
            </a:endParaRPr>
          </a:p>
          <a:p>
            <a:pPr marL="0" indent="0" algn="just">
              <a:buNone/>
            </a:pPr>
            <a:r>
              <a:rPr lang="en-US" b="0" i="0" dirty="0">
                <a:solidFill>
                  <a:srgbClr val="373737"/>
                </a:solidFill>
                <a:effectLst/>
                <a:latin typeface="Times New Roman" panose="02020603050405020304" pitchFamily="18" charset="0"/>
                <a:cs typeface="Times New Roman" panose="02020603050405020304" pitchFamily="18" charset="0"/>
              </a:rPr>
              <a:t>This distinction between chatbots and virtual assistants underscores the varied AI applications in banking, with chatbots being a primary example of enhancing customer service through technology.</a:t>
            </a:r>
          </a:p>
          <a:p>
            <a:pPr marL="0" indent="0">
              <a:buNone/>
            </a:pPr>
            <a:br>
              <a:rPr lang="en-US"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D8E798F-28F2-A4F7-A08A-7582DCB30D59}"/>
              </a:ext>
            </a:extLst>
          </p:cNvPr>
          <p:cNvPicPr>
            <a:picLocks noChangeAspect="1"/>
          </p:cNvPicPr>
          <p:nvPr/>
        </p:nvPicPr>
        <p:blipFill>
          <a:blip r:embed="rId2"/>
          <a:stretch>
            <a:fillRect/>
          </a:stretch>
        </p:blipFill>
        <p:spPr>
          <a:xfrm>
            <a:off x="7419108" y="2047009"/>
            <a:ext cx="4561609" cy="2712028"/>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hlinkClick r:id="rId2"/>
              </a:rPr>
              <a:t>Study of Chatbot In Customer Service at Banking | IEEE Conference Publication | IEEE Xplore</a:t>
            </a:r>
            <a:endParaRPr lang="en-GB"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hlinkClick r:id="rId3"/>
              </a:rPr>
              <a:t>Unleashing the Power of Smart Chatbots: Transforming Banking with Artificial Intelligence | IEEE Conference Publication | IEEE Xplore</a:t>
            </a:r>
            <a:endParaRPr lang="en-GB"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hlinkClick r:id="rId3"/>
              </a:rPr>
              <a:t>Unleashing the Power of Smart Chatbots: Transforming Banking with Artificial Intelligence | IEEE Conference Publication | IEEE Xplore</a:t>
            </a:r>
            <a:endParaRPr lang="en-GB"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hlinkClick r:id="rId4"/>
              </a:rPr>
              <a:t>Intelligent Chat Bots: An AI Based Chat Bot For Better Banking Applications | IEEE Conference Publication | IEEE Xplore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597C9-B61F-FDE3-3A29-D7A3854EF61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Research Gaps Identified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510E27-8E93-508A-F41B-5B31606DAC0A}"/>
              </a:ext>
            </a:extLst>
          </p:cNvPr>
          <p:cNvSpPr>
            <a:spLocks noGrp="1"/>
          </p:cNvSpPr>
          <p:nvPr>
            <p:ph idx="1"/>
          </p:nvPr>
        </p:nvSpPr>
        <p:spPr/>
        <p:txBody>
          <a:bodyPr>
            <a:normAutofit lnSpcReduction="10000"/>
          </a:bodyPr>
          <a:lstStyle/>
          <a:p>
            <a:pPr marL="0" indent="0">
              <a:buNone/>
            </a:pPr>
            <a:r>
              <a:rPr lang="en-US" sz="2200" dirty="0">
                <a:effectLst/>
                <a:latin typeface="Times New Roman" panose="02020603050405020304" pitchFamily="18" charset="0"/>
                <a:ea typeface="Times New Roman" panose="02020603050405020304" pitchFamily="18" charset="0"/>
              </a:rPr>
              <a:t>The Virtual Banker project introduces key features like audio call, video call, and map options for location-based services. These features are not widely implemented in existing systems, based on our research. Below are the research gaps identified in the context of these innovations:</a:t>
            </a:r>
            <a:endParaRPr lang="en-IN" sz="2200" dirty="0">
              <a:effectLst/>
              <a:latin typeface="Times New Roman" panose="02020603050405020304" pitchFamily="18" charset="0"/>
              <a:ea typeface="Times New Roman" panose="02020603050405020304" pitchFamily="18" charset="0"/>
            </a:endParaRPr>
          </a:p>
          <a:p>
            <a:pPr>
              <a:buAutoNum type="arabicPeriod"/>
            </a:pPr>
            <a:r>
              <a:rPr lang="en-US" sz="2200" dirty="0">
                <a:effectLst/>
                <a:latin typeface="Times New Roman" panose="02020603050405020304" pitchFamily="18" charset="0"/>
                <a:ea typeface="Times New Roman" panose="02020603050405020304" pitchFamily="18" charset="0"/>
              </a:rPr>
              <a:t>Limited Multimodal Communication in Banking Systems : Most banking virtual assistants rely on text-based interfaces, lacking audio/video call features. Integrating multimodal communication can enhance personalized support, enabling real-time onboarding and face-to-face advisory services.</a:t>
            </a:r>
          </a:p>
          <a:p>
            <a:pPr>
              <a:buAutoNum type="arabicPeriod"/>
            </a:pPr>
            <a:r>
              <a:rPr lang="en-US" sz="2200" dirty="0">
                <a:effectLst/>
                <a:latin typeface="Times New Roman" panose="02020603050405020304" pitchFamily="18" charset="0"/>
                <a:ea typeface="Times New Roman" panose="02020603050405020304" pitchFamily="18" charset="0"/>
              </a:rPr>
              <a:t>Lack of Personalized Geospatial Services : Virtual banking systems lack geospatial features. Integrating interactive maps into virtual assistants can provide location-based services, helping users find nearby branches, ATMs, and service counters efficiently.</a:t>
            </a:r>
          </a:p>
          <a:p>
            <a:pPr>
              <a:buAutoNum type="arabicPeriod"/>
            </a:pPr>
            <a:r>
              <a:rPr lang="en-US" sz="2200" dirty="0">
                <a:effectLst/>
                <a:latin typeface="Times New Roman" panose="02020603050405020304" pitchFamily="18" charset="0"/>
                <a:ea typeface="Times New Roman" panose="02020603050405020304" pitchFamily="18" charset="0"/>
              </a:rPr>
              <a:t>Lacking AI-Driven Multi-Channel Support : Current virtual assistants lack seamless cross-channel integration, forcing users to restart interactions. A unified AI system can enable smooth transitions between text, audio, and video channels while retaining context.</a:t>
            </a:r>
            <a:endParaRPr lang="en-IN" sz="2200" dirty="0"/>
          </a:p>
        </p:txBody>
      </p:sp>
    </p:spTree>
    <p:extLst>
      <p:ext uri="{BB962C8B-B14F-4D97-AF65-F5344CB8AC3E}">
        <p14:creationId xmlns:p14="http://schemas.microsoft.com/office/powerpoint/2010/main" val="421196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Front-End Design</a:t>
            </a:r>
            <a:r>
              <a:rPr lang="en-US" sz="2200" dirty="0">
                <a:latin typeface="Times New Roman" panose="02020603050405020304" pitchFamily="18" charset="0"/>
                <a:cs typeface="Times New Roman" panose="02020603050405020304" pitchFamily="18" charset="0"/>
              </a:rPr>
              <a:t>: A clean and responsive interface using HTML, CSS, and JavaScript, featuring a chatbot, announcements, and a video call button for user interactions.</a:t>
            </a:r>
          </a:p>
          <a:p>
            <a:r>
              <a:rPr lang="en-US" sz="2200" b="1" dirty="0">
                <a:latin typeface="Times New Roman" panose="02020603050405020304" pitchFamily="18" charset="0"/>
                <a:cs typeface="Times New Roman" panose="02020603050405020304" pitchFamily="18" charset="0"/>
              </a:rPr>
              <a:t>Back-End Integration</a:t>
            </a:r>
            <a:r>
              <a:rPr lang="en-US" sz="2200" dirty="0">
                <a:latin typeface="Times New Roman" panose="02020603050405020304" pitchFamily="18" charset="0"/>
                <a:cs typeface="Times New Roman" panose="02020603050405020304" pitchFamily="18" charset="0"/>
              </a:rPr>
              <a:t>: Connect the chatbot to AI services for dynamic responses and integrate video call services like Zoom.</a:t>
            </a:r>
          </a:p>
          <a:p>
            <a:r>
              <a:rPr lang="en-US" sz="2200" b="1" dirty="0">
                <a:latin typeface="Times New Roman" panose="02020603050405020304" pitchFamily="18" charset="0"/>
                <a:cs typeface="Times New Roman" panose="02020603050405020304" pitchFamily="18" charset="0"/>
              </a:rPr>
              <a:t>Core Features &amp; Testing</a:t>
            </a:r>
            <a:r>
              <a:rPr lang="en-US" sz="2200" dirty="0">
                <a:latin typeface="Times New Roman" panose="02020603050405020304" pitchFamily="18" charset="0"/>
                <a:cs typeface="Times New Roman" panose="02020603050405020304" pitchFamily="18" charset="0"/>
              </a:rPr>
              <a:t>: Include chatbot, real-time announcements, and video call; test components individually and ensure integration works smoothly., and check security for data protection.</a:t>
            </a: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958273" y="1038044"/>
            <a:ext cx="10668000" cy="6419163"/>
          </a:xfrm>
        </p:spPr>
        <p:txBody>
          <a:bodyPr>
            <a:normAutofit/>
          </a:bodyPr>
          <a:lstStyle/>
          <a:p>
            <a:pPr algn="just"/>
            <a:r>
              <a:rPr lang="en-IN" sz="2200" b="1" dirty="0">
                <a:solidFill>
                  <a:srgbClr val="0A0A0A"/>
                </a:solidFill>
                <a:latin typeface="Times New Roman" panose="02020603050405020304" pitchFamily="18" charset="0"/>
                <a:cs typeface="Times New Roman" panose="02020603050405020304" pitchFamily="18" charset="0"/>
              </a:rPr>
              <a:t>Personalization </a:t>
            </a:r>
            <a:r>
              <a:rPr lang="en-IN" sz="2200" b="1" i="0" dirty="0">
                <a:solidFill>
                  <a:srgbClr val="0A0A0A"/>
                </a:solidFill>
                <a:effectLst/>
                <a:latin typeface="Times New Roman" panose="02020603050405020304" pitchFamily="18" charset="0"/>
                <a:cs typeface="Times New Roman" panose="02020603050405020304" pitchFamily="18" charset="0"/>
              </a:rPr>
              <a:t>and Contextual Understanding </a:t>
            </a:r>
            <a:r>
              <a:rPr lang="en-IN" sz="2200" b="1" dirty="0">
                <a:solidFill>
                  <a:srgbClr val="0A0A0A"/>
                </a:solidFill>
                <a:latin typeface="Times New Roman" panose="02020603050405020304" pitchFamily="18" charset="0"/>
                <a:cs typeface="Times New Roman" panose="02020603050405020304" pitchFamily="18" charset="0"/>
              </a:rPr>
              <a:t>: </a:t>
            </a:r>
            <a:r>
              <a:rPr lang="en-US" sz="2200" b="0" i="0" dirty="0">
                <a:solidFill>
                  <a:srgbClr val="0A0A0A"/>
                </a:solidFill>
                <a:effectLst/>
                <a:latin typeface="Times New Roman" panose="02020603050405020304" pitchFamily="18" charset="0"/>
                <a:cs typeface="Times New Roman" panose="02020603050405020304" pitchFamily="18" charset="0"/>
              </a:rPr>
              <a:t>Generative AI chatbots are equipped to generate personalized responses that mimic human-like conversations, further enhancing the sense of personalization and rapport with customers.</a:t>
            </a:r>
          </a:p>
          <a:p>
            <a:pPr algn="just"/>
            <a:r>
              <a:rPr lang="en-US" sz="2200" b="1" i="0" dirty="0">
                <a:solidFill>
                  <a:srgbClr val="0A0A0A"/>
                </a:solidFill>
                <a:effectLst/>
                <a:latin typeface="Times New Roman" panose="02020603050405020304" pitchFamily="18" charset="0"/>
                <a:cs typeface="Times New Roman" panose="02020603050405020304" pitchFamily="18" charset="0"/>
              </a:rPr>
              <a:t>24/7 Availability and Instant Response : </a:t>
            </a:r>
            <a:r>
              <a:rPr lang="en-US" sz="2200" b="0" i="0" dirty="0">
                <a:solidFill>
                  <a:srgbClr val="0A0A0A"/>
                </a:solidFill>
                <a:effectLst/>
                <a:latin typeface="Times New Roman" panose="02020603050405020304" pitchFamily="18" charset="0"/>
                <a:cs typeface="Times New Roman" panose="02020603050405020304" pitchFamily="18" charset="0"/>
              </a:rPr>
              <a:t>Chatbots offer round-the-clock availability and instant response capabilities, allowing customers to access banking services and support whenever they need it, without being constrained by business hours or time zones.</a:t>
            </a:r>
          </a:p>
          <a:p>
            <a:pPr algn="just"/>
            <a:r>
              <a:rPr lang="en-IN" sz="2200" b="1" dirty="0">
                <a:latin typeface="Times New Roman" panose="02020603050405020304" pitchFamily="18" charset="0"/>
                <a:cs typeface="Times New Roman" panose="02020603050405020304" pitchFamily="18" charset="0"/>
              </a:rPr>
              <a:t>Transaction Facilitation </a:t>
            </a:r>
            <a:r>
              <a:rPr lang="en-US" sz="2200" b="1" dirty="0">
                <a:solidFill>
                  <a:srgbClr val="0A0A0A"/>
                </a:solidFill>
                <a:latin typeface="Times New Roman" panose="02020603050405020304" pitchFamily="18" charset="0"/>
                <a:cs typeface="Times New Roman" panose="02020603050405020304" pitchFamily="18" charset="0"/>
              </a:rPr>
              <a:t>: </a:t>
            </a:r>
            <a:r>
              <a:rPr lang="en-US" sz="2200" dirty="0">
                <a:solidFill>
                  <a:srgbClr val="0A0A0A"/>
                </a:solidFill>
                <a:latin typeface="Times New Roman" panose="02020603050405020304" pitchFamily="18" charset="0"/>
                <a:cs typeface="Times New Roman" panose="02020603050405020304" pitchFamily="18" charset="0"/>
              </a:rPr>
              <a:t>Help customers perform basic banking transactions(</a:t>
            </a:r>
            <a:r>
              <a:rPr lang="en-US" sz="2200" dirty="0" err="1">
                <a:solidFill>
                  <a:srgbClr val="0A0A0A"/>
                </a:solidFill>
                <a:latin typeface="Times New Roman" panose="02020603050405020304" pitchFamily="18" charset="0"/>
                <a:cs typeface="Times New Roman" panose="02020603050405020304" pitchFamily="18" charset="0"/>
              </a:rPr>
              <a:t>e.g.,deposit</a:t>
            </a:r>
            <a:r>
              <a:rPr lang="en-US" sz="2200" dirty="0">
                <a:solidFill>
                  <a:srgbClr val="0A0A0A"/>
                </a:solidFill>
                <a:latin typeface="Times New Roman" panose="02020603050405020304" pitchFamily="18" charset="0"/>
                <a:cs typeface="Times New Roman" panose="02020603050405020304" pitchFamily="18" charset="0"/>
              </a:rPr>
              <a:t>, withdrawal) securely.</a:t>
            </a:r>
            <a:r>
              <a:rPr lang="en-US" sz="2200" dirty="0">
                <a:latin typeface="Times New Roman" panose="02020603050405020304" pitchFamily="18" charset="0"/>
                <a:cs typeface="Times New Roman" panose="02020603050405020304" pitchFamily="18" charset="0"/>
              </a:rPr>
              <a:t> Support services like loan applications and credit card requests directly through the chatbot.</a:t>
            </a:r>
          </a:p>
          <a:p>
            <a:pPr algn="just"/>
            <a:r>
              <a:rPr lang="en-US" sz="2200" b="1" dirty="0">
                <a:latin typeface="Times New Roman" panose="02020603050405020304" pitchFamily="18" charset="0"/>
                <a:cs typeface="Times New Roman" panose="02020603050405020304" pitchFamily="18" charset="0"/>
              </a:rPr>
              <a:t>Reducing Time Spent on Routine Transactions : </a:t>
            </a:r>
            <a:r>
              <a:rPr lang="en-US" sz="2200" dirty="0">
                <a:latin typeface="Times New Roman" panose="02020603050405020304" pitchFamily="18" charset="0"/>
                <a:cs typeface="Times New Roman" panose="02020603050405020304" pitchFamily="18" charset="0"/>
              </a:rPr>
              <a:t>Minimize the time customers spend on routine banking tasks by providing quick and efficient chatbot interactions.</a:t>
            </a:r>
            <a:endParaRPr lang="en-IN" sz="2200" b="1" i="0" dirty="0">
              <a:solidFill>
                <a:srgbClr val="0A0A0A"/>
              </a:solidFill>
              <a:effectLst/>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EE1F3426-FBF9-903A-79AF-B78753DD5EE2}"/>
              </a:ext>
            </a:extLst>
          </p:cNvPr>
          <p:cNvSpPr>
            <a:spLocks noChangeArrowheads="1"/>
          </p:cNvSpPr>
          <p:nvPr/>
        </p:nvSpPr>
        <p:spPr bwMode="auto">
          <a:xfrm>
            <a:off x="145473" y="103804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65DC30B3-F72D-7F72-FEDD-4F70B1FD025D}"/>
              </a:ext>
            </a:extLst>
          </p:cNvPr>
          <p:cNvSpPr>
            <a:spLocks noChangeArrowheads="1"/>
          </p:cNvSpPr>
          <p:nvPr/>
        </p:nvSpPr>
        <p:spPr bwMode="auto">
          <a:xfrm>
            <a:off x="550718" y="4051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System Design &amp; Implementation</a:t>
            </a:r>
          </a:p>
        </p:txBody>
      </p:sp>
      <p:sp>
        <p:nvSpPr>
          <p:cNvPr id="3" name="Content Placeholder 2"/>
          <p:cNvSpPr>
            <a:spLocks noGrp="1"/>
          </p:cNvSpPr>
          <p:nvPr>
            <p:ph idx="1"/>
          </p:nvPr>
        </p:nvSpPr>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System Design</a:t>
            </a:r>
          </a:p>
          <a:p>
            <a:pPr marL="0" indent="0">
              <a:buNone/>
            </a:pPr>
            <a:r>
              <a:rPr lang="en-US" sz="2200" dirty="0">
                <a:latin typeface="Times New Roman" panose="02020603050405020304" pitchFamily="18" charset="0"/>
                <a:cs typeface="Times New Roman" panose="02020603050405020304" pitchFamily="18" charset="0"/>
              </a:rPr>
              <a:t>Architecture Overview : The Virtual Banker system uses a three-tier architecture:</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Presentation Layer: Built with HTML, CSS, and JavaScript (e.g., React, Vue.js) for the user interface.</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Application Layer: Node.js or Django manages chatbot logic, announcements, and APIs.</a:t>
            </a:r>
          </a:p>
          <a:p>
            <a:pPr marL="457200" indent="-457200">
              <a:buFont typeface="+mj-lt"/>
              <a:buAutoNum type="arabicPeriod"/>
            </a:pPr>
            <a:r>
              <a:rPr lang="en-US" sz="2200" dirty="0">
                <a:latin typeface="Times New Roman" panose="02020603050405020304" pitchFamily="18" charset="0"/>
                <a:cs typeface="Times New Roman" panose="02020603050405020304" pitchFamily="18" charset="0"/>
              </a:rPr>
              <a:t>Database Layer: PostgreSQL stores structured data; MongoDB handles unstructured data.</a:t>
            </a:r>
          </a:p>
          <a:p>
            <a:pPr marL="0" indent="0">
              <a:buNone/>
            </a:pPr>
            <a:r>
              <a:rPr lang="en-IN" sz="2200" dirty="0">
                <a:latin typeface="Times New Roman" panose="02020603050405020304" pitchFamily="18" charset="0"/>
                <a:cs typeface="Times New Roman" panose="02020603050405020304" pitchFamily="18" charset="0"/>
              </a:rPr>
              <a:t>Component Design</a:t>
            </a:r>
          </a:p>
          <a:p>
            <a:pPr>
              <a:buFont typeface="+mj-lt"/>
              <a:buAutoNum type="arabicPeriod"/>
            </a:pPr>
            <a:r>
              <a:rPr lang="en-IN" sz="2200" dirty="0">
                <a:latin typeface="Times New Roman" panose="02020603050405020304" pitchFamily="18" charset="0"/>
                <a:cs typeface="Times New Roman" panose="02020603050405020304" pitchFamily="18" charset="0"/>
              </a:rPr>
              <a:t>Chatbot Module: AI-driven (e.g., </a:t>
            </a:r>
            <a:r>
              <a:rPr lang="en-IN" sz="2200" dirty="0" err="1">
                <a:latin typeface="Times New Roman" panose="02020603050405020304" pitchFamily="18" charset="0"/>
                <a:cs typeface="Times New Roman" panose="02020603050405020304" pitchFamily="18" charset="0"/>
              </a:rPr>
              <a:t>Dialogflow</a:t>
            </a:r>
            <a:r>
              <a:rPr lang="en-IN" sz="2200" dirty="0">
                <a:latin typeface="Times New Roman" panose="02020603050405020304" pitchFamily="18" charset="0"/>
                <a:cs typeface="Times New Roman" panose="02020603050405020304" pitchFamily="18" charset="0"/>
              </a:rPr>
              <a:t>, OpenAI) fetching real-time data.</a:t>
            </a:r>
          </a:p>
          <a:p>
            <a:pPr>
              <a:buFont typeface="+mj-lt"/>
              <a:buAutoNum type="arabicPeriod"/>
            </a:pPr>
            <a:r>
              <a:rPr lang="en-IN" sz="2200" dirty="0">
                <a:latin typeface="Times New Roman" panose="02020603050405020304" pitchFamily="18" charset="0"/>
                <a:cs typeface="Times New Roman" panose="02020603050405020304" pitchFamily="18" charset="0"/>
              </a:rPr>
              <a:t>Announcement Module: Admin updates stored in a database for dynamic display.</a:t>
            </a:r>
          </a:p>
          <a:p>
            <a:pPr>
              <a:buFont typeface="+mj-lt"/>
              <a:buAutoNum type="arabicPeriod"/>
            </a:pPr>
            <a:r>
              <a:rPr lang="en-IN" sz="2200" dirty="0">
                <a:latin typeface="Times New Roman" panose="02020603050405020304" pitchFamily="18" charset="0"/>
                <a:cs typeface="Times New Roman" panose="02020603050405020304" pitchFamily="18" charset="0"/>
              </a:rPr>
              <a:t>Video Call Module: Uses APIs like Twilio or Zoom with secure authentication.</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7327-635C-D10D-11A0-D5FCE070088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8B2BB0-EACF-2400-88A6-8FBCE560AC78}"/>
              </a:ext>
            </a:extLst>
          </p:cNvPr>
          <p:cNvSpPr>
            <a:spLocks noGrp="1"/>
          </p:cNvSpPr>
          <p:nvPr>
            <p:ph idx="1"/>
          </p:nvPr>
        </p:nvSpPr>
        <p:spPr/>
        <p:txBody>
          <a:bodyPr>
            <a:normAutofit/>
          </a:bodyPr>
          <a:lstStyle/>
          <a:p>
            <a:pPr marL="0" indent="0">
              <a:buNone/>
            </a:pPr>
            <a:r>
              <a:rPr lang="en-IN" sz="2200" dirty="0">
                <a:latin typeface="Times New Roman" panose="02020603050405020304" pitchFamily="18" charset="0"/>
                <a:cs typeface="Times New Roman" panose="02020603050405020304" pitchFamily="18" charset="0"/>
              </a:rPr>
              <a:t>Deployment</a:t>
            </a:r>
          </a:p>
          <a:p>
            <a:pPr marL="0" indent="0">
              <a:buNone/>
            </a:pPr>
            <a:r>
              <a:rPr lang="en-IN" sz="2200" dirty="0">
                <a:latin typeface="Times New Roman" panose="02020603050405020304" pitchFamily="18" charset="0"/>
                <a:cs typeface="Times New Roman" panose="02020603050405020304" pitchFamily="18" charset="0"/>
              </a:rPr>
              <a:t>UI Implementation: Stylish chat interface, scrolling announcements, and a clickable video call button.</a:t>
            </a:r>
          </a:p>
          <a:p>
            <a:pPr marL="0" indent="0">
              <a:buNone/>
            </a:pPr>
            <a:r>
              <a:rPr lang="en-IN" sz="2200" dirty="0">
                <a:latin typeface="Times New Roman" panose="02020603050405020304" pitchFamily="18" charset="0"/>
                <a:cs typeface="Times New Roman" panose="02020603050405020304" pitchFamily="18" charset="0"/>
              </a:rPr>
              <a:t>Server-Side Implementation: Node.js for queries, APIs for real-time banking data, and admin interfaces for updates.</a:t>
            </a:r>
          </a:p>
          <a:p>
            <a:pPr marL="0" indent="0">
              <a:buNone/>
            </a:pPr>
            <a:r>
              <a:rPr lang="en-IN" sz="2200" dirty="0">
                <a:latin typeface="Times New Roman" panose="02020603050405020304" pitchFamily="18" charset="0"/>
                <a:cs typeface="Times New Roman" panose="02020603050405020304" pitchFamily="18" charset="0"/>
              </a:rPr>
              <a:t>Database Setup: Secure storage with encryption and backups.</a:t>
            </a:r>
          </a:p>
          <a:p>
            <a:pPr marL="0" indent="0">
              <a:buNone/>
            </a:pPr>
            <a:r>
              <a:rPr lang="en-IN" sz="2200" dirty="0">
                <a:latin typeface="Times New Roman" panose="02020603050405020304" pitchFamily="18" charset="0"/>
                <a:cs typeface="Times New Roman" panose="02020603050405020304" pitchFamily="18" charset="0"/>
              </a:rPr>
              <a:t>Integration and Deployment: RESTful APIs and cloud servers (AWS, Azure, Heroku).</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Features and Maintenance</a:t>
            </a:r>
          </a:p>
          <a:p>
            <a:pPr marL="0" indent="0">
              <a:buNone/>
            </a:pPr>
            <a:r>
              <a:rPr lang="en-IN" sz="2200" dirty="0">
                <a:latin typeface="Times New Roman" panose="02020603050405020304" pitchFamily="18" charset="0"/>
                <a:cs typeface="Times New Roman" panose="02020603050405020304" pitchFamily="18" charset="0"/>
              </a:rPr>
              <a:t>Features: AI-powered chatbot, dynamic announcements, and secure video calls.</a:t>
            </a:r>
          </a:p>
          <a:p>
            <a:pPr marL="0" indent="0">
              <a:buNone/>
            </a:pPr>
            <a:r>
              <a:rPr lang="en-IN" sz="2200" dirty="0">
                <a:latin typeface="Times New Roman" panose="02020603050405020304" pitchFamily="18" charset="0"/>
                <a:cs typeface="Times New Roman" panose="02020603050405020304" pitchFamily="18" charset="0"/>
              </a:rPr>
              <a:t>Maintenance: Regular testing, user feedback analysis, and updates ensure security and scalability.</a:t>
            </a:r>
          </a:p>
        </p:txBody>
      </p:sp>
    </p:spTree>
    <p:extLst>
      <p:ext uri="{BB962C8B-B14F-4D97-AF65-F5344CB8AC3E}">
        <p14:creationId xmlns:p14="http://schemas.microsoft.com/office/powerpoint/2010/main" val="251681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Timeline of Project</a:t>
            </a:r>
          </a:p>
        </p:txBody>
      </p:sp>
      <p:sp>
        <p:nvSpPr>
          <p:cNvPr id="5" name="Content Placeholder 4">
            <a:extLst>
              <a:ext uri="{FF2B5EF4-FFF2-40B4-BE49-F238E27FC236}">
                <a16:creationId xmlns:a16="http://schemas.microsoft.com/office/drawing/2014/main" id="{FE3887C6-F882-E243-B158-703E88C3204C}"/>
              </a:ext>
            </a:extLst>
          </p:cNvPr>
          <p:cNvSpPr>
            <a:spLocks noGrp="1"/>
          </p:cNvSpPr>
          <p:nvPr>
            <p:ph idx="1"/>
          </p:nvPr>
        </p:nvSpPr>
        <p:spPr/>
        <p:txBody>
          <a:bodyPr/>
          <a:lstStyle/>
          <a:p>
            <a:pPr marL="0" indent="0">
              <a:buNone/>
            </a:pPr>
            <a:endParaRPr lang="en-IN" dirty="0"/>
          </a:p>
        </p:txBody>
      </p:sp>
      <p:pic>
        <p:nvPicPr>
          <p:cNvPr id="6" name="Picture 5">
            <a:extLst>
              <a:ext uri="{FF2B5EF4-FFF2-40B4-BE49-F238E27FC236}">
                <a16:creationId xmlns:a16="http://schemas.microsoft.com/office/drawing/2014/main" id="{4ACA31E1-3C31-58BB-FFB4-01BF61526663}"/>
              </a:ext>
            </a:extLst>
          </p:cNvPr>
          <p:cNvPicPr/>
          <p:nvPr/>
        </p:nvPicPr>
        <p:blipFill>
          <a:blip r:embed="rId2"/>
          <a:stretch>
            <a:fillRect/>
          </a:stretch>
        </p:blipFill>
        <p:spPr>
          <a:xfrm>
            <a:off x="812800" y="1143001"/>
            <a:ext cx="10668000" cy="4952997"/>
          </a:xfrm>
          <a:prstGeom prst="rect">
            <a:avLst/>
          </a:prstGeom>
        </p:spPr>
      </p:pic>
    </p:spTree>
    <p:extLst>
      <p:ext uri="{BB962C8B-B14F-4D97-AF65-F5344CB8AC3E}">
        <p14:creationId xmlns:p14="http://schemas.microsoft.com/office/powerpoint/2010/main" val="367733288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289</TotalTime>
  <Words>1361</Words>
  <Application>Microsoft Office PowerPoint</Application>
  <PresentationFormat>Widescreen</PresentationFormat>
  <Paragraphs>93</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Calibri</vt:lpstr>
      <vt:lpstr>Times New Roman</vt:lpstr>
      <vt:lpstr>Verdana</vt:lpstr>
      <vt:lpstr>Bioinformatics</vt:lpstr>
      <vt:lpstr>DIGITAL PUBLIC ANNOUNCEMENT AND CHAT BOT SYSTEMS</vt:lpstr>
      <vt:lpstr>Introduction</vt:lpstr>
      <vt:lpstr>Literature Review</vt:lpstr>
      <vt:lpstr>Research Gaps Identified</vt:lpstr>
      <vt:lpstr>Proposed Method</vt:lpstr>
      <vt:lpstr>Objectives</vt:lpstr>
      <vt:lpstr>System Design &amp; Implementation</vt:lpstr>
      <vt:lpstr>PowerPoint Presentation</vt:lpstr>
      <vt:lpstr>Timeline of Project</vt:lpstr>
      <vt:lpstr>Outcomes</vt:lpstr>
      <vt:lpstr>PowerPoint Presentation</vt:lpstr>
      <vt:lpstr>Conclusion</vt:lpstr>
      <vt:lpstr>References</vt:lpstr>
      <vt:lpstr>Publication Details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AISHU S MAHADI</cp:lastModifiedBy>
  <cp:revision>22</cp:revision>
  <dcterms:created xsi:type="dcterms:W3CDTF">2023-03-16T03:26:27Z</dcterms:created>
  <dcterms:modified xsi:type="dcterms:W3CDTF">2025-01-20T10:08:32Z</dcterms:modified>
</cp:coreProperties>
</file>