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7818" y="6499377"/>
            <a:ext cx="84708" cy="84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69125" y="6499377"/>
            <a:ext cx="84759" cy="84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53539" y="481583"/>
            <a:ext cx="5833871" cy="11597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056" y="678941"/>
            <a:ext cx="492988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7E7E7E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7818" y="6499377"/>
            <a:ext cx="84708" cy="84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69125" y="6499377"/>
            <a:ext cx="84759" cy="84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8885" y="678941"/>
            <a:ext cx="412877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2E57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08388"/>
            <a:ext cx="7974330" cy="2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7E7E7E"/>
                </a:solidFill>
                <a:latin typeface="Lucida Calligraphy"/>
                <a:cs typeface="Lucida Calligraph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784" y="2383535"/>
            <a:ext cx="8967216" cy="1359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573" y="2611577"/>
            <a:ext cx="815467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5" dirty="0">
                <a:latin typeface="Algerian"/>
                <a:cs typeface="Algerian"/>
              </a:rPr>
              <a:t>Network</a:t>
            </a:r>
            <a:r>
              <a:rPr sz="6600" spc="-105" dirty="0">
                <a:latin typeface="Algerian"/>
                <a:cs typeface="Algerian"/>
              </a:rPr>
              <a:t> </a:t>
            </a:r>
            <a:r>
              <a:rPr sz="6600" dirty="0">
                <a:latin typeface="Algerian"/>
                <a:cs typeface="Algerian"/>
              </a:rPr>
              <a:t>topology</a:t>
            </a:r>
            <a:endParaRPr sz="6600">
              <a:latin typeface="Algerian"/>
              <a:cs typeface="Algeri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2366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03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21281"/>
            <a:ext cx="777240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has a dedicated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point-to-point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  to the central controller called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“Hub”(Act as a  Exchange)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There is no direct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traffic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between devices.</a:t>
            </a:r>
            <a:endParaRPr sz="2800">
              <a:latin typeface="Times New Roman"/>
              <a:cs typeface="Times New Roman"/>
            </a:endParaRPr>
          </a:p>
          <a:p>
            <a:pPr marL="355600" marR="6838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transmission are occurred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through</a:t>
            </a:r>
            <a:r>
              <a:rPr sz="2800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central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“hub”.</a:t>
            </a:r>
            <a:endParaRPr sz="2800">
              <a:latin typeface="Times New Roman"/>
              <a:cs typeface="Times New Roman"/>
            </a:endParaRPr>
          </a:p>
          <a:p>
            <a:pPr marL="355600" marR="92075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device 1 wants to send data to device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2; First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sends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to hub. Which then relays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to  the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connected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51099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331594" y="1600071"/>
            <a:ext cx="6048629" cy="5257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51099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336675" y="1535112"/>
            <a:ext cx="6350000" cy="491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2366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03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01775"/>
            <a:ext cx="7762875" cy="44983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Advantages:</a:t>
            </a:r>
            <a:endParaRPr sz="2800">
              <a:latin typeface="Lucida Calligraphy"/>
              <a:cs typeface="Lucida Calligraphy"/>
            </a:endParaRPr>
          </a:p>
          <a:p>
            <a:pPr marL="527685" marR="636270" indent="-515620">
              <a:lnSpc>
                <a:spcPts val="3020"/>
              </a:lnSpc>
              <a:spcBef>
                <a:spcPts val="85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 expensive then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mesh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since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is  connected only to the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hub.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Installation and configuration are</a:t>
            </a:r>
            <a:r>
              <a:rPr sz="2800" spc="-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 cabling is need then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mesh.</a:t>
            </a:r>
            <a:endParaRPr sz="2800">
              <a:latin typeface="Times New Roman"/>
              <a:cs typeface="Times New Roman"/>
            </a:endParaRPr>
          </a:p>
          <a:p>
            <a:pPr marL="527685" marR="709295" indent="-515620">
              <a:lnSpc>
                <a:spcPts val="302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Robustness.(if one link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fails,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that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</a:t>
            </a:r>
            <a:r>
              <a:rPr sz="2800" spc="-1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affected.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 other links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remain</a:t>
            </a:r>
            <a:r>
              <a:rPr sz="2800" spc="-1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active)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to fault identification &amp;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remove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parts.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02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distruptions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 then connecting(or)  removing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6251" y="481583"/>
            <a:ext cx="2366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03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0785" y="678941"/>
            <a:ext cx="4204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</a:t>
            </a:r>
            <a:r>
              <a:rPr spc="-17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80485"/>
            <a:ext cx="8045450" cy="33242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Disadvantages:</a:t>
            </a:r>
            <a:endParaRPr sz="2800">
              <a:latin typeface="Lucida Calligraphy"/>
              <a:cs typeface="Lucida Calligraphy"/>
            </a:endParaRPr>
          </a:p>
          <a:p>
            <a:pPr marL="527685" marR="22860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Even it requires less cabling then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mesh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 compared with other topologies it still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large.(Ring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or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bus).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Dependency(whole n/w dependent on one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  point(hub).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it goes down. The whole system</a:t>
            </a:r>
            <a:r>
              <a:rPr sz="2800" spc="-1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 dead.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57044" y="502919"/>
            <a:ext cx="4628387" cy="113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1576" y="700278"/>
            <a:ext cx="37230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35325"/>
            <a:ext cx="771588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Star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 in Local Area</a:t>
            </a:r>
            <a:r>
              <a:rPr sz="2800" spc="-18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Networks(LANs).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High speed LAN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often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Times New Roman"/>
                <a:cs typeface="Times New Roman"/>
              </a:rPr>
              <a:t>STAR.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22905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22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35325"/>
            <a:ext cx="7769859" cy="38665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bus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</a:t>
            </a:r>
            <a:r>
              <a:rPr sz="2800" spc="-204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multipoint.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one long cable act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backbone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 the  devices are connected to the backbone by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drop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lines  and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taps.</a:t>
            </a:r>
            <a:endParaRPr sz="2800">
              <a:latin typeface="Times New Roman"/>
              <a:cs typeface="Times New Roman"/>
            </a:endParaRPr>
          </a:p>
          <a:p>
            <a:pPr marL="355600" marR="2159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Drop line-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connection b/w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 and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Tap-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the splitter that cut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main</a:t>
            </a:r>
            <a:r>
              <a:rPr sz="28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This allows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only one device to transmit at a time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77825" y="2060790"/>
            <a:ext cx="8294243" cy="3744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727075" y="1772754"/>
            <a:ext cx="7733410" cy="432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5020" y="0"/>
            <a:ext cx="5033772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298" y="0"/>
            <a:ext cx="41281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18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34035" y="980757"/>
            <a:ext cx="8298433" cy="5497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4011" y="0"/>
            <a:ext cx="27310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2466" y="119329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9" dirty="0"/>
              <a:t>T</a:t>
            </a:r>
            <a:r>
              <a:rPr sz="4000" spc="-5" dirty="0"/>
              <a:t>opol</a:t>
            </a:r>
            <a:r>
              <a:rPr sz="4000" spc="-20" dirty="0"/>
              <a:t>o</a:t>
            </a:r>
            <a:r>
              <a:rPr sz="4000" spc="-5" dirty="0"/>
              <a:t>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35940" y="1000201"/>
            <a:ext cx="7274559" cy="451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refers to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layout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of connected  devices on a</a:t>
            </a:r>
            <a:r>
              <a:rPr sz="3200" spc="-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network.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Here, some logical layout of</a:t>
            </a:r>
            <a:r>
              <a:rPr sz="3200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3200">
              <a:latin typeface="Times New Roman"/>
              <a:cs typeface="Times New Roman"/>
            </a:endParaRPr>
          </a:p>
          <a:p>
            <a:pPr marL="1384300" marR="4591050">
              <a:lnSpc>
                <a:spcPts val="4610"/>
              </a:lnSpc>
              <a:spcBef>
                <a:spcPts val="254"/>
              </a:spcBef>
            </a:pPr>
            <a:r>
              <a:rPr sz="3200" spc="-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dirty="0">
                <a:solidFill>
                  <a:srgbClr val="7E7E7E"/>
                </a:solidFill>
                <a:latin typeface="Cooper Black"/>
                <a:cs typeface="Cooper Black"/>
              </a:rPr>
              <a:t>Mesh  </a:t>
            </a:r>
            <a:r>
              <a:rPr sz="3200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dirty="0">
                <a:solidFill>
                  <a:srgbClr val="7E7E7E"/>
                </a:solidFill>
                <a:latin typeface="Cooper Black"/>
                <a:cs typeface="Cooper Black"/>
              </a:rPr>
              <a:t>Star  </a:t>
            </a:r>
            <a:r>
              <a:rPr sz="3200" spc="-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7E7E7E"/>
                </a:solidFill>
                <a:latin typeface="Cooper Black"/>
                <a:cs typeface="Cooper Black"/>
              </a:rPr>
              <a:t>Bus</a:t>
            </a:r>
            <a:endParaRPr sz="3200">
              <a:latin typeface="Cooper Black"/>
              <a:cs typeface="Cooper Black"/>
            </a:endParaRPr>
          </a:p>
          <a:p>
            <a:pPr marL="1384300">
              <a:lnSpc>
                <a:spcPct val="100000"/>
              </a:lnSpc>
              <a:spcBef>
                <a:spcPts val="484"/>
              </a:spcBef>
            </a:pPr>
            <a:r>
              <a:rPr sz="3200" spc="-5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-5" dirty="0">
                <a:solidFill>
                  <a:srgbClr val="7E7E7E"/>
                </a:solidFill>
                <a:latin typeface="Cooper Black"/>
                <a:cs typeface="Cooper Black"/>
              </a:rPr>
              <a:t>Ring</a:t>
            </a:r>
            <a:endParaRPr sz="3200">
              <a:latin typeface="Cooper Black"/>
              <a:cs typeface="Cooper Black"/>
            </a:endParaRPr>
          </a:p>
          <a:p>
            <a:pPr marL="1384300">
              <a:lnSpc>
                <a:spcPct val="100000"/>
              </a:lnSpc>
              <a:spcBef>
                <a:spcPts val="770"/>
              </a:spcBef>
            </a:pPr>
            <a:r>
              <a:rPr sz="3200" spc="-20" dirty="0">
                <a:solidFill>
                  <a:srgbClr val="7E7E7E"/>
                </a:solidFill>
                <a:latin typeface="Courier New"/>
                <a:cs typeface="Courier New"/>
              </a:rPr>
              <a:t>o</a:t>
            </a:r>
            <a:r>
              <a:rPr sz="3200" spc="-20" dirty="0">
                <a:solidFill>
                  <a:srgbClr val="7E7E7E"/>
                </a:solidFill>
                <a:latin typeface="Cooper Black"/>
                <a:cs typeface="Cooper Black"/>
              </a:rPr>
              <a:t>Tree </a:t>
            </a:r>
            <a:r>
              <a:rPr sz="3200" dirty="0">
                <a:solidFill>
                  <a:srgbClr val="7E7E7E"/>
                </a:solidFill>
                <a:latin typeface="Cooper Black"/>
                <a:cs typeface="Cooper Black"/>
              </a:rPr>
              <a:t>and</a:t>
            </a:r>
            <a:r>
              <a:rPr sz="3200" spc="-10" dirty="0">
                <a:solidFill>
                  <a:srgbClr val="7E7E7E"/>
                </a:solidFill>
                <a:latin typeface="Cooper Black"/>
                <a:cs typeface="Cooper Black"/>
              </a:rPr>
              <a:t> </a:t>
            </a:r>
            <a:r>
              <a:rPr sz="3200" dirty="0">
                <a:solidFill>
                  <a:srgbClr val="7E7E7E"/>
                </a:solidFill>
                <a:latin typeface="Cooper Black"/>
                <a:cs typeface="Cooper Black"/>
              </a:rPr>
              <a:t>Hybrid</a:t>
            </a:r>
            <a:endParaRPr sz="3200">
              <a:latin typeface="Cooper Black"/>
              <a:cs typeface="Cooper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323532" y="1700745"/>
            <a:ext cx="8568944" cy="446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1281"/>
            <a:ext cx="799401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637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device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want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communicate with other device on  the n/ws sends a broadcast message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onto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wire all  other devices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see.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But only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intended devices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accepts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process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message.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2113788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22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01775"/>
            <a:ext cx="7750809" cy="42849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Advantages:</a:t>
            </a:r>
            <a:endParaRPr sz="2800">
              <a:latin typeface="Lucida Calligraphy"/>
              <a:cs typeface="Lucida Calligraphy"/>
            </a:endParaRPr>
          </a:p>
          <a:p>
            <a:pPr marL="527685" indent="-51562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Ease of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installation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Less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cabling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Disadvantages:</a:t>
            </a:r>
            <a:endParaRPr sz="2800">
              <a:latin typeface="Lucida Calligraphy"/>
              <a:cs typeface="Lucida Calligraphy"/>
            </a:endParaRPr>
          </a:p>
          <a:p>
            <a:pPr marL="527685" indent="-515620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reconfiguration and fault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isolation.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Difficult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new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Signal reflection at top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degradation in</a:t>
            </a:r>
            <a:r>
              <a:rPr sz="2800" spc="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quality.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If any fault in backbone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stops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all</a:t>
            </a:r>
            <a:r>
              <a:rPr sz="2800" spc="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transmission.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481583"/>
            <a:ext cx="50337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Bus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8388"/>
            <a:ext cx="4518025" cy="1016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Applications:</a:t>
            </a:r>
            <a:endParaRPr sz="2400">
              <a:latin typeface="Lucida Calligraphy"/>
              <a:cs typeface="Lucida Calligraphy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Most computer</a:t>
            </a:r>
            <a:r>
              <a:rPr sz="2800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motherboard</a:t>
            </a:r>
            <a:r>
              <a:rPr sz="2400" dirty="0">
                <a:solidFill>
                  <a:srgbClr val="7E7E7E"/>
                </a:solidFill>
                <a:latin typeface="Century Gothic"/>
                <a:cs typeface="Century Gothic"/>
              </a:rPr>
              <a:t>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25191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65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78610"/>
            <a:ext cx="8051800" cy="4165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Here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has a dedicated connection with two  devices on either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side.</a:t>
            </a:r>
            <a:endParaRPr sz="2800">
              <a:latin typeface="Times New Roman"/>
              <a:cs typeface="Times New Roman"/>
            </a:endParaRPr>
          </a:p>
          <a:p>
            <a:pPr marL="355600" marR="64135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signal is passed in one direction from device to  device until it reaches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destination and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 have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repeater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67945" indent="-342900">
              <a:lnSpc>
                <a:spcPts val="302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When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received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signals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instead of intended  another device, its repeater then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regenerates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data  and passes them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along.</a:t>
            </a:r>
            <a:endParaRPr sz="2800">
              <a:latin typeface="Times New Roman"/>
              <a:cs typeface="Times New Roman"/>
            </a:endParaRPr>
          </a:p>
          <a:p>
            <a:pPr marL="355600" marR="172085" indent="-342900">
              <a:lnSpc>
                <a:spcPts val="303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5" dirty="0">
                <a:solidFill>
                  <a:srgbClr val="7E7E7E"/>
                </a:solidFill>
                <a:latin typeface="Times New Roman"/>
                <a:cs typeface="Times New Roman"/>
              </a:rPr>
              <a:t>To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add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delete a device requires changing only two  connections.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755573" y="1700872"/>
            <a:ext cx="7848854" cy="46804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115618" y="1772754"/>
            <a:ext cx="6912736" cy="4248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2348" y="7772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6880" y="275335"/>
            <a:ext cx="4356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395541" y="1196720"/>
            <a:ext cx="8208899" cy="5661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25191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6535" y="481583"/>
            <a:ext cx="3675888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7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480485"/>
            <a:ext cx="7294245" cy="41783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Advantages:</a:t>
            </a:r>
            <a:endParaRPr sz="2800">
              <a:latin typeface="Lucida Calligraphy"/>
              <a:cs typeface="Lucida Calligraphy"/>
            </a:endParaRPr>
          </a:p>
          <a:p>
            <a:pPr marL="52768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to install.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Easy to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reconfigure.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Fault identification is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Disadvantages:</a:t>
            </a:r>
            <a:endParaRPr sz="2800">
              <a:latin typeface="Lucida Calligraphy"/>
              <a:cs typeface="Lucida Calligraphy"/>
            </a:endParaRPr>
          </a:p>
          <a:p>
            <a:pPr marL="527685" indent="-51562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Unidirectional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traffic.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Break in 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 ring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break entire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0051" y="481583"/>
            <a:ext cx="52623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4585" y="678941"/>
            <a:ext cx="43580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Ring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Applications:</a:t>
            </a:r>
          </a:p>
          <a:p>
            <a:pPr marL="355600" marR="508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0" spc="-5" dirty="0">
                <a:latin typeface="Times New Roman"/>
                <a:cs typeface="Times New Roman"/>
              </a:rPr>
              <a:t>Ring </a:t>
            </a:r>
            <a:r>
              <a:rPr sz="2800" i="0" dirty="0">
                <a:latin typeface="Times New Roman"/>
                <a:cs typeface="Times New Roman"/>
              </a:rPr>
              <a:t>topologies </a:t>
            </a:r>
            <a:r>
              <a:rPr sz="2800" i="0" spc="-5" dirty="0">
                <a:latin typeface="Times New Roman"/>
                <a:cs typeface="Times New Roman"/>
              </a:rPr>
              <a:t>are </a:t>
            </a:r>
            <a:r>
              <a:rPr sz="2800" i="0" dirty="0">
                <a:latin typeface="Times New Roman"/>
                <a:cs typeface="Times New Roman"/>
              </a:rPr>
              <a:t>found </a:t>
            </a:r>
            <a:r>
              <a:rPr sz="2800" i="0" spc="-5" dirty="0">
                <a:latin typeface="Times New Roman"/>
                <a:cs typeface="Times New Roman"/>
              </a:rPr>
              <a:t>in some </a:t>
            </a:r>
            <a:r>
              <a:rPr sz="2800" i="0" spc="-10" dirty="0">
                <a:latin typeface="Times New Roman"/>
                <a:cs typeface="Times New Roman"/>
              </a:rPr>
              <a:t>office </a:t>
            </a:r>
            <a:r>
              <a:rPr sz="2800" i="0" dirty="0">
                <a:latin typeface="Times New Roman"/>
                <a:cs typeface="Times New Roman"/>
              </a:rPr>
              <a:t>buildings</a:t>
            </a:r>
            <a:r>
              <a:rPr sz="2800" i="0" spc="-130" dirty="0">
                <a:latin typeface="Times New Roman"/>
                <a:cs typeface="Times New Roman"/>
              </a:rPr>
              <a:t> </a:t>
            </a:r>
            <a:r>
              <a:rPr sz="2800" i="0" spc="-5" dirty="0">
                <a:latin typeface="Times New Roman"/>
                <a:cs typeface="Times New Roman"/>
              </a:rPr>
              <a:t>or  school</a:t>
            </a:r>
            <a:r>
              <a:rPr sz="2800" i="0" spc="-20" dirty="0">
                <a:latin typeface="Times New Roman"/>
                <a:cs typeface="Times New Roman"/>
              </a:rPr>
              <a:t> </a:t>
            </a:r>
            <a:r>
              <a:rPr sz="2800" i="0" spc="-5" dirty="0">
                <a:latin typeface="Times New Roman"/>
                <a:cs typeface="Times New Roman"/>
              </a:rPr>
              <a:t>campuses.</a:t>
            </a:r>
            <a:endParaRPr sz="2800">
              <a:latin typeface="Times New Roman"/>
              <a:cs typeface="Times New Roman"/>
            </a:endParaRPr>
          </a:p>
          <a:p>
            <a:pPr marL="355600" marR="71818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0" spc="-45" dirty="0">
                <a:latin typeface="Times New Roman"/>
                <a:cs typeface="Times New Roman"/>
              </a:rPr>
              <a:t>Today </a:t>
            </a:r>
            <a:r>
              <a:rPr sz="2800" i="0" spc="-5" dirty="0">
                <a:latin typeface="Times New Roman"/>
                <a:cs typeface="Times New Roman"/>
              </a:rPr>
              <a:t>high speed </a:t>
            </a:r>
            <a:r>
              <a:rPr sz="2800" i="0" spc="-10" dirty="0">
                <a:latin typeface="Times New Roman"/>
                <a:cs typeface="Times New Roman"/>
              </a:rPr>
              <a:t>LANs made </a:t>
            </a:r>
            <a:r>
              <a:rPr sz="2800" i="0" dirty="0">
                <a:latin typeface="Times New Roman"/>
                <a:cs typeface="Times New Roman"/>
              </a:rPr>
              <a:t>this topology </a:t>
            </a:r>
            <a:r>
              <a:rPr sz="2800" i="0" spc="-5" dirty="0">
                <a:solidFill>
                  <a:srgbClr val="FF0000"/>
                </a:solidFill>
                <a:latin typeface="Times New Roman"/>
                <a:cs typeface="Times New Roman"/>
              </a:rPr>
              <a:t>less  </a:t>
            </a:r>
            <a:r>
              <a:rPr sz="2800" i="0" spc="-20" dirty="0">
                <a:solidFill>
                  <a:srgbClr val="FF0000"/>
                </a:solidFill>
                <a:latin typeface="Times New Roman"/>
                <a:cs typeface="Times New Roman"/>
              </a:rPr>
              <a:t>popular.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867" y="504444"/>
            <a:ext cx="6681216" cy="113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401" y="674370"/>
            <a:ext cx="5778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Palatino Linotype"/>
                <a:cs typeface="Palatino Linotype"/>
              </a:rPr>
              <a:t>Network</a:t>
            </a:r>
            <a:r>
              <a:rPr spc="-75" dirty="0">
                <a:latin typeface="Palatino Linotype"/>
                <a:cs typeface="Palatino Linotype"/>
              </a:rPr>
              <a:t> </a:t>
            </a:r>
            <a:r>
              <a:rPr spc="-50" dirty="0">
                <a:latin typeface="Palatino Linotype"/>
                <a:cs typeface="Palatino Linotype"/>
              </a:rPr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611555" y="1628773"/>
            <a:ext cx="8064881" cy="5229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244" y="481583"/>
            <a:ext cx="2493263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2820" y="481583"/>
            <a:ext cx="3675887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776" y="678941"/>
            <a:ext cx="4331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Tree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35325"/>
            <a:ext cx="7635875" cy="3696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Alternatively referred to as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star bus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7E7E7E"/>
              </a:buClr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dirty="0"/>
              <a:t>	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Tree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of the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most common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  setups that is similar to a bus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a star 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2800">
              <a:latin typeface="Times New Roman"/>
              <a:cs typeface="Times New Roman"/>
            </a:endParaRPr>
          </a:p>
          <a:p>
            <a:pPr marL="355600" marR="1905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tree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connects multiple star networks to  other star networks. Below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visual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example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of</a:t>
            </a:r>
            <a:r>
              <a:rPr sz="2800" spc="-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 simple computer setup on a network using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star 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2244" y="481583"/>
            <a:ext cx="2493263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2820" y="481583"/>
            <a:ext cx="3675887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776" y="678941"/>
            <a:ext cx="43313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Tree</a:t>
            </a:r>
            <a:r>
              <a:rPr spc="-16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/>
          <p:nvPr/>
        </p:nvSpPr>
        <p:spPr>
          <a:xfrm>
            <a:off x="1376425" y="1844890"/>
            <a:ext cx="6291960" cy="4536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539" y="481583"/>
            <a:ext cx="3090672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1523" y="481583"/>
            <a:ext cx="3675887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8073" y="678941"/>
            <a:ext cx="4928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</a:t>
            </a:r>
            <a:r>
              <a:rPr spc="-14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21281"/>
            <a:ext cx="726820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network which contain all type of physical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structure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connected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under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single</a:t>
            </a:r>
            <a:r>
              <a:rPr sz="2800" spc="-9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backbone  channel.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Hybrid</a:t>
            </a:r>
            <a:r>
              <a:rPr spc="-145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1281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E7E7E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672646"/>
            <a:ext cx="15811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3564" y="1772872"/>
            <a:ext cx="7676642" cy="4968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4355" y="0"/>
            <a:ext cx="6684264" cy="90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2644" y="481583"/>
            <a:ext cx="6455663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8889" y="0"/>
            <a:ext cx="5590540" cy="15652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0480" marR="5080" indent="-18415">
              <a:lnSpc>
                <a:spcPts val="5640"/>
              </a:lnSpc>
              <a:spcBef>
                <a:spcPts val="985"/>
              </a:spcBef>
            </a:pPr>
            <a:r>
              <a:rPr spc="-5" dirty="0"/>
              <a:t>Considerations</a:t>
            </a:r>
            <a:r>
              <a:rPr spc="-40" dirty="0"/>
              <a:t> </a:t>
            </a:r>
            <a:r>
              <a:rPr dirty="0"/>
              <a:t>for  choosing</a:t>
            </a:r>
            <a:r>
              <a:rPr spc="-100" dirty="0"/>
              <a:t> </a:t>
            </a:r>
            <a:r>
              <a:rPr dirty="0"/>
              <a:t>topology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535289"/>
            <a:ext cx="7923530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23850" indent="-354965">
              <a:lnSpc>
                <a:spcPct val="11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Money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-Bus n/w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may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 the least expensive way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  install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n/w.</a:t>
            </a:r>
            <a:endParaRPr sz="2800">
              <a:latin typeface="Times New Roman"/>
              <a:cs typeface="Times New Roman"/>
            </a:endParaRPr>
          </a:p>
          <a:p>
            <a:pPr marL="354965" marR="765810" indent="-354965">
              <a:lnSpc>
                <a:spcPct val="11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Length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-of cable needed-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linear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bus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n/w uses  shorter lengths of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cable.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54965">
              <a:lnSpc>
                <a:spcPts val="3700"/>
              </a:lnSpc>
              <a:spcBef>
                <a:spcPts val="1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Future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growth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-with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star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topology,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expending a n/w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is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easily done by adding another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 type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-most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common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used cable in</a:t>
            </a:r>
            <a:r>
              <a:rPr sz="2800" spc="1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commercial</a:t>
            </a:r>
            <a:endParaRPr sz="2800">
              <a:latin typeface="Times New Roman"/>
              <a:cs typeface="Times New Roman"/>
            </a:endParaRPr>
          </a:p>
          <a:p>
            <a:pPr marL="1344295" marR="894715" indent="-178435">
              <a:lnSpc>
                <a:spcPts val="3700"/>
              </a:lnSpc>
              <a:spcBef>
                <a:spcPts val="175"/>
              </a:spcBef>
              <a:tabLst>
                <a:tab pos="3111500" algn="l"/>
              </a:tabLst>
            </a:pP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organization	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twisted 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pair.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Which</a:t>
            </a:r>
            <a:r>
              <a:rPr sz="2800" spc="-5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often  used with star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topologies.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1281"/>
            <a:ext cx="803910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351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Full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mesh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topology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is theoretically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best since  every device is connected to every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other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device.(thus  maximizing speed and </a:t>
            </a: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security. 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however,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it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quite  expensive to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install)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Next best would 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tree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topology</a:t>
            </a:r>
            <a:r>
              <a:rPr sz="2800" spc="-20" dirty="0">
                <a:solidFill>
                  <a:srgbClr val="7E7E7E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which is basically a  connection of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star.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19757"/>
            <a:ext cx="769620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Here every device has 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point to point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link</a:t>
            </a:r>
            <a:r>
              <a:rPr sz="3200" spc="-12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to  every other</a:t>
            </a:r>
            <a:r>
              <a:rPr sz="3200" spc="-7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device.</a:t>
            </a:r>
            <a:endParaRPr sz="3200">
              <a:latin typeface="Times New Roman"/>
              <a:cs typeface="Times New Roman"/>
            </a:endParaRPr>
          </a:p>
          <a:p>
            <a:pPr marL="355600" marR="6572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Node 1 node must be connected with</a:t>
            </a:r>
            <a:r>
              <a:rPr sz="3200" spc="-1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 nodes.</a:t>
            </a:r>
            <a:endParaRPr sz="3200">
              <a:latin typeface="Times New Roman"/>
              <a:cs typeface="Times New Roman"/>
            </a:endParaRPr>
          </a:p>
          <a:p>
            <a:pPr marL="355600" marR="508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fully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connected mesh can have</a:t>
            </a:r>
            <a:r>
              <a:rPr sz="3200" spc="-22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n(n-1)/2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 physical channels to </a:t>
            </a:r>
            <a:r>
              <a:rPr sz="32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devices.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It must have </a:t>
            </a:r>
            <a:r>
              <a:rPr sz="3200" dirty="0">
                <a:solidFill>
                  <a:srgbClr val="990000"/>
                </a:solidFill>
                <a:latin typeface="Times New Roman"/>
                <a:cs typeface="Times New Roman"/>
              </a:rPr>
              <a:t>n-1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I/O</a:t>
            </a:r>
            <a:r>
              <a:rPr sz="3200" spc="-8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7E7E7E"/>
                </a:solidFill>
                <a:latin typeface="Times New Roman"/>
                <a:cs typeface="Times New Roman"/>
              </a:rPr>
              <a:t>ports.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24279"/>
            <a:ext cx="7787005" cy="45269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6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Advantages:</a:t>
            </a:r>
            <a:endParaRPr sz="3600">
              <a:latin typeface="Lucida Calligraphy"/>
              <a:cs typeface="Lucida Calligraphy"/>
            </a:endParaRPr>
          </a:p>
          <a:p>
            <a:pPr marL="756285" marR="5080" indent="-744220">
              <a:lnSpc>
                <a:spcPct val="100000"/>
              </a:lnSpc>
              <a:spcBef>
                <a:spcPts val="969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They use dedicated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so each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only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carry its own data load. So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traffic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be 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avoided.</a:t>
            </a:r>
            <a:endParaRPr sz="2800">
              <a:latin typeface="Times New Roman"/>
              <a:cs typeface="Times New Roman"/>
            </a:endParaRPr>
          </a:p>
          <a:p>
            <a:pPr marL="756285" marR="27940" indent="-744220">
              <a:lnSpc>
                <a:spcPct val="100000"/>
              </a:lnSpc>
              <a:spcBef>
                <a:spcPts val="675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is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robust.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one link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get damaged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cannot 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affect</a:t>
            </a:r>
            <a:r>
              <a:rPr sz="2800" spc="-3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others.</a:t>
            </a:r>
            <a:endParaRPr sz="2800">
              <a:latin typeface="Times New Roman"/>
              <a:cs typeface="Times New Roman"/>
            </a:endParaRPr>
          </a:p>
          <a:p>
            <a:pPr marL="756285" marR="539115" indent="-744220">
              <a:lnSpc>
                <a:spcPct val="100000"/>
              </a:lnSpc>
              <a:spcBef>
                <a:spcPts val="670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It gives privacy and </a:t>
            </a:r>
            <a:r>
              <a:rPr sz="2800" spc="-15" dirty="0">
                <a:solidFill>
                  <a:srgbClr val="7E7E7E"/>
                </a:solidFill>
                <a:latin typeface="Times New Roman"/>
                <a:cs typeface="Times New Roman"/>
              </a:rPr>
              <a:t>security.(Message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travels  along a dedicated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link)</a:t>
            </a:r>
            <a:endParaRPr sz="2800">
              <a:latin typeface="Times New Roman"/>
              <a:cs typeface="Times New Roman"/>
            </a:endParaRPr>
          </a:p>
          <a:p>
            <a:pPr marL="756285" indent="-744220">
              <a:lnSpc>
                <a:spcPct val="100000"/>
              </a:lnSpc>
              <a:spcBef>
                <a:spcPts val="675"/>
              </a:spcBef>
              <a:buClr>
                <a:srgbClr val="252525"/>
              </a:buClr>
              <a:buAutoNum type="arabicPeriod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Fault identification and fault isolation are</a:t>
            </a:r>
            <a:r>
              <a:rPr sz="2800" spc="-3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easy.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1259636" y="1844814"/>
            <a:ext cx="6336665" cy="3949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/>
          <p:nvPr/>
        </p:nvSpPr>
        <p:spPr>
          <a:xfrm>
            <a:off x="2111375" y="1700822"/>
            <a:ext cx="4836922" cy="452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80485"/>
            <a:ext cx="7882255" cy="383603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Disadvantages:</a:t>
            </a:r>
            <a:endParaRPr sz="2800">
              <a:latin typeface="Lucida Calligraphy"/>
              <a:cs typeface="Lucida Calligraphy"/>
            </a:endParaRPr>
          </a:p>
          <a:p>
            <a:pPr marL="527685" marR="7302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amount 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cabling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and the number of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I/O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ports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required are very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large.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Since every device is  connected to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devices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through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dedicated</a:t>
            </a:r>
            <a:r>
              <a:rPr sz="2800" spc="-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links.</a:t>
            </a:r>
            <a:endParaRPr sz="28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 sheer bulk of wiring is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larger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then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available  space.</a:t>
            </a:r>
            <a:endParaRPr sz="2800">
              <a:latin typeface="Times New Roman"/>
              <a:cs typeface="Times New Roman"/>
            </a:endParaRPr>
          </a:p>
          <a:p>
            <a:pPr marL="527685" marR="704850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Hardware required to connected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each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device is  </a:t>
            </a:r>
            <a:r>
              <a:rPr sz="2800" dirty="0">
                <a:solidFill>
                  <a:srgbClr val="7E7E7E"/>
                </a:solidFill>
                <a:latin typeface="Times New Roman"/>
                <a:cs typeface="Times New Roman"/>
              </a:rPr>
              <a:t>highly</a:t>
            </a:r>
            <a:r>
              <a:rPr sz="2800" spc="-4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expensive.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39" y="481583"/>
            <a:ext cx="5529071" cy="1159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473" y="678941"/>
            <a:ext cx="4624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Mesh</a:t>
            </a:r>
            <a:r>
              <a:rPr spc="-150" dirty="0"/>
              <a:t> </a:t>
            </a:r>
            <a:r>
              <a:rPr spc="-80" dirty="0"/>
              <a:t>Topology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80485"/>
            <a:ext cx="4610100" cy="16173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7E7E7E"/>
                </a:solidFill>
                <a:latin typeface="Lucida Calligraphy"/>
                <a:cs typeface="Lucida Calligraphy"/>
              </a:rPr>
              <a:t>Applications:</a:t>
            </a:r>
            <a:endParaRPr sz="2800">
              <a:latin typeface="Lucida Calligraphy"/>
              <a:cs typeface="Lucida Calligraphy"/>
            </a:endParaRPr>
          </a:p>
          <a:p>
            <a:pPr marL="527685" indent="-515620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5" dirty="0">
                <a:solidFill>
                  <a:srgbClr val="7E7E7E"/>
                </a:solidFill>
                <a:latin typeface="Times New Roman"/>
                <a:cs typeface="Times New Roman"/>
              </a:rPr>
              <a:t>Telephone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Regional</a:t>
            </a:r>
            <a:r>
              <a:rPr sz="2800" spc="-45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imes New Roman"/>
                <a:cs typeface="Times New Roman"/>
              </a:rPr>
              <a:t>office.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50" dirty="0">
                <a:solidFill>
                  <a:srgbClr val="7E7E7E"/>
                </a:solidFill>
                <a:latin typeface="Times New Roman"/>
                <a:cs typeface="Times New Roman"/>
              </a:rPr>
              <a:t>WAN.(Wide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Area</a:t>
            </a:r>
            <a:r>
              <a:rPr sz="2800" spc="-16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imes New Roman"/>
                <a:cs typeface="Times New Roman"/>
              </a:rPr>
              <a:t>Network).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849</Words>
  <Application>Microsoft Office PowerPoint</Application>
  <PresentationFormat>On-screen Show (4:3)</PresentationFormat>
  <Paragraphs>117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Algerian</vt:lpstr>
      <vt:lpstr>Arial</vt:lpstr>
      <vt:lpstr>Calibri</vt:lpstr>
      <vt:lpstr>Century Gothic</vt:lpstr>
      <vt:lpstr>Cooper Black</vt:lpstr>
      <vt:lpstr>Courier New</vt:lpstr>
      <vt:lpstr>Lucida Calligraphy</vt:lpstr>
      <vt:lpstr>Palatino Linotype</vt:lpstr>
      <vt:lpstr>Times New Roman</vt:lpstr>
      <vt:lpstr>Office Theme</vt:lpstr>
      <vt:lpstr>Network topology</vt:lpstr>
      <vt:lpstr>Topology</vt:lpstr>
      <vt:lpstr>Network Topology</vt:lpstr>
      <vt:lpstr>Mesh Topology</vt:lpstr>
      <vt:lpstr>Mesh Topology</vt:lpstr>
      <vt:lpstr>Mesh Topology</vt:lpstr>
      <vt:lpstr>Mesh Topology</vt:lpstr>
      <vt:lpstr>Mesh Topology</vt:lpstr>
      <vt:lpstr>Mesh Topology</vt:lpstr>
      <vt:lpstr>Star Topology</vt:lpstr>
      <vt:lpstr>Star Topology</vt:lpstr>
      <vt:lpstr>Star Topology</vt:lpstr>
      <vt:lpstr>Star Topology</vt:lpstr>
      <vt:lpstr>Star Topology</vt:lpstr>
      <vt:lpstr>Applications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Bus Topology</vt:lpstr>
      <vt:lpstr>Ring Topology</vt:lpstr>
      <vt:lpstr>Ring Topology</vt:lpstr>
      <vt:lpstr>Ring Topology</vt:lpstr>
      <vt:lpstr>Ring Topology</vt:lpstr>
      <vt:lpstr>Ring Topology</vt:lpstr>
      <vt:lpstr>Ring Topology</vt:lpstr>
      <vt:lpstr>Tree Topology</vt:lpstr>
      <vt:lpstr>Tree Topology</vt:lpstr>
      <vt:lpstr>Hybrid Topology</vt:lpstr>
      <vt:lpstr>Hybrid Topology</vt:lpstr>
      <vt:lpstr>Considerations for  choosing topology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topology</dc:title>
  <cp:lastModifiedBy>Vinayprasad MS</cp:lastModifiedBy>
  <cp:revision>1</cp:revision>
  <dcterms:created xsi:type="dcterms:W3CDTF">2020-10-14T13:43:06Z</dcterms:created>
  <dcterms:modified xsi:type="dcterms:W3CDTF">2020-10-14T13:45:12Z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2020-10-14T00:00:00Z</vt:filetime>
  </property>
</Properties>
</file>