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1116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917943" y="9684466"/>
            <a:ext cx="2203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8091" y="1647444"/>
            <a:ext cx="4559300" cy="2174954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1315720" marR="1383030" indent="-1270" algn="ctr">
              <a:lnSpc>
                <a:spcPct val="100000"/>
              </a:lnSpc>
              <a:spcBef>
                <a:spcPts val="2155"/>
              </a:spcBef>
            </a:pPr>
            <a:r>
              <a:rPr lang="en-IN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Module IV </a:t>
            </a:r>
            <a:r>
              <a:rPr sz="2400" spc="-5" dirty="0" smtClean="0">
                <a:latin typeface="Times New Roman"/>
                <a:cs typeface="Times New Roman"/>
              </a:rPr>
              <a:t>Network</a:t>
            </a:r>
            <a:r>
              <a:rPr sz="2400" spc="-65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Layer</a:t>
            </a:r>
            <a:endParaRPr sz="24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IP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Mapping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016" y="5696962"/>
            <a:ext cx="314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Network </a:t>
            </a:r>
            <a:r>
              <a:rPr sz="1800" b="1" i="1" dirty="0">
                <a:latin typeface="Times New Roman"/>
                <a:cs typeface="Times New Roman"/>
              </a:rPr>
              <a:t>layer in </a:t>
            </a:r>
            <a:r>
              <a:rPr sz="1800" b="1" i="1" spc="-5" dirty="0">
                <a:latin typeface="Times New Roman"/>
                <a:cs typeface="Times New Roman"/>
              </a:rPr>
              <a:t>an</a:t>
            </a:r>
            <a:r>
              <a:rPr sz="1800" b="1" i="1" spc="-9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internetwork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20695" y="6667500"/>
            <a:ext cx="2242948" cy="93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0145" y="6570726"/>
            <a:ext cx="3700487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3738" y="6022085"/>
            <a:ext cx="4024900" cy="15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0695" y="6761226"/>
            <a:ext cx="2249043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0145" y="6761226"/>
            <a:ext cx="3700487" cy="1143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5416" y="8788394"/>
            <a:ext cx="2476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4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46120" y="8850879"/>
            <a:ext cx="4699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00" spc="10" dirty="0">
                <a:latin typeface="Times New Roman"/>
                <a:cs typeface="Times New Roman"/>
              </a:rPr>
              <a:t>th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5416" y="8864593"/>
            <a:ext cx="3693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Data Communications and Networking, 4 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7716" y="8855452"/>
            <a:ext cx="2603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5E5E5E"/>
                </a:solidFill>
                <a:latin typeface="Arial"/>
                <a:cs typeface="Arial"/>
              </a:rPr>
              <a:t>20.2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69243" y="7904226"/>
            <a:ext cx="1474982" cy="944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30145" y="7904226"/>
            <a:ext cx="3700487" cy="7505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98091" y="562432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1456" y="2607055"/>
            <a:ext cx="379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Services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7458" y="2607055"/>
            <a:ext cx="30924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Length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5717" y="2568701"/>
            <a:ext cx="2816860" cy="215900"/>
          </a:xfrm>
          <a:custGeom>
            <a:avLst/>
            <a:gdLst/>
            <a:ahLst/>
            <a:cxnLst/>
            <a:rect l="l" t="t" r="r" b="b"/>
            <a:pathLst>
              <a:path w="2816860" h="215900">
                <a:moveTo>
                  <a:pt x="2813304" y="0"/>
                </a:moveTo>
                <a:lnTo>
                  <a:pt x="3048" y="0"/>
                </a:lnTo>
                <a:lnTo>
                  <a:pt x="762" y="762"/>
                </a:lnTo>
                <a:lnTo>
                  <a:pt x="0" y="2286"/>
                </a:lnTo>
                <a:lnTo>
                  <a:pt x="0" y="215645"/>
                </a:lnTo>
                <a:lnTo>
                  <a:pt x="6095" y="215645"/>
                </a:lnTo>
                <a:lnTo>
                  <a:pt x="6095" y="5334"/>
                </a:lnTo>
                <a:lnTo>
                  <a:pt x="3048" y="5334"/>
                </a:lnTo>
                <a:lnTo>
                  <a:pt x="6095" y="2286"/>
                </a:lnTo>
                <a:lnTo>
                  <a:pt x="2816352" y="2286"/>
                </a:lnTo>
                <a:lnTo>
                  <a:pt x="2815590" y="762"/>
                </a:lnTo>
                <a:lnTo>
                  <a:pt x="2813304" y="0"/>
                </a:lnTo>
                <a:close/>
              </a:path>
              <a:path w="2816860" h="215900">
                <a:moveTo>
                  <a:pt x="2811018" y="2286"/>
                </a:moveTo>
                <a:lnTo>
                  <a:pt x="2811018" y="215645"/>
                </a:lnTo>
                <a:lnTo>
                  <a:pt x="2816352" y="215645"/>
                </a:lnTo>
                <a:lnTo>
                  <a:pt x="2816352" y="5334"/>
                </a:lnTo>
                <a:lnTo>
                  <a:pt x="2813304" y="5334"/>
                </a:lnTo>
                <a:lnTo>
                  <a:pt x="2811018" y="2286"/>
                </a:lnTo>
                <a:close/>
              </a:path>
              <a:path w="2816860" h="215900">
                <a:moveTo>
                  <a:pt x="6095" y="2286"/>
                </a:moveTo>
                <a:lnTo>
                  <a:pt x="3048" y="5334"/>
                </a:lnTo>
                <a:lnTo>
                  <a:pt x="6095" y="5334"/>
                </a:lnTo>
                <a:lnTo>
                  <a:pt x="6095" y="2286"/>
                </a:lnTo>
                <a:close/>
              </a:path>
              <a:path w="2816860" h="215900">
                <a:moveTo>
                  <a:pt x="2811018" y="2286"/>
                </a:moveTo>
                <a:lnTo>
                  <a:pt x="6095" y="2286"/>
                </a:lnTo>
                <a:lnTo>
                  <a:pt x="6095" y="5334"/>
                </a:lnTo>
                <a:lnTo>
                  <a:pt x="2811018" y="5334"/>
                </a:lnTo>
                <a:lnTo>
                  <a:pt x="2811018" y="2286"/>
                </a:lnTo>
                <a:close/>
              </a:path>
              <a:path w="2816860" h="215900">
                <a:moveTo>
                  <a:pt x="2816352" y="2286"/>
                </a:moveTo>
                <a:lnTo>
                  <a:pt x="2811018" y="2286"/>
                </a:lnTo>
                <a:lnTo>
                  <a:pt x="2813304" y="5334"/>
                </a:lnTo>
                <a:lnTo>
                  <a:pt x="2816352" y="5334"/>
                </a:lnTo>
                <a:lnTo>
                  <a:pt x="2816352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2396" y="2576322"/>
            <a:ext cx="0" cy="208279"/>
          </a:xfrm>
          <a:custGeom>
            <a:avLst/>
            <a:gdLst/>
            <a:ahLst/>
            <a:cxnLst/>
            <a:rect l="l" t="t" r="r" b="b"/>
            <a:pathLst>
              <a:path h="208280">
                <a:moveTo>
                  <a:pt x="0" y="0"/>
                </a:moveTo>
                <a:lnTo>
                  <a:pt x="0" y="208026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0969" y="2568701"/>
            <a:ext cx="0" cy="223520"/>
          </a:xfrm>
          <a:custGeom>
            <a:avLst/>
            <a:gdLst/>
            <a:ahLst/>
            <a:cxnLst/>
            <a:rect l="l" t="t" r="r" b="b"/>
            <a:pathLst>
              <a:path h="223519">
                <a:moveTo>
                  <a:pt x="0" y="0"/>
                </a:moveTo>
                <a:lnTo>
                  <a:pt x="0" y="223266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49676" y="2576322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92095" y="2425696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8201" y="2425696"/>
            <a:ext cx="695325" cy="31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algn="ctr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605"/>
              </a:spcBef>
            </a:pPr>
            <a:r>
              <a:rPr sz="700" b="1" spc="-10" dirty="0">
                <a:latin typeface="Arial"/>
                <a:cs typeface="Arial"/>
              </a:rPr>
              <a:t>Version</a:t>
            </a:r>
            <a:r>
              <a:rPr sz="700" b="1" spc="105" dirty="0">
                <a:latin typeface="Arial"/>
                <a:cs typeface="Arial"/>
              </a:rPr>
              <a:t> </a:t>
            </a:r>
            <a:r>
              <a:rPr sz="700" b="1" spc="-5" dirty="0">
                <a:latin typeface="Arial"/>
                <a:cs typeface="Arial"/>
              </a:rPr>
              <a:t>HLEN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0087" y="2425696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2134" y="2425696"/>
            <a:ext cx="1123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1</a:t>
            </a:r>
            <a:r>
              <a:rPr sz="700" b="1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8248" y="2425696"/>
            <a:ext cx="1123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1</a:t>
            </a:r>
            <a:r>
              <a:rPr sz="700" b="1" dirty="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1017" y="2425696"/>
            <a:ext cx="1123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3</a:t>
            </a:r>
            <a:r>
              <a:rPr sz="700" b="1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96617" y="1869948"/>
            <a:ext cx="3611245" cy="914400"/>
          </a:xfrm>
          <a:custGeom>
            <a:avLst/>
            <a:gdLst/>
            <a:ahLst/>
            <a:cxnLst/>
            <a:rect l="l" t="t" r="r" b="b"/>
            <a:pathLst>
              <a:path w="3611245" h="914400">
                <a:moveTo>
                  <a:pt x="3009138" y="356616"/>
                </a:moveTo>
                <a:lnTo>
                  <a:pt x="2106168" y="356616"/>
                </a:lnTo>
                <a:lnTo>
                  <a:pt x="2399145" y="914400"/>
                </a:lnTo>
                <a:lnTo>
                  <a:pt x="2695160" y="914400"/>
                </a:lnTo>
                <a:lnTo>
                  <a:pt x="3009138" y="356616"/>
                </a:lnTo>
                <a:close/>
              </a:path>
              <a:path w="3611245" h="914400">
                <a:moveTo>
                  <a:pt x="3611117" y="0"/>
                </a:moveTo>
                <a:lnTo>
                  <a:pt x="0" y="0"/>
                </a:lnTo>
                <a:lnTo>
                  <a:pt x="0" y="356616"/>
                </a:lnTo>
                <a:lnTo>
                  <a:pt x="3611117" y="356616"/>
                </a:lnTo>
                <a:lnTo>
                  <a:pt x="3611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93570" y="1867661"/>
            <a:ext cx="3617595" cy="916940"/>
          </a:xfrm>
          <a:custGeom>
            <a:avLst/>
            <a:gdLst/>
            <a:ahLst/>
            <a:cxnLst/>
            <a:rect l="l" t="t" r="r" b="b"/>
            <a:pathLst>
              <a:path w="3617595" h="916939">
                <a:moveTo>
                  <a:pt x="2106930" y="360426"/>
                </a:moveTo>
                <a:lnTo>
                  <a:pt x="2399297" y="916686"/>
                </a:lnTo>
                <a:lnTo>
                  <a:pt x="2405410" y="916686"/>
                </a:lnTo>
                <a:lnTo>
                  <a:pt x="2114301" y="361950"/>
                </a:lnTo>
                <a:lnTo>
                  <a:pt x="2109216" y="361950"/>
                </a:lnTo>
                <a:lnTo>
                  <a:pt x="2106930" y="360426"/>
                </a:lnTo>
                <a:close/>
              </a:path>
              <a:path w="3617595" h="916939">
                <a:moveTo>
                  <a:pt x="3611879" y="356616"/>
                </a:moveTo>
                <a:lnTo>
                  <a:pt x="3010662" y="356616"/>
                </a:lnTo>
                <a:lnTo>
                  <a:pt x="2695173" y="916686"/>
                </a:lnTo>
                <a:lnTo>
                  <a:pt x="2701511" y="916686"/>
                </a:lnTo>
                <a:lnTo>
                  <a:pt x="3014374" y="361950"/>
                </a:lnTo>
                <a:lnTo>
                  <a:pt x="3012186" y="361950"/>
                </a:lnTo>
                <a:lnTo>
                  <a:pt x="3015234" y="360426"/>
                </a:lnTo>
                <a:lnTo>
                  <a:pt x="3617214" y="360426"/>
                </a:lnTo>
                <a:lnTo>
                  <a:pt x="3617214" y="358902"/>
                </a:lnTo>
                <a:lnTo>
                  <a:pt x="3611879" y="358902"/>
                </a:lnTo>
                <a:lnTo>
                  <a:pt x="3611879" y="356616"/>
                </a:lnTo>
                <a:close/>
              </a:path>
              <a:path w="3617595" h="916939">
                <a:moveTo>
                  <a:pt x="3617214" y="0"/>
                </a:moveTo>
                <a:lnTo>
                  <a:pt x="0" y="0"/>
                </a:lnTo>
                <a:lnTo>
                  <a:pt x="0" y="361950"/>
                </a:lnTo>
                <a:lnTo>
                  <a:pt x="2107731" y="361950"/>
                </a:lnTo>
                <a:lnTo>
                  <a:pt x="2106930" y="360426"/>
                </a:lnTo>
                <a:lnTo>
                  <a:pt x="2113501" y="360426"/>
                </a:lnTo>
                <a:lnTo>
                  <a:pt x="2112701" y="358902"/>
                </a:lnTo>
                <a:lnTo>
                  <a:pt x="5334" y="358902"/>
                </a:lnTo>
                <a:lnTo>
                  <a:pt x="3048" y="356616"/>
                </a:lnTo>
                <a:lnTo>
                  <a:pt x="5334" y="356616"/>
                </a:lnTo>
                <a:lnTo>
                  <a:pt x="5334" y="5334"/>
                </a:lnTo>
                <a:lnTo>
                  <a:pt x="3047" y="5334"/>
                </a:lnTo>
                <a:lnTo>
                  <a:pt x="5334" y="2286"/>
                </a:lnTo>
                <a:lnTo>
                  <a:pt x="3617214" y="2286"/>
                </a:lnTo>
                <a:lnTo>
                  <a:pt x="3617214" y="0"/>
                </a:lnTo>
                <a:close/>
              </a:path>
              <a:path w="3617595" h="916939">
                <a:moveTo>
                  <a:pt x="2113501" y="360426"/>
                </a:moveTo>
                <a:lnTo>
                  <a:pt x="2106930" y="360426"/>
                </a:lnTo>
                <a:lnTo>
                  <a:pt x="2109216" y="361950"/>
                </a:lnTo>
                <a:lnTo>
                  <a:pt x="2114301" y="361950"/>
                </a:lnTo>
                <a:lnTo>
                  <a:pt x="2113501" y="360426"/>
                </a:lnTo>
                <a:close/>
              </a:path>
              <a:path w="3617595" h="916939">
                <a:moveTo>
                  <a:pt x="3015234" y="360426"/>
                </a:moveTo>
                <a:lnTo>
                  <a:pt x="3012186" y="361950"/>
                </a:lnTo>
                <a:lnTo>
                  <a:pt x="3014374" y="361950"/>
                </a:lnTo>
                <a:lnTo>
                  <a:pt x="3015234" y="360426"/>
                </a:lnTo>
                <a:close/>
              </a:path>
              <a:path w="3617595" h="916939">
                <a:moveTo>
                  <a:pt x="3617214" y="360426"/>
                </a:moveTo>
                <a:lnTo>
                  <a:pt x="3015234" y="360426"/>
                </a:lnTo>
                <a:lnTo>
                  <a:pt x="3014374" y="361950"/>
                </a:lnTo>
                <a:lnTo>
                  <a:pt x="3617214" y="361950"/>
                </a:lnTo>
                <a:lnTo>
                  <a:pt x="3617214" y="360426"/>
                </a:lnTo>
                <a:close/>
              </a:path>
              <a:path w="3617595" h="916939">
                <a:moveTo>
                  <a:pt x="5334" y="356616"/>
                </a:moveTo>
                <a:lnTo>
                  <a:pt x="3048" y="356616"/>
                </a:lnTo>
                <a:lnTo>
                  <a:pt x="5334" y="358902"/>
                </a:lnTo>
                <a:lnTo>
                  <a:pt x="5334" y="356616"/>
                </a:lnTo>
                <a:close/>
              </a:path>
              <a:path w="3617595" h="916939">
                <a:moveTo>
                  <a:pt x="2111502" y="356616"/>
                </a:moveTo>
                <a:lnTo>
                  <a:pt x="5334" y="356616"/>
                </a:lnTo>
                <a:lnTo>
                  <a:pt x="5334" y="358902"/>
                </a:lnTo>
                <a:lnTo>
                  <a:pt x="2112701" y="358902"/>
                </a:lnTo>
                <a:lnTo>
                  <a:pt x="2111502" y="356616"/>
                </a:lnTo>
                <a:close/>
              </a:path>
              <a:path w="3617595" h="916939">
                <a:moveTo>
                  <a:pt x="3611879" y="2286"/>
                </a:moveTo>
                <a:lnTo>
                  <a:pt x="3611879" y="358902"/>
                </a:lnTo>
                <a:lnTo>
                  <a:pt x="3614166" y="356616"/>
                </a:lnTo>
                <a:lnTo>
                  <a:pt x="3617214" y="356616"/>
                </a:lnTo>
                <a:lnTo>
                  <a:pt x="3617214" y="5334"/>
                </a:lnTo>
                <a:lnTo>
                  <a:pt x="3614166" y="5334"/>
                </a:lnTo>
                <a:lnTo>
                  <a:pt x="3611879" y="2286"/>
                </a:lnTo>
                <a:close/>
              </a:path>
              <a:path w="3617595" h="916939">
                <a:moveTo>
                  <a:pt x="3617214" y="356616"/>
                </a:moveTo>
                <a:lnTo>
                  <a:pt x="3614166" y="356616"/>
                </a:lnTo>
                <a:lnTo>
                  <a:pt x="3611879" y="358902"/>
                </a:lnTo>
                <a:lnTo>
                  <a:pt x="3617214" y="358902"/>
                </a:lnTo>
                <a:lnTo>
                  <a:pt x="3617214" y="356616"/>
                </a:lnTo>
                <a:close/>
              </a:path>
              <a:path w="3617595" h="916939">
                <a:moveTo>
                  <a:pt x="5334" y="2286"/>
                </a:moveTo>
                <a:lnTo>
                  <a:pt x="3047" y="5334"/>
                </a:lnTo>
                <a:lnTo>
                  <a:pt x="5334" y="5334"/>
                </a:lnTo>
                <a:lnTo>
                  <a:pt x="5334" y="2286"/>
                </a:lnTo>
                <a:close/>
              </a:path>
              <a:path w="3617595" h="916939">
                <a:moveTo>
                  <a:pt x="3611879" y="2286"/>
                </a:moveTo>
                <a:lnTo>
                  <a:pt x="5334" y="2286"/>
                </a:lnTo>
                <a:lnTo>
                  <a:pt x="5334" y="5334"/>
                </a:lnTo>
                <a:lnTo>
                  <a:pt x="3611879" y="5334"/>
                </a:lnTo>
                <a:lnTo>
                  <a:pt x="3611879" y="2286"/>
                </a:lnTo>
                <a:close/>
              </a:path>
              <a:path w="3617595" h="916939">
                <a:moveTo>
                  <a:pt x="3617214" y="2286"/>
                </a:moveTo>
                <a:lnTo>
                  <a:pt x="3611879" y="2286"/>
                </a:lnTo>
                <a:lnTo>
                  <a:pt x="3614166" y="5334"/>
                </a:lnTo>
                <a:lnTo>
                  <a:pt x="3617214" y="5334"/>
                </a:lnTo>
                <a:lnTo>
                  <a:pt x="3617214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41576" y="1916375"/>
            <a:ext cx="3204845" cy="29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0000"/>
              </a:lnSpc>
              <a:spcBef>
                <a:spcPts val="100"/>
              </a:spcBef>
            </a:pPr>
            <a:r>
              <a:rPr sz="800" b="1" spc="-5" dirty="0">
                <a:latin typeface="Times New Roman"/>
                <a:cs typeface="Times New Roman"/>
              </a:rPr>
              <a:t>The header checksum is calculated over the IP </a:t>
            </a:r>
            <a:r>
              <a:rPr sz="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header </a:t>
            </a:r>
            <a:r>
              <a:rPr sz="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only</a:t>
            </a:r>
            <a:r>
              <a:rPr sz="800" b="1" spc="-10" dirty="0">
                <a:latin typeface="Times New Roman"/>
                <a:cs typeface="Times New Roman"/>
              </a:rPr>
              <a:t>. </a:t>
            </a:r>
            <a:r>
              <a:rPr sz="800" b="1" spc="-25" dirty="0">
                <a:latin typeface="Times New Roman"/>
                <a:cs typeface="Times New Roman"/>
              </a:rPr>
              <a:t>TCP, </a:t>
            </a:r>
            <a:r>
              <a:rPr sz="800" b="1" spc="-5" dirty="0">
                <a:latin typeface="Times New Roman"/>
                <a:cs typeface="Times New Roman"/>
              </a:rPr>
              <a:t>UDP </a:t>
            </a:r>
            <a:r>
              <a:rPr sz="800" b="1" spc="-10" dirty="0">
                <a:latin typeface="Times New Roman"/>
                <a:cs typeface="Times New Roman"/>
              </a:rPr>
              <a:t>etc  </a:t>
            </a:r>
            <a:r>
              <a:rPr sz="800" b="1" spc="-5" dirty="0">
                <a:latin typeface="Times New Roman"/>
                <a:cs typeface="Times New Roman"/>
              </a:rPr>
              <a:t>protect their </a:t>
            </a:r>
            <a:r>
              <a:rPr sz="800" b="1" dirty="0">
                <a:latin typeface="Times New Roman"/>
                <a:cs typeface="Times New Roman"/>
              </a:rPr>
              <a:t>own </a:t>
            </a:r>
            <a:r>
              <a:rPr sz="800" b="1" spc="-5" dirty="0">
                <a:latin typeface="Times New Roman"/>
                <a:cs typeface="Times New Roman"/>
              </a:rPr>
              <a:t>data and header by a</a:t>
            </a:r>
            <a:r>
              <a:rPr sz="800" b="1" spc="-20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Times New Roman"/>
                <a:cs typeface="Times New Roman"/>
              </a:rPr>
              <a:t>checksum.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20336" y="2844795"/>
            <a:ext cx="56578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Identification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8375" y="2832607"/>
            <a:ext cx="10769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78460" algn="l"/>
              </a:tabLst>
            </a:pPr>
            <a:r>
              <a:rPr sz="700" b="1" spc="-5" dirty="0">
                <a:latin typeface="Arial"/>
                <a:cs typeface="Arial"/>
              </a:rPr>
              <a:t>Flags	Fragment</a:t>
            </a:r>
            <a:r>
              <a:rPr sz="700" b="1" spc="-70" dirty="0">
                <a:latin typeface="Arial"/>
                <a:cs typeface="Arial"/>
              </a:rPr>
              <a:t> </a:t>
            </a:r>
            <a:r>
              <a:rPr sz="700" b="1" spc="-5" dirty="0">
                <a:latin typeface="Arial"/>
                <a:cs typeface="Arial"/>
              </a:rPr>
              <a:t>Offset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33464" y="3073404"/>
            <a:ext cx="1752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TTL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81709" y="3050544"/>
            <a:ext cx="1840864" cy="79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0"/>
              </a:spcBef>
              <a:tabLst>
                <a:tab pos="945515" algn="l"/>
              </a:tabLst>
            </a:pPr>
            <a:r>
              <a:rPr sz="700" b="1" spc="-5" dirty="0">
                <a:latin typeface="Arial"/>
                <a:cs typeface="Arial"/>
              </a:rPr>
              <a:t>Protocol	IP Header</a:t>
            </a:r>
            <a:r>
              <a:rPr sz="700" b="1" spc="-80" dirty="0">
                <a:latin typeface="Arial"/>
                <a:cs typeface="Arial"/>
              </a:rPr>
              <a:t> </a:t>
            </a:r>
            <a:r>
              <a:rPr sz="700" b="1" spc="-5" dirty="0">
                <a:latin typeface="Arial"/>
                <a:cs typeface="Arial"/>
              </a:rPr>
              <a:t>Checksum</a:t>
            </a:r>
            <a:endParaRPr sz="700">
              <a:latin typeface="Arial"/>
              <a:cs typeface="Arial"/>
            </a:endParaRPr>
          </a:p>
          <a:p>
            <a:pPr marL="219075" marR="649605" indent="71120">
              <a:lnSpc>
                <a:spcPts val="1750"/>
              </a:lnSpc>
              <a:spcBef>
                <a:spcPts val="170"/>
              </a:spcBef>
            </a:pPr>
            <a:r>
              <a:rPr sz="700" b="1" spc="-5" dirty="0">
                <a:latin typeface="Arial"/>
                <a:cs typeface="Arial"/>
              </a:rPr>
              <a:t>Source </a:t>
            </a:r>
            <a:r>
              <a:rPr sz="700" b="1" dirty="0">
                <a:latin typeface="Arial"/>
                <a:cs typeface="Arial"/>
              </a:rPr>
              <a:t>IP </a:t>
            </a:r>
            <a:r>
              <a:rPr sz="700" b="1" spc="-10" dirty="0">
                <a:latin typeface="Arial"/>
                <a:cs typeface="Arial"/>
              </a:rPr>
              <a:t>Address  </a:t>
            </a:r>
            <a:r>
              <a:rPr sz="700" b="1" spc="-5" dirty="0">
                <a:latin typeface="Arial"/>
                <a:cs typeface="Arial"/>
              </a:rPr>
              <a:t>Destination IP</a:t>
            </a:r>
            <a:r>
              <a:rPr sz="700" b="1" spc="-110" dirty="0">
                <a:latin typeface="Arial"/>
                <a:cs typeface="Arial"/>
              </a:rPr>
              <a:t> </a:t>
            </a:r>
            <a:r>
              <a:rPr sz="700" b="1" spc="-10" dirty="0">
                <a:latin typeface="Arial"/>
                <a:cs typeface="Arial"/>
              </a:rPr>
              <a:t>Address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r>
              <a:rPr sz="700" b="1" spc="-5" dirty="0">
                <a:latin typeface="Arial"/>
                <a:cs typeface="Arial"/>
              </a:rPr>
              <a:t>Options</a:t>
            </a:r>
            <a:r>
              <a:rPr sz="700" b="1" spc="-30" dirty="0">
                <a:latin typeface="Arial"/>
                <a:cs typeface="Arial"/>
              </a:rPr>
              <a:t> </a:t>
            </a:r>
            <a:r>
              <a:rPr sz="700" b="1" spc="-5" dirty="0">
                <a:latin typeface="Arial"/>
                <a:cs typeface="Arial"/>
              </a:rPr>
              <a:t>(variable)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29403" y="2784347"/>
            <a:ext cx="0" cy="1114425"/>
          </a:xfrm>
          <a:custGeom>
            <a:avLst/>
            <a:gdLst/>
            <a:ahLst/>
            <a:cxnLst/>
            <a:rect l="l" t="t" r="r" b="b"/>
            <a:pathLst>
              <a:path h="1114425">
                <a:moveTo>
                  <a:pt x="0" y="0"/>
                </a:moveTo>
                <a:lnTo>
                  <a:pt x="0" y="1114044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18766" y="2784347"/>
            <a:ext cx="0" cy="1116330"/>
          </a:xfrm>
          <a:custGeom>
            <a:avLst/>
            <a:gdLst/>
            <a:ahLst/>
            <a:cxnLst/>
            <a:rect l="l" t="t" r="r" b="b"/>
            <a:pathLst>
              <a:path h="1116329">
                <a:moveTo>
                  <a:pt x="0" y="0"/>
                </a:moveTo>
                <a:lnTo>
                  <a:pt x="0" y="111633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8766" y="2792348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18766" y="3013710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18766" y="3234308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8766" y="3455289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27910" y="3677792"/>
            <a:ext cx="2804160" cy="0"/>
          </a:xfrm>
          <a:custGeom>
            <a:avLst/>
            <a:gdLst/>
            <a:ahLst/>
            <a:cxnLst/>
            <a:rect l="l" t="t" r="r" b="b"/>
            <a:pathLst>
              <a:path w="2804160">
                <a:moveTo>
                  <a:pt x="0" y="0"/>
                </a:moveTo>
                <a:lnTo>
                  <a:pt x="2804160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2777" y="2784348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6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86605" y="2791967"/>
            <a:ext cx="0" cy="220979"/>
          </a:xfrm>
          <a:custGeom>
            <a:avLst/>
            <a:gdLst/>
            <a:ahLst/>
            <a:cxnLst/>
            <a:rect l="l" t="t" r="r" b="b"/>
            <a:pathLst>
              <a:path h="220980">
                <a:moveTo>
                  <a:pt x="0" y="0"/>
                </a:moveTo>
                <a:lnTo>
                  <a:pt x="0" y="22097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80969" y="3012948"/>
            <a:ext cx="0" cy="220979"/>
          </a:xfrm>
          <a:custGeom>
            <a:avLst/>
            <a:gdLst/>
            <a:ahLst/>
            <a:cxnLst/>
            <a:rect l="l" t="t" r="r" b="b"/>
            <a:pathLst>
              <a:path h="220980">
                <a:moveTo>
                  <a:pt x="0" y="0"/>
                </a:moveTo>
                <a:lnTo>
                  <a:pt x="0" y="220979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18766" y="3900677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5763" y="2784348"/>
            <a:ext cx="296545" cy="272415"/>
          </a:xfrm>
          <a:custGeom>
            <a:avLst/>
            <a:gdLst/>
            <a:ahLst/>
            <a:cxnLst/>
            <a:rect l="l" t="t" r="r" b="b"/>
            <a:pathLst>
              <a:path w="296545" h="272414">
                <a:moveTo>
                  <a:pt x="296014" y="0"/>
                </a:moveTo>
                <a:lnTo>
                  <a:pt x="0" y="0"/>
                </a:lnTo>
                <a:lnTo>
                  <a:pt x="142886" y="272033"/>
                </a:lnTo>
                <a:lnTo>
                  <a:pt x="2960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2867" y="2784348"/>
            <a:ext cx="302260" cy="277495"/>
          </a:xfrm>
          <a:custGeom>
            <a:avLst/>
            <a:gdLst/>
            <a:ahLst/>
            <a:cxnLst/>
            <a:rect l="l" t="t" r="r" b="b"/>
            <a:pathLst>
              <a:path w="302260" h="277494">
                <a:moveTo>
                  <a:pt x="6113" y="0"/>
                </a:moveTo>
                <a:lnTo>
                  <a:pt x="0" y="0"/>
                </a:lnTo>
                <a:lnTo>
                  <a:pt x="145782" y="277367"/>
                </a:lnTo>
                <a:lnTo>
                  <a:pt x="149650" y="270509"/>
                </a:lnTo>
                <a:lnTo>
                  <a:pt x="143496" y="270509"/>
                </a:lnTo>
                <a:lnTo>
                  <a:pt x="145863" y="266308"/>
                </a:lnTo>
                <a:lnTo>
                  <a:pt x="6113" y="0"/>
                </a:lnTo>
                <a:close/>
              </a:path>
              <a:path w="302260" h="277494">
                <a:moveTo>
                  <a:pt x="145863" y="266308"/>
                </a:moveTo>
                <a:lnTo>
                  <a:pt x="143496" y="270509"/>
                </a:lnTo>
                <a:lnTo>
                  <a:pt x="148068" y="270509"/>
                </a:lnTo>
                <a:lnTo>
                  <a:pt x="145863" y="266308"/>
                </a:lnTo>
                <a:close/>
              </a:path>
              <a:path w="302260" h="277494">
                <a:moveTo>
                  <a:pt x="302214" y="0"/>
                </a:moveTo>
                <a:lnTo>
                  <a:pt x="295875" y="0"/>
                </a:lnTo>
                <a:lnTo>
                  <a:pt x="145863" y="266308"/>
                </a:lnTo>
                <a:lnTo>
                  <a:pt x="148068" y="270509"/>
                </a:lnTo>
                <a:lnTo>
                  <a:pt x="149650" y="270509"/>
                </a:lnTo>
                <a:lnTo>
                  <a:pt x="302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160016" y="4811517"/>
            <a:ext cx="3743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</a:t>
            </a:r>
            <a:r>
              <a:rPr sz="500" spc="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98091" y="1647444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3738" y="6098285"/>
            <a:ext cx="4024900" cy="1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91996" y="6760718"/>
            <a:ext cx="4572000" cy="1144270"/>
          </a:xfrm>
          <a:custGeom>
            <a:avLst/>
            <a:gdLst/>
            <a:ahLst/>
            <a:cxnLst/>
            <a:rect l="l" t="t" r="r" b="b"/>
            <a:pathLst>
              <a:path w="4572000" h="1144270">
                <a:moveTo>
                  <a:pt x="0" y="1143761"/>
                </a:moveTo>
                <a:lnTo>
                  <a:pt x="4572000" y="1143761"/>
                </a:lnTo>
                <a:lnTo>
                  <a:pt x="4572000" y="0"/>
                </a:lnTo>
                <a:lnTo>
                  <a:pt x="0" y="0"/>
                </a:lnTo>
                <a:lnTo>
                  <a:pt x="0" y="1143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498091" y="562432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1600" b="1" i="1" dirty="0">
                <a:solidFill>
                  <a:srgbClr val="9A6500"/>
                </a:solidFill>
                <a:latin typeface="Times New Roman"/>
                <a:cs typeface="Times New Roman"/>
              </a:rPr>
              <a:t>Example</a:t>
            </a:r>
            <a:r>
              <a:rPr sz="1600" b="1" i="1" spc="-25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1600" b="1" i="1" dirty="0">
                <a:solidFill>
                  <a:srgbClr val="9A6500"/>
                </a:solidFill>
                <a:latin typeface="Times New Roman"/>
                <a:cs typeface="Times New Roman"/>
              </a:rPr>
              <a:t>20.1</a:t>
            </a:r>
            <a:endParaRPr sz="1600">
              <a:latin typeface="Times New Roman"/>
              <a:cs typeface="Times New Roman"/>
            </a:endParaRPr>
          </a:p>
          <a:p>
            <a:pPr marL="1922145" marR="218440" indent="-1769110">
              <a:lnSpc>
                <a:spcPct val="100000"/>
              </a:lnSpc>
              <a:spcBef>
                <a:spcPts val="965"/>
              </a:spcBef>
            </a:pPr>
            <a:r>
              <a:rPr sz="1400" b="1" i="1" spc="-5" dirty="0">
                <a:latin typeface="Times New Roman"/>
                <a:cs typeface="Times New Roman"/>
              </a:rPr>
              <a:t>An IPv4 packet has arrived with the first 8 bits as shown:  </a:t>
            </a:r>
            <a:r>
              <a:rPr sz="1400" b="1" i="1" spc="-5" dirty="0">
                <a:solidFill>
                  <a:srgbClr val="AFBF39"/>
                </a:solidFill>
                <a:latin typeface="Times New Roman"/>
                <a:cs typeface="Times New Roman"/>
              </a:rPr>
              <a:t>0100</a:t>
            </a:r>
            <a:r>
              <a:rPr sz="1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0010</a:t>
            </a:r>
            <a:endParaRPr sz="140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</a:pPr>
            <a:r>
              <a:rPr sz="1400" b="1" i="1" spc="-5" dirty="0">
                <a:latin typeface="Times New Roman"/>
                <a:cs typeface="Times New Roman"/>
              </a:rPr>
              <a:t>The </a:t>
            </a:r>
            <a:r>
              <a:rPr sz="1400" b="1" i="1" spc="-10" dirty="0">
                <a:latin typeface="Times New Roman"/>
                <a:cs typeface="Times New Roman"/>
              </a:rPr>
              <a:t>receiver </a:t>
            </a:r>
            <a:r>
              <a:rPr sz="1400" b="1" i="1" spc="-5" dirty="0">
                <a:latin typeface="Times New Roman"/>
                <a:cs typeface="Times New Roman"/>
              </a:rPr>
              <a:t>discards the packet</a:t>
            </a:r>
            <a:r>
              <a:rPr sz="1400" b="1" i="1" spc="320" dirty="0">
                <a:latin typeface="Times New Roman"/>
                <a:cs typeface="Times New Roman"/>
              </a:rPr>
              <a:t> </a:t>
            </a:r>
            <a:r>
              <a:rPr sz="1400" b="1" i="1" spc="-10" dirty="0">
                <a:latin typeface="Times New Roman"/>
                <a:cs typeface="Times New Roman"/>
              </a:rPr>
              <a:t>Why?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53670">
              <a:lnSpc>
                <a:spcPts val="1660"/>
              </a:lnSpc>
              <a:spcBef>
                <a:spcPts val="965"/>
              </a:spcBef>
            </a:pPr>
            <a:r>
              <a:rPr sz="1400" b="1" i="1" spc="-5" dirty="0">
                <a:solidFill>
                  <a:srgbClr val="9A6500"/>
                </a:solidFill>
                <a:latin typeface="Times New Roman"/>
                <a:cs typeface="Times New Roman"/>
              </a:rPr>
              <a:t>Solution</a:t>
            </a:r>
            <a:endParaRPr sz="1400">
              <a:latin typeface="Times New Roman"/>
              <a:cs typeface="Times New Roman"/>
            </a:endParaRPr>
          </a:p>
          <a:p>
            <a:pPr marL="153670">
              <a:lnSpc>
                <a:spcPts val="1710"/>
              </a:lnSpc>
            </a:pPr>
            <a:r>
              <a:rPr sz="1400" b="1" i="1" spc="-5" dirty="0">
                <a:latin typeface="Times New Roman"/>
                <a:cs typeface="Times New Roman"/>
              </a:rPr>
              <a:t>(0100) show the</a:t>
            </a:r>
            <a:r>
              <a:rPr sz="1400" b="1" i="1" spc="-1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version</a:t>
            </a:r>
            <a:r>
              <a:rPr sz="1450" i="1" spc="-5" dirty="0">
                <a:latin typeface="Wingdings"/>
                <a:cs typeface="Wingdings"/>
              </a:rPr>
              <a:t></a:t>
            </a:r>
            <a:r>
              <a:rPr sz="1400" b="1" i="1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53670" marR="101600">
              <a:lnSpc>
                <a:spcPts val="1680"/>
              </a:lnSpc>
              <a:spcBef>
                <a:spcPts val="50"/>
              </a:spcBef>
            </a:pPr>
            <a:r>
              <a:rPr sz="1400" b="1" i="1" spc="-5" dirty="0">
                <a:latin typeface="Times New Roman"/>
                <a:cs typeface="Times New Roman"/>
              </a:rPr>
              <a:t>The next 4 bits (0010) show header length (2 × 4 = 8bytes).  The minimum number of bytes in the header must be</a:t>
            </a:r>
            <a:r>
              <a:rPr sz="1400" b="1" i="1" spc="45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20</a:t>
            </a:r>
            <a:r>
              <a:rPr sz="1400" b="1" i="1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53670">
              <a:lnSpc>
                <a:spcPts val="1625"/>
              </a:lnSpc>
            </a:pPr>
            <a:r>
              <a:rPr sz="1400" b="1" i="1" spc="-5" dirty="0">
                <a:latin typeface="Times New Roman"/>
                <a:cs typeface="Times New Roman"/>
              </a:rPr>
              <a:t>The packet has been corrupted in</a:t>
            </a:r>
            <a:r>
              <a:rPr sz="1400" b="1" i="1" spc="2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transmission.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</a:t>
            </a:r>
            <a:r>
              <a:rPr sz="500" spc="9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3738" y="2121407"/>
            <a:ext cx="4024900" cy="1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996" y="2783839"/>
            <a:ext cx="4572000" cy="1144270"/>
          </a:xfrm>
          <a:custGeom>
            <a:avLst/>
            <a:gdLst/>
            <a:ahLst/>
            <a:cxnLst/>
            <a:rect l="l" t="t" r="r" b="b"/>
            <a:pathLst>
              <a:path w="4572000" h="1144270">
                <a:moveTo>
                  <a:pt x="0" y="1143761"/>
                </a:moveTo>
                <a:lnTo>
                  <a:pt x="4572000" y="1143761"/>
                </a:lnTo>
                <a:lnTo>
                  <a:pt x="4572000" y="0"/>
                </a:lnTo>
                <a:lnTo>
                  <a:pt x="0" y="0"/>
                </a:lnTo>
                <a:lnTo>
                  <a:pt x="0" y="1143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98091" y="164744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1600" b="1" i="1" dirty="0">
                <a:solidFill>
                  <a:srgbClr val="9A6500"/>
                </a:solidFill>
                <a:latin typeface="Times New Roman"/>
                <a:cs typeface="Times New Roman"/>
              </a:rPr>
              <a:t>Example</a:t>
            </a:r>
            <a:r>
              <a:rPr sz="1600" b="1" i="1" spc="-25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1600" b="1" i="1" dirty="0">
                <a:solidFill>
                  <a:srgbClr val="9A6500"/>
                </a:solidFill>
                <a:latin typeface="Times New Roman"/>
                <a:cs typeface="Times New Roman"/>
              </a:rPr>
              <a:t>20.2</a:t>
            </a:r>
            <a:endParaRPr sz="1600">
              <a:latin typeface="Times New Roman"/>
              <a:cs typeface="Times New Roman"/>
            </a:endParaRPr>
          </a:p>
          <a:p>
            <a:pPr marL="153670" marR="145415" algn="just">
              <a:lnSpc>
                <a:spcPct val="100000"/>
              </a:lnSpc>
              <a:spcBef>
                <a:spcPts val="965"/>
              </a:spcBef>
            </a:pPr>
            <a:r>
              <a:rPr sz="1400" b="1" i="1" spc="-5" dirty="0">
                <a:latin typeface="Times New Roman"/>
                <a:cs typeface="Times New Roman"/>
              </a:rPr>
              <a:t>In an IPv4 packet, the value of HLEN is 1000 in </a:t>
            </a:r>
            <a:r>
              <a:rPr sz="1400" b="1" i="1" spc="-10" dirty="0">
                <a:latin typeface="Times New Roman"/>
                <a:cs typeface="Times New Roman"/>
              </a:rPr>
              <a:t>binary.  </a:t>
            </a:r>
            <a:r>
              <a:rPr sz="1400" b="1" i="1" spc="-5" dirty="0">
                <a:latin typeface="Times New Roman"/>
                <a:cs typeface="Times New Roman"/>
              </a:rPr>
              <a:t>How many bytes of options are being carried by this  packet?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  <a:spcBef>
                <a:spcPts val="965"/>
              </a:spcBef>
            </a:pPr>
            <a:r>
              <a:rPr sz="1400" b="1" i="1" spc="-5" dirty="0">
                <a:solidFill>
                  <a:srgbClr val="9A6500"/>
                </a:solidFill>
                <a:latin typeface="Times New Roman"/>
                <a:cs typeface="Times New Roman"/>
              </a:rPr>
              <a:t>Solution</a:t>
            </a:r>
            <a:endParaRPr sz="1400">
              <a:latin typeface="Times New Roman"/>
              <a:cs typeface="Times New Roman"/>
            </a:endParaRPr>
          </a:p>
          <a:p>
            <a:pPr marL="153670" marR="145415" algn="just">
              <a:lnSpc>
                <a:spcPct val="100000"/>
              </a:lnSpc>
            </a:pPr>
            <a:r>
              <a:rPr sz="1400" b="1" i="1" spc="-5" dirty="0">
                <a:latin typeface="Times New Roman"/>
                <a:cs typeface="Times New Roman"/>
              </a:rPr>
              <a:t>The HLEN value is 8, which means the total number of  bytes in the header is 8 × 4, or 32 bytes. The first 20 bytes  are the base </a:t>
            </a:r>
            <a:r>
              <a:rPr sz="1400" b="1" i="1" spc="-15" dirty="0">
                <a:latin typeface="Times New Roman"/>
                <a:cs typeface="Times New Roman"/>
              </a:rPr>
              <a:t>header, </a:t>
            </a:r>
            <a:r>
              <a:rPr sz="1400" b="1" i="1" spc="-5" dirty="0">
                <a:latin typeface="Times New Roman"/>
                <a:cs typeface="Times New Roman"/>
              </a:rPr>
              <a:t>the next </a:t>
            </a:r>
            <a:r>
              <a:rPr sz="1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12 </a:t>
            </a:r>
            <a:r>
              <a:rPr sz="1400" b="1" i="1" spc="-5" dirty="0">
                <a:latin typeface="Times New Roman"/>
                <a:cs typeface="Times New Roman"/>
              </a:rPr>
              <a:t>bytes are the</a:t>
            </a:r>
            <a:r>
              <a:rPr sz="1400" b="1" i="1" spc="25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options.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</a:t>
            </a:r>
            <a:r>
              <a:rPr sz="500" spc="9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3738" y="5884926"/>
            <a:ext cx="4024900" cy="16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1996" y="6760718"/>
            <a:ext cx="4572000" cy="1144270"/>
          </a:xfrm>
          <a:custGeom>
            <a:avLst/>
            <a:gdLst/>
            <a:ahLst/>
            <a:cxnLst/>
            <a:rect l="l" t="t" r="r" b="b"/>
            <a:pathLst>
              <a:path w="4572000" h="1144270">
                <a:moveTo>
                  <a:pt x="0" y="1143761"/>
                </a:moveTo>
                <a:lnTo>
                  <a:pt x="4572000" y="1143761"/>
                </a:lnTo>
                <a:lnTo>
                  <a:pt x="4572000" y="0"/>
                </a:lnTo>
                <a:lnTo>
                  <a:pt x="0" y="0"/>
                </a:lnTo>
                <a:lnTo>
                  <a:pt x="0" y="1143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85416" y="8788394"/>
            <a:ext cx="2476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4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6120" y="8850879"/>
            <a:ext cx="4699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00" spc="10" dirty="0">
                <a:latin typeface="Times New Roman"/>
                <a:cs typeface="Times New Roman"/>
              </a:rPr>
              <a:t>th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5416" y="8864593"/>
            <a:ext cx="3693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Data Communications and Networking, 4 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7716" y="8855452"/>
            <a:ext cx="3314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5E5E5E"/>
                </a:solidFill>
                <a:latin typeface="Arial"/>
                <a:cs typeface="Arial"/>
              </a:rPr>
              <a:t>20.22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2016" y="5622285"/>
            <a:ext cx="4265930" cy="2646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95"/>
              </a:spcBef>
            </a:pPr>
            <a:r>
              <a:rPr sz="1400" b="1" i="1" spc="-5" dirty="0">
                <a:solidFill>
                  <a:srgbClr val="9A6500"/>
                </a:solidFill>
                <a:latin typeface="Times New Roman"/>
                <a:cs typeface="Times New Roman"/>
              </a:rPr>
              <a:t>Example</a:t>
            </a:r>
            <a:r>
              <a:rPr sz="1400" b="1" i="1" spc="-20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1400" b="1" i="1" spc="-5" dirty="0">
                <a:solidFill>
                  <a:srgbClr val="9A6500"/>
                </a:solidFill>
                <a:latin typeface="Times New Roman"/>
                <a:cs typeface="Times New Roman"/>
              </a:rPr>
              <a:t>20.3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R="5080" algn="just">
              <a:lnSpc>
                <a:spcPct val="100000"/>
              </a:lnSpc>
              <a:spcBef>
                <a:spcPts val="1095"/>
              </a:spcBef>
            </a:pPr>
            <a:r>
              <a:rPr sz="1400" b="1" i="1" spc="-5" dirty="0">
                <a:latin typeface="Times New Roman"/>
                <a:cs typeface="Times New Roman"/>
              </a:rPr>
              <a:t>In an IPv4 packet, the value of HLEN is 5, and the value  of the total length field is 0x0028. How many bytes of  data are being carried by this</a:t>
            </a:r>
            <a:r>
              <a:rPr sz="1400" b="1" i="1" spc="-2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packet?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r>
              <a:rPr sz="1400" b="1" i="1" spc="-5" dirty="0">
                <a:solidFill>
                  <a:srgbClr val="9A6500"/>
                </a:solidFill>
                <a:latin typeface="Times New Roman"/>
                <a:cs typeface="Times New Roman"/>
              </a:rPr>
              <a:t>Solution</a:t>
            </a:r>
            <a:endParaRPr sz="1400">
              <a:latin typeface="Times New Roman"/>
              <a:cs typeface="Times New Roman"/>
            </a:endParaRPr>
          </a:p>
          <a:p>
            <a:pPr marR="5715" algn="just">
              <a:lnSpc>
                <a:spcPct val="100000"/>
              </a:lnSpc>
            </a:pPr>
            <a:r>
              <a:rPr sz="1400" b="1" i="1" spc="-5" dirty="0">
                <a:latin typeface="Times New Roman"/>
                <a:cs typeface="Times New Roman"/>
              </a:rPr>
              <a:t>The HLEN value is 5, which means the total number of  bytes in the header is 5 × 4, or 20 bytes (no options). The  total length is 40 bytes, which means the packet is  carrying </a:t>
            </a:r>
            <a:r>
              <a:rPr sz="1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20 </a:t>
            </a:r>
            <a:r>
              <a:rPr sz="1400" b="1" i="1" spc="-5" dirty="0">
                <a:latin typeface="Times New Roman"/>
                <a:cs typeface="Times New Roman"/>
              </a:rPr>
              <a:t>bytes of data (40 −</a:t>
            </a:r>
            <a:r>
              <a:rPr sz="1400" b="1" i="1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20).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98091" y="562432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3738" y="1908048"/>
            <a:ext cx="4024900" cy="16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71009" y="2591561"/>
            <a:ext cx="195834" cy="192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996" y="2783839"/>
            <a:ext cx="4572000" cy="1144270"/>
          </a:xfrm>
          <a:custGeom>
            <a:avLst/>
            <a:gdLst/>
            <a:ahLst/>
            <a:cxnLst/>
            <a:rect l="l" t="t" r="r" b="b"/>
            <a:pathLst>
              <a:path w="4572000" h="1144270">
                <a:moveTo>
                  <a:pt x="0" y="1143761"/>
                </a:moveTo>
                <a:lnTo>
                  <a:pt x="4572000" y="1143761"/>
                </a:lnTo>
                <a:lnTo>
                  <a:pt x="4572000" y="0"/>
                </a:lnTo>
                <a:lnTo>
                  <a:pt x="0" y="0"/>
                </a:lnTo>
                <a:lnTo>
                  <a:pt x="0" y="1143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1009" y="2784347"/>
            <a:ext cx="195834" cy="117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85416" y="4811517"/>
            <a:ext cx="2476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4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46120" y="4874002"/>
            <a:ext cx="4699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00" spc="10" dirty="0">
                <a:latin typeface="Times New Roman"/>
                <a:cs typeface="Times New Roman"/>
              </a:rPr>
              <a:t>th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5416" y="4887716"/>
            <a:ext cx="3693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Data Communications and Networking, 4 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7716" y="4878574"/>
            <a:ext cx="3314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5E5E5E"/>
                </a:solidFill>
                <a:latin typeface="Arial"/>
                <a:cs typeface="Arial"/>
              </a:rPr>
              <a:t>20.23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2012" y="1644646"/>
            <a:ext cx="4265295" cy="292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9A6500"/>
                </a:solidFill>
                <a:latin typeface="Times New Roman"/>
                <a:cs typeface="Times New Roman"/>
              </a:rPr>
              <a:t>Example</a:t>
            </a:r>
            <a:r>
              <a:rPr sz="1600" b="1" i="1" spc="-30" dirty="0">
                <a:solidFill>
                  <a:srgbClr val="9A6500"/>
                </a:solidFill>
                <a:latin typeface="Times New Roman"/>
                <a:cs typeface="Times New Roman"/>
              </a:rPr>
              <a:t> </a:t>
            </a:r>
            <a:r>
              <a:rPr sz="1600" b="1" i="1" dirty="0">
                <a:solidFill>
                  <a:srgbClr val="9A6500"/>
                </a:solidFill>
                <a:latin typeface="Times New Roman"/>
                <a:cs typeface="Times New Roman"/>
              </a:rPr>
              <a:t>20.4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  <a:spcBef>
                <a:spcPts val="5"/>
              </a:spcBef>
            </a:pPr>
            <a:r>
              <a:rPr sz="1400" b="1" i="1" spc="-5" dirty="0">
                <a:latin typeface="Times New Roman"/>
                <a:cs typeface="Times New Roman"/>
              </a:rPr>
              <a:t>An IPv4 packet has arrived </a:t>
            </a:r>
            <a:r>
              <a:rPr sz="1400" b="1" i="1" dirty="0">
                <a:latin typeface="Times New Roman"/>
                <a:cs typeface="Times New Roman"/>
              </a:rPr>
              <a:t>with </a:t>
            </a:r>
            <a:r>
              <a:rPr sz="1400" b="1" i="1" spc="-5" dirty="0">
                <a:latin typeface="Times New Roman"/>
                <a:cs typeface="Times New Roman"/>
              </a:rPr>
              <a:t>the first few </a:t>
            </a:r>
            <a:r>
              <a:rPr sz="1400" b="1" i="1" spc="-10" dirty="0">
                <a:latin typeface="Times New Roman"/>
                <a:cs typeface="Times New Roman"/>
              </a:rPr>
              <a:t>hexadecimal  </a:t>
            </a:r>
            <a:r>
              <a:rPr sz="1400" b="1" i="1" spc="-5" dirty="0">
                <a:latin typeface="Times New Roman"/>
                <a:cs typeface="Times New Roman"/>
              </a:rPr>
              <a:t>digits as</a:t>
            </a:r>
            <a:r>
              <a:rPr sz="1400" b="1" i="1" spc="-25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shown.</a:t>
            </a:r>
            <a:endParaRPr sz="1400">
              <a:latin typeface="Times New Roman"/>
              <a:cs typeface="Times New Roman"/>
            </a:endParaRPr>
          </a:p>
          <a:p>
            <a:pPr marL="1014730">
              <a:lnSpc>
                <a:spcPct val="100000"/>
              </a:lnSpc>
            </a:pPr>
            <a:r>
              <a:rPr sz="1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0x45000028000100000102 . .</a:t>
            </a:r>
            <a:r>
              <a:rPr sz="14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R="5715">
              <a:lnSpc>
                <a:spcPct val="100000"/>
              </a:lnSpc>
            </a:pPr>
            <a:r>
              <a:rPr sz="1400" b="1" i="1" spc="-5" dirty="0">
                <a:latin typeface="Times New Roman"/>
                <a:cs typeface="Times New Roman"/>
              </a:rPr>
              <a:t>How many hops can this packet travel before being  dropped? The data belong to what upper-layer</a:t>
            </a:r>
            <a:r>
              <a:rPr sz="1400" b="1" i="1" spc="4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protocol?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b="1" i="1" spc="-5" dirty="0">
                <a:solidFill>
                  <a:srgbClr val="9A6500"/>
                </a:solidFill>
                <a:latin typeface="Times New Roman"/>
                <a:cs typeface="Times New Roman"/>
              </a:rPr>
              <a:t>Solution</a:t>
            </a:r>
            <a:endParaRPr sz="1400">
              <a:latin typeface="Times New Roman"/>
              <a:cs typeface="Times New Roman"/>
            </a:endParaRPr>
          </a:p>
          <a:p>
            <a:pPr marR="5080" algn="just">
              <a:lnSpc>
                <a:spcPct val="100000"/>
              </a:lnSpc>
            </a:pPr>
            <a:r>
              <a:rPr sz="1400" b="1" i="1" spc="-70" dirty="0">
                <a:latin typeface="Times New Roman"/>
                <a:cs typeface="Times New Roman"/>
              </a:rPr>
              <a:t>To </a:t>
            </a:r>
            <a:r>
              <a:rPr sz="1400" b="1" i="1" spc="-5" dirty="0">
                <a:latin typeface="Times New Roman"/>
                <a:cs typeface="Times New Roman"/>
              </a:rPr>
              <a:t>find the time-to-live field, we skip 8 bytes. The time-to-  live field is the ninth byte, which is 01. This means the  packet can travel only one </a:t>
            </a:r>
            <a:r>
              <a:rPr sz="1400" b="1" i="1" dirty="0">
                <a:latin typeface="Times New Roman"/>
                <a:cs typeface="Times New Roman"/>
              </a:rPr>
              <a:t>hop. </a:t>
            </a:r>
            <a:r>
              <a:rPr sz="1400" b="1" i="1" spc="-5" dirty="0">
                <a:latin typeface="Times New Roman"/>
                <a:cs typeface="Times New Roman"/>
              </a:rPr>
              <a:t>The protocol field is the  next byte</a:t>
            </a:r>
            <a:r>
              <a:rPr sz="1400" b="1" i="1" spc="-15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(02).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8091" y="1647444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90116" y="6576310"/>
            <a:ext cx="1644014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i="1" spc="-5" dirty="0">
                <a:latin typeface="Times New Roman"/>
                <a:cs typeface="Times New Roman"/>
              </a:rPr>
              <a:t>Maximum transfer unit</a:t>
            </a:r>
            <a:r>
              <a:rPr sz="1000" b="1" i="1" spc="-60" dirty="0">
                <a:latin typeface="Times New Roman"/>
                <a:cs typeface="Times New Roman"/>
              </a:rPr>
              <a:t> </a:t>
            </a:r>
            <a:r>
              <a:rPr sz="1000" b="1" i="1" dirty="0">
                <a:latin typeface="Times New Roman"/>
                <a:cs typeface="Times New Roman"/>
              </a:rPr>
              <a:t>(MTU)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0116" y="5735062"/>
            <a:ext cx="143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Fragmentation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13738" y="6098285"/>
            <a:ext cx="4024900" cy="1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64435" y="6925056"/>
            <a:ext cx="3533597" cy="8648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85416" y="8788394"/>
            <a:ext cx="2476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4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46120" y="8850879"/>
            <a:ext cx="4699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00" spc="10" dirty="0">
                <a:latin typeface="Times New Roman"/>
                <a:cs typeface="Times New Roman"/>
              </a:rPr>
              <a:t>th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85416" y="8864593"/>
            <a:ext cx="3693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Data Communications and Networking, 4 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37716" y="8855452"/>
            <a:ext cx="3314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5E5E5E"/>
                </a:solidFill>
                <a:latin typeface="Arial"/>
                <a:cs typeface="Arial"/>
              </a:rPr>
              <a:t>20.24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98091" y="562432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0116" y="1758946"/>
            <a:ext cx="20294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latin typeface="Times New Roman"/>
                <a:cs typeface="Times New Roman"/>
              </a:rPr>
              <a:t>Fragmentation</a:t>
            </a:r>
            <a:r>
              <a:rPr sz="1600" b="1" i="1" spc="-90" dirty="0">
                <a:latin typeface="Times New Roman"/>
                <a:cs typeface="Times New Roman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example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3738" y="2045207"/>
            <a:ext cx="4024900" cy="1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85416" y="4811517"/>
            <a:ext cx="2476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4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45564" y="2726435"/>
            <a:ext cx="3876179" cy="1505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46120" y="4874002"/>
            <a:ext cx="4699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00" spc="10" dirty="0">
                <a:latin typeface="Times New Roman"/>
                <a:cs typeface="Times New Roman"/>
              </a:rPr>
              <a:t>th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5416" y="4887716"/>
            <a:ext cx="3693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Data Communications and Networking, 4 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7716" y="4878574"/>
            <a:ext cx="3314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5E5E5E"/>
                </a:solidFill>
                <a:latin typeface="Arial"/>
                <a:cs typeface="Arial"/>
              </a:rPr>
              <a:t>20.25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98091" y="1647444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90116" y="5773924"/>
            <a:ext cx="27120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latin typeface="Times New Roman"/>
                <a:cs typeface="Times New Roman"/>
              </a:rPr>
              <a:t>Detailed fragmentation</a:t>
            </a:r>
            <a:r>
              <a:rPr sz="1600" b="1" i="1" spc="-114" dirty="0">
                <a:latin typeface="Times New Roman"/>
                <a:cs typeface="Times New Roman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example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13738" y="6060185"/>
            <a:ext cx="4024900" cy="1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85416" y="8788394"/>
            <a:ext cx="2476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4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62327" y="6217920"/>
            <a:ext cx="3481374" cy="25626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46120" y="8850879"/>
            <a:ext cx="4699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00" spc="10" dirty="0">
                <a:latin typeface="Times New Roman"/>
                <a:cs typeface="Times New Roman"/>
              </a:rPr>
              <a:t>th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5416" y="8864593"/>
            <a:ext cx="3693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Data Communications and Networking, 4 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7716" y="8855452"/>
            <a:ext cx="3314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5E5E5E"/>
                </a:solidFill>
                <a:latin typeface="Arial"/>
                <a:cs typeface="Arial"/>
              </a:rPr>
              <a:t>20.26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98091" y="562432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8091" y="164744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260"/>
              </a:spcBef>
            </a:pPr>
            <a:r>
              <a:rPr sz="2100" spc="-5" dirty="0">
                <a:latin typeface="Times New Roman"/>
                <a:cs typeface="Times New Roman"/>
              </a:rPr>
              <a:t>Reading from the text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book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603250" marR="325755" indent="-163195">
              <a:lnSpc>
                <a:spcPct val="147800"/>
              </a:lnSpc>
              <a:spcBef>
                <a:spcPts val="1430"/>
              </a:spcBef>
              <a:buSzPct val="70833"/>
              <a:buFont typeface="Wingdings"/>
              <a:buChar char=""/>
              <a:tabLst>
                <a:tab pos="603885" algn="l"/>
              </a:tabLst>
            </a:pPr>
            <a:r>
              <a:rPr sz="1200" spc="-5" dirty="0">
                <a:latin typeface="Arial"/>
                <a:cs typeface="Arial"/>
              </a:rPr>
              <a:t>Chapter 20 </a:t>
            </a:r>
            <a:r>
              <a:rPr sz="1200" dirty="0">
                <a:latin typeface="Arial"/>
                <a:cs typeface="Arial"/>
              </a:rPr>
              <a:t>from </a:t>
            </a:r>
            <a:r>
              <a:rPr sz="1200" spc="-5" dirty="0">
                <a:latin typeface="Arial"/>
                <a:cs typeface="Arial"/>
              </a:rPr>
              <a:t>4</a:t>
            </a:r>
            <a:r>
              <a:rPr sz="1200" spc="-7" baseline="24305" dirty="0">
                <a:latin typeface="Arial"/>
                <a:cs typeface="Arial"/>
              </a:rPr>
              <a:t>th </a:t>
            </a:r>
            <a:r>
              <a:rPr sz="1200" spc="-5" dirty="0">
                <a:latin typeface="Arial"/>
                <a:cs typeface="Arial"/>
              </a:rPr>
              <a:t>edition </a:t>
            </a:r>
            <a:r>
              <a:rPr sz="1100" spc="-5" dirty="0">
                <a:latin typeface="Arial"/>
                <a:cs typeface="Arial"/>
              </a:rPr>
              <a:t>(section 20.1 until the end of  page 594 except service Type and differentiated services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</a:t>
            </a:r>
            <a:r>
              <a:rPr sz="500" spc="9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8091" y="562432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/>
              <a:cs typeface="Times New Roman"/>
            </a:endParaRPr>
          </a:p>
          <a:p>
            <a:pPr marL="1147445" marR="1082040" indent="-59055" algn="ctr">
              <a:lnSpc>
                <a:spcPct val="150000"/>
              </a:lnSpc>
            </a:pPr>
            <a:r>
              <a:rPr sz="2400" b="1" spc="-5" dirty="0">
                <a:latin typeface="Times New Roman"/>
                <a:cs typeface="Times New Roman"/>
              </a:rPr>
              <a:t>Chapter 21  Network </a:t>
            </a:r>
            <a:r>
              <a:rPr sz="2400" b="1" dirty="0">
                <a:latin typeface="Times New Roman"/>
                <a:cs typeface="Times New Roman"/>
              </a:rPr>
              <a:t>Layer 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Address</a:t>
            </a:r>
            <a:r>
              <a:rPr sz="24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Mapping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</a:t>
            </a:r>
            <a:r>
              <a:rPr sz="500" spc="9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5416" y="4811517"/>
            <a:ext cx="2476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4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4395" y="2441448"/>
            <a:ext cx="3958589" cy="178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46120" y="4874002"/>
            <a:ext cx="4699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00" spc="10" dirty="0">
                <a:latin typeface="Times New Roman"/>
                <a:cs typeface="Times New Roman"/>
              </a:rPr>
              <a:t>th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5416" y="4887716"/>
            <a:ext cx="3693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Data Communications and Networking, 4 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7716" y="4878574"/>
            <a:ext cx="3314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5E5E5E"/>
                </a:solidFill>
                <a:latin typeface="Arial"/>
                <a:cs typeface="Arial"/>
              </a:rPr>
              <a:t>20.29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8091" y="1647444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3738" y="6136385"/>
            <a:ext cx="4024900" cy="15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98091" y="562432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1150"/>
              </a:spcBef>
            </a:pPr>
            <a:r>
              <a:rPr sz="2100" spc="-5" dirty="0">
                <a:solidFill>
                  <a:srgbClr val="0000FF"/>
                </a:solidFill>
                <a:latin typeface="Times New Roman"/>
                <a:cs typeface="Times New Roman"/>
              </a:rPr>
              <a:t>Address</a:t>
            </a:r>
            <a:r>
              <a:rPr sz="21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Times New Roman"/>
                <a:cs typeface="Times New Roman"/>
              </a:rPr>
              <a:t>Mapping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39420" marR="261620" indent="-171450">
              <a:lnSpc>
                <a:spcPct val="100000"/>
              </a:lnSpc>
              <a:buSzPct val="63333"/>
              <a:buFont typeface="Wingdings"/>
              <a:buChar char=""/>
              <a:tabLst>
                <a:tab pos="440055" algn="l"/>
              </a:tabLst>
            </a:pPr>
            <a:r>
              <a:rPr sz="1500" spc="-5" dirty="0">
                <a:latin typeface="Arial"/>
                <a:cs typeface="Arial"/>
              </a:rPr>
              <a:t>The delivery of a packet to a host or a </a:t>
            </a:r>
            <a:r>
              <a:rPr sz="1500" spc="-10" dirty="0">
                <a:latin typeface="Arial"/>
                <a:cs typeface="Arial"/>
              </a:rPr>
              <a:t>router  </a:t>
            </a:r>
            <a:r>
              <a:rPr sz="1500" spc="-5" dirty="0">
                <a:latin typeface="Arial"/>
                <a:cs typeface="Arial"/>
              </a:rPr>
              <a:t>requires two levels of addressing: </a:t>
            </a:r>
            <a:r>
              <a:rPr sz="1500" b="1" i="1" spc="-5" dirty="0">
                <a:solidFill>
                  <a:srgbClr val="FF0000"/>
                </a:solidFill>
                <a:latin typeface="Arial"/>
                <a:cs typeface="Arial"/>
              </a:rPr>
              <a:t>logical </a:t>
            </a:r>
            <a:r>
              <a:rPr sz="1500" spc="-5" dirty="0">
                <a:latin typeface="Arial"/>
                <a:cs typeface="Arial"/>
              </a:rPr>
              <a:t>and </a:t>
            </a:r>
            <a:r>
              <a:rPr sz="15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FF0000"/>
                </a:solidFill>
                <a:latin typeface="Arial"/>
                <a:cs typeface="Arial"/>
              </a:rPr>
              <a:t>physical</a:t>
            </a:r>
            <a:r>
              <a:rPr sz="1500" spc="-5" dirty="0">
                <a:latin typeface="Arial"/>
                <a:cs typeface="Arial"/>
              </a:rPr>
              <a:t>. We need to be able to map a  logical address </a:t>
            </a:r>
            <a:r>
              <a:rPr sz="1500" dirty="0">
                <a:latin typeface="Arial"/>
                <a:cs typeface="Arial"/>
              </a:rPr>
              <a:t>to its </a:t>
            </a:r>
            <a:r>
              <a:rPr sz="1500" spc="-5" dirty="0">
                <a:latin typeface="Arial"/>
                <a:cs typeface="Arial"/>
              </a:rPr>
              <a:t>corresponding physical  address and vice versa. This can be done </a:t>
            </a:r>
            <a:r>
              <a:rPr sz="1500" spc="-10" dirty="0">
                <a:latin typeface="Arial"/>
                <a:cs typeface="Arial"/>
              </a:rPr>
              <a:t>by  </a:t>
            </a:r>
            <a:r>
              <a:rPr sz="1500" spc="-5" dirty="0">
                <a:latin typeface="Arial"/>
                <a:cs typeface="Arial"/>
              </a:rPr>
              <a:t>using either static or dynamic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mapping.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</a:t>
            </a:r>
            <a:r>
              <a:rPr sz="500" spc="9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3738" y="2159507"/>
            <a:ext cx="4024900" cy="1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8695" y="2567939"/>
            <a:ext cx="3886200" cy="1738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98091" y="164744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1150"/>
              </a:spcBef>
            </a:pPr>
            <a:r>
              <a:rPr sz="2100" spc="-5" dirty="0">
                <a:solidFill>
                  <a:srgbClr val="0000FF"/>
                </a:solidFill>
                <a:latin typeface="Times New Roman"/>
                <a:cs typeface="Times New Roman"/>
              </a:rPr>
              <a:t>ARP and</a:t>
            </a:r>
            <a:r>
              <a:rPr sz="2100" spc="-10" dirty="0">
                <a:solidFill>
                  <a:srgbClr val="0000FF"/>
                </a:solidFill>
                <a:latin typeface="Times New Roman"/>
                <a:cs typeface="Times New Roman"/>
              </a:rPr>
              <a:t> RARP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</a:t>
            </a:r>
            <a:r>
              <a:rPr sz="500" spc="9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3738" y="6136385"/>
            <a:ext cx="4024900" cy="1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1996" y="6760718"/>
            <a:ext cx="4572000" cy="1144270"/>
          </a:xfrm>
          <a:custGeom>
            <a:avLst/>
            <a:gdLst/>
            <a:ahLst/>
            <a:cxnLst/>
            <a:rect l="l" t="t" r="r" b="b"/>
            <a:pathLst>
              <a:path w="4572000" h="1144270">
                <a:moveTo>
                  <a:pt x="0" y="1143761"/>
                </a:moveTo>
                <a:lnTo>
                  <a:pt x="4572000" y="1143761"/>
                </a:lnTo>
                <a:lnTo>
                  <a:pt x="4572000" y="0"/>
                </a:lnTo>
                <a:lnTo>
                  <a:pt x="0" y="0"/>
                </a:lnTo>
                <a:lnTo>
                  <a:pt x="0" y="1143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98091" y="562432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575"/>
              </a:spcBef>
            </a:pPr>
            <a:r>
              <a:rPr sz="1700" spc="-5" dirty="0">
                <a:solidFill>
                  <a:srgbClr val="0000FF"/>
                </a:solidFill>
                <a:latin typeface="Times New Roman"/>
                <a:cs typeface="Times New Roman"/>
              </a:rPr>
              <a:t>ARP - The Address Resolution</a:t>
            </a:r>
            <a:r>
              <a:rPr sz="17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Times New Roman"/>
                <a:cs typeface="Times New Roman"/>
              </a:rPr>
              <a:t>Protocol</a:t>
            </a:r>
            <a:endParaRPr sz="1700">
              <a:latin typeface="Times New Roman"/>
              <a:cs typeface="Times New Roman"/>
            </a:endParaRPr>
          </a:p>
          <a:p>
            <a:pPr marL="390525" marR="291465" indent="-171450">
              <a:lnSpc>
                <a:spcPct val="100000"/>
              </a:lnSpc>
              <a:spcBef>
                <a:spcPts val="1090"/>
              </a:spcBef>
              <a:buSzPct val="65384"/>
              <a:buFont typeface="Wingdings"/>
              <a:buChar char=""/>
              <a:tabLst>
                <a:tab pos="391160" algn="l"/>
              </a:tabLst>
            </a:pPr>
            <a:r>
              <a:rPr sz="1300" dirty="0">
                <a:latin typeface="Arial"/>
                <a:cs typeface="Arial"/>
              </a:rPr>
              <a:t>An IP datagram must be encapsulated in a frame to  pass through the physical network. This requires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  physical address of </a:t>
            </a:r>
            <a:r>
              <a:rPr sz="1300" spc="-5" dirty="0">
                <a:latin typeface="Arial"/>
                <a:cs typeface="Arial"/>
              </a:rPr>
              <a:t>the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receiver.</a:t>
            </a:r>
            <a:endParaRPr sz="1300">
              <a:latin typeface="Arial"/>
              <a:cs typeface="Arial"/>
            </a:endParaRPr>
          </a:p>
          <a:p>
            <a:pPr marL="390525" marR="732155" indent="-171450">
              <a:lnSpc>
                <a:spcPct val="100000"/>
              </a:lnSpc>
              <a:spcBef>
                <a:spcPts val="310"/>
              </a:spcBef>
              <a:buSzPct val="65384"/>
              <a:buFont typeface="Wingdings"/>
              <a:buChar char=""/>
              <a:tabLst>
                <a:tab pos="391160" algn="l"/>
              </a:tabLst>
            </a:pPr>
            <a:r>
              <a:rPr sz="1300" dirty="0">
                <a:latin typeface="Arial"/>
                <a:cs typeface="Arial"/>
              </a:rPr>
              <a:t>ARP associates an IP address with its</a:t>
            </a:r>
            <a:r>
              <a:rPr sz="1300" spc="-1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physical  address.</a:t>
            </a:r>
            <a:endParaRPr sz="1300">
              <a:latin typeface="Arial"/>
              <a:cs typeface="Arial"/>
            </a:endParaRPr>
          </a:p>
          <a:p>
            <a:pPr marL="390525" marR="299720" indent="-171450">
              <a:lnSpc>
                <a:spcPct val="100000"/>
              </a:lnSpc>
              <a:spcBef>
                <a:spcPts val="315"/>
              </a:spcBef>
              <a:buSzPct val="65384"/>
              <a:buFont typeface="Wingdings"/>
              <a:buChar char=""/>
              <a:tabLst>
                <a:tab pos="391160" algn="l"/>
              </a:tabLst>
            </a:pPr>
            <a:r>
              <a:rPr sz="1300" dirty="0">
                <a:latin typeface="Arial"/>
                <a:cs typeface="Arial"/>
              </a:rPr>
              <a:t>When the physical address of another host is  required an ARP query packet is sent which</a:t>
            </a:r>
            <a:r>
              <a:rPr sz="1300" spc="-114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includes</a:t>
            </a:r>
            <a:endParaRPr sz="1300">
              <a:latin typeface="Arial"/>
              <a:cs typeface="Arial"/>
            </a:endParaRPr>
          </a:p>
          <a:p>
            <a:pPr marL="554355" lvl="1" indent="-163830">
              <a:lnSpc>
                <a:spcPct val="100000"/>
              </a:lnSpc>
              <a:spcBef>
                <a:spcPts val="265"/>
              </a:spcBef>
              <a:buSzPct val="59090"/>
              <a:buFont typeface="Wingdings"/>
              <a:buChar char=""/>
              <a:tabLst>
                <a:tab pos="554990" algn="l"/>
              </a:tabLst>
            </a:pPr>
            <a:r>
              <a:rPr sz="1100" spc="-5" dirty="0">
                <a:latin typeface="Arial"/>
                <a:cs typeface="Arial"/>
              </a:rPr>
              <a:t>IP address of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sender</a:t>
            </a:r>
            <a:endParaRPr sz="1100">
              <a:latin typeface="Arial"/>
              <a:cs typeface="Arial"/>
            </a:endParaRPr>
          </a:p>
          <a:p>
            <a:pPr marL="554355" lvl="1" indent="-163830">
              <a:lnSpc>
                <a:spcPct val="100000"/>
              </a:lnSpc>
              <a:spcBef>
                <a:spcPts val="265"/>
              </a:spcBef>
              <a:buSzPct val="59090"/>
              <a:buFont typeface="Wingdings"/>
              <a:buChar char=""/>
              <a:tabLst>
                <a:tab pos="554990" algn="l"/>
              </a:tabLst>
            </a:pPr>
            <a:r>
              <a:rPr sz="1100" spc="-5" dirty="0">
                <a:latin typeface="Arial"/>
                <a:cs typeface="Arial"/>
              </a:rPr>
              <a:t>IP address of 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receiver</a:t>
            </a:r>
            <a:endParaRPr sz="1100">
              <a:latin typeface="Arial"/>
              <a:cs typeface="Arial"/>
            </a:endParaRPr>
          </a:p>
          <a:p>
            <a:pPr marL="390525" marR="308610" indent="-171450">
              <a:lnSpc>
                <a:spcPct val="100000"/>
              </a:lnSpc>
              <a:spcBef>
                <a:spcPts val="309"/>
              </a:spcBef>
              <a:buSzPct val="65384"/>
              <a:buFont typeface="Wingdings"/>
              <a:buChar char=""/>
              <a:tabLst>
                <a:tab pos="391160" algn="l"/>
              </a:tabLst>
            </a:pPr>
            <a:r>
              <a:rPr sz="1300" dirty="0">
                <a:latin typeface="Arial"/>
                <a:cs typeface="Arial"/>
              </a:rPr>
              <a:t>The intended recipient recognises its IP address</a:t>
            </a:r>
            <a:r>
              <a:rPr sz="1300" spc="-1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and  send back an ARP response which contains the  physical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address.</a:t>
            </a:r>
            <a:endParaRPr sz="1300">
              <a:latin typeface="Arial"/>
              <a:cs typeface="Arial"/>
            </a:endParaRPr>
          </a:p>
          <a:p>
            <a:pPr marL="687070">
              <a:lnSpc>
                <a:spcPct val="100000"/>
              </a:lnSpc>
              <a:spcBef>
                <a:spcPts val="600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</a:t>
            </a:r>
            <a:r>
              <a:rPr sz="500" spc="9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3738" y="2159507"/>
            <a:ext cx="4024900" cy="1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30195" y="2250948"/>
            <a:ext cx="2837700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98091" y="164744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660"/>
              </a:spcBef>
            </a:pPr>
            <a:r>
              <a:rPr sz="2100" spc="-5" dirty="0">
                <a:solidFill>
                  <a:srgbClr val="006533"/>
                </a:solidFill>
                <a:latin typeface="Times New Roman"/>
                <a:cs typeface="Times New Roman"/>
              </a:rPr>
              <a:t>ARP</a:t>
            </a:r>
            <a:r>
              <a:rPr sz="2100" spc="-85" dirty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06533"/>
                </a:solidFill>
                <a:latin typeface="Times New Roman"/>
                <a:cs typeface="Times New Roman"/>
              </a:rPr>
              <a:t>operation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</a:t>
            </a:r>
            <a:r>
              <a:rPr sz="500" spc="9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8216" y="5734299"/>
            <a:ext cx="1236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ARP</a:t>
            </a:r>
            <a:r>
              <a:rPr sz="2000" b="1" i="1" spc="-14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packet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3738" y="6098285"/>
            <a:ext cx="4024900" cy="1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85416" y="8788394"/>
            <a:ext cx="2476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4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31135" y="6304026"/>
            <a:ext cx="3099816" cy="2240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6120" y="8850879"/>
            <a:ext cx="4699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00" spc="10" dirty="0">
                <a:latin typeface="Times New Roman"/>
                <a:cs typeface="Times New Roman"/>
              </a:rPr>
              <a:t>th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5416" y="8864593"/>
            <a:ext cx="3693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Data Communications and Networking, 4 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7716" y="8855452"/>
            <a:ext cx="3314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5E5E5E"/>
                </a:solidFill>
                <a:latin typeface="Arial"/>
                <a:cs typeface="Arial"/>
              </a:rPr>
              <a:t>21.34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98091" y="562432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0116" y="1695699"/>
            <a:ext cx="24771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latin typeface="Times New Roman"/>
                <a:cs typeface="Times New Roman"/>
              </a:rPr>
              <a:t>Encapsulation of ARP</a:t>
            </a:r>
            <a:r>
              <a:rPr sz="1600" b="1" i="1" spc="-225" dirty="0">
                <a:latin typeface="Times New Roman"/>
                <a:cs typeface="Times New Roman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packet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3738" y="2045207"/>
            <a:ext cx="4024900" cy="1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6296" y="2898648"/>
            <a:ext cx="4007878" cy="856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85416" y="4811517"/>
            <a:ext cx="2476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4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6120" y="4874002"/>
            <a:ext cx="4699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00" spc="10" dirty="0">
                <a:latin typeface="Times New Roman"/>
                <a:cs typeface="Times New Roman"/>
              </a:rPr>
              <a:t>th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5416" y="4887716"/>
            <a:ext cx="3693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Data Communications and Networking, 4 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7716" y="4878574"/>
            <a:ext cx="3314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5E5E5E"/>
                </a:solidFill>
                <a:latin typeface="Arial"/>
                <a:cs typeface="Arial"/>
              </a:rPr>
              <a:t>21.35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98091" y="1647444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90116" y="5620762"/>
            <a:ext cx="2118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Four cases </a:t>
            </a:r>
            <a:r>
              <a:rPr sz="1800" b="1" i="1" spc="-5" dirty="0">
                <a:latin typeface="Times New Roman"/>
                <a:cs typeface="Times New Roman"/>
              </a:rPr>
              <a:t>using</a:t>
            </a:r>
            <a:r>
              <a:rPr sz="1800" b="1" i="1" spc="-17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ARP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13738" y="5945885"/>
            <a:ext cx="4024900" cy="1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85416" y="8788394"/>
            <a:ext cx="2476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4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35123" y="6037326"/>
            <a:ext cx="3170174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46120" y="8850879"/>
            <a:ext cx="4699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00" spc="10" dirty="0">
                <a:latin typeface="Times New Roman"/>
                <a:cs typeface="Times New Roman"/>
              </a:rPr>
              <a:t>th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5416" y="8864593"/>
            <a:ext cx="3693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Data Communications and Networking, 4 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7716" y="8855452"/>
            <a:ext cx="3314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5E5E5E"/>
                </a:solidFill>
                <a:latin typeface="Arial"/>
                <a:cs typeface="Arial"/>
              </a:rPr>
              <a:t>21.36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98091" y="562432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3738" y="2121407"/>
            <a:ext cx="4024900" cy="1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8423" y="2520695"/>
            <a:ext cx="3742105" cy="2130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98091" y="164744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1150"/>
              </a:spcBef>
            </a:pPr>
            <a:r>
              <a:rPr sz="2100" spc="-5" dirty="0">
                <a:solidFill>
                  <a:srgbClr val="0000FF"/>
                </a:solidFill>
                <a:latin typeface="Times New Roman"/>
                <a:cs typeface="Times New Roman"/>
              </a:rPr>
              <a:t>ARP Request 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&amp; </a:t>
            </a:r>
            <a:r>
              <a:rPr sz="2100" spc="-5" dirty="0">
                <a:solidFill>
                  <a:srgbClr val="0000FF"/>
                </a:solidFill>
                <a:latin typeface="Times New Roman"/>
                <a:cs typeface="Times New Roman"/>
              </a:rPr>
              <a:t>Reply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</a:t>
            </a:r>
            <a:r>
              <a:rPr sz="500" spc="9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3738" y="6098285"/>
            <a:ext cx="4024900" cy="1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4895" y="6646926"/>
            <a:ext cx="3695090" cy="17259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98091" y="562432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1150"/>
              </a:spcBef>
            </a:pPr>
            <a:r>
              <a:rPr sz="2100" spc="-5" dirty="0">
                <a:solidFill>
                  <a:srgbClr val="0000FF"/>
                </a:solidFill>
                <a:latin typeface="Times New Roman"/>
                <a:cs typeface="Times New Roman"/>
              </a:rPr>
              <a:t>Proxy</a:t>
            </a:r>
            <a:r>
              <a:rPr sz="21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Times New Roman"/>
                <a:cs typeface="Times New Roman"/>
              </a:rPr>
              <a:t>ARP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</a:t>
            </a:r>
            <a:r>
              <a:rPr sz="500" spc="9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0116" y="1720846"/>
            <a:ext cx="26866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i="1" spc="-20" dirty="0">
                <a:latin typeface="Times New Roman"/>
                <a:cs typeface="Times New Roman"/>
              </a:rPr>
              <a:t>Taxonomy </a:t>
            </a:r>
            <a:r>
              <a:rPr sz="1600" b="1" i="1" dirty="0">
                <a:latin typeface="Times New Roman"/>
                <a:cs typeface="Times New Roman"/>
              </a:rPr>
              <a:t>of switched</a:t>
            </a:r>
            <a:r>
              <a:rPr sz="1600" b="1" i="1" spc="-80" dirty="0">
                <a:latin typeface="Times New Roman"/>
                <a:cs typeface="Times New Roman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networks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3738" y="2045207"/>
            <a:ext cx="4024900" cy="1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6211" y="2174748"/>
            <a:ext cx="4165879" cy="1708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6767" y="3889247"/>
            <a:ext cx="33655" cy="38100"/>
          </a:xfrm>
          <a:custGeom>
            <a:avLst/>
            <a:gdLst/>
            <a:ahLst/>
            <a:cxnLst/>
            <a:rect l="l" t="t" r="r" b="b"/>
            <a:pathLst>
              <a:path w="33655" h="38100">
                <a:moveTo>
                  <a:pt x="14031" y="32923"/>
                </a:moveTo>
                <a:lnTo>
                  <a:pt x="11454" y="38100"/>
                </a:lnTo>
                <a:lnTo>
                  <a:pt x="19014" y="38100"/>
                </a:lnTo>
                <a:lnTo>
                  <a:pt x="20096" y="35956"/>
                </a:lnTo>
                <a:lnTo>
                  <a:pt x="14031" y="32923"/>
                </a:lnTo>
                <a:close/>
              </a:path>
              <a:path w="33655" h="38100">
                <a:moveTo>
                  <a:pt x="33528" y="27432"/>
                </a:moveTo>
                <a:lnTo>
                  <a:pt x="16764" y="27432"/>
                </a:lnTo>
                <a:lnTo>
                  <a:pt x="22860" y="30480"/>
                </a:lnTo>
                <a:lnTo>
                  <a:pt x="20096" y="35956"/>
                </a:lnTo>
                <a:lnTo>
                  <a:pt x="24384" y="38100"/>
                </a:lnTo>
                <a:lnTo>
                  <a:pt x="33528" y="38100"/>
                </a:lnTo>
                <a:lnTo>
                  <a:pt x="33528" y="27432"/>
                </a:lnTo>
                <a:close/>
              </a:path>
              <a:path w="33655" h="38100">
                <a:moveTo>
                  <a:pt x="16764" y="27432"/>
                </a:moveTo>
                <a:lnTo>
                  <a:pt x="14031" y="32923"/>
                </a:lnTo>
                <a:lnTo>
                  <a:pt x="20096" y="35956"/>
                </a:lnTo>
                <a:lnTo>
                  <a:pt x="22860" y="30480"/>
                </a:lnTo>
                <a:lnTo>
                  <a:pt x="16764" y="27432"/>
                </a:lnTo>
                <a:close/>
              </a:path>
              <a:path w="33655" h="38100">
                <a:moveTo>
                  <a:pt x="33528" y="0"/>
                </a:moveTo>
                <a:lnTo>
                  <a:pt x="0" y="25908"/>
                </a:lnTo>
                <a:lnTo>
                  <a:pt x="14031" y="32923"/>
                </a:lnTo>
                <a:lnTo>
                  <a:pt x="16764" y="27432"/>
                </a:lnTo>
                <a:lnTo>
                  <a:pt x="33528" y="27432"/>
                </a:lnTo>
                <a:lnTo>
                  <a:pt x="33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11396" y="3889247"/>
            <a:ext cx="43180" cy="38100"/>
          </a:xfrm>
          <a:custGeom>
            <a:avLst/>
            <a:gdLst/>
            <a:ahLst/>
            <a:cxnLst/>
            <a:rect l="l" t="t" r="r" b="b"/>
            <a:pathLst>
              <a:path w="43179" h="38100">
                <a:moveTo>
                  <a:pt x="0" y="0"/>
                </a:moveTo>
                <a:lnTo>
                  <a:pt x="12700" y="38100"/>
                </a:lnTo>
                <a:lnTo>
                  <a:pt x="16763" y="38100"/>
                </a:lnTo>
                <a:lnTo>
                  <a:pt x="25159" y="29704"/>
                </a:lnTo>
                <a:lnTo>
                  <a:pt x="20573" y="25145"/>
                </a:lnTo>
                <a:lnTo>
                  <a:pt x="25145" y="20573"/>
                </a:lnTo>
                <a:lnTo>
                  <a:pt x="34289" y="20573"/>
                </a:lnTo>
                <a:lnTo>
                  <a:pt x="41147" y="13715"/>
                </a:lnTo>
                <a:lnTo>
                  <a:pt x="0" y="0"/>
                </a:lnTo>
                <a:close/>
              </a:path>
              <a:path w="43179" h="38100">
                <a:moveTo>
                  <a:pt x="29704" y="25159"/>
                </a:moveTo>
                <a:lnTo>
                  <a:pt x="25159" y="29704"/>
                </a:lnTo>
                <a:lnTo>
                  <a:pt x="33604" y="38100"/>
                </a:lnTo>
                <a:lnTo>
                  <a:pt x="42569" y="38100"/>
                </a:lnTo>
                <a:lnTo>
                  <a:pt x="29704" y="25159"/>
                </a:lnTo>
                <a:close/>
              </a:path>
              <a:path w="43179" h="38100">
                <a:moveTo>
                  <a:pt x="25145" y="20573"/>
                </a:moveTo>
                <a:lnTo>
                  <a:pt x="20573" y="25145"/>
                </a:lnTo>
                <a:lnTo>
                  <a:pt x="25159" y="29704"/>
                </a:lnTo>
                <a:lnTo>
                  <a:pt x="29704" y="25159"/>
                </a:lnTo>
                <a:lnTo>
                  <a:pt x="25145" y="20573"/>
                </a:lnTo>
                <a:close/>
              </a:path>
              <a:path w="43179" h="38100">
                <a:moveTo>
                  <a:pt x="34289" y="20573"/>
                </a:moveTo>
                <a:lnTo>
                  <a:pt x="25145" y="20573"/>
                </a:lnTo>
                <a:lnTo>
                  <a:pt x="29704" y="25159"/>
                </a:lnTo>
                <a:lnTo>
                  <a:pt x="34289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60016" y="4811517"/>
            <a:ext cx="3743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</a:t>
            </a:r>
            <a:r>
              <a:rPr sz="500" spc="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4516" y="4086856"/>
            <a:ext cx="864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Connectionless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32760" y="3927348"/>
            <a:ext cx="97790" cy="154305"/>
          </a:xfrm>
          <a:custGeom>
            <a:avLst/>
            <a:gdLst/>
            <a:ahLst/>
            <a:cxnLst/>
            <a:rect l="l" t="t" r="r" b="b"/>
            <a:pathLst>
              <a:path w="97789" h="154304">
                <a:moveTo>
                  <a:pt x="83022" y="0"/>
                </a:moveTo>
                <a:lnTo>
                  <a:pt x="75462" y="0"/>
                </a:lnTo>
                <a:lnTo>
                  <a:pt x="0" y="151637"/>
                </a:lnTo>
                <a:lnTo>
                  <a:pt x="5334" y="153923"/>
                </a:lnTo>
                <a:lnTo>
                  <a:pt x="83022" y="0"/>
                </a:lnTo>
                <a:close/>
              </a:path>
              <a:path w="97789" h="154304">
                <a:moveTo>
                  <a:pt x="97536" y="0"/>
                </a:moveTo>
                <a:lnTo>
                  <a:pt x="88392" y="0"/>
                </a:lnTo>
                <a:lnTo>
                  <a:pt x="97536" y="4571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99915" y="4048755"/>
            <a:ext cx="1131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Connection-oriented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24096" y="3927348"/>
            <a:ext cx="142240" cy="116839"/>
          </a:xfrm>
          <a:custGeom>
            <a:avLst/>
            <a:gdLst/>
            <a:ahLst/>
            <a:cxnLst/>
            <a:rect l="l" t="t" r="r" b="b"/>
            <a:pathLst>
              <a:path w="142239" h="116839">
                <a:moveTo>
                  <a:pt x="29869" y="0"/>
                </a:moveTo>
                <a:lnTo>
                  <a:pt x="20904" y="0"/>
                </a:lnTo>
                <a:lnTo>
                  <a:pt x="138175" y="116585"/>
                </a:lnTo>
                <a:lnTo>
                  <a:pt x="141985" y="112775"/>
                </a:lnTo>
                <a:lnTo>
                  <a:pt x="29869" y="0"/>
                </a:lnTo>
                <a:close/>
              </a:path>
              <a:path w="142239" h="116839">
                <a:moveTo>
                  <a:pt x="4063" y="0"/>
                </a:moveTo>
                <a:lnTo>
                  <a:pt x="0" y="0"/>
                </a:lnTo>
                <a:lnTo>
                  <a:pt x="1015" y="3047"/>
                </a:lnTo>
                <a:lnTo>
                  <a:pt x="4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8091" y="1647444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3738" y="6136385"/>
            <a:ext cx="4024900" cy="1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36776" y="6629400"/>
            <a:ext cx="4237736" cy="15034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98091" y="562432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91770">
              <a:lnSpc>
                <a:spcPct val="100000"/>
              </a:lnSpc>
              <a:spcBef>
                <a:spcPts val="5"/>
              </a:spcBef>
            </a:pPr>
            <a:r>
              <a:rPr sz="1400" b="1" i="1" spc="-5" dirty="0">
                <a:latin typeface="Times New Roman"/>
                <a:cs typeface="Times New Roman"/>
              </a:rPr>
              <a:t>A datagram network with four switches</a:t>
            </a:r>
            <a:r>
              <a:rPr sz="1400" b="1" i="1" spc="-8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(routers)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  <a:spcBef>
                <a:spcPts val="1050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</a:t>
            </a:r>
            <a:r>
              <a:rPr sz="500" spc="9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3738" y="2121407"/>
            <a:ext cx="4024900" cy="1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996" y="2783839"/>
            <a:ext cx="4572000" cy="1144270"/>
          </a:xfrm>
          <a:custGeom>
            <a:avLst/>
            <a:gdLst/>
            <a:ahLst/>
            <a:cxnLst/>
            <a:rect l="l" t="t" r="r" b="b"/>
            <a:pathLst>
              <a:path w="4572000" h="1144270">
                <a:moveTo>
                  <a:pt x="0" y="1143761"/>
                </a:moveTo>
                <a:lnTo>
                  <a:pt x="4572000" y="1143761"/>
                </a:lnTo>
                <a:lnTo>
                  <a:pt x="4572000" y="0"/>
                </a:lnTo>
                <a:lnTo>
                  <a:pt x="0" y="0"/>
                </a:lnTo>
                <a:lnTo>
                  <a:pt x="0" y="1143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98091" y="164744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1150"/>
              </a:spcBef>
            </a:pPr>
            <a:r>
              <a:rPr sz="2100" spc="-5" dirty="0">
                <a:solidFill>
                  <a:srgbClr val="0000FF"/>
                </a:solidFill>
                <a:latin typeface="Times New Roman"/>
                <a:cs typeface="Times New Roman"/>
              </a:rPr>
              <a:t>ARP</a:t>
            </a:r>
            <a:r>
              <a:rPr sz="21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functions</a:t>
            </a:r>
            <a:endParaRPr sz="2100">
              <a:latin typeface="Times New Roman"/>
              <a:cs typeface="Times New Roman"/>
            </a:endParaRPr>
          </a:p>
          <a:p>
            <a:pPr marL="375285" indent="-172085">
              <a:lnSpc>
                <a:spcPct val="100000"/>
              </a:lnSpc>
              <a:spcBef>
                <a:spcPts val="690"/>
              </a:spcBef>
              <a:buSzPct val="63636"/>
              <a:buFont typeface="Wingdings"/>
              <a:buChar char=""/>
              <a:tabLst>
                <a:tab pos="375920" algn="l"/>
              </a:tabLst>
            </a:pPr>
            <a:r>
              <a:rPr sz="1100" spc="-5" dirty="0">
                <a:latin typeface="Arial"/>
                <a:cs typeface="Arial"/>
              </a:rPr>
              <a:t>Sender knows IP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375285" indent="-172085">
              <a:lnSpc>
                <a:spcPct val="100000"/>
              </a:lnSpc>
              <a:buSzPct val="63636"/>
              <a:buFont typeface="Wingdings"/>
              <a:buChar char=""/>
              <a:tabLst>
                <a:tab pos="375920" algn="l"/>
              </a:tabLst>
            </a:pPr>
            <a:r>
              <a:rPr sz="1100" spc="-5" dirty="0">
                <a:latin typeface="Arial"/>
                <a:cs typeface="Arial"/>
              </a:rPr>
              <a:t>IP asks ARP to create an ARP request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message</a:t>
            </a:r>
            <a:endParaRPr sz="1100">
              <a:latin typeface="Arial"/>
              <a:cs typeface="Arial"/>
            </a:endParaRPr>
          </a:p>
          <a:p>
            <a:pPr marL="539115" lvl="1" indent="-163830">
              <a:lnSpc>
                <a:spcPct val="100000"/>
              </a:lnSpc>
              <a:buSzPct val="60000"/>
              <a:buFont typeface="Wingdings"/>
              <a:buChar char=""/>
              <a:tabLst>
                <a:tab pos="539750" algn="l"/>
              </a:tabLst>
            </a:pPr>
            <a:r>
              <a:rPr sz="1000" dirty="0">
                <a:latin typeface="Arial"/>
                <a:cs typeface="Arial"/>
              </a:rPr>
              <a:t>sender physical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address</a:t>
            </a:r>
            <a:endParaRPr sz="1000">
              <a:latin typeface="Arial"/>
              <a:cs typeface="Arial"/>
            </a:endParaRPr>
          </a:p>
          <a:p>
            <a:pPr marL="539115" lvl="1" indent="-163830">
              <a:lnSpc>
                <a:spcPct val="100000"/>
              </a:lnSpc>
              <a:buSzPct val="60000"/>
              <a:buFont typeface="Wingdings"/>
              <a:buChar char=""/>
              <a:tabLst>
                <a:tab pos="539750" algn="l"/>
              </a:tabLst>
            </a:pPr>
            <a:r>
              <a:rPr sz="1000" dirty="0">
                <a:latin typeface="Arial"/>
                <a:cs typeface="Arial"/>
              </a:rPr>
              <a:t>sender IP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address</a:t>
            </a:r>
            <a:endParaRPr sz="1000">
              <a:latin typeface="Arial"/>
              <a:cs typeface="Arial"/>
            </a:endParaRPr>
          </a:p>
          <a:p>
            <a:pPr marL="539115" lvl="1" indent="-163830">
              <a:lnSpc>
                <a:spcPct val="100000"/>
              </a:lnSpc>
              <a:buSzPct val="60000"/>
              <a:buFont typeface="Wingdings"/>
              <a:buChar char=""/>
              <a:tabLst>
                <a:tab pos="539750" algn="l"/>
              </a:tabLst>
            </a:pPr>
            <a:r>
              <a:rPr sz="1000" dirty="0">
                <a:latin typeface="Arial"/>
                <a:cs typeface="Arial"/>
              </a:rPr>
              <a:t>target IP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address</a:t>
            </a:r>
            <a:endParaRPr sz="1000">
              <a:latin typeface="Arial"/>
              <a:cs typeface="Arial"/>
            </a:endParaRPr>
          </a:p>
          <a:p>
            <a:pPr marL="539115" lvl="1" indent="-163830">
              <a:lnSpc>
                <a:spcPts val="1200"/>
              </a:lnSpc>
              <a:buSzPct val="60000"/>
              <a:buFont typeface="Wingdings"/>
              <a:buChar char=""/>
              <a:tabLst>
                <a:tab pos="539750" algn="l"/>
              </a:tabLst>
            </a:pPr>
            <a:r>
              <a:rPr sz="1000" dirty="0">
                <a:latin typeface="Arial"/>
                <a:cs typeface="Arial"/>
              </a:rPr>
              <a:t>target physical address filled with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0's</a:t>
            </a:r>
            <a:endParaRPr sz="1000">
              <a:latin typeface="Arial"/>
              <a:cs typeface="Arial"/>
            </a:endParaRPr>
          </a:p>
          <a:p>
            <a:pPr marL="375285" marR="650875" indent="-171450">
              <a:lnSpc>
                <a:spcPct val="80000"/>
              </a:lnSpc>
              <a:spcBef>
                <a:spcPts val="265"/>
              </a:spcBef>
              <a:buSzPct val="63636"/>
              <a:buFont typeface="Wingdings"/>
              <a:buChar char=""/>
              <a:tabLst>
                <a:tab pos="375920" algn="l"/>
              </a:tabLst>
            </a:pPr>
            <a:r>
              <a:rPr sz="1100" spc="-5" dirty="0">
                <a:latin typeface="Arial"/>
                <a:cs typeface="Arial"/>
              </a:rPr>
              <a:t>Message passed to data link layer; destination address =  broadcast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375285" indent="-172085">
              <a:lnSpc>
                <a:spcPct val="100000"/>
              </a:lnSpc>
              <a:buSzPct val="63636"/>
              <a:buFont typeface="Wingdings"/>
              <a:buChar char=""/>
              <a:tabLst>
                <a:tab pos="375920" algn="l"/>
              </a:tabLst>
            </a:pPr>
            <a:r>
              <a:rPr sz="1100" spc="-5" dirty="0">
                <a:latin typeface="Arial"/>
                <a:cs typeface="Arial"/>
              </a:rPr>
              <a:t>All hosts receive frame; only target host accepts the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packet</a:t>
            </a:r>
            <a:endParaRPr sz="1100">
              <a:latin typeface="Arial"/>
              <a:cs typeface="Arial"/>
            </a:endParaRPr>
          </a:p>
          <a:p>
            <a:pPr marL="375285" marR="687705" indent="-171450">
              <a:lnSpc>
                <a:spcPct val="80000"/>
              </a:lnSpc>
              <a:spcBef>
                <a:spcPts val="265"/>
              </a:spcBef>
              <a:buSzPct val="63636"/>
              <a:buFont typeface="Wingdings"/>
              <a:buChar char=""/>
              <a:tabLst>
                <a:tab pos="375920" algn="l"/>
              </a:tabLst>
            </a:pPr>
            <a:r>
              <a:rPr sz="1100" spc="-5" dirty="0">
                <a:latin typeface="Arial"/>
                <a:cs typeface="Arial"/>
              </a:rPr>
              <a:t>Target host replies (unicast) with an ARP reply message  containing the physical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375285" marR="243840" indent="-171450">
              <a:lnSpc>
                <a:spcPts val="1060"/>
              </a:lnSpc>
              <a:spcBef>
                <a:spcPts val="250"/>
              </a:spcBef>
              <a:buSzPct val="63636"/>
              <a:buFont typeface="Wingdings"/>
              <a:buChar char=""/>
              <a:tabLst>
                <a:tab pos="375920" algn="l"/>
              </a:tabLst>
            </a:pPr>
            <a:r>
              <a:rPr sz="1100" spc="-5" dirty="0">
                <a:latin typeface="Arial"/>
                <a:cs typeface="Arial"/>
              </a:rPr>
              <a:t>Sender receives reply; it now knows the physical address of the  target host</a:t>
            </a:r>
            <a:endParaRPr sz="1100">
              <a:latin typeface="Arial"/>
              <a:cs typeface="Arial"/>
            </a:endParaRPr>
          </a:p>
          <a:p>
            <a:pPr marL="375285" indent="-172085">
              <a:lnSpc>
                <a:spcPct val="100000"/>
              </a:lnSpc>
              <a:spcBef>
                <a:spcPts val="5"/>
              </a:spcBef>
              <a:buSzPct val="63636"/>
              <a:buFont typeface="Wingdings"/>
              <a:buChar char=""/>
              <a:tabLst>
                <a:tab pos="375920" algn="l"/>
              </a:tabLst>
            </a:pPr>
            <a:r>
              <a:rPr sz="1100" spc="-5" dirty="0">
                <a:latin typeface="Arial"/>
                <a:cs typeface="Arial"/>
              </a:rPr>
              <a:t>IP datagram's are now unicast to the destination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host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</a:t>
            </a:r>
            <a:r>
              <a:rPr sz="500" spc="9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3738" y="6098285"/>
            <a:ext cx="4024900" cy="1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1996" y="6760718"/>
            <a:ext cx="4572000" cy="1144270"/>
          </a:xfrm>
          <a:custGeom>
            <a:avLst/>
            <a:gdLst/>
            <a:ahLst/>
            <a:cxnLst/>
            <a:rect l="l" t="t" r="r" b="b"/>
            <a:pathLst>
              <a:path w="4572000" h="1144270">
                <a:moveTo>
                  <a:pt x="0" y="1143761"/>
                </a:moveTo>
                <a:lnTo>
                  <a:pt x="4572000" y="1143761"/>
                </a:lnTo>
                <a:lnTo>
                  <a:pt x="4572000" y="0"/>
                </a:lnTo>
                <a:lnTo>
                  <a:pt x="0" y="0"/>
                </a:lnTo>
                <a:lnTo>
                  <a:pt x="0" y="1143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1996" y="7903718"/>
            <a:ext cx="4572000" cy="1143635"/>
          </a:xfrm>
          <a:custGeom>
            <a:avLst/>
            <a:gdLst/>
            <a:ahLst/>
            <a:cxnLst/>
            <a:rect l="l" t="t" r="r" b="b"/>
            <a:pathLst>
              <a:path w="4572000" h="1143634">
                <a:moveTo>
                  <a:pt x="0" y="1143508"/>
                </a:moveTo>
                <a:lnTo>
                  <a:pt x="4572000" y="1143508"/>
                </a:lnTo>
                <a:lnTo>
                  <a:pt x="4572000" y="0"/>
                </a:lnTo>
                <a:lnTo>
                  <a:pt x="0" y="0"/>
                </a:lnTo>
                <a:lnTo>
                  <a:pt x="0" y="1143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98091" y="562432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1150"/>
              </a:spcBef>
            </a:pPr>
            <a:r>
              <a:rPr sz="2100" spc="-5" dirty="0">
                <a:solidFill>
                  <a:srgbClr val="0000FF"/>
                </a:solidFill>
                <a:latin typeface="Times New Roman"/>
                <a:cs typeface="Times New Roman"/>
              </a:rPr>
              <a:t>Cache</a:t>
            </a:r>
            <a:r>
              <a:rPr sz="21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Times New Roman"/>
                <a:cs typeface="Times New Roman"/>
              </a:rPr>
              <a:t>Table</a:t>
            </a:r>
            <a:endParaRPr sz="2100">
              <a:latin typeface="Times New Roman"/>
              <a:cs typeface="Times New Roman"/>
            </a:endParaRPr>
          </a:p>
          <a:p>
            <a:pPr marL="477520" marR="572135" indent="-171450">
              <a:lnSpc>
                <a:spcPct val="110000"/>
              </a:lnSpc>
              <a:spcBef>
                <a:spcPts val="2005"/>
              </a:spcBef>
              <a:buSzPct val="63333"/>
              <a:buFont typeface="Wingdings"/>
              <a:buChar char=""/>
              <a:tabLst>
                <a:tab pos="478155" algn="l"/>
              </a:tabLst>
            </a:pPr>
            <a:r>
              <a:rPr sz="1500" dirty="0">
                <a:latin typeface="Arial"/>
                <a:cs typeface="Arial"/>
              </a:rPr>
              <a:t>A </a:t>
            </a:r>
            <a:r>
              <a:rPr sz="1500" spc="-5" dirty="0">
                <a:latin typeface="Arial"/>
                <a:cs typeface="Arial"/>
              </a:rPr>
              <a:t>sender usually has more than one IP  datagram to send to the same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destination</a:t>
            </a:r>
            <a:endParaRPr sz="1500">
              <a:latin typeface="Arial"/>
              <a:cs typeface="Arial"/>
            </a:endParaRPr>
          </a:p>
          <a:p>
            <a:pPr marL="477520" marR="1163320" indent="-171450">
              <a:lnSpc>
                <a:spcPct val="110000"/>
              </a:lnSpc>
              <a:spcBef>
                <a:spcPts val="360"/>
              </a:spcBef>
              <a:buSzPct val="63333"/>
              <a:buFont typeface="Wingdings"/>
              <a:buChar char=""/>
              <a:tabLst>
                <a:tab pos="478155" algn="l"/>
              </a:tabLst>
            </a:pPr>
            <a:r>
              <a:rPr sz="1500" spc="-5" dirty="0">
                <a:latin typeface="Arial"/>
                <a:cs typeface="Arial"/>
              </a:rPr>
              <a:t>It is inefficient to use ARP for </a:t>
            </a:r>
            <a:r>
              <a:rPr sz="1500" spc="-10" dirty="0">
                <a:latin typeface="Arial"/>
                <a:cs typeface="Arial"/>
              </a:rPr>
              <a:t>each  datagram</a:t>
            </a:r>
            <a:endParaRPr sz="1500">
              <a:latin typeface="Arial"/>
              <a:cs typeface="Arial"/>
            </a:endParaRPr>
          </a:p>
          <a:p>
            <a:pPr marL="477520" indent="-172085">
              <a:lnSpc>
                <a:spcPct val="100000"/>
              </a:lnSpc>
              <a:spcBef>
                <a:spcPts val="540"/>
              </a:spcBef>
              <a:buSzPct val="63333"/>
              <a:buFont typeface="Wingdings"/>
              <a:buChar char=""/>
              <a:tabLst>
                <a:tab pos="478155" algn="l"/>
              </a:tabLst>
            </a:pPr>
            <a:r>
              <a:rPr sz="1500" dirty="0">
                <a:latin typeface="Arial"/>
                <a:cs typeface="Arial"/>
              </a:rPr>
              <a:t>A </a:t>
            </a:r>
            <a:r>
              <a:rPr sz="1500" spc="-5" dirty="0">
                <a:latin typeface="Arial"/>
                <a:cs typeface="Arial"/>
              </a:rPr>
              <a:t>cache table is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used</a:t>
            </a:r>
            <a:endParaRPr sz="1500">
              <a:latin typeface="Arial"/>
              <a:cs typeface="Arial"/>
            </a:endParaRPr>
          </a:p>
          <a:p>
            <a:pPr marL="641350" lvl="1" indent="-163830">
              <a:lnSpc>
                <a:spcPct val="100000"/>
              </a:lnSpc>
              <a:spcBef>
                <a:spcPts val="495"/>
              </a:spcBef>
              <a:buSzPct val="57692"/>
              <a:buFont typeface="Wingdings"/>
              <a:buChar char=""/>
              <a:tabLst>
                <a:tab pos="641985" algn="l"/>
              </a:tabLst>
            </a:pPr>
            <a:r>
              <a:rPr sz="1300" dirty="0">
                <a:latin typeface="Arial"/>
                <a:cs typeface="Arial"/>
              </a:rPr>
              <a:t>limited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size</a:t>
            </a:r>
            <a:endParaRPr sz="1300">
              <a:latin typeface="Arial"/>
              <a:cs typeface="Arial"/>
            </a:endParaRPr>
          </a:p>
          <a:p>
            <a:pPr marL="641350" lvl="1" indent="-163830">
              <a:lnSpc>
                <a:spcPct val="100000"/>
              </a:lnSpc>
              <a:spcBef>
                <a:spcPts val="465"/>
              </a:spcBef>
              <a:buSzPct val="57692"/>
              <a:buFont typeface="Wingdings"/>
              <a:buChar char=""/>
              <a:tabLst>
                <a:tab pos="641985" algn="l"/>
              </a:tabLst>
            </a:pPr>
            <a:r>
              <a:rPr sz="1300" dirty="0">
                <a:latin typeface="Arial"/>
                <a:cs typeface="Arial"/>
              </a:rPr>
              <a:t>mappings retained only for a limited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time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</a:t>
            </a:r>
            <a:r>
              <a:rPr sz="500" spc="9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3738" y="2121407"/>
            <a:ext cx="4024900" cy="1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996" y="3926840"/>
            <a:ext cx="4572000" cy="1143635"/>
          </a:xfrm>
          <a:custGeom>
            <a:avLst/>
            <a:gdLst/>
            <a:ahLst/>
            <a:cxnLst/>
            <a:rect l="l" t="t" r="r" b="b"/>
            <a:pathLst>
              <a:path w="4572000" h="1143635">
                <a:moveTo>
                  <a:pt x="0" y="1143507"/>
                </a:moveTo>
                <a:lnTo>
                  <a:pt x="4572000" y="1143507"/>
                </a:lnTo>
                <a:lnTo>
                  <a:pt x="4572000" y="0"/>
                </a:lnTo>
                <a:lnTo>
                  <a:pt x="0" y="0"/>
                </a:lnTo>
                <a:lnTo>
                  <a:pt x="0" y="1143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98091" y="164744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1150"/>
              </a:spcBef>
            </a:pPr>
            <a:r>
              <a:rPr sz="2100" spc="-10" dirty="0">
                <a:solidFill>
                  <a:srgbClr val="0000FF"/>
                </a:solidFill>
                <a:latin typeface="Times New Roman"/>
                <a:cs typeface="Times New Roman"/>
              </a:rPr>
              <a:t>RARP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439420" marR="387985" indent="-171450">
              <a:lnSpc>
                <a:spcPct val="130000"/>
              </a:lnSpc>
              <a:spcBef>
                <a:spcPts val="5"/>
              </a:spcBef>
              <a:buSzPct val="63333"/>
              <a:buFont typeface="Wingdings"/>
              <a:buChar char=""/>
              <a:tabLst>
                <a:tab pos="440055" algn="l"/>
              </a:tabLst>
            </a:pPr>
            <a:r>
              <a:rPr sz="1500" spc="-5" dirty="0">
                <a:latin typeface="Arial"/>
                <a:cs typeface="Arial"/>
              </a:rPr>
              <a:t>Finds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logical address </a:t>
            </a:r>
            <a:r>
              <a:rPr sz="1500" dirty="0">
                <a:latin typeface="Arial"/>
                <a:cs typeface="Arial"/>
              </a:rPr>
              <a:t>for </a:t>
            </a:r>
            <a:r>
              <a:rPr sz="1500" spc="-5" dirty="0">
                <a:latin typeface="Arial"/>
                <a:cs typeface="Arial"/>
              </a:rPr>
              <a:t>a </a:t>
            </a:r>
            <a:r>
              <a:rPr sz="1500" dirty="0">
                <a:latin typeface="Arial"/>
                <a:cs typeface="Arial"/>
              </a:rPr>
              <a:t>host that </a:t>
            </a:r>
            <a:r>
              <a:rPr sz="1500" spc="-5" dirty="0">
                <a:latin typeface="Arial"/>
                <a:cs typeface="Arial"/>
              </a:rPr>
              <a:t>only  knows </a:t>
            </a:r>
            <a:r>
              <a:rPr sz="1500" dirty="0">
                <a:latin typeface="Arial"/>
                <a:cs typeface="Arial"/>
              </a:rPr>
              <a:t>its </a:t>
            </a:r>
            <a:r>
              <a:rPr sz="1500" spc="-5" dirty="0">
                <a:latin typeface="Arial"/>
                <a:cs typeface="Arial"/>
              </a:rPr>
              <a:t>physical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address</a:t>
            </a:r>
            <a:endParaRPr sz="1500">
              <a:latin typeface="Arial"/>
              <a:cs typeface="Arial"/>
            </a:endParaRPr>
          </a:p>
          <a:p>
            <a:pPr marL="439420" marR="336550" indent="-171450">
              <a:lnSpc>
                <a:spcPct val="130000"/>
              </a:lnSpc>
              <a:spcBef>
                <a:spcPts val="359"/>
              </a:spcBef>
              <a:buSzPct val="63333"/>
              <a:buFont typeface="Wingdings"/>
              <a:buChar char=""/>
              <a:tabLst>
                <a:tab pos="440055" algn="l"/>
              </a:tabLst>
            </a:pPr>
            <a:r>
              <a:rPr sz="1500" spc="-5" dirty="0">
                <a:latin typeface="Arial"/>
                <a:cs typeface="Arial"/>
              </a:rPr>
              <a:t>RARP request packets are broadcast; </a:t>
            </a:r>
            <a:r>
              <a:rPr sz="1500" spc="-10" dirty="0">
                <a:latin typeface="Arial"/>
                <a:cs typeface="Arial"/>
              </a:rPr>
              <a:t>RARP  </a:t>
            </a:r>
            <a:r>
              <a:rPr sz="1500" spc="-5" dirty="0">
                <a:latin typeface="Arial"/>
                <a:cs typeface="Arial"/>
              </a:rPr>
              <a:t>reply </a:t>
            </a:r>
            <a:r>
              <a:rPr sz="1500" dirty="0">
                <a:latin typeface="Arial"/>
                <a:cs typeface="Arial"/>
              </a:rPr>
              <a:t>packets </a:t>
            </a:r>
            <a:r>
              <a:rPr sz="1500" spc="-5" dirty="0">
                <a:latin typeface="Arial"/>
                <a:cs typeface="Arial"/>
              </a:rPr>
              <a:t>are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unicast</a:t>
            </a:r>
            <a:endParaRPr sz="1500">
              <a:latin typeface="Arial"/>
              <a:cs typeface="Arial"/>
            </a:endParaRPr>
          </a:p>
          <a:p>
            <a:pPr marL="439420" marR="380365" indent="-171450">
              <a:lnSpc>
                <a:spcPct val="130000"/>
              </a:lnSpc>
              <a:spcBef>
                <a:spcPts val="359"/>
              </a:spcBef>
              <a:buSzPct val="63333"/>
              <a:buFont typeface="Wingdings"/>
              <a:buChar char=""/>
              <a:tabLst>
                <a:tab pos="440055" algn="l"/>
              </a:tabLst>
            </a:pPr>
            <a:r>
              <a:rPr sz="1500" spc="-5" dirty="0">
                <a:latin typeface="Arial"/>
                <a:cs typeface="Arial"/>
              </a:rPr>
              <a:t>Used by diskless machines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obtain their IP  </a:t>
            </a:r>
            <a:r>
              <a:rPr sz="1500" spc="-10" dirty="0">
                <a:latin typeface="Arial"/>
                <a:cs typeface="Arial"/>
              </a:rPr>
              <a:t>addresses</a:t>
            </a:r>
            <a:endParaRPr sz="1500">
              <a:latin typeface="Arial"/>
              <a:cs typeface="Arial"/>
            </a:endParaRPr>
          </a:p>
          <a:p>
            <a:pPr marL="439420" indent="-172085">
              <a:lnSpc>
                <a:spcPct val="100000"/>
              </a:lnSpc>
              <a:spcBef>
                <a:spcPts val="900"/>
              </a:spcBef>
              <a:buSzPct val="63333"/>
              <a:buFont typeface="Wingdings"/>
              <a:buChar char=""/>
              <a:tabLst>
                <a:tab pos="440055" algn="l"/>
              </a:tabLst>
            </a:pPr>
            <a:r>
              <a:rPr sz="1500" spc="-5" dirty="0">
                <a:latin typeface="Arial"/>
                <a:cs typeface="Arial"/>
              </a:rPr>
              <a:t>DHCP is used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now.</a:t>
            </a:r>
            <a:endParaRPr sz="1500">
              <a:latin typeface="Arial"/>
              <a:cs typeface="Arial"/>
            </a:endParaRPr>
          </a:p>
          <a:p>
            <a:pPr marL="687070">
              <a:lnSpc>
                <a:spcPct val="100000"/>
              </a:lnSpc>
              <a:spcBef>
                <a:spcPts val="1240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</a:t>
            </a:r>
            <a:r>
              <a:rPr sz="500" spc="9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3738" y="6098285"/>
            <a:ext cx="4024900" cy="1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25395" y="6265926"/>
            <a:ext cx="3581400" cy="238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98091" y="562432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R="2948940" algn="ctr">
              <a:lnSpc>
                <a:spcPct val="100000"/>
              </a:lnSpc>
              <a:spcBef>
                <a:spcPts val="1150"/>
              </a:spcBef>
            </a:pPr>
            <a:r>
              <a:rPr sz="2100" spc="-5" dirty="0">
                <a:solidFill>
                  <a:srgbClr val="0000FF"/>
                </a:solidFill>
                <a:latin typeface="Times New Roman"/>
                <a:cs typeface="Times New Roman"/>
              </a:rPr>
              <a:t>Operation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R="2941955" algn="ctr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</a:t>
            </a:r>
            <a:r>
              <a:rPr sz="500" spc="9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39645" y="2205227"/>
            <a:ext cx="4076700" cy="0"/>
          </a:xfrm>
          <a:custGeom>
            <a:avLst/>
            <a:gdLst/>
            <a:ahLst/>
            <a:cxnLst/>
            <a:rect l="l" t="t" r="r" b="b"/>
            <a:pathLst>
              <a:path w="4076700">
                <a:moveTo>
                  <a:pt x="0" y="0"/>
                </a:moveTo>
                <a:lnTo>
                  <a:pt x="4076700" y="0"/>
                </a:lnTo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9645" y="3774947"/>
            <a:ext cx="4076700" cy="0"/>
          </a:xfrm>
          <a:custGeom>
            <a:avLst/>
            <a:gdLst/>
            <a:ahLst/>
            <a:cxnLst/>
            <a:rect l="l" t="t" r="r" b="b"/>
            <a:pathLst>
              <a:path w="4076700">
                <a:moveTo>
                  <a:pt x="0" y="0"/>
                </a:moveTo>
                <a:lnTo>
                  <a:pt x="4076700" y="0"/>
                </a:lnTo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1170" y="3081527"/>
            <a:ext cx="4076700" cy="0"/>
          </a:xfrm>
          <a:custGeom>
            <a:avLst/>
            <a:gdLst/>
            <a:ahLst/>
            <a:cxnLst/>
            <a:rect l="l" t="t" r="r" b="b"/>
            <a:pathLst>
              <a:path w="4076700">
                <a:moveTo>
                  <a:pt x="0" y="0"/>
                </a:moveTo>
                <a:lnTo>
                  <a:pt x="4076700" y="0"/>
                </a:lnTo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1170" y="4422647"/>
            <a:ext cx="4076700" cy="0"/>
          </a:xfrm>
          <a:custGeom>
            <a:avLst/>
            <a:gdLst/>
            <a:ahLst/>
            <a:cxnLst/>
            <a:rect l="l" t="t" r="r" b="b"/>
            <a:pathLst>
              <a:path w="4076700">
                <a:moveTo>
                  <a:pt x="0" y="0"/>
                </a:moveTo>
                <a:lnTo>
                  <a:pt x="4076700" y="0"/>
                </a:lnTo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98091" y="164744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imes New Roman"/>
              <a:cs typeface="Times New Roman"/>
            </a:endParaRPr>
          </a:p>
          <a:p>
            <a:pPr marL="600710" marR="594360"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DHCP provides static and</a:t>
            </a:r>
            <a:r>
              <a:rPr sz="1600" b="1" spc="-1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dynamic  address allocation that can be  manual or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automatic.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155065" marR="1148080" algn="ctr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A </a:t>
            </a:r>
            <a:r>
              <a:rPr sz="1600" b="1" spc="-5" dirty="0">
                <a:latin typeface="Arial"/>
                <a:cs typeface="Arial"/>
              </a:rPr>
              <a:t>request is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broadcast;  </a:t>
            </a:r>
            <a:r>
              <a:rPr sz="1600" b="1" dirty="0">
                <a:latin typeface="Arial"/>
                <a:cs typeface="Arial"/>
              </a:rPr>
              <a:t>a </a:t>
            </a:r>
            <a:r>
              <a:rPr sz="1600" b="1" spc="-5" dirty="0">
                <a:latin typeface="Arial"/>
                <a:cs typeface="Arial"/>
              </a:rPr>
              <a:t>reply is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unicast.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</a:t>
            </a:r>
            <a:r>
              <a:rPr sz="500" spc="9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44395" y="6151626"/>
            <a:ext cx="4025662" cy="16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1996" y="6760718"/>
            <a:ext cx="4572000" cy="1144270"/>
          </a:xfrm>
          <a:custGeom>
            <a:avLst/>
            <a:gdLst/>
            <a:ahLst/>
            <a:cxnLst/>
            <a:rect l="l" t="t" r="r" b="b"/>
            <a:pathLst>
              <a:path w="4572000" h="1144270">
                <a:moveTo>
                  <a:pt x="0" y="1143761"/>
                </a:moveTo>
                <a:lnTo>
                  <a:pt x="4572000" y="1143761"/>
                </a:lnTo>
                <a:lnTo>
                  <a:pt x="4572000" y="0"/>
                </a:lnTo>
                <a:lnTo>
                  <a:pt x="0" y="0"/>
                </a:lnTo>
                <a:lnTo>
                  <a:pt x="0" y="1143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1996" y="7903718"/>
            <a:ext cx="4572000" cy="1143635"/>
          </a:xfrm>
          <a:custGeom>
            <a:avLst/>
            <a:gdLst/>
            <a:ahLst/>
            <a:cxnLst/>
            <a:rect l="l" t="t" r="r" b="b"/>
            <a:pathLst>
              <a:path w="4572000" h="1143634">
                <a:moveTo>
                  <a:pt x="0" y="1143508"/>
                </a:moveTo>
                <a:lnTo>
                  <a:pt x="4572000" y="1143508"/>
                </a:lnTo>
                <a:lnTo>
                  <a:pt x="4572000" y="0"/>
                </a:lnTo>
                <a:lnTo>
                  <a:pt x="0" y="0"/>
                </a:lnTo>
                <a:lnTo>
                  <a:pt x="0" y="1143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85416" y="8788394"/>
            <a:ext cx="2476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4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46120" y="8850879"/>
            <a:ext cx="4699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00" spc="10" dirty="0">
                <a:latin typeface="Times New Roman"/>
                <a:cs typeface="Times New Roman"/>
              </a:rPr>
              <a:t>th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5416" y="8864593"/>
            <a:ext cx="3693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Data Communications and Networking, 4 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7716" y="8855452"/>
            <a:ext cx="3314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5E5E5E"/>
                </a:solidFill>
                <a:latin typeface="Arial"/>
                <a:cs typeface="Arial"/>
              </a:rPr>
              <a:t>21.44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3898" y="5824216"/>
            <a:ext cx="4036060" cy="269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21-2</a:t>
            </a:r>
            <a:r>
              <a:rPr sz="1800" b="1" spc="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ICMP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R="5080" algn="just">
              <a:lnSpc>
                <a:spcPct val="100000"/>
              </a:lnSpc>
            </a:pPr>
            <a:r>
              <a:rPr sz="1400" b="1" i="1" spc="-5" dirty="0">
                <a:latin typeface="Times New Roman"/>
                <a:cs typeface="Times New Roman"/>
              </a:rPr>
              <a:t>The IP protocol has no error-reporting or error-  </a:t>
            </a:r>
            <a:r>
              <a:rPr sz="1400" b="1" i="1" spc="-10" dirty="0">
                <a:latin typeface="Times New Roman"/>
                <a:cs typeface="Times New Roman"/>
              </a:rPr>
              <a:t>correcting </a:t>
            </a:r>
            <a:r>
              <a:rPr sz="1400" b="1" i="1" spc="-35" dirty="0">
                <a:latin typeface="Times New Roman"/>
                <a:cs typeface="Times New Roman"/>
              </a:rPr>
              <a:t>mechanism.. </a:t>
            </a:r>
            <a:r>
              <a:rPr sz="1400" b="1" i="1" spc="-5" dirty="0">
                <a:latin typeface="Times New Roman"/>
                <a:cs typeface="Times New Roman"/>
              </a:rPr>
              <a:t>The </a:t>
            </a:r>
            <a:r>
              <a:rPr sz="1400" b="1" i="1" dirty="0">
                <a:latin typeface="Times New Roman"/>
                <a:cs typeface="Times New Roman"/>
              </a:rPr>
              <a:t>IP </a:t>
            </a:r>
            <a:r>
              <a:rPr sz="1400" b="1" i="1" spc="-5" dirty="0">
                <a:latin typeface="Times New Roman"/>
                <a:cs typeface="Times New Roman"/>
              </a:rPr>
              <a:t>protocol also lacks a  mechanism for host and management queries. The  </a:t>
            </a:r>
            <a:r>
              <a:rPr sz="1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Internet Control Message Protocol </a:t>
            </a:r>
            <a:r>
              <a:rPr sz="14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(ICMP) </a:t>
            </a:r>
            <a:r>
              <a:rPr sz="1400" b="1" i="1" spc="-5" dirty="0">
                <a:latin typeface="Times New Roman"/>
                <a:cs typeface="Times New Roman"/>
              </a:rPr>
              <a:t>has </a:t>
            </a:r>
            <a:r>
              <a:rPr sz="1400" b="1" i="1" spc="-10" dirty="0">
                <a:latin typeface="Times New Roman"/>
                <a:cs typeface="Times New Roman"/>
              </a:rPr>
              <a:t>been  </a:t>
            </a:r>
            <a:r>
              <a:rPr sz="1400" b="1" i="1" spc="-5" dirty="0">
                <a:latin typeface="Times New Roman"/>
                <a:cs typeface="Times New Roman"/>
              </a:rPr>
              <a:t>designed to compensate for the above two </a:t>
            </a:r>
            <a:r>
              <a:rPr sz="1400" b="1" i="1" spc="-10" dirty="0">
                <a:latin typeface="Times New Roman"/>
                <a:cs typeface="Times New Roman"/>
              </a:rPr>
              <a:t>deficiencies.  </a:t>
            </a:r>
            <a:r>
              <a:rPr sz="1400" b="1" i="1" spc="-5" dirty="0">
                <a:latin typeface="Times New Roman"/>
                <a:cs typeface="Times New Roman"/>
              </a:rPr>
              <a:t>It is a companion to the IP</a:t>
            </a:r>
            <a:r>
              <a:rPr sz="1400" b="1" i="1" spc="-65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protocol.</a:t>
            </a:r>
            <a:endParaRPr sz="1400">
              <a:latin typeface="Times New Roman"/>
              <a:cs typeface="Times New Roman"/>
            </a:endParaRPr>
          </a:p>
          <a:p>
            <a:pPr marL="198755" algn="just">
              <a:lnSpc>
                <a:spcPct val="100000"/>
              </a:lnSpc>
              <a:spcBef>
                <a:spcPts val="665"/>
              </a:spcBef>
            </a:pPr>
            <a:r>
              <a:rPr sz="1400" b="1" i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</a:t>
            </a:r>
            <a:r>
              <a:rPr sz="14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 this</a:t>
            </a:r>
            <a:r>
              <a:rPr sz="1400" b="1" i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1400">
              <a:latin typeface="Times New Roman"/>
              <a:cs typeface="Times New Roman"/>
            </a:endParaRPr>
          </a:p>
          <a:p>
            <a:pPr marL="381000" marR="2456815">
              <a:lnSpc>
                <a:spcPct val="100000"/>
              </a:lnSpc>
              <a:spcBef>
                <a:spcPts val="130"/>
              </a:spcBef>
            </a:pPr>
            <a:r>
              <a:rPr sz="12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Types </a:t>
            </a:r>
            <a:r>
              <a:rPr sz="1200" b="1" dirty="0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r>
              <a:rPr sz="1200" b="1" spc="-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Messages  Message </a:t>
            </a:r>
            <a:r>
              <a:rPr sz="1200" b="1" dirty="0">
                <a:solidFill>
                  <a:srgbClr val="0033CC"/>
                </a:solidFill>
                <a:latin typeface="Times New Roman"/>
                <a:cs typeface="Times New Roman"/>
              </a:rPr>
              <a:t>Format  </a:t>
            </a:r>
            <a:r>
              <a:rPr sz="12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Error</a:t>
            </a:r>
            <a:r>
              <a:rPr sz="1200" b="1" spc="-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Reporting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98091" y="562432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3738" y="2121407"/>
            <a:ext cx="4024900" cy="1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8091" y="164744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1150"/>
              </a:spcBef>
            </a:pPr>
            <a:r>
              <a:rPr sz="2100" spc="-5" dirty="0">
                <a:solidFill>
                  <a:srgbClr val="0000FF"/>
                </a:solidFill>
                <a:latin typeface="Times New Roman"/>
                <a:cs typeface="Times New Roman"/>
              </a:rPr>
              <a:t>ICMP</a:t>
            </a:r>
            <a:r>
              <a:rPr sz="21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Times New Roman"/>
                <a:cs typeface="Times New Roman"/>
              </a:rPr>
              <a:t>protocol</a:t>
            </a:r>
            <a:endParaRPr sz="2100">
              <a:latin typeface="Times New Roman"/>
              <a:cs typeface="Times New Roman"/>
            </a:endParaRPr>
          </a:p>
          <a:p>
            <a:pPr marL="477520" marR="668020" indent="-171450">
              <a:lnSpc>
                <a:spcPts val="1130"/>
              </a:lnSpc>
              <a:spcBef>
                <a:spcPts val="1710"/>
              </a:spcBef>
              <a:buSzPct val="61904"/>
              <a:buFont typeface="Wingdings"/>
              <a:buChar char=""/>
              <a:tabLst>
                <a:tab pos="478155" algn="l"/>
              </a:tabLst>
            </a:pPr>
            <a:r>
              <a:rPr sz="1050" spc="-5" dirty="0">
                <a:latin typeface="Arial"/>
                <a:cs typeface="Arial"/>
              </a:rPr>
              <a:t>IP protocol is a best-effort delivery service, however it </a:t>
            </a:r>
            <a:r>
              <a:rPr sz="1050" spc="-10" dirty="0">
                <a:latin typeface="Arial"/>
                <a:cs typeface="Arial"/>
              </a:rPr>
              <a:t>has  </a:t>
            </a:r>
            <a:r>
              <a:rPr sz="1050" spc="-5" dirty="0">
                <a:latin typeface="Arial"/>
                <a:cs typeface="Arial"/>
              </a:rPr>
              <a:t>two</a:t>
            </a:r>
            <a:r>
              <a:rPr sz="1050" spc="-10" dirty="0">
                <a:latin typeface="Arial"/>
                <a:cs typeface="Arial"/>
              </a:rPr>
              <a:t> deficiencies</a:t>
            </a:r>
            <a:endParaRPr sz="1050">
              <a:latin typeface="Arial"/>
              <a:cs typeface="Arial"/>
            </a:endParaRPr>
          </a:p>
          <a:p>
            <a:pPr marL="641350" lvl="1" indent="-163830">
              <a:lnSpc>
                <a:spcPct val="100000"/>
              </a:lnSpc>
              <a:spcBef>
                <a:spcPts val="110"/>
              </a:spcBef>
              <a:buSzPct val="60000"/>
              <a:buFont typeface="Wingdings"/>
              <a:buChar char=""/>
              <a:tabLst>
                <a:tab pos="641985" algn="l"/>
              </a:tabLst>
            </a:pPr>
            <a:r>
              <a:rPr sz="1000" dirty="0">
                <a:latin typeface="Arial"/>
                <a:cs typeface="Arial"/>
              </a:rPr>
              <a:t>Lack of error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  <a:p>
            <a:pPr marL="641350" lvl="1" indent="-163830">
              <a:lnSpc>
                <a:spcPct val="100000"/>
              </a:lnSpc>
              <a:spcBef>
                <a:spcPts val="120"/>
              </a:spcBef>
              <a:buSzPct val="60000"/>
              <a:buFont typeface="Wingdings"/>
              <a:buChar char=""/>
              <a:tabLst>
                <a:tab pos="641985" algn="l"/>
              </a:tabLst>
            </a:pPr>
            <a:r>
              <a:rPr sz="1000" dirty="0">
                <a:latin typeface="Arial"/>
                <a:cs typeface="Arial"/>
              </a:rPr>
              <a:t>Lack of assistance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mechanisms</a:t>
            </a:r>
            <a:endParaRPr sz="1000">
              <a:latin typeface="Arial"/>
              <a:cs typeface="Arial"/>
            </a:endParaRPr>
          </a:p>
          <a:p>
            <a:pPr marL="477520" marR="1010919" indent="-171450">
              <a:lnSpc>
                <a:spcPts val="1130"/>
              </a:lnSpc>
              <a:spcBef>
                <a:spcPts val="270"/>
              </a:spcBef>
              <a:buSzPct val="61904"/>
              <a:buFont typeface="Wingdings"/>
              <a:buChar char=""/>
              <a:tabLst>
                <a:tab pos="478155" algn="l"/>
              </a:tabLst>
            </a:pPr>
            <a:r>
              <a:rPr sz="1050" spc="-5" dirty="0">
                <a:latin typeface="Arial"/>
                <a:cs typeface="Arial"/>
              </a:rPr>
              <a:t>IP protocol has no error-reporting or </a:t>
            </a:r>
            <a:r>
              <a:rPr sz="1050" spc="-10" dirty="0">
                <a:latin typeface="Arial"/>
                <a:cs typeface="Arial"/>
              </a:rPr>
              <a:t>error-correction  </a:t>
            </a:r>
            <a:r>
              <a:rPr sz="1050" spc="-5" dirty="0">
                <a:latin typeface="Arial"/>
                <a:cs typeface="Arial"/>
              </a:rPr>
              <a:t>mechanism</a:t>
            </a:r>
            <a:endParaRPr sz="1050">
              <a:latin typeface="Arial"/>
              <a:cs typeface="Arial"/>
            </a:endParaRPr>
          </a:p>
          <a:p>
            <a:pPr marL="641350" lvl="1" indent="-163830">
              <a:lnSpc>
                <a:spcPct val="100000"/>
              </a:lnSpc>
              <a:spcBef>
                <a:spcPts val="110"/>
              </a:spcBef>
              <a:buSzPct val="60000"/>
              <a:buFont typeface="Wingdings"/>
              <a:buChar char=""/>
              <a:tabLst>
                <a:tab pos="641985" algn="l"/>
              </a:tabLst>
            </a:pPr>
            <a:r>
              <a:rPr sz="1000" dirty="0">
                <a:latin typeface="Arial"/>
                <a:cs typeface="Arial"/>
              </a:rPr>
              <a:t>What happens when something goes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wrong?</a:t>
            </a:r>
            <a:endParaRPr sz="1000">
              <a:latin typeface="Arial"/>
              <a:cs typeface="Arial"/>
            </a:endParaRPr>
          </a:p>
          <a:p>
            <a:pPr marL="641350" marR="478155" lvl="1" indent="-163195">
              <a:lnSpc>
                <a:spcPts val="1080"/>
              </a:lnSpc>
              <a:spcBef>
                <a:spcPts val="259"/>
              </a:spcBef>
              <a:buSzPct val="60000"/>
              <a:buFont typeface="Wingdings"/>
              <a:buChar char=""/>
              <a:tabLst>
                <a:tab pos="641985" algn="l"/>
              </a:tabLst>
            </a:pPr>
            <a:r>
              <a:rPr sz="1000" dirty="0">
                <a:latin typeface="Arial"/>
                <a:cs typeface="Arial"/>
              </a:rPr>
              <a:t>What happens if a router must discard a datagram because</a:t>
            </a:r>
            <a:r>
              <a:rPr sz="1000" spc="-2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  cannot find a route to the final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destination?</a:t>
            </a:r>
            <a:endParaRPr sz="1000">
              <a:latin typeface="Arial"/>
              <a:cs typeface="Arial"/>
            </a:endParaRPr>
          </a:p>
          <a:p>
            <a:pPr marL="641350" lvl="1" indent="-163830">
              <a:lnSpc>
                <a:spcPct val="100000"/>
              </a:lnSpc>
              <a:spcBef>
                <a:spcPts val="100"/>
              </a:spcBef>
              <a:buSzPct val="60000"/>
              <a:buFont typeface="Wingdings"/>
              <a:buChar char=""/>
              <a:tabLst>
                <a:tab pos="641985" algn="l"/>
              </a:tabLst>
            </a:pPr>
            <a:r>
              <a:rPr sz="1000" dirty="0">
                <a:latin typeface="Arial"/>
                <a:cs typeface="Arial"/>
              </a:rPr>
              <a:t>What if the time-to-live field has a zero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value?</a:t>
            </a:r>
            <a:endParaRPr sz="1000">
              <a:latin typeface="Arial"/>
              <a:cs typeface="Arial"/>
            </a:endParaRPr>
          </a:p>
          <a:p>
            <a:pPr marL="641350" marR="631825" lvl="1" indent="-163195">
              <a:lnSpc>
                <a:spcPts val="1080"/>
              </a:lnSpc>
              <a:spcBef>
                <a:spcPts val="259"/>
              </a:spcBef>
              <a:buSzPct val="60000"/>
              <a:buFont typeface="Wingdings"/>
              <a:buChar char=""/>
              <a:tabLst>
                <a:tab pos="641985" algn="l"/>
              </a:tabLst>
            </a:pPr>
            <a:r>
              <a:rPr sz="1000" dirty="0">
                <a:latin typeface="Arial"/>
                <a:cs typeface="Arial"/>
              </a:rPr>
              <a:t>What if it has to discard all fragments because not all</a:t>
            </a:r>
            <a:r>
              <a:rPr sz="1000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were  received in a predetermined time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limit?</a:t>
            </a:r>
            <a:endParaRPr sz="1000">
              <a:latin typeface="Arial"/>
              <a:cs typeface="Arial"/>
            </a:endParaRPr>
          </a:p>
          <a:p>
            <a:pPr marL="477520" marR="1247140" indent="-171450">
              <a:lnSpc>
                <a:spcPts val="1130"/>
              </a:lnSpc>
              <a:spcBef>
                <a:spcPts val="250"/>
              </a:spcBef>
              <a:buSzPct val="61904"/>
              <a:buFont typeface="Wingdings"/>
              <a:buChar char=""/>
              <a:tabLst>
                <a:tab pos="478155" algn="l"/>
              </a:tabLst>
            </a:pPr>
            <a:r>
              <a:rPr sz="1050" spc="-5" dirty="0">
                <a:latin typeface="Arial"/>
                <a:cs typeface="Arial"/>
              </a:rPr>
              <a:t>IP protocol also lacks a mechanism for host </a:t>
            </a:r>
            <a:r>
              <a:rPr sz="1050" spc="-10" dirty="0">
                <a:latin typeface="Arial"/>
                <a:cs typeface="Arial"/>
              </a:rPr>
              <a:t>and  </a:t>
            </a:r>
            <a:r>
              <a:rPr sz="1050" spc="-5" dirty="0">
                <a:latin typeface="Arial"/>
                <a:cs typeface="Arial"/>
              </a:rPr>
              <a:t>management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queries.</a:t>
            </a:r>
            <a:endParaRPr sz="1050">
              <a:latin typeface="Arial"/>
              <a:cs typeface="Arial"/>
            </a:endParaRPr>
          </a:p>
          <a:p>
            <a:pPr marL="477520" indent="-172085">
              <a:lnSpc>
                <a:spcPct val="100000"/>
              </a:lnSpc>
              <a:spcBef>
                <a:spcPts val="114"/>
              </a:spcBef>
              <a:buSzPct val="61904"/>
              <a:buFont typeface="Wingdings"/>
              <a:buChar char=""/>
              <a:tabLst>
                <a:tab pos="478155" algn="l"/>
              </a:tabLst>
            </a:pPr>
            <a:r>
              <a:rPr sz="1050" spc="-5" dirty="0">
                <a:latin typeface="Arial"/>
                <a:cs typeface="Arial"/>
              </a:rPr>
              <a:t>ICMP was designed to compensate for these </a:t>
            </a:r>
            <a:r>
              <a:rPr sz="1050" spc="-10" dirty="0">
                <a:latin typeface="Arial"/>
                <a:cs typeface="Arial"/>
              </a:rPr>
              <a:t>deficiencies.</a:t>
            </a:r>
            <a:endParaRPr sz="1050">
              <a:latin typeface="Arial"/>
              <a:cs typeface="Arial"/>
            </a:endParaRPr>
          </a:p>
          <a:p>
            <a:pPr marL="687070">
              <a:lnSpc>
                <a:spcPct val="100000"/>
              </a:lnSpc>
              <a:spcBef>
                <a:spcPts val="87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</a:t>
            </a:r>
            <a:r>
              <a:rPr sz="500" spc="9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3738" y="6098285"/>
            <a:ext cx="4024900" cy="1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1996" y="6760718"/>
            <a:ext cx="4572000" cy="1144270"/>
          </a:xfrm>
          <a:custGeom>
            <a:avLst/>
            <a:gdLst/>
            <a:ahLst/>
            <a:cxnLst/>
            <a:rect l="l" t="t" r="r" b="b"/>
            <a:pathLst>
              <a:path w="4572000" h="1144270">
                <a:moveTo>
                  <a:pt x="0" y="1143761"/>
                </a:moveTo>
                <a:lnTo>
                  <a:pt x="4572000" y="1143761"/>
                </a:lnTo>
                <a:lnTo>
                  <a:pt x="4572000" y="0"/>
                </a:lnTo>
                <a:lnTo>
                  <a:pt x="0" y="0"/>
                </a:lnTo>
                <a:lnTo>
                  <a:pt x="0" y="1143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98091" y="562432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575"/>
              </a:spcBef>
            </a:pPr>
            <a:r>
              <a:rPr sz="1700" spc="-5" dirty="0">
                <a:solidFill>
                  <a:srgbClr val="0000FF"/>
                </a:solidFill>
                <a:latin typeface="Times New Roman"/>
                <a:cs typeface="Times New Roman"/>
              </a:rPr>
              <a:t>Internet Control Message Protocol</a:t>
            </a:r>
            <a:r>
              <a:rPr sz="1700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Times New Roman"/>
                <a:cs typeface="Times New Roman"/>
              </a:rPr>
              <a:t>(ICMP)</a:t>
            </a:r>
            <a:endParaRPr sz="1700">
              <a:latin typeface="Times New Roman"/>
              <a:cs typeface="Times New Roman"/>
            </a:endParaRPr>
          </a:p>
          <a:p>
            <a:pPr marL="360045" indent="-172085" algn="just">
              <a:lnSpc>
                <a:spcPct val="100000"/>
              </a:lnSpc>
              <a:spcBef>
                <a:spcPts val="875"/>
              </a:spcBef>
              <a:buSzPct val="64000"/>
              <a:buFont typeface="Wingdings"/>
              <a:buChar char=""/>
              <a:tabLst>
                <a:tab pos="360680" algn="l"/>
              </a:tabLst>
            </a:pPr>
            <a:r>
              <a:rPr sz="1250" spc="-5" dirty="0">
                <a:latin typeface="Arial"/>
                <a:cs typeface="Arial"/>
              </a:rPr>
              <a:t>Encapsulated in IP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packet</a:t>
            </a:r>
            <a:endParaRPr sz="1250">
              <a:latin typeface="Arial"/>
              <a:cs typeface="Arial"/>
            </a:endParaRPr>
          </a:p>
          <a:p>
            <a:pPr marL="360045" indent="-172085" algn="just">
              <a:lnSpc>
                <a:spcPct val="100000"/>
              </a:lnSpc>
              <a:spcBef>
                <a:spcPts val="300"/>
              </a:spcBef>
              <a:buSzPct val="64000"/>
              <a:buFont typeface="Wingdings"/>
              <a:buChar char=""/>
              <a:tabLst>
                <a:tab pos="360680" algn="l"/>
              </a:tabLst>
            </a:pPr>
            <a:r>
              <a:rPr sz="1250" spc="-5" dirty="0">
                <a:latin typeface="Arial"/>
                <a:cs typeface="Arial"/>
              </a:rPr>
              <a:t>Handles error and control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messages</a:t>
            </a:r>
            <a:endParaRPr sz="1250">
              <a:latin typeface="Arial"/>
              <a:cs typeface="Arial"/>
            </a:endParaRPr>
          </a:p>
          <a:p>
            <a:pPr marL="360045" marR="350520" indent="-171450" algn="just">
              <a:lnSpc>
                <a:spcPct val="100000"/>
              </a:lnSpc>
              <a:spcBef>
                <a:spcPts val="300"/>
              </a:spcBef>
              <a:buSzPct val="64000"/>
              <a:buFont typeface="Wingdings"/>
              <a:buChar char=""/>
              <a:tabLst>
                <a:tab pos="360680" algn="l"/>
              </a:tabLst>
            </a:pPr>
            <a:r>
              <a:rPr sz="1250" spc="-5" dirty="0">
                <a:latin typeface="Arial"/>
                <a:cs typeface="Arial"/>
              </a:rPr>
              <a:t>If router cannot deliver or forward a packet, it sends an  ICMP “host unreachable” message to the</a:t>
            </a:r>
            <a:r>
              <a:rPr sz="1250" spc="4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source</a:t>
            </a:r>
            <a:endParaRPr sz="1250">
              <a:latin typeface="Arial"/>
              <a:cs typeface="Arial"/>
            </a:endParaRPr>
          </a:p>
          <a:p>
            <a:pPr marL="360045" marR="348615" indent="-171450" algn="just">
              <a:lnSpc>
                <a:spcPct val="100000"/>
              </a:lnSpc>
              <a:spcBef>
                <a:spcPts val="300"/>
              </a:spcBef>
              <a:buSzPct val="64000"/>
              <a:buFont typeface="Wingdings"/>
              <a:buChar char=""/>
              <a:tabLst>
                <a:tab pos="360680" algn="l"/>
              </a:tabLst>
            </a:pPr>
            <a:r>
              <a:rPr sz="1250" spc="-5" dirty="0">
                <a:latin typeface="Arial"/>
                <a:cs typeface="Arial"/>
              </a:rPr>
              <a:t>If router receives packet that should have been sent to  another router, it sends an ICMP “redirect” message to  the sender; Sender modifies its routing</a:t>
            </a:r>
            <a:r>
              <a:rPr sz="1250" spc="4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table</a:t>
            </a:r>
            <a:endParaRPr sz="1250">
              <a:latin typeface="Arial"/>
              <a:cs typeface="Arial"/>
            </a:endParaRPr>
          </a:p>
          <a:p>
            <a:pPr marL="360045" marR="352425" indent="-171450">
              <a:lnSpc>
                <a:spcPct val="100000"/>
              </a:lnSpc>
              <a:spcBef>
                <a:spcPts val="300"/>
              </a:spcBef>
              <a:buSzPct val="64000"/>
              <a:buFont typeface="Wingdings"/>
              <a:buChar char=""/>
              <a:tabLst>
                <a:tab pos="360680" algn="l"/>
              </a:tabLst>
            </a:pPr>
            <a:r>
              <a:rPr sz="1250" spc="-5" dirty="0">
                <a:latin typeface="Arial"/>
                <a:cs typeface="Arial"/>
              </a:rPr>
              <a:t>ICMP “router discovery” messages allow host to learn  about routers in its network and to initialize and update  its routing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tables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  <a:spcBef>
                <a:spcPts val="1100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</a:t>
            </a:r>
            <a:r>
              <a:rPr sz="500" spc="9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0595" y="2974848"/>
            <a:ext cx="4076700" cy="0"/>
          </a:xfrm>
          <a:custGeom>
            <a:avLst/>
            <a:gdLst/>
            <a:ahLst/>
            <a:cxnLst/>
            <a:rect l="l" t="t" r="r" b="b"/>
            <a:pathLst>
              <a:path w="4076700">
                <a:moveTo>
                  <a:pt x="0" y="0"/>
                </a:moveTo>
                <a:lnTo>
                  <a:pt x="4076700" y="0"/>
                </a:lnTo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2120" y="3584447"/>
            <a:ext cx="4076700" cy="0"/>
          </a:xfrm>
          <a:custGeom>
            <a:avLst/>
            <a:gdLst/>
            <a:ahLst/>
            <a:cxnLst/>
            <a:rect l="l" t="t" r="r" b="b"/>
            <a:pathLst>
              <a:path w="4076700">
                <a:moveTo>
                  <a:pt x="0" y="0"/>
                </a:moveTo>
                <a:lnTo>
                  <a:pt x="4076700" y="0"/>
                </a:lnTo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98091" y="164744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1324610" marR="393065" indent="-96393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ICMP always reports error messages to  the original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source.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</a:t>
            </a:r>
            <a:r>
              <a:rPr sz="500" spc="9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0116" y="5697724"/>
            <a:ext cx="21678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latin typeface="Times New Roman"/>
                <a:cs typeface="Times New Roman"/>
              </a:rPr>
              <a:t>Error-reporting</a:t>
            </a:r>
            <a:r>
              <a:rPr sz="1600" b="1" i="1" spc="-85" dirty="0">
                <a:latin typeface="Times New Roman"/>
                <a:cs typeface="Times New Roman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messages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3738" y="6060185"/>
            <a:ext cx="4024900" cy="1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82495" y="6829806"/>
            <a:ext cx="3872052" cy="1074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85416" y="8788394"/>
            <a:ext cx="2476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4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6120" y="8850879"/>
            <a:ext cx="4699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00" spc="10" dirty="0">
                <a:latin typeface="Times New Roman"/>
                <a:cs typeface="Times New Roman"/>
              </a:rPr>
              <a:t>th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5416" y="8864593"/>
            <a:ext cx="3693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Data Communications and Networking, 4 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7716" y="8855452"/>
            <a:ext cx="3314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5E5E5E"/>
                </a:solidFill>
                <a:latin typeface="Arial"/>
                <a:cs typeface="Arial"/>
              </a:rPr>
              <a:t>21.48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98091" y="562432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3738" y="2159507"/>
            <a:ext cx="4024900" cy="1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7088" y="3241548"/>
            <a:ext cx="3862578" cy="1132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98091" y="164744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575"/>
              </a:spcBef>
            </a:pPr>
            <a:r>
              <a:rPr sz="1700" spc="-5" dirty="0">
                <a:solidFill>
                  <a:srgbClr val="0000FF"/>
                </a:solidFill>
                <a:latin typeface="Times New Roman"/>
                <a:cs typeface="Times New Roman"/>
              </a:rPr>
              <a:t>Internet Control Message Protocol</a:t>
            </a:r>
            <a:r>
              <a:rPr sz="1700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Times New Roman"/>
                <a:cs typeface="Times New Roman"/>
              </a:rPr>
              <a:t>(ICMP)</a:t>
            </a:r>
            <a:endParaRPr sz="1700">
              <a:latin typeface="Times New Roman"/>
              <a:cs typeface="Times New Roman"/>
            </a:endParaRPr>
          </a:p>
          <a:p>
            <a:pPr marL="553720" marR="588645">
              <a:lnSpc>
                <a:spcPct val="100000"/>
              </a:lnSpc>
              <a:spcBef>
                <a:spcPts val="1580"/>
              </a:spcBef>
            </a:pPr>
            <a:r>
              <a:rPr sz="1300" dirty="0">
                <a:latin typeface="Arial"/>
                <a:cs typeface="Arial"/>
              </a:rPr>
              <a:t>ICMP is used by routers for exchanging error  information and for testing. The principal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ICMP  message types are shown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below.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</a:t>
            </a:r>
            <a:r>
              <a:rPr sz="500" spc="9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3738" y="5884926"/>
            <a:ext cx="4024900" cy="16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39645" y="6227826"/>
            <a:ext cx="4076700" cy="0"/>
          </a:xfrm>
          <a:custGeom>
            <a:avLst/>
            <a:gdLst/>
            <a:ahLst/>
            <a:cxnLst/>
            <a:rect l="l" t="t" r="r" b="b"/>
            <a:pathLst>
              <a:path w="4076700">
                <a:moveTo>
                  <a:pt x="0" y="0"/>
                </a:moveTo>
                <a:lnTo>
                  <a:pt x="4076700" y="0"/>
                </a:lnTo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1996" y="7903718"/>
            <a:ext cx="4572000" cy="1143635"/>
          </a:xfrm>
          <a:custGeom>
            <a:avLst/>
            <a:gdLst/>
            <a:ahLst/>
            <a:cxnLst/>
            <a:rect l="l" t="t" r="r" b="b"/>
            <a:pathLst>
              <a:path w="4572000" h="1143634">
                <a:moveTo>
                  <a:pt x="0" y="1143508"/>
                </a:moveTo>
                <a:lnTo>
                  <a:pt x="4572000" y="1143508"/>
                </a:lnTo>
                <a:lnTo>
                  <a:pt x="4572000" y="0"/>
                </a:lnTo>
                <a:lnTo>
                  <a:pt x="0" y="0"/>
                </a:lnTo>
                <a:lnTo>
                  <a:pt x="0" y="1143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85416" y="8788394"/>
            <a:ext cx="2476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4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6120" y="8850879"/>
            <a:ext cx="4699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00" spc="10" dirty="0">
                <a:latin typeface="Times New Roman"/>
                <a:cs typeface="Times New Roman"/>
              </a:rPr>
              <a:t>th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5416" y="8864593"/>
            <a:ext cx="3693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Data Communications and Networking, 4 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7716" y="8855452"/>
            <a:ext cx="3314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5E5E5E"/>
                </a:solidFill>
                <a:latin typeface="Arial"/>
                <a:cs typeface="Arial"/>
              </a:rPr>
              <a:t>21.50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41170" y="8432292"/>
            <a:ext cx="4076700" cy="0"/>
          </a:xfrm>
          <a:custGeom>
            <a:avLst/>
            <a:gdLst/>
            <a:ahLst/>
            <a:cxnLst/>
            <a:rect l="l" t="t" r="r" b="b"/>
            <a:pathLst>
              <a:path w="4076700">
                <a:moveTo>
                  <a:pt x="0" y="0"/>
                </a:moveTo>
                <a:lnTo>
                  <a:pt x="4076700" y="0"/>
                </a:lnTo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04416" y="6279129"/>
            <a:ext cx="3960495" cy="2068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 algn="just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Important points about ICMP error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messages</a:t>
            </a:r>
            <a:r>
              <a:rPr sz="900" b="1" spc="-5" dirty="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252095" marR="5715" indent="-252729" algn="just">
              <a:lnSpc>
                <a:spcPct val="99600"/>
              </a:lnSpc>
              <a:spcBef>
                <a:spcPts val="25"/>
              </a:spcBef>
              <a:buClr>
                <a:srgbClr val="9A6500"/>
              </a:buClr>
              <a:buFont typeface="MS Gothic"/>
              <a:buChar char="❏"/>
              <a:tabLst>
                <a:tab pos="268605" algn="l"/>
              </a:tabLst>
            </a:pPr>
            <a:r>
              <a:rPr sz="1200" b="1" spc="-5" dirty="0">
                <a:latin typeface="Arial"/>
                <a:cs typeface="Arial"/>
              </a:rPr>
              <a:t>No ICMP error message will be generated </a:t>
            </a:r>
            <a:r>
              <a:rPr sz="1200" b="1" dirty="0">
                <a:latin typeface="Arial"/>
                <a:cs typeface="Arial"/>
              </a:rPr>
              <a:t>in  </a:t>
            </a:r>
            <a:r>
              <a:rPr sz="1200" b="1" spc="-5" dirty="0">
                <a:latin typeface="Arial"/>
                <a:cs typeface="Arial"/>
              </a:rPr>
              <a:t>response </a:t>
            </a:r>
            <a:r>
              <a:rPr sz="1200" b="1" dirty="0">
                <a:latin typeface="Arial"/>
                <a:cs typeface="Arial"/>
              </a:rPr>
              <a:t>to </a:t>
            </a:r>
            <a:r>
              <a:rPr sz="1200" b="1" spc="-5" dirty="0">
                <a:latin typeface="Arial"/>
                <a:cs typeface="Arial"/>
              </a:rPr>
              <a:t>a datagram carrying an </a:t>
            </a:r>
            <a:r>
              <a:rPr sz="1200" b="1" dirty="0">
                <a:latin typeface="Arial"/>
                <a:cs typeface="Arial"/>
              </a:rPr>
              <a:t>ICMP </a:t>
            </a:r>
            <a:r>
              <a:rPr sz="1200" b="1" spc="-10" dirty="0">
                <a:latin typeface="Arial"/>
                <a:cs typeface="Arial"/>
              </a:rPr>
              <a:t>error  message.</a:t>
            </a:r>
            <a:endParaRPr sz="1200">
              <a:latin typeface="Arial"/>
              <a:cs typeface="Arial"/>
            </a:endParaRPr>
          </a:p>
          <a:p>
            <a:pPr marL="209550" marR="5080" indent="-209550">
              <a:lnSpc>
                <a:spcPts val="1430"/>
              </a:lnSpc>
              <a:spcBef>
                <a:spcPts val="70"/>
              </a:spcBef>
              <a:buClr>
                <a:srgbClr val="9A6500"/>
              </a:buClr>
              <a:buFont typeface="MS Gothic"/>
              <a:buChar char="❏"/>
              <a:tabLst>
                <a:tab pos="238760" algn="l"/>
              </a:tabLst>
            </a:pPr>
            <a:r>
              <a:rPr dirty="0"/>
              <a:t>	</a:t>
            </a:r>
            <a:r>
              <a:rPr sz="1200" b="1" spc="-5" dirty="0">
                <a:latin typeface="Arial"/>
                <a:cs typeface="Arial"/>
              </a:rPr>
              <a:t>No ICMP error message will be generated for a  </a:t>
            </a:r>
            <a:r>
              <a:rPr sz="1200" b="1" dirty="0">
                <a:latin typeface="Arial"/>
                <a:cs typeface="Arial"/>
              </a:rPr>
              <a:t>fragmented datagram that is not the first</a:t>
            </a:r>
            <a:r>
              <a:rPr sz="1200" b="1" spc="-1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fragment.</a:t>
            </a:r>
            <a:endParaRPr sz="1200">
              <a:latin typeface="Arial"/>
              <a:cs typeface="Arial"/>
            </a:endParaRPr>
          </a:p>
          <a:p>
            <a:pPr marL="209550" marR="5080" indent="-209550">
              <a:lnSpc>
                <a:spcPts val="1430"/>
              </a:lnSpc>
              <a:spcBef>
                <a:spcPts val="20"/>
              </a:spcBef>
              <a:buClr>
                <a:srgbClr val="9A6500"/>
              </a:buClr>
              <a:buFont typeface="MS Gothic"/>
              <a:buChar char="❏"/>
              <a:tabLst>
                <a:tab pos="238760" algn="l"/>
              </a:tabLst>
            </a:pPr>
            <a:r>
              <a:rPr dirty="0"/>
              <a:t>	</a:t>
            </a:r>
            <a:r>
              <a:rPr sz="1200" b="1" spc="-5" dirty="0">
                <a:latin typeface="Arial"/>
                <a:cs typeface="Arial"/>
              </a:rPr>
              <a:t>No ICMP error message will be generated for a  datagram having a multicast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address.</a:t>
            </a:r>
            <a:endParaRPr sz="1200">
              <a:latin typeface="Arial"/>
              <a:cs typeface="Arial"/>
            </a:endParaRPr>
          </a:p>
          <a:p>
            <a:pPr marL="210820" marR="5080" indent="-211454">
              <a:lnSpc>
                <a:spcPts val="1430"/>
              </a:lnSpc>
              <a:spcBef>
                <a:spcPts val="20"/>
              </a:spcBef>
              <a:buClr>
                <a:srgbClr val="9A6500"/>
              </a:buClr>
              <a:buFont typeface="MS Gothic"/>
              <a:buChar char="❏"/>
              <a:tabLst>
                <a:tab pos="238760" algn="l"/>
                <a:tab pos="1037590" algn="l"/>
                <a:tab pos="1668780" algn="l"/>
                <a:tab pos="1895475" algn="l"/>
                <a:tab pos="2553335" algn="l"/>
                <a:tab pos="3278504" algn="l"/>
                <a:tab pos="3775710" algn="l"/>
              </a:tabLst>
            </a:pPr>
            <a:r>
              <a:rPr dirty="0"/>
              <a:t>	</a:t>
            </a:r>
            <a:r>
              <a:rPr sz="1200" b="1" spc="-5" dirty="0">
                <a:latin typeface="Arial"/>
                <a:cs typeface="Arial"/>
              </a:rPr>
              <a:t>No </a:t>
            </a:r>
            <a:r>
              <a:rPr sz="1200" b="1" dirty="0">
                <a:latin typeface="Arial"/>
                <a:cs typeface="Arial"/>
              </a:rPr>
              <a:t>ICMP </a:t>
            </a:r>
            <a:r>
              <a:rPr sz="1200" b="1" spc="-5" dirty="0">
                <a:latin typeface="Arial"/>
                <a:cs typeface="Arial"/>
              </a:rPr>
              <a:t>error message will be generated </a:t>
            </a:r>
            <a:r>
              <a:rPr sz="1200" b="1" dirty="0">
                <a:latin typeface="Arial"/>
                <a:cs typeface="Arial"/>
              </a:rPr>
              <a:t>for </a:t>
            </a:r>
            <a:r>
              <a:rPr sz="1200" b="1" spc="-5" dirty="0">
                <a:latin typeface="Arial"/>
                <a:cs typeface="Arial"/>
              </a:rPr>
              <a:t>a  </a:t>
            </a:r>
            <a:r>
              <a:rPr sz="1200" b="1" spc="-10" dirty="0">
                <a:latin typeface="Arial"/>
                <a:cs typeface="Arial"/>
              </a:rPr>
              <a:t>datagra</a:t>
            </a:r>
            <a:r>
              <a:rPr sz="1200" b="1" spc="-5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5" dirty="0">
                <a:latin typeface="Arial"/>
                <a:cs typeface="Arial"/>
              </a:rPr>
              <a:t>havin</a:t>
            </a:r>
            <a:r>
              <a:rPr sz="1200" b="1" dirty="0">
                <a:latin typeface="Arial"/>
                <a:cs typeface="Arial"/>
              </a:rPr>
              <a:t>g	</a:t>
            </a:r>
            <a:r>
              <a:rPr sz="1200" b="1" spc="-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pecia</a:t>
            </a:r>
            <a:r>
              <a:rPr sz="1200" b="1" dirty="0">
                <a:latin typeface="Arial"/>
                <a:cs typeface="Arial"/>
              </a:rPr>
              <a:t>l	</a:t>
            </a:r>
            <a:r>
              <a:rPr sz="1200" b="1" spc="-10" dirty="0">
                <a:latin typeface="Arial"/>
                <a:cs typeface="Arial"/>
              </a:rPr>
              <a:t>addres</a:t>
            </a:r>
            <a:r>
              <a:rPr sz="1200" b="1" spc="-5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5" dirty="0">
                <a:latin typeface="Arial"/>
                <a:cs typeface="Arial"/>
              </a:rPr>
              <a:t>suc</a:t>
            </a:r>
            <a:r>
              <a:rPr sz="1200" b="1" dirty="0">
                <a:latin typeface="Arial"/>
                <a:cs typeface="Arial"/>
              </a:rPr>
              <a:t>h	</a:t>
            </a:r>
            <a:r>
              <a:rPr sz="1200" b="1" spc="-10" dirty="0">
                <a:latin typeface="Arial"/>
                <a:cs typeface="Arial"/>
              </a:rPr>
              <a:t>as</a:t>
            </a:r>
            <a:endParaRPr sz="1200">
              <a:latin typeface="Arial"/>
              <a:cs typeface="Arial"/>
            </a:endParaRPr>
          </a:p>
          <a:p>
            <a:pPr marL="209550">
              <a:lnSpc>
                <a:spcPts val="1390"/>
              </a:lnSpc>
            </a:pPr>
            <a:r>
              <a:rPr sz="1200" b="1" spc="-5" dirty="0">
                <a:latin typeface="Arial"/>
                <a:cs typeface="Arial"/>
              </a:rPr>
              <a:t>127.0.0.0 or 0.0.0.0.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98091" y="562432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0116" y="1759707"/>
            <a:ext cx="326580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i="1" spc="-5" dirty="0">
                <a:latin typeface="Times New Roman"/>
                <a:cs typeface="Times New Roman"/>
              </a:rPr>
              <a:t>Contents of data field for the error</a:t>
            </a:r>
            <a:r>
              <a:rPr sz="1400" b="1" i="1" spc="45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messages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3738" y="2007107"/>
            <a:ext cx="4024900" cy="1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85416" y="4811517"/>
            <a:ext cx="2476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4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2995" y="2813304"/>
            <a:ext cx="3332479" cy="1266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46120" y="4874002"/>
            <a:ext cx="4699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00" spc="10" dirty="0">
                <a:latin typeface="Times New Roman"/>
                <a:cs typeface="Times New Roman"/>
              </a:rPr>
              <a:t>th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5416" y="4887716"/>
            <a:ext cx="3693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Data Communications and Networking, 4 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7716" y="4878574"/>
            <a:ext cx="3314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5E5E5E"/>
                </a:solidFill>
                <a:latin typeface="Arial"/>
                <a:cs typeface="Arial"/>
              </a:rPr>
              <a:t>21.51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98091" y="1647444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90116" y="5697724"/>
            <a:ext cx="16802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latin typeface="Times New Roman"/>
                <a:cs typeface="Times New Roman"/>
              </a:rPr>
              <a:t>Redirection</a:t>
            </a:r>
            <a:r>
              <a:rPr sz="1600" b="1" i="1" spc="-80" dirty="0">
                <a:latin typeface="Times New Roman"/>
                <a:cs typeface="Times New Roman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concept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13738" y="6022085"/>
            <a:ext cx="4024900" cy="1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85416" y="8788394"/>
            <a:ext cx="2476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4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44395" y="6828281"/>
            <a:ext cx="4310100" cy="1228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46120" y="8850879"/>
            <a:ext cx="4699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00" spc="10" dirty="0">
                <a:latin typeface="Times New Roman"/>
                <a:cs typeface="Times New Roman"/>
              </a:rPr>
              <a:t>th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5416" y="8864593"/>
            <a:ext cx="3693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Data Communications and Networking, 4 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7716" y="8855452"/>
            <a:ext cx="3314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5E5E5E"/>
                </a:solidFill>
                <a:latin typeface="Arial"/>
                <a:cs typeface="Arial"/>
              </a:rPr>
              <a:t>21.52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98091" y="562432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8091" y="164744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260"/>
              </a:spcBef>
            </a:pPr>
            <a:r>
              <a:rPr sz="2100" spc="-5" dirty="0">
                <a:latin typeface="Times New Roman"/>
                <a:cs typeface="Times New Roman"/>
              </a:rPr>
              <a:t>Reading from the text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book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603250" marR="509270" indent="-163195">
              <a:lnSpc>
                <a:spcPct val="147800"/>
              </a:lnSpc>
              <a:spcBef>
                <a:spcPts val="1430"/>
              </a:spcBef>
              <a:buSzPct val="70833"/>
              <a:buFont typeface="Wingdings"/>
              <a:buChar char=""/>
              <a:tabLst>
                <a:tab pos="603885" algn="l"/>
              </a:tabLst>
            </a:pPr>
            <a:r>
              <a:rPr sz="1200" spc="-5" dirty="0">
                <a:latin typeface="Arial"/>
                <a:cs typeface="Arial"/>
              </a:rPr>
              <a:t>Chapter 21 </a:t>
            </a:r>
            <a:r>
              <a:rPr sz="1200" dirty="0">
                <a:latin typeface="Arial"/>
                <a:cs typeface="Arial"/>
              </a:rPr>
              <a:t>from </a:t>
            </a:r>
            <a:r>
              <a:rPr sz="1200" spc="-5" dirty="0">
                <a:latin typeface="Arial"/>
                <a:cs typeface="Arial"/>
              </a:rPr>
              <a:t>4</a:t>
            </a:r>
            <a:r>
              <a:rPr sz="1200" spc="-7" baseline="24305" dirty="0">
                <a:latin typeface="Arial"/>
                <a:cs typeface="Arial"/>
              </a:rPr>
              <a:t>th </a:t>
            </a:r>
            <a:r>
              <a:rPr sz="1200" spc="-5" dirty="0">
                <a:latin typeface="Arial"/>
                <a:cs typeface="Arial"/>
              </a:rPr>
              <a:t>edition </a:t>
            </a:r>
            <a:r>
              <a:rPr sz="1100" spc="-5" dirty="0">
                <a:latin typeface="Arial"/>
                <a:cs typeface="Arial"/>
              </a:rPr>
              <a:t>(section 21.1 until the first  paragraph of page 625 except BOOTP page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619)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</a:t>
            </a:r>
            <a:r>
              <a:rPr sz="500" spc="9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3738" y="2045207"/>
            <a:ext cx="4024900" cy="1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8091" y="164744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680"/>
              </a:spcBef>
            </a:pPr>
            <a:r>
              <a:rPr sz="1600" b="1" i="1" spc="-5" dirty="0">
                <a:latin typeface="Times New Roman"/>
                <a:cs typeface="Times New Roman"/>
              </a:rPr>
              <a:t>Switching </a:t>
            </a:r>
            <a:r>
              <a:rPr sz="1600" b="1" i="1" dirty="0">
                <a:latin typeface="Times New Roman"/>
                <a:cs typeface="Times New Roman"/>
              </a:rPr>
              <a:t>in the</a:t>
            </a:r>
            <a:r>
              <a:rPr sz="1600" b="1" i="1" spc="-3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Internet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572770" marR="572770" indent="-222250">
              <a:lnSpc>
                <a:spcPct val="100000"/>
              </a:lnSpc>
              <a:spcBef>
                <a:spcPts val="1245"/>
              </a:spcBef>
            </a:pPr>
            <a:r>
              <a:rPr sz="1200" b="1" spc="-5" dirty="0">
                <a:latin typeface="Arial"/>
                <a:cs typeface="Arial"/>
              </a:rPr>
              <a:t>Switching at the network </a:t>
            </a:r>
            <a:r>
              <a:rPr sz="1200" b="1" spc="-10" dirty="0">
                <a:latin typeface="Arial"/>
                <a:cs typeface="Arial"/>
              </a:rPr>
              <a:t>layer </a:t>
            </a:r>
            <a:r>
              <a:rPr sz="1200" b="1" spc="-5" dirty="0">
                <a:latin typeface="Arial"/>
                <a:cs typeface="Arial"/>
              </a:rPr>
              <a:t>in the Internet </a:t>
            </a:r>
            <a:r>
              <a:rPr sz="1200" b="1" spc="-10" dirty="0">
                <a:latin typeface="Arial"/>
                <a:cs typeface="Arial"/>
              </a:rPr>
              <a:t>uses  </a:t>
            </a:r>
            <a:r>
              <a:rPr sz="1200" b="1" spc="-5" dirty="0">
                <a:latin typeface="Arial"/>
                <a:cs typeface="Arial"/>
              </a:rPr>
              <a:t>the datagram approach to packet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switching.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958215" marR="600710" indent="-42799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Communication at the network layer</a:t>
            </a:r>
            <a:r>
              <a:rPr sz="1600" b="1" spc="-18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in  the Internet is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connectionless.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  <a:spcBef>
                <a:spcPts val="104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</a:t>
            </a:r>
            <a:r>
              <a:rPr sz="500" spc="9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3738" y="6250685"/>
            <a:ext cx="4024900" cy="1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1996" y="7903718"/>
            <a:ext cx="4572000" cy="1143635"/>
          </a:xfrm>
          <a:custGeom>
            <a:avLst/>
            <a:gdLst/>
            <a:ahLst/>
            <a:cxnLst/>
            <a:rect l="l" t="t" r="r" b="b"/>
            <a:pathLst>
              <a:path w="4572000" h="1143634">
                <a:moveTo>
                  <a:pt x="0" y="1143508"/>
                </a:moveTo>
                <a:lnTo>
                  <a:pt x="4572000" y="1143508"/>
                </a:lnTo>
                <a:lnTo>
                  <a:pt x="4572000" y="0"/>
                </a:lnTo>
                <a:lnTo>
                  <a:pt x="0" y="0"/>
                </a:lnTo>
                <a:lnTo>
                  <a:pt x="0" y="1143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85416" y="8788394"/>
            <a:ext cx="2476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4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46120" y="8850879"/>
            <a:ext cx="4699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00" spc="10" dirty="0">
                <a:latin typeface="Times New Roman"/>
                <a:cs typeface="Times New Roman"/>
              </a:rPr>
              <a:t>th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5416" y="8864593"/>
            <a:ext cx="3693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Data Communications and Networking, 4 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7716" y="8855452"/>
            <a:ext cx="2603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5E5E5E"/>
                </a:solidFill>
                <a:latin typeface="Arial"/>
                <a:cs typeface="Arial"/>
              </a:rPr>
              <a:t>20.6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2016" y="5821168"/>
            <a:ext cx="4074795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IPv4</a:t>
            </a:r>
            <a:endParaRPr sz="2400">
              <a:latin typeface="Times New Roman"/>
              <a:cs typeface="Times New Roman"/>
            </a:endParaRPr>
          </a:p>
          <a:p>
            <a:pPr marL="38100" marR="5080">
              <a:lnSpc>
                <a:spcPct val="100000"/>
              </a:lnSpc>
              <a:spcBef>
                <a:spcPts val="1850"/>
              </a:spcBef>
            </a:pPr>
            <a:r>
              <a:rPr sz="1400" b="1" i="1" spc="-5" dirty="0">
                <a:latin typeface="Times New Roman"/>
                <a:cs typeface="Times New Roman"/>
              </a:rPr>
              <a:t>The Internet Protocol version 4 (</a:t>
            </a:r>
            <a:r>
              <a:rPr sz="1400" b="1" i="1" spc="-5" dirty="0">
                <a:solidFill>
                  <a:srgbClr val="9A6500"/>
                </a:solidFill>
                <a:latin typeface="Times New Roman"/>
                <a:cs typeface="Times New Roman"/>
              </a:rPr>
              <a:t>IPv4</a:t>
            </a:r>
            <a:r>
              <a:rPr sz="1400" b="1" i="1" spc="-5" dirty="0">
                <a:latin typeface="Times New Roman"/>
                <a:cs typeface="Times New Roman"/>
              </a:rPr>
              <a:t>) is the </a:t>
            </a:r>
            <a:r>
              <a:rPr sz="1400" b="1" i="1" spc="-10" dirty="0">
                <a:latin typeface="Times New Roman"/>
                <a:cs typeface="Times New Roman"/>
              </a:rPr>
              <a:t>delivery  </a:t>
            </a:r>
            <a:r>
              <a:rPr sz="1400" b="1" i="1" spc="-5" dirty="0">
                <a:latin typeface="Times New Roman"/>
                <a:cs typeface="Times New Roman"/>
              </a:rPr>
              <a:t>mechanism used by the TCP/IP</a:t>
            </a:r>
            <a:r>
              <a:rPr sz="1400" b="1" i="1" spc="-55" dirty="0">
                <a:latin typeface="Times New Roman"/>
                <a:cs typeface="Times New Roman"/>
              </a:rPr>
              <a:t> </a:t>
            </a:r>
            <a:r>
              <a:rPr sz="1400" b="1" i="1" spc="-65" dirty="0">
                <a:latin typeface="Times New Roman"/>
                <a:cs typeface="Times New Roman"/>
              </a:rPr>
              <a:t>protocols..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236854">
              <a:lnSpc>
                <a:spcPct val="100000"/>
              </a:lnSpc>
            </a:pPr>
            <a:r>
              <a:rPr sz="1400" b="1" i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</a:t>
            </a:r>
            <a:r>
              <a:rPr sz="14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 this section:</a:t>
            </a:r>
            <a:endParaRPr sz="1400">
              <a:latin typeface="Times New Roman"/>
              <a:cs typeface="Times New Roman"/>
            </a:endParaRPr>
          </a:p>
          <a:p>
            <a:pPr marL="571500" marR="2519680"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solidFill>
                  <a:srgbClr val="0033CC"/>
                </a:solidFill>
                <a:latin typeface="Times New Roman"/>
                <a:cs typeface="Times New Roman"/>
              </a:rPr>
              <a:t>Datagram  Fragmentation  </a:t>
            </a:r>
            <a:r>
              <a:rPr sz="12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Checksum  Options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8091" y="562432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2016" y="1720846"/>
            <a:ext cx="34569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latin typeface="Times New Roman"/>
                <a:cs typeface="Times New Roman"/>
              </a:rPr>
              <a:t>Position </a:t>
            </a:r>
            <a:r>
              <a:rPr sz="1600" b="1" i="1" spc="-5" dirty="0">
                <a:latin typeface="Times New Roman"/>
                <a:cs typeface="Times New Roman"/>
              </a:rPr>
              <a:t>of IPv4 </a:t>
            </a:r>
            <a:r>
              <a:rPr sz="1600" b="1" i="1" dirty="0">
                <a:latin typeface="Times New Roman"/>
                <a:cs typeface="Times New Roman"/>
              </a:rPr>
              <a:t>in TCP/IP </a:t>
            </a:r>
            <a:r>
              <a:rPr sz="1600" b="1" i="1" spc="-5" dirty="0">
                <a:latin typeface="Times New Roman"/>
                <a:cs typeface="Times New Roman"/>
              </a:rPr>
              <a:t>protocol</a:t>
            </a:r>
            <a:r>
              <a:rPr sz="1600" b="1" i="1" spc="-17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suite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3738" y="2045207"/>
            <a:ext cx="4024900" cy="1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85416" y="4811517"/>
            <a:ext cx="2476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4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44395" y="2441448"/>
            <a:ext cx="3958589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46120" y="4874002"/>
            <a:ext cx="4699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00" spc="10" dirty="0">
                <a:latin typeface="Times New Roman"/>
                <a:cs typeface="Times New Roman"/>
              </a:rPr>
              <a:t>th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5416" y="4887716"/>
            <a:ext cx="3693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Data Communications and Networking, 4 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7716" y="4878574"/>
            <a:ext cx="2603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5E5E5E"/>
                </a:solidFill>
                <a:latin typeface="Arial"/>
                <a:cs typeface="Arial"/>
              </a:rPr>
              <a:t>20.7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98091" y="1647444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28216" y="5773162"/>
            <a:ext cx="210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IPv4 datagram</a:t>
            </a:r>
            <a:r>
              <a:rPr sz="1800" b="1" i="1" spc="-7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format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13738" y="6136385"/>
            <a:ext cx="4024900" cy="1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85416" y="8788394"/>
            <a:ext cx="2476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4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94560" y="6265926"/>
            <a:ext cx="3173260" cy="2179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46120" y="8850879"/>
            <a:ext cx="4699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00" spc="10" dirty="0">
                <a:latin typeface="Times New Roman"/>
                <a:cs typeface="Times New Roman"/>
              </a:rPr>
              <a:t>th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5416" y="8864593"/>
            <a:ext cx="3693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Data Communications and Networking, 4 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 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7716" y="8855452"/>
            <a:ext cx="2603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5E5E5E"/>
                </a:solidFill>
                <a:latin typeface="Arial"/>
                <a:cs typeface="Arial"/>
              </a:rPr>
              <a:t>20.8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98091" y="562432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6316" y="1781044"/>
            <a:ext cx="186308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000FF"/>
                </a:solidFill>
                <a:latin typeface="Times New Roman"/>
                <a:cs typeface="Times New Roman"/>
              </a:rPr>
              <a:t>IP Packet</a:t>
            </a:r>
            <a:r>
              <a:rPr sz="210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Times New Roman"/>
                <a:cs typeface="Times New Roman"/>
              </a:rPr>
              <a:t>Format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9755" y="2392933"/>
            <a:ext cx="29083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Service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271" y="2392933"/>
            <a:ext cx="28638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Times New Roman"/>
                <a:cs typeface="Times New Roman"/>
              </a:rPr>
              <a:t>L</a:t>
            </a:r>
            <a:r>
              <a:rPr sz="700" b="1" dirty="0">
                <a:latin typeface="Times New Roman"/>
                <a:cs typeface="Times New Roman"/>
              </a:rPr>
              <a:t>ength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3496" y="2631438"/>
            <a:ext cx="52768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Times New Roman"/>
                <a:cs typeface="Times New Roman"/>
              </a:rPr>
              <a:t>Identification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69820" y="2354579"/>
            <a:ext cx="2816860" cy="429895"/>
          </a:xfrm>
          <a:custGeom>
            <a:avLst/>
            <a:gdLst/>
            <a:ahLst/>
            <a:cxnLst/>
            <a:rect l="l" t="t" r="r" b="b"/>
            <a:pathLst>
              <a:path w="2816860" h="429894">
                <a:moveTo>
                  <a:pt x="2813304" y="0"/>
                </a:moveTo>
                <a:lnTo>
                  <a:pt x="3048" y="0"/>
                </a:lnTo>
                <a:lnTo>
                  <a:pt x="762" y="1523"/>
                </a:lnTo>
                <a:lnTo>
                  <a:pt x="0" y="3047"/>
                </a:lnTo>
                <a:lnTo>
                  <a:pt x="0" y="429768"/>
                </a:lnTo>
                <a:lnTo>
                  <a:pt x="5334" y="429768"/>
                </a:lnTo>
                <a:lnTo>
                  <a:pt x="5334" y="6095"/>
                </a:lnTo>
                <a:lnTo>
                  <a:pt x="3048" y="6095"/>
                </a:lnTo>
                <a:lnTo>
                  <a:pt x="5334" y="3047"/>
                </a:lnTo>
                <a:lnTo>
                  <a:pt x="2816352" y="3047"/>
                </a:lnTo>
                <a:lnTo>
                  <a:pt x="2815590" y="1523"/>
                </a:lnTo>
                <a:lnTo>
                  <a:pt x="2813304" y="0"/>
                </a:lnTo>
                <a:close/>
              </a:path>
              <a:path w="2816860" h="429894">
                <a:moveTo>
                  <a:pt x="2811018" y="3047"/>
                </a:moveTo>
                <a:lnTo>
                  <a:pt x="2811018" y="429768"/>
                </a:lnTo>
                <a:lnTo>
                  <a:pt x="2816352" y="429768"/>
                </a:lnTo>
                <a:lnTo>
                  <a:pt x="2816352" y="6095"/>
                </a:lnTo>
                <a:lnTo>
                  <a:pt x="2813304" y="6095"/>
                </a:lnTo>
                <a:lnTo>
                  <a:pt x="2811018" y="3047"/>
                </a:lnTo>
                <a:close/>
              </a:path>
              <a:path w="2816860" h="429894">
                <a:moveTo>
                  <a:pt x="5334" y="3047"/>
                </a:moveTo>
                <a:lnTo>
                  <a:pt x="3048" y="6095"/>
                </a:lnTo>
                <a:lnTo>
                  <a:pt x="5334" y="6095"/>
                </a:lnTo>
                <a:lnTo>
                  <a:pt x="5334" y="3047"/>
                </a:lnTo>
                <a:close/>
              </a:path>
              <a:path w="2816860" h="429894">
                <a:moveTo>
                  <a:pt x="2811018" y="3047"/>
                </a:moveTo>
                <a:lnTo>
                  <a:pt x="5334" y="3047"/>
                </a:lnTo>
                <a:lnTo>
                  <a:pt x="5334" y="6095"/>
                </a:lnTo>
                <a:lnTo>
                  <a:pt x="2811018" y="6095"/>
                </a:lnTo>
                <a:lnTo>
                  <a:pt x="2811018" y="3047"/>
                </a:lnTo>
                <a:close/>
              </a:path>
              <a:path w="2816860" h="429894">
                <a:moveTo>
                  <a:pt x="2816352" y="3047"/>
                </a:moveTo>
                <a:lnTo>
                  <a:pt x="2811018" y="3047"/>
                </a:lnTo>
                <a:lnTo>
                  <a:pt x="2813304" y="6095"/>
                </a:lnTo>
                <a:lnTo>
                  <a:pt x="2816352" y="6095"/>
                </a:lnTo>
                <a:lnTo>
                  <a:pt x="2816352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2867" y="2578607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86622" y="2362200"/>
            <a:ext cx="0" cy="422275"/>
          </a:xfrm>
          <a:custGeom>
            <a:avLst/>
            <a:gdLst/>
            <a:ahLst/>
            <a:cxnLst/>
            <a:rect l="l" t="t" r="r" b="b"/>
            <a:pathLst>
              <a:path h="422275">
                <a:moveTo>
                  <a:pt x="0" y="0"/>
                </a:moveTo>
                <a:lnTo>
                  <a:pt x="0" y="422148"/>
                </a:lnTo>
              </a:path>
            </a:pathLst>
          </a:custGeom>
          <a:ln w="6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5070" y="2355342"/>
            <a:ext cx="0" cy="223520"/>
          </a:xfrm>
          <a:custGeom>
            <a:avLst/>
            <a:gdLst/>
            <a:ahLst/>
            <a:cxnLst/>
            <a:rect l="l" t="t" r="r" b="b"/>
            <a:pathLst>
              <a:path h="223519">
                <a:moveTo>
                  <a:pt x="0" y="0"/>
                </a:moveTo>
                <a:lnTo>
                  <a:pt x="0" y="223266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40708" y="2578607"/>
            <a:ext cx="0" cy="220979"/>
          </a:xfrm>
          <a:custGeom>
            <a:avLst/>
            <a:gdLst/>
            <a:ahLst/>
            <a:cxnLst/>
            <a:rect l="l" t="t" r="r" b="b"/>
            <a:pathLst>
              <a:path h="220980">
                <a:moveTo>
                  <a:pt x="0" y="0"/>
                </a:moveTo>
                <a:lnTo>
                  <a:pt x="0" y="22097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03778" y="2362200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46198" y="2212336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49067" y="2212336"/>
            <a:ext cx="81788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100"/>
              </a:spcBef>
              <a:tabLst>
                <a:tab pos="755015" algn="l"/>
              </a:tabLst>
            </a:pPr>
            <a:r>
              <a:rPr sz="700" b="1" dirty="0">
                <a:latin typeface="Arial"/>
                <a:cs typeface="Arial"/>
              </a:rPr>
              <a:t>4	8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417195" algn="l"/>
              </a:tabLst>
            </a:pPr>
            <a:r>
              <a:rPr sz="700" b="1" spc="-10" dirty="0">
                <a:latin typeface="Times New Roman"/>
                <a:cs typeface="Times New Roman"/>
              </a:rPr>
              <a:t>Version	</a:t>
            </a:r>
            <a:r>
              <a:rPr sz="700" b="1" dirty="0">
                <a:latin typeface="Times New Roman"/>
                <a:cs typeface="Times New Roman"/>
              </a:rPr>
              <a:t>HLEN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6227" y="2212336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16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22341" y="2212336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19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25110" y="2212336"/>
            <a:ext cx="1117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31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13738" y="2121407"/>
            <a:ext cx="4024900" cy="1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79954" y="2860036"/>
            <a:ext cx="19113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Times New Roman"/>
                <a:cs typeface="Times New Roman"/>
              </a:rPr>
              <a:t>TTL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47467" y="2837177"/>
            <a:ext cx="33401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Times New Roman"/>
                <a:cs typeface="Times New Roman"/>
              </a:rPr>
              <a:t>Protocol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86970" y="2619251"/>
            <a:ext cx="1035050" cy="35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  <a:tabLst>
                <a:tab pos="391795" algn="l"/>
              </a:tabLst>
            </a:pPr>
            <a:r>
              <a:rPr sz="700" b="1" spc="-5" dirty="0">
                <a:latin typeface="Times New Roman"/>
                <a:cs typeface="Times New Roman"/>
              </a:rPr>
              <a:t>Flags	Fragment</a:t>
            </a:r>
            <a:r>
              <a:rPr sz="700" b="1" spc="-75" dirty="0">
                <a:latin typeface="Times New Roman"/>
                <a:cs typeface="Times New Roman"/>
              </a:rPr>
              <a:t> </a:t>
            </a:r>
            <a:r>
              <a:rPr sz="700" b="1" dirty="0">
                <a:latin typeface="Times New Roman"/>
                <a:cs typeface="Times New Roman"/>
              </a:rPr>
              <a:t>Offset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Times New Roman"/>
              <a:cs typeface="Times New Roman"/>
            </a:endParaRPr>
          </a:p>
          <a:p>
            <a:pPr marL="37465" algn="ctr">
              <a:lnSpc>
                <a:spcPct val="100000"/>
              </a:lnSpc>
            </a:pPr>
            <a:r>
              <a:rPr sz="700" b="1" dirty="0">
                <a:latin typeface="Times New Roman"/>
                <a:cs typeface="Times New Roman"/>
              </a:rPr>
              <a:t>IP Header</a:t>
            </a:r>
            <a:r>
              <a:rPr sz="700" b="1" spc="-95" dirty="0">
                <a:latin typeface="Times New Roman"/>
                <a:cs typeface="Times New Roman"/>
              </a:rPr>
              <a:t> </a:t>
            </a:r>
            <a:r>
              <a:rPr sz="700" b="1" spc="-5" dirty="0">
                <a:latin typeface="Times New Roman"/>
                <a:cs typeface="Times New Roman"/>
              </a:rPr>
              <a:t>Checksum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65527" y="3054347"/>
            <a:ext cx="111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Times New Roman"/>
                <a:cs typeface="Times New Roman"/>
              </a:rPr>
              <a:t>Source </a:t>
            </a:r>
            <a:r>
              <a:rPr sz="700" b="1" dirty="0">
                <a:latin typeface="Times New Roman"/>
                <a:cs typeface="Times New Roman"/>
              </a:rPr>
              <a:t>IP</a:t>
            </a:r>
            <a:r>
              <a:rPr sz="700" b="1" spc="-110" dirty="0">
                <a:latin typeface="Times New Roman"/>
                <a:cs typeface="Times New Roman"/>
              </a:rPr>
              <a:t> </a:t>
            </a:r>
            <a:r>
              <a:rPr sz="700" b="1" spc="-5" dirty="0">
                <a:latin typeface="Times New Roman"/>
                <a:cs typeface="Times New Roman"/>
              </a:rPr>
              <a:t>Address</a:t>
            </a:r>
            <a:endParaRPr sz="700">
              <a:latin typeface="Times New Roman"/>
              <a:cs typeface="Times New Roman"/>
            </a:endParaRPr>
          </a:p>
          <a:p>
            <a:pPr marR="5080" indent="236854">
              <a:lnSpc>
                <a:spcPct val="205700"/>
              </a:lnSpc>
              <a:spcBef>
                <a:spcPts val="20"/>
              </a:spcBef>
            </a:pPr>
            <a:r>
              <a:rPr sz="700" b="1" dirty="0">
                <a:latin typeface="Times New Roman"/>
                <a:cs typeface="Times New Roman"/>
              </a:rPr>
              <a:t>Destination</a:t>
            </a:r>
            <a:r>
              <a:rPr sz="700" b="1" spc="-60" dirty="0">
                <a:latin typeface="Times New Roman"/>
                <a:cs typeface="Times New Roman"/>
              </a:rPr>
              <a:t> </a:t>
            </a:r>
            <a:r>
              <a:rPr sz="700" b="1" dirty="0">
                <a:latin typeface="Times New Roman"/>
                <a:cs typeface="Times New Roman"/>
              </a:rPr>
              <a:t>IP</a:t>
            </a:r>
            <a:r>
              <a:rPr sz="700" b="1" spc="-110" dirty="0">
                <a:latin typeface="Times New Roman"/>
                <a:cs typeface="Times New Roman"/>
              </a:rPr>
              <a:t> </a:t>
            </a:r>
            <a:r>
              <a:rPr sz="700" b="1" spc="-5" dirty="0">
                <a:latin typeface="Times New Roman"/>
                <a:cs typeface="Times New Roman"/>
              </a:rPr>
              <a:t>Address  </a:t>
            </a:r>
            <a:r>
              <a:rPr sz="700" b="1" dirty="0">
                <a:latin typeface="Times New Roman"/>
                <a:cs typeface="Times New Roman"/>
              </a:rPr>
              <a:t>Options</a:t>
            </a:r>
            <a:r>
              <a:rPr sz="700" b="1" spc="-30" dirty="0">
                <a:latin typeface="Times New Roman"/>
                <a:cs typeface="Times New Roman"/>
              </a:rPr>
              <a:t> </a:t>
            </a:r>
            <a:r>
              <a:rPr sz="700" b="1" dirty="0">
                <a:latin typeface="Times New Roman"/>
                <a:cs typeface="Times New Roman"/>
              </a:rPr>
              <a:t>(variable)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99430" y="3507739"/>
            <a:ext cx="55562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Pad</a:t>
            </a:r>
            <a:r>
              <a:rPr sz="700" b="1" spc="-70" dirty="0">
                <a:latin typeface="Times New Roman"/>
                <a:cs typeface="Times New Roman"/>
              </a:rPr>
              <a:t> </a:t>
            </a:r>
            <a:r>
              <a:rPr sz="700" b="1" dirty="0">
                <a:latin typeface="Times New Roman"/>
                <a:cs typeface="Times New Roman"/>
              </a:rPr>
              <a:t>(variable)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83504" y="2784348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185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72486" y="2784348"/>
            <a:ext cx="0" cy="1110615"/>
          </a:xfrm>
          <a:custGeom>
            <a:avLst/>
            <a:gdLst/>
            <a:ahLst/>
            <a:cxnLst/>
            <a:rect l="l" t="t" r="r" b="b"/>
            <a:pathLst>
              <a:path h="1110614">
                <a:moveTo>
                  <a:pt x="0" y="0"/>
                </a:moveTo>
                <a:lnTo>
                  <a:pt x="0" y="1110233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72867" y="2800350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72867" y="3020948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72867" y="3241929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82011" y="3464052"/>
            <a:ext cx="2803525" cy="0"/>
          </a:xfrm>
          <a:custGeom>
            <a:avLst/>
            <a:gdLst/>
            <a:ahLst/>
            <a:cxnLst/>
            <a:rect l="l" t="t" r="r" b="b"/>
            <a:pathLst>
              <a:path w="2803525">
                <a:moveTo>
                  <a:pt x="0" y="0"/>
                </a:moveTo>
                <a:lnTo>
                  <a:pt x="280339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87003" y="2784348"/>
            <a:ext cx="0" cy="236220"/>
          </a:xfrm>
          <a:custGeom>
            <a:avLst/>
            <a:gdLst/>
            <a:ahLst/>
            <a:cxnLst/>
            <a:rect l="l" t="t" r="r" b="b"/>
            <a:pathLst>
              <a:path h="236219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6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02276" y="3465576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1742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35070" y="2799588"/>
            <a:ext cx="0" cy="220979"/>
          </a:xfrm>
          <a:custGeom>
            <a:avLst/>
            <a:gdLst/>
            <a:ahLst/>
            <a:cxnLst/>
            <a:rect l="l" t="t" r="r" b="b"/>
            <a:pathLst>
              <a:path h="220980">
                <a:moveTo>
                  <a:pt x="0" y="0"/>
                </a:moveTo>
                <a:lnTo>
                  <a:pt x="0" y="220979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72867" y="3687317"/>
            <a:ext cx="2810510" cy="240029"/>
          </a:xfrm>
          <a:custGeom>
            <a:avLst/>
            <a:gdLst/>
            <a:ahLst/>
            <a:cxnLst/>
            <a:rect l="l" t="t" r="r" b="b"/>
            <a:pathLst>
              <a:path w="2810510" h="240029">
                <a:moveTo>
                  <a:pt x="2810256" y="0"/>
                </a:moveTo>
                <a:lnTo>
                  <a:pt x="0" y="0"/>
                </a:lnTo>
                <a:lnTo>
                  <a:pt x="0" y="240030"/>
                </a:lnTo>
                <a:lnTo>
                  <a:pt x="80702" y="240029"/>
                </a:lnTo>
                <a:lnTo>
                  <a:pt x="169164" y="196595"/>
                </a:lnTo>
                <a:lnTo>
                  <a:pt x="784108" y="196595"/>
                </a:lnTo>
                <a:lnTo>
                  <a:pt x="799338" y="185927"/>
                </a:lnTo>
                <a:lnTo>
                  <a:pt x="2115101" y="185927"/>
                </a:lnTo>
                <a:lnTo>
                  <a:pt x="2167128" y="147827"/>
                </a:lnTo>
                <a:lnTo>
                  <a:pt x="2810256" y="147827"/>
                </a:lnTo>
                <a:lnTo>
                  <a:pt x="2810256" y="0"/>
                </a:lnTo>
                <a:close/>
              </a:path>
              <a:path w="2810510" h="240029">
                <a:moveTo>
                  <a:pt x="496823" y="196595"/>
                </a:moveTo>
                <a:lnTo>
                  <a:pt x="169164" y="196595"/>
                </a:lnTo>
                <a:lnTo>
                  <a:pt x="276339" y="240030"/>
                </a:lnTo>
                <a:lnTo>
                  <a:pt x="361445" y="240029"/>
                </a:lnTo>
                <a:lnTo>
                  <a:pt x="496823" y="196595"/>
                </a:lnTo>
                <a:close/>
              </a:path>
              <a:path w="2810510" h="240029">
                <a:moveTo>
                  <a:pt x="784108" y="196595"/>
                </a:moveTo>
                <a:lnTo>
                  <a:pt x="496823" y="196595"/>
                </a:lnTo>
                <a:lnTo>
                  <a:pt x="553477" y="240030"/>
                </a:lnTo>
                <a:lnTo>
                  <a:pt x="722100" y="240029"/>
                </a:lnTo>
                <a:lnTo>
                  <a:pt x="784108" y="196595"/>
                </a:lnTo>
                <a:close/>
              </a:path>
              <a:path w="2810510" h="240029">
                <a:moveTo>
                  <a:pt x="1384594" y="191261"/>
                </a:moveTo>
                <a:lnTo>
                  <a:pt x="1098804" y="191261"/>
                </a:lnTo>
                <a:lnTo>
                  <a:pt x="1181157" y="240030"/>
                </a:lnTo>
                <a:lnTo>
                  <a:pt x="1294395" y="240029"/>
                </a:lnTo>
                <a:lnTo>
                  <a:pt x="1384594" y="191261"/>
                </a:lnTo>
                <a:close/>
              </a:path>
              <a:path w="2810510" h="240029">
                <a:moveTo>
                  <a:pt x="2115101" y="185927"/>
                </a:moveTo>
                <a:lnTo>
                  <a:pt x="1394460" y="185927"/>
                </a:lnTo>
                <a:lnTo>
                  <a:pt x="1552010" y="240030"/>
                </a:lnTo>
                <a:lnTo>
                  <a:pt x="1659169" y="240029"/>
                </a:lnTo>
                <a:lnTo>
                  <a:pt x="1806702" y="204215"/>
                </a:lnTo>
                <a:lnTo>
                  <a:pt x="2090129" y="204215"/>
                </a:lnTo>
                <a:lnTo>
                  <a:pt x="2115101" y="185927"/>
                </a:lnTo>
                <a:close/>
              </a:path>
              <a:path w="2810510" h="240029">
                <a:moveTo>
                  <a:pt x="2090129" y="204215"/>
                </a:moveTo>
                <a:lnTo>
                  <a:pt x="1806702" y="204215"/>
                </a:lnTo>
                <a:lnTo>
                  <a:pt x="1945418" y="240030"/>
                </a:lnTo>
                <a:lnTo>
                  <a:pt x="2041224" y="240029"/>
                </a:lnTo>
                <a:lnTo>
                  <a:pt x="2090129" y="204215"/>
                </a:lnTo>
                <a:close/>
              </a:path>
              <a:path w="2810510" h="240029">
                <a:moveTo>
                  <a:pt x="2810256" y="147827"/>
                </a:moveTo>
                <a:lnTo>
                  <a:pt x="2167128" y="147827"/>
                </a:lnTo>
                <a:lnTo>
                  <a:pt x="2343265" y="240030"/>
                </a:lnTo>
                <a:lnTo>
                  <a:pt x="2439824" y="240029"/>
                </a:lnTo>
                <a:lnTo>
                  <a:pt x="2614422" y="188213"/>
                </a:lnTo>
                <a:lnTo>
                  <a:pt x="2810256" y="188213"/>
                </a:lnTo>
                <a:lnTo>
                  <a:pt x="2810256" y="147827"/>
                </a:lnTo>
                <a:close/>
              </a:path>
              <a:path w="2810510" h="240029">
                <a:moveTo>
                  <a:pt x="2810256" y="188213"/>
                </a:moveTo>
                <a:lnTo>
                  <a:pt x="2614422" y="188213"/>
                </a:lnTo>
                <a:lnTo>
                  <a:pt x="2727275" y="240030"/>
                </a:lnTo>
                <a:lnTo>
                  <a:pt x="2810256" y="240030"/>
                </a:lnTo>
                <a:lnTo>
                  <a:pt x="2810256" y="188213"/>
                </a:lnTo>
                <a:close/>
              </a:path>
              <a:path w="2810510" h="240029">
                <a:moveTo>
                  <a:pt x="1394460" y="185927"/>
                </a:moveTo>
                <a:lnTo>
                  <a:pt x="799338" y="185927"/>
                </a:lnTo>
                <a:lnTo>
                  <a:pt x="938784" y="240029"/>
                </a:lnTo>
                <a:lnTo>
                  <a:pt x="1098804" y="191261"/>
                </a:lnTo>
                <a:lnTo>
                  <a:pt x="1384594" y="191261"/>
                </a:lnTo>
                <a:lnTo>
                  <a:pt x="1394460" y="18592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69820" y="3684270"/>
            <a:ext cx="2816860" cy="243204"/>
          </a:xfrm>
          <a:custGeom>
            <a:avLst/>
            <a:gdLst/>
            <a:ahLst/>
            <a:cxnLst/>
            <a:rect l="l" t="t" r="r" b="b"/>
            <a:pathLst>
              <a:path w="2816860" h="243204">
                <a:moveTo>
                  <a:pt x="2813304" y="0"/>
                </a:moveTo>
                <a:lnTo>
                  <a:pt x="3048" y="0"/>
                </a:lnTo>
                <a:lnTo>
                  <a:pt x="762" y="761"/>
                </a:lnTo>
                <a:lnTo>
                  <a:pt x="0" y="3047"/>
                </a:lnTo>
                <a:lnTo>
                  <a:pt x="0" y="243078"/>
                </a:lnTo>
                <a:lnTo>
                  <a:pt x="5334" y="243078"/>
                </a:lnTo>
                <a:lnTo>
                  <a:pt x="5334" y="6095"/>
                </a:lnTo>
                <a:lnTo>
                  <a:pt x="3048" y="6095"/>
                </a:lnTo>
                <a:lnTo>
                  <a:pt x="5334" y="3047"/>
                </a:lnTo>
                <a:lnTo>
                  <a:pt x="2816352" y="3047"/>
                </a:lnTo>
                <a:lnTo>
                  <a:pt x="2815590" y="761"/>
                </a:lnTo>
                <a:lnTo>
                  <a:pt x="2813304" y="0"/>
                </a:lnTo>
                <a:close/>
              </a:path>
              <a:path w="2816860" h="243204">
                <a:moveTo>
                  <a:pt x="172974" y="196595"/>
                </a:moveTo>
                <a:lnTo>
                  <a:pt x="170688" y="196595"/>
                </a:lnTo>
                <a:lnTo>
                  <a:pt x="76878" y="243078"/>
                </a:lnTo>
                <a:lnTo>
                  <a:pt x="89929" y="243078"/>
                </a:lnTo>
                <a:lnTo>
                  <a:pt x="171941" y="202441"/>
                </a:lnTo>
                <a:lnTo>
                  <a:pt x="170688" y="201929"/>
                </a:lnTo>
                <a:lnTo>
                  <a:pt x="186035" y="201929"/>
                </a:lnTo>
                <a:lnTo>
                  <a:pt x="172974" y="196595"/>
                </a:lnTo>
                <a:close/>
              </a:path>
              <a:path w="2816860" h="243204">
                <a:moveTo>
                  <a:pt x="186035" y="201929"/>
                </a:moveTo>
                <a:lnTo>
                  <a:pt x="172974" y="201929"/>
                </a:lnTo>
                <a:lnTo>
                  <a:pt x="171941" y="202441"/>
                </a:lnTo>
                <a:lnTo>
                  <a:pt x="271448" y="243078"/>
                </a:lnTo>
                <a:lnTo>
                  <a:pt x="286795" y="243078"/>
                </a:lnTo>
                <a:lnTo>
                  <a:pt x="186035" y="201929"/>
                </a:lnTo>
                <a:close/>
              </a:path>
              <a:path w="2816860" h="243204">
                <a:moveTo>
                  <a:pt x="499109" y="196595"/>
                </a:moveTo>
                <a:lnTo>
                  <a:pt x="356088" y="243078"/>
                </a:lnTo>
                <a:lnTo>
                  <a:pt x="374786" y="243078"/>
                </a:lnTo>
                <a:lnTo>
                  <a:pt x="499939" y="202403"/>
                </a:lnTo>
                <a:lnTo>
                  <a:pt x="498348" y="201167"/>
                </a:lnTo>
                <a:lnTo>
                  <a:pt x="507099" y="201167"/>
                </a:lnTo>
                <a:lnTo>
                  <a:pt x="502158" y="197357"/>
                </a:lnTo>
                <a:lnTo>
                  <a:pt x="499109" y="196595"/>
                </a:lnTo>
                <a:close/>
              </a:path>
              <a:path w="2816860" h="243204">
                <a:moveTo>
                  <a:pt x="507099" y="201167"/>
                </a:moveTo>
                <a:lnTo>
                  <a:pt x="498348" y="201167"/>
                </a:lnTo>
                <a:lnTo>
                  <a:pt x="501395" y="201929"/>
                </a:lnTo>
                <a:lnTo>
                  <a:pt x="499939" y="202403"/>
                </a:lnTo>
                <a:lnTo>
                  <a:pt x="552318" y="243078"/>
                </a:lnTo>
                <a:lnTo>
                  <a:pt x="561461" y="243078"/>
                </a:lnTo>
                <a:lnTo>
                  <a:pt x="507099" y="201167"/>
                </a:lnTo>
                <a:close/>
              </a:path>
              <a:path w="2816860" h="243204">
                <a:moveTo>
                  <a:pt x="803910" y="186689"/>
                </a:moveTo>
                <a:lnTo>
                  <a:pt x="800862" y="186689"/>
                </a:lnTo>
                <a:lnTo>
                  <a:pt x="720360" y="243078"/>
                </a:lnTo>
                <a:lnTo>
                  <a:pt x="729935" y="243078"/>
                </a:lnTo>
                <a:lnTo>
                  <a:pt x="803092" y="191834"/>
                </a:lnTo>
                <a:lnTo>
                  <a:pt x="801624" y="191261"/>
                </a:lnTo>
                <a:lnTo>
                  <a:pt x="815629" y="191261"/>
                </a:lnTo>
                <a:lnTo>
                  <a:pt x="803910" y="186689"/>
                </a:lnTo>
                <a:close/>
              </a:path>
              <a:path w="2816860" h="243204">
                <a:moveTo>
                  <a:pt x="815629" y="191261"/>
                </a:moveTo>
                <a:lnTo>
                  <a:pt x="803910" y="191261"/>
                </a:lnTo>
                <a:lnTo>
                  <a:pt x="803092" y="191834"/>
                </a:lnTo>
                <a:lnTo>
                  <a:pt x="934448" y="243078"/>
                </a:lnTo>
                <a:lnTo>
                  <a:pt x="950094" y="243078"/>
                </a:lnTo>
                <a:lnTo>
                  <a:pt x="957595" y="240791"/>
                </a:lnTo>
                <a:lnTo>
                  <a:pt x="942594" y="240791"/>
                </a:lnTo>
                <a:lnTo>
                  <a:pt x="815629" y="191261"/>
                </a:lnTo>
                <a:close/>
              </a:path>
              <a:path w="2816860" h="243204">
                <a:moveTo>
                  <a:pt x="1111096" y="196595"/>
                </a:moveTo>
                <a:lnTo>
                  <a:pt x="1102614" y="196595"/>
                </a:lnTo>
                <a:lnTo>
                  <a:pt x="1101104" y="197055"/>
                </a:lnTo>
                <a:lnTo>
                  <a:pt x="1178821" y="243078"/>
                </a:lnTo>
                <a:lnTo>
                  <a:pt x="1189590" y="243078"/>
                </a:lnTo>
                <a:lnTo>
                  <a:pt x="1111096" y="196595"/>
                </a:lnTo>
                <a:close/>
              </a:path>
              <a:path w="2816860" h="243204">
                <a:moveTo>
                  <a:pt x="1398270" y="186689"/>
                </a:moveTo>
                <a:lnTo>
                  <a:pt x="1395984" y="186689"/>
                </a:lnTo>
                <a:lnTo>
                  <a:pt x="1291690" y="243078"/>
                </a:lnTo>
                <a:lnTo>
                  <a:pt x="1303195" y="243078"/>
                </a:lnTo>
                <a:lnTo>
                  <a:pt x="1398136" y="191746"/>
                </a:lnTo>
                <a:lnTo>
                  <a:pt x="1396746" y="191261"/>
                </a:lnTo>
                <a:lnTo>
                  <a:pt x="1411584" y="191261"/>
                </a:lnTo>
                <a:lnTo>
                  <a:pt x="1398270" y="186689"/>
                </a:lnTo>
                <a:close/>
              </a:path>
              <a:path w="2816860" h="243204">
                <a:moveTo>
                  <a:pt x="1411584" y="191261"/>
                </a:moveTo>
                <a:lnTo>
                  <a:pt x="1399032" y="191261"/>
                </a:lnTo>
                <a:lnTo>
                  <a:pt x="1398136" y="191746"/>
                </a:lnTo>
                <a:lnTo>
                  <a:pt x="1545435" y="243078"/>
                </a:lnTo>
                <a:lnTo>
                  <a:pt x="1562477" y="243078"/>
                </a:lnTo>
                <a:lnTo>
                  <a:pt x="1411584" y="191261"/>
                </a:lnTo>
                <a:close/>
              </a:path>
              <a:path w="2816860" h="243204">
                <a:moveTo>
                  <a:pt x="1810512" y="204977"/>
                </a:moveTo>
                <a:lnTo>
                  <a:pt x="1808988" y="204977"/>
                </a:lnTo>
                <a:lnTo>
                  <a:pt x="1652038" y="243078"/>
                </a:lnTo>
                <a:lnTo>
                  <a:pt x="1675046" y="243078"/>
                </a:lnTo>
                <a:lnTo>
                  <a:pt x="1809725" y="210502"/>
                </a:lnTo>
                <a:lnTo>
                  <a:pt x="1808988" y="210311"/>
                </a:lnTo>
                <a:lnTo>
                  <a:pt x="1831171" y="210311"/>
                </a:lnTo>
                <a:lnTo>
                  <a:pt x="1810512" y="204977"/>
                </a:lnTo>
                <a:close/>
              </a:path>
              <a:path w="2816860" h="243204">
                <a:moveTo>
                  <a:pt x="1831171" y="210311"/>
                </a:moveTo>
                <a:lnTo>
                  <a:pt x="1810512" y="210311"/>
                </a:lnTo>
                <a:lnTo>
                  <a:pt x="1809725" y="210502"/>
                </a:lnTo>
                <a:lnTo>
                  <a:pt x="1935899" y="243078"/>
                </a:lnTo>
                <a:lnTo>
                  <a:pt x="1958082" y="243078"/>
                </a:lnTo>
                <a:lnTo>
                  <a:pt x="1831171" y="210311"/>
                </a:lnTo>
                <a:close/>
              </a:path>
              <a:path w="2816860" h="243204">
                <a:moveTo>
                  <a:pt x="2171700" y="148589"/>
                </a:moveTo>
                <a:lnTo>
                  <a:pt x="2168652" y="148589"/>
                </a:lnTo>
                <a:lnTo>
                  <a:pt x="2039626" y="243078"/>
                </a:lnTo>
                <a:lnTo>
                  <a:pt x="2049059" y="243078"/>
                </a:lnTo>
                <a:lnTo>
                  <a:pt x="2170577" y="154535"/>
                </a:lnTo>
                <a:lnTo>
                  <a:pt x="2169414" y="153923"/>
                </a:lnTo>
                <a:lnTo>
                  <a:pt x="2172462" y="153161"/>
                </a:lnTo>
                <a:lnTo>
                  <a:pt x="2180402" y="153161"/>
                </a:lnTo>
                <a:lnTo>
                  <a:pt x="2171700" y="148589"/>
                </a:lnTo>
                <a:close/>
              </a:path>
              <a:path w="2816860" h="243204">
                <a:moveTo>
                  <a:pt x="2180402" y="153161"/>
                </a:moveTo>
                <a:lnTo>
                  <a:pt x="2172462" y="153161"/>
                </a:lnTo>
                <a:lnTo>
                  <a:pt x="2170577" y="154535"/>
                </a:lnTo>
                <a:lnTo>
                  <a:pt x="2339114" y="243078"/>
                </a:lnTo>
                <a:lnTo>
                  <a:pt x="2351553" y="243078"/>
                </a:lnTo>
                <a:lnTo>
                  <a:pt x="2180402" y="153161"/>
                </a:lnTo>
                <a:close/>
              </a:path>
              <a:path w="2816860" h="243204">
                <a:moveTo>
                  <a:pt x="2616708" y="188213"/>
                </a:moveTo>
                <a:lnTo>
                  <a:pt x="2433827" y="243078"/>
                </a:lnTo>
                <a:lnTo>
                  <a:pt x="2453131" y="243078"/>
                </a:lnTo>
                <a:lnTo>
                  <a:pt x="2617310" y="193824"/>
                </a:lnTo>
                <a:lnTo>
                  <a:pt x="2616708" y="193547"/>
                </a:lnTo>
                <a:lnTo>
                  <a:pt x="2629036" y="193547"/>
                </a:lnTo>
                <a:lnTo>
                  <a:pt x="2618994" y="188975"/>
                </a:lnTo>
                <a:lnTo>
                  <a:pt x="2616708" y="188213"/>
                </a:lnTo>
                <a:close/>
              </a:path>
              <a:path w="2816860" h="243204">
                <a:moveTo>
                  <a:pt x="2629036" y="193547"/>
                </a:moveTo>
                <a:lnTo>
                  <a:pt x="2618232" y="193547"/>
                </a:lnTo>
                <a:lnTo>
                  <a:pt x="2617310" y="193824"/>
                </a:lnTo>
                <a:lnTo>
                  <a:pt x="2724582" y="243078"/>
                </a:lnTo>
                <a:lnTo>
                  <a:pt x="2737833" y="243078"/>
                </a:lnTo>
                <a:lnTo>
                  <a:pt x="2629036" y="193547"/>
                </a:lnTo>
                <a:close/>
              </a:path>
              <a:path w="2816860" h="243204">
                <a:moveTo>
                  <a:pt x="2811018" y="3047"/>
                </a:moveTo>
                <a:lnTo>
                  <a:pt x="2811018" y="243078"/>
                </a:lnTo>
                <a:lnTo>
                  <a:pt x="2816352" y="243078"/>
                </a:lnTo>
                <a:lnTo>
                  <a:pt x="2816352" y="6095"/>
                </a:lnTo>
                <a:lnTo>
                  <a:pt x="2813304" y="6095"/>
                </a:lnTo>
                <a:lnTo>
                  <a:pt x="2811018" y="3047"/>
                </a:lnTo>
                <a:close/>
              </a:path>
              <a:path w="2816860" h="243204">
                <a:moveTo>
                  <a:pt x="1101090" y="191261"/>
                </a:moveTo>
                <a:lnTo>
                  <a:pt x="941069" y="240029"/>
                </a:lnTo>
                <a:lnTo>
                  <a:pt x="942594" y="240791"/>
                </a:lnTo>
                <a:lnTo>
                  <a:pt x="957595" y="240791"/>
                </a:lnTo>
                <a:lnTo>
                  <a:pt x="1101104" y="197055"/>
                </a:lnTo>
                <a:lnTo>
                  <a:pt x="1100328" y="196595"/>
                </a:lnTo>
                <a:lnTo>
                  <a:pt x="1111096" y="196595"/>
                </a:lnTo>
                <a:lnTo>
                  <a:pt x="1103376" y="192023"/>
                </a:lnTo>
                <a:lnTo>
                  <a:pt x="1101090" y="191261"/>
                </a:lnTo>
                <a:close/>
              </a:path>
              <a:path w="2816860" h="243204">
                <a:moveTo>
                  <a:pt x="1810512" y="210311"/>
                </a:moveTo>
                <a:lnTo>
                  <a:pt x="1808988" y="210311"/>
                </a:lnTo>
                <a:lnTo>
                  <a:pt x="1809725" y="210502"/>
                </a:lnTo>
                <a:lnTo>
                  <a:pt x="1810512" y="210311"/>
                </a:lnTo>
                <a:close/>
              </a:path>
              <a:path w="2816860" h="243204">
                <a:moveTo>
                  <a:pt x="172974" y="201929"/>
                </a:moveTo>
                <a:lnTo>
                  <a:pt x="170688" y="201929"/>
                </a:lnTo>
                <a:lnTo>
                  <a:pt x="171941" y="202441"/>
                </a:lnTo>
                <a:lnTo>
                  <a:pt x="172974" y="201929"/>
                </a:lnTo>
                <a:close/>
              </a:path>
              <a:path w="2816860" h="243204">
                <a:moveTo>
                  <a:pt x="498348" y="201167"/>
                </a:moveTo>
                <a:lnTo>
                  <a:pt x="499939" y="202403"/>
                </a:lnTo>
                <a:lnTo>
                  <a:pt x="501395" y="201929"/>
                </a:lnTo>
                <a:lnTo>
                  <a:pt x="498348" y="201167"/>
                </a:lnTo>
                <a:close/>
              </a:path>
              <a:path w="2816860" h="243204">
                <a:moveTo>
                  <a:pt x="1102614" y="196595"/>
                </a:moveTo>
                <a:lnTo>
                  <a:pt x="1100328" y="196595"/>
                </a:lnTo>
                <a:lnTo>
                  <a:pt x="1101104" y="197055"/>
                </a:lnTo>
                <a:lnTo>
                  <a:pt x="1102614" y="196595"/>
                </a:lnTo>
                <a:close/>
              </a:path>
              <a:path w="2816860" h="243204">
                <a:moveTo>
                  <a:pt x="2618232" y="193547"/>
                </a:moveTo>
                <a:lnTo>
                  <a:pt x="2616708" y="193547"/>
                </a:lnTo>
                <a:lnTo>
                  <a:pt x="2617310" y="193824"/>
                </a:lnTo>
                <a:lnTo>
                  <a:pt x="2618232" y="193547"/>
                </a:lnTo>
                <a:close/>
              </a:path>
              <a:path w="2816860" h="243204">
                <a:moveTo>
                  <a:pt x="803910" y="191261"/>
                </a:moveTo>
                <a:lnTo>
                  <a:pt x="801624" y="191261"/>
                </a:lnTo>
                <a:lnTo>
                  <a:pt x="803092" y="191834"/>
                </a:lnTo>
                <a:lnTo>
                  <a:pt x="803910" y="191261"/>
                </a:lnTo>
                <a:close/>
              </a:path>
              <a:path w="2816860" h="243204">
                <a:moveTo>
                  <a:pt x="1399032" y="191261"/>
                </a:moveTo>
                <a:lnTo>
                  <a:pt x="1396746" y="191261"/>
                </a:lnTo>
                <a:lnTo>
                  <a:pt x="1398136" y="191746"/>
                </a:lnTo>
                <a:lnTo>
                  <a:pt x="1399032" y="191261"/>
                </a:lnTo>
                <a:close/>
              </a:path>
              <a:path w="2816860" h="243204">
                <a:moveTo>
                  <a:pt x="2172462" y="153161"/>
                </a:moveTo>
                <a:lnTo>
                  <a:pt x="2169414" y="153923"/>
                </a:lnTo>
                <a:lnTo>
                  <a:pt x="2170577" y="154535"/>
                </a:lnTo>
                <a:lnTo>
                  <a:pt x="2172462" y="153161"/>
                </a:lnTo>
                <a:close/>
              </a:path>
              <a:path w="2816860" h="243204">
                <a:moveTo>
                  <a:pt x="5334" y="3047"/>
                </a:moveTo>
                <a:lnTo>
                  <a:pt x="3048" y="6095"/>
                </a:lnTo>
                <a:lnTo>
                  <a:pt x="5334" y="6095"/>
                </a:lnTo>
                <a:lnTo>
                  <a:pt x="5334" y="3047"/>
                </a:lnTo>
                <a:close/>
              </a:path>
              <a:path w="2816860" h="243204">
                <a:moveTo>
                  <a:pt x="2811018" y="3047"/>
                </a:moveTo>
                <a:lnTo>
                  <a:pt x="5334" y="3047"/>
                </a:lnTo>
                <a:lnTo>
                  <a:pt x="5334" y="6095"/>
                </a:lnTo>
                <a:lnTo>
                  <a:pt x="2811018" y="6095"/>
                </a:lnTo>
                <a:lnTo>
                  <a:pt x="2811018" y="3047"/>
                </a:lnTo>
                <a:close/>
              </a:path>
              <a:path w="2816860" h="243204">
                <a:moveTo>
                  <a:pt x="2816352" y="3047"/>
                </a:moveTo>
                <a:lnTo>
                  <a:pt x="2811018" y="3047"/>
                </a:lnTo>
                <a:lnTo>
                  <a:pt x="2813304" y="6095"/>
                </a:lnTo>
                <a:lnTo>
                  <a:pt x="2816352" y="6095"/>
                </a:lnTo>
                <a:lnTo>
                  <a:pt x="2816352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664458" y="3695949"/>
            <a:ext cx="19621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Times New Roman"/>
                <a:cs typeface="Times New Roman"/>
              </a:rPr>
              <a:t>D</a:t>
            </a:r>
            <a:r>
              <a:rPr sz="700" b="1" dirty="0">
                <a:latin typeface="Times New Roman"/>
                <a:cs typeface="Times New Roman"/>
              </a:rPr>
              <a:t>a</a:t>
            </a:r>
            <a:r>
              <a:rPr sz="700" b="1" spc="-5" dirty="0">
                <a:latin typeface="Times New Roman"/>
                <a:cs typeface="Times New Roman"/>
              </a:rPr>
              <a:t>ta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13419" y="3863340"/>
            <a:ext cx="2527935" cy="64135"/>
          </a:xfrm>
          <a:custGeom>
            <a:avLst/>
            <a:gdLst/>
            <a:ahLst/>
            <a:cxnLst/>
            <a:rect l="l" t="t" r="r" b="b"/>
            <a:pathLst>
              <a:path w="2527935" h="64135">
                <a:moveTo>
                  <a:pt x="2476156" y="41148"/>
                </a:moveTo>
                <a:lnTo>
                  <a:pt x="2398283" y="64007"/>
                </a:lnTo>
                <a:lnTo>
                  <a:pt x="2527795" y="64007"/>
                </a:lnTo>
                <a:lnTo>
                  <a:pt x="2476156" y="41148"/>
                </a:lnTo>
                <a:close/>
              </a:path>
              <a:path w="2527935" h="64135">
                <a:moveTo>
                  <a:pt x="2029624" y="0"/>
                </a:moveTo>
                <a:lnTo>
                  <a:pt x="1942221" y="64007"/>
                </a:lnTo>
                <a:lnTo>
                  <a:pt x="2151460" y="64007"/>
                </a:lnTo>
                <a:lnTo>
                  <a:pt x="2029624" y="0"/>
                </a:lnTo>
                <a:close/>
              </a:path>
              <a:path w="2527935" h="64135">
                <a:moveTo>
                  <a:pt x="1668436" y="54102"/>
                </a:moveTo>
                <a:lnTo>
                  <a:pt x="1629511" y="64007"/>
                </a:lnTo>
                <a:lnTo>
                  <a:pt x="1705382" y="64007"/>
                </a:lnTo>
                <a:lnTo>
                  <a:pt x="1668436" y="54102"/>
                </a:lnTo>
                <a:close/>
              </a:path>
              <a:path w="2527935" h="64135">
                <a:moveTo>
                  <a:pt x="1253908" y="38100"/>
                </a:moveTo>
                <a:lnTo>
                  <a:pt x="1204448" y="64007"/>
                </a:lnTo>
                <a:lnTo>
                  <a:pt x="1328534" y="64007"/>
                </a:lnTo>
                <a:lnTo>
                  <a:pt x="1253908" y="38100"/>
                </a:lnTo>
                <a:close/>
              </a:path>
              <a:path w="2527935" h="64135">
                <a:moveTo>
                  <a:pt x="958252" y="43434"/>
                </a:moveTo>
                <a:lnTo>
                  <a:pt x="890745" y="64007"/>
                </a:lnTo>
                <a:lnTo>
                  <a:pt x="993807" y="64007"/>
                </a:lnTo>
                <a:lnTo>
                  <a:pt x="958252" y="43434"/>
                </a:lnTo>
                <a:close/>
              </a:path>
              <a:path w="2527935" h="64135">
                <a:moveTo>
                  <a:pt x="658786" y="38100"/>
                </a:moveTo>
                <a:lnTo>
                  <a:pt x="621800" y="64007"/>
                </a:lnTo>
                <a:lnTo>
                  <a:pt x="725562" y="64007"/>
                </a:lnTo>
                <a:lnTo>
                  <a:pt x="658786" y="38100"/>
                </a:lnTo>
                <a:close/>
              </a:path>
              <a:path w="2527935" h="64135">
                <a:moveTo>
                  <a:pt x="356272" y="48768"/>
                </a:moveTo>
                <a:lnTo>
                  <a:pt x="310162" y="64007"/>
                </a:lnTo>
                <a:lnTo>
                  <a:pt x="376150" y="64007"/>
                </a:lnTo>
                <a:lnTo>
                  <a:pt x="356272" y="48768"/>
                </a:lnTo>
                <a:close/>
              </a:path>
              <a:path w="2527935" h="64135">
                <a:moveTo>
                  <a:pt x="30898" y="48768"/>
                </a:moveTo>
                <a:lnTo>
                  <a:pt x="0" y="64007"/>
                </a:lnTo>
                <a:lnTo>
                  <a:pt x="68216" y="64007"/>
                </a:lnTo>
                <a:lnTo>
                  <a:pt x="30898" y="48768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81778" y="3848861"/>
            <a:ext cx="2595245" cy="78740"/>
          </a:xfrm>
          <a:custGeom>
            <a:avLst/>
            <a:gdLst/>
            <a:ahLst/>
            <a:cxnLst/>
            <a:rect l="l" t="t" r="r" b="b"/>
            <a:pathLst>
              <a:path w="2595245" h="78739">
                <a:moveTo>
                  <a:pt x="2509321" y="40386"/>
                </a:moveTo>
                <a:lnTo>
                  <a:pt x="2380527" y="78486"/>
                </a:lnTo>
                <a:lnTo>
                  <a:pt x="2400438" y="78486"/>
                </a:lnTo>
                <a:lnTo>
                  <a:pt x="2509930" y="45991"/>
                </a:lnTo>
                <a:lnTo>
                  <a:pt x="2509321" y="45720"/>
                </a:lnTo>
                <a:lnTo>
                  <a:pt x="2521844" y="45720"/>
                </a:lnTo>
                <a:lnTo>
                  <a:pt x="2511607" y="41148"/>
                </a:lnTo>
                <a:lnTo>
                  <a:pt x="2509321" y="40386"/>
                </a:lnTo>
                <a:close/>
              </a:path>
              <a:path w="2595245" h="78739">
                <a:moveTo>
                  <a:pt x="2521844" y="45720"/>
                </a:moveTo>
                <a:lnTo>
                  <a:pt x="2510845" y="45720"/>
                </a:lnTo>
                <a:lnTo>
                  <a:pt x="2509930" y="45991"/>
                </a:lnTo>
                <a:lnTo>
                  <a:pt x="2582682" y="78486"/>
                </a:lnTo>
                <a:lnTo>
                  <a:pt x="2595205" y="78486"/>
                </a:lnTo>
                <a:lnTo>
                  <a:pt x="2521844" y="45720"/>
                </a:lnTo>
                <a:close/>
              </a:path>
              <a:path w="2595245" h="78739">
                <a:moveTo>
                  <a:pt x="2510845" y="45720"/>
                </a:moveTo>
                <a:lnTo>
                  <a:pt x="2509321" y="45720"/>
                </a:lnTo>
                <a:lnTo>
                  <a:pt x="2509930" y="45991"/>
                </a:lnTo>
                <a:lnTo>
                  <a:pt x="2510845" y="45720"/>
                </a:lnTo>
                <a:close/>
              </a:path>
              <a:path w="2595245" h="78739">
                <a:moveTo>
                  <a:pt x="2064313" y="0"/>
                </a:moveTo>
                <a:lnTo>
                  <a:pt x="2061265" y="762"/>
                </a:lnTo>
                <a:lnTo>
                  <a:pt x="1954395" y="78486"/>
                </a:lnTo>
                <a:lnTo>
                  <a:pt x="1963892" y="78486"/>
                </a:lnTo>
                <a:lnTo>
                  <a:pt x="2062442" y="5949"/>
                </a:lnTo>
                <a:lnTo>
                  <a:pt x="2061265" y="5334"/>
                </a:lnTo>
                <a:lnTo>
                  <a:pt x="2064313" y="4572"/>
                </a:lnTo>
                <a:lnTo>
                  <a:pt x="2073016" y="4572"/>
                </a:lnTo>
                <a:lnTo>
                  <a:pt x="2064313" y="0"/>
                </a:lnTo>
                <a:close/>
              </a:path>
              <a:path w="2595245" h="78739">
                <a:moveTo>
                  <a:pt x="2073016" y="4572"/>
                </a:moveTo>
                <a:lnTo>
                  <a:pt x="2064313" y="4572"/>
                </a:lnTo>
                <a:lnTo>
                  <a:pt x="2062442" y="5949"/>
                </a:lnTo>
                <a:lnTo>
                  <a:pt x="2201011" y="78486"/>
                </a:lnTo>
                <a:lnTo>
                  <a:pt x="2213707" y="78486"/>
                </a:lnTo>
                <a:lnTo>
                  <a:pt x="2073016" y="4572"/>
                </a:lnTo>
                <a:close/>
              </a:path>
              <a:path w="2595245" h="78739">
                <a:moveTo>
                  <a:pt x="2064313" y="4572"/>
                </a:moveTo>
                <a:lnTo>
                  <a:pt x="2061265" y="5334"/>
                </a:lnTo>
                <a:lnTo>
                  <a:pt x="2062442" y="5949"/>
                </a:lnTo>
                <a:lnTo>
                  <a:pt x="2064313" y="4572"/>
                </a:lnTo>
                <a:close/>
              </a:path>
              <a:path w="2595245" h="78739">
                <a:moveTo>
                  <a:pt x="1702363" y="54102"/>
                </a:moveTo>
                <a:lnTo>
                  <a:pt x="1700839" y="54102"/>
                </a:lnTo>
                <a:lnTo>
                  <a:pt x="1604677" y="78486"/>
                </a:lnTo>
                <a:lnTo>
                  <a:pt x="1627237" y="78486"/>
                </a:lnTo>
                <a:lnTo>
                  <a:pt x="1701580" y="59634"/>
                </a:lnTo>
                <a:lnTo>
                  <a:pt x="1700839" y="59436"/>
                </a:lnTo>
                <a:lnTo>
                  <a:pt x="1722258" y="59436"/>
                </a:lnTo>
                <a:lnTo>
                  <a:pt x="1702363" y="54102"/>
                </a:lnTo>
                <a:close/>
              </a:path>
              <a:path w="2595245" h="78739">
                <a:moveTo>
                  <a:pt x="1722258" y="59436"/>
                </a:moveTo>
                <a:lnTo>
                  <a:pt x="1702363" y="59436"/>
                </a:lnTo>
                <a:lnTo>
                  <a:pt x="1701580" y="59634"/>
                </a:lnTo>
                <a:lnTo>
                  <a:pt x="1771891" y="78486"/>
                </a:lnTo>
                <a:lnTo>
                  <a:pt x="1793309" y="78486"/>
                </a:lnTo>
                <a:lnTo>
                  <a:pt x="1722258" y="59436"/>
                </a:lnTo>
                <a:close/>
              </a:path>
              <a:path w="2595245" h="78739">
                <a:moveTo>
                  <a:pt x="1702363" y="59436"/>
                </a:moveTo>
                <a:lnTo>
                  <a:pt x="1700839" y="59436"/>
                </a:lnTo>
                <a:lnTo>
                  <a:pt x="1701580" y="59634"/>
                </a:lnTo>
                <a:lnTo>
                  <a:pt x="1702363" y="59436"/>
                </a:lnTo>
                <a:close/>
              </a:path>
              <a:path w="2595245" h="78739">
                <a:moveTo>
                  <a:pt x="1287073" y="38100"/>
                </a:moveTo>
                <a:lnTo>
                  <a:pt x="1284787" y="38100"/>
                </a:lnTo>
                <a:lnTo>
                  <a:pt x="1207687" y="78486"/>
                </a:lnTo>
                <a:lnTo>
                  <a:pt x="1219138" y="78486"/>
                </a:lnTo>
                <a:lnTo>
                  <a:pt x="1286044" y="43605"/>
                </a:lnTo>
                <a:lnTo>
                  <a:pt x="1285549" y="43434"/>
                </a:lnTo>
                <a:lnTo>
                  <a:pt x="1287835" y="42672"/>
                </a:lnTo>
                <a:lnTo>
                  <a:pt x="1300243" y="42672"/>
                </a:lnTo>
                <a:lnTo>
                  <a:pt x="1287073" y="38100"/>
                </a:lnTo>
                <a:close/>
              </a:path>
              <a:path w="2595245" h="78739">
                <a:moveTo>
                  <a:pt x="1300243" y="42672"/>
                </a:moveTo>
                <a:lnTo>
                  <a:pt x="1287835" y="42672"/>
                </a:lnTo>
                <a:lnTo>
                  <a:pt x="1286044" y="43605"/>
                </a:lnTo>
                <a:lnTo>
                  <a:pt x="1386514" y="78486"/>
                </a:lnTo>
                <a:lnTo>
                  <a:pt x="1403403" y="78486"/>
                </a:lnTo>
                <a:lnTo>
                  <a:pt x="1300243" y="42672"/>
                </a:lnTo>
                <a:close/>
              </a:path>
              <a:path w="2595245" h="78739">
                <a:moveTo>
                  <a:pt x="1287835" y="42672"/>
                </a:moveTo>
                <a:lnTo>
                  <a:pt x="1285549" y="43434"/>
                </a:lnTo>
                <a:lnTo>
                  <a:pt x="1286044" y="43605"/>
                </a:lnTo>
                <a:lnTo>
                  <a:pt x="1287835" y="42672"/>
                </a:lnTo>
                <a:close/>
              </a:path>
              <a:path w="2595245" h="78739">
                <a:moveTo>
                  <a:pt x="989131" y="42672"/>
                </a:moveTo>
                <a:lnTo>
                  <a:pt x="873425" y="78486"/>
                </a:lnTo>
                <a:lnTo>
                  <a:pt x="892182" y="78486"/>
                </a:lnTo>
                <a:lnTo>
                  <a:pt x="989663" y="48313"/>
                </a:lnTo>
                <a:lnTo>
                  <a:pt x="989131" y="48006"/>
                </a:lnTo>
                <a:lnTo>
                  <a:pt x="999363" y="48006"/>
                </a:lnTo>
                <a:lnTo>
                  <a:pt x="991417" y="43434"/>
                </a:lnTo>
                <a:lnTo>
                  <a:pt x="989131" y="42672"/>
                </a:lnTo>
                <a:close/>
              </a:path>
              <a:path w="2595245" h="78739">
                <a:moveTo>
                  <a:pt x="999363" y="48006"/>
                </a:moveTo>
                <a:lnTo>
                  <a:pt x="990655" y="48006"/>
                </a:lnTo>
                <a:lnTo>
                  <a:pt x="989663" y="48313"/>
                </a:lnTo>
                <a:lnTo>
                  <a:pt x="1041806" y="78486"/>
                </a:lnTo>
                <a:lnTo>
                  <a:pt x="1052333" y="78486"/>
                </a:lnTo>
                <a:lnTo>
                  <a:pt x="999363" y="48006"/>
                </a:lnTo>
                <a:close/>
              </a:path>
              <a:path w="2595245" h="78739">
                <a:moveTo>
                  <a:pt x="990655" y="48006"/>
                </a:moveTo>
                <a:lnTo>
                  <a:pt x="989131" y="48006"/>
                </a:lnTo>
                <a:lnTo>
                  <a:pt x="989663" y="48313"/>
                </a:lnTo>
                <a:lnTo>
                  <a:pt x="990655" y="48006"/>
                </a:lnTo>
                <a:close/>
              </a:path>
              <a:path w="2595245" h="78739">
                <a:moveTo>
                  <a:pt x="691951" y="38100"/>
                </a:moveTo>
                <a:lnTo>
                  <a:pt x="688903" y="38100"/>
                </a:lnTo>
                <a:lnTo>
                  <a:pt x="631624" y="78486"/>
                </a:lnTo>
                <a:lnTo>
                  <a:pt x="641684" y="78486"/>
                </a:lnTo>
                <a:lnTo>
                  <a:pt x="690929" y="43924"/>
                </a:lnTo>
                <a:lnTo>
                  <a:pt x="689665" y="43434"/>
                </a:lnTo>
                <a:lnTo>
                  <a:pt x="692713" y="42672"/>
                </a:lnTo>
                <a:lnTo>
                  <a:pt x="703671" y="42672"/>
                </a:lnTo>
                <a:lnTo>
                  <a:pt x="691951" y="38100"/>
                </a:lnTo>
                <a:close/>
              </a:path>
              <a:path w="2595245" h="78739">
                <a:moveTo>
                  <a:pt x="703671" y="42672"/>
                </a:moveTo>
                <a:lnTo>
                  <a:pt x="692713" y="42672"/>
                </a:lnTo>
                <a:lnTo>
                  <a:pt x="690929" y="43924"/>
                </a:lnTo>
                <a:lnTo>
                  <a:pt x="780011" y="78486"/>
                </a:lnTo>
                <a:lnTo>
                  <a:pt x="795476" y="78486"/>
                </a:lnTo>
                <a:lnTo>
                  <a:pt x="703671" y="42672"/>
                </a:lnTo>
                <a:close/>
              </a:path>
              <a:path w="2595245" h="78739">
                <a:moveTo>
                  <a:pt x="692713" y="42672"/>
                </a:moveTo>
                <a:lnTo>
                  <a:pt x="689665" y="43434"/>
                </a:lnTo>
                <a:lnTo>
                  <a:pt x="690929" y="43924"/>
                </a:lnTo>
                <a:lnTo>
                  <a:pt x="692713" y="42672"/>
                </a:lnTo>
                <a:close/>
              </a:path>
              <a:path w="2595245" h="78739">
                <a:moveTo>
                  <a:pt x="387151" y="48768"/>
                </a:moveTo>
                <a:lnTo>
                  <a:pt x="296854" y="78486"/>
                </a:lnTo>
                <a:lnTo>
                  <a:pt x="314586" y="78486"/>
                </a:lnTo>
                <a:lnTo>
                  <a:pt x="387073" y="54629"/>
                </a:lnTo>
                <a:lnTo>
                  <a:pt x="386389" y="54102"/>
                </a:lnTo>
                <a:lnTo>
                  <a:pt x="395401" y="54102"/>
                </a:lnTo>
                <a:lnTo>
                  <a:pt x="389437" y="49530"/>
                </a:lnTo>
                <a:lnTo>
                  <a:pt x="387151" y="48768"/>
                </a:lnTo>
                <a:close/>
              </a:path>
              <a:path w="2595245" h="78739">
                <a:moveTo>
                  <a:pt x="395401" y="54102"/>
                </a:moveTo>
                <a:lnTo>
                  <a:pt x="388675" y="54102"/>
                </a:lnTo>
                <a:lnTo>
                  <a:pt x="387073" y="54629"/>
                </a:lnTo>
                <a:lnTo>
                  <a:pt x="418018" y="78486"/>
                </a:lnTo>
                <a:lnTo>
                  <a:pt x="427206" y="78486"/>
                </a:lnTo>
                <a:lnTo>
                  <a:pt x="395401" y="54102"/>
                </a:lnTo>
                <a:close/>
              </a:path>
              <a:path w="2595245" h="78739">
                <a:moveTo>
                  <a:pt x="388675" y="54102"/>
                </a:moveTo>
                <a:lnTo>
                  <a:pt x="386389" y="54102"/>
                </a:lnTo>
                <a:lnTo>
                  <a:pt x="387073" y="54629"/>
                </a:lnTo>
                <a:lnTo>
                  <a:pt x="388675" y="54102"/>
                </a:lnTo>
                <a:close/>
              </a:path>
              <a:path w="2595245" h="78739">
                <a:moveTo>
                  <a:pt x="62539" y="48768"/>
                </a:moveTo>
                <a:lnTo>
                  <a:pt x="60253" y="48768"/>
                </a:lnTo>
                <a:lnTo>
                  <a:pt x="0" y="78486"/>
                </a:lnTo>
                <a:lnTo>
                  <a:pt x="13862" y="78486"/>
                </a:lnTo>
                <a:lnTo>
                  <a:pt x="62266" y="54612"/>
                </a:lnTo>
                <a:lnTo>
                  <a:pt x="61015" y="54102"/>
                </a:lnTo>
                <a:lnTo>
                  <a:pt x="75669" y="54102"/>
                </a:lnTo>
                <a:lnTo>
                  <a:pt x="62539" y="48768"/>
                </a:lnTo>
                <a:close/>
              </a:path>
              <a:path w="2595245" h="78739">
                <a:moveTo>
                  <a:pt x="75669" y="54102"/>
                </a:moveTo>
                <a:lnTo>
                  <a:pt x="63301" y="54102"/>
                </a:lnTo>
                <a:lnTo>
                  <a:pt x="62266" y="54612"/>
                </a:lnTo>
                <a:lnTo>
                  <a:pt x="120725" y="78486"/>
                </a:lnTo>
                <a:lnTo>
                  <a:pt x="135691" y="78486"/>
                </a:lnTo>
                <a:lnTo>
                  <a:pt x="75669" y="54102"/>
                </a:lnTo>
                <a:close/>
              </a:path>
              <a:path w="2595245" h="78739">
                <a:moveTo>
                  <a:pt x="63301" y="54102"/>
                </a:moveTo>
                <a:lnTo>
                  <a:pt x="61015" y="54102"/>
                </a:lnTo>
                <a:lnTo>
                  <a:pt x="62266" y="54612"/>
                </a:lnTo>
                <a:lnTo>
                  <a:pt x="63301" y="54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60016" y="4811517"/>
            <a:ext cx="3743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</a:t>
            </a:r>
            <a:r>
              <a:rPr sz="500" spc="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72867" y="3927348"/>
            <a:ext cx="2810510" cy="62230"/>
          </a:xfrm>
          <a:custGeom>
            <a:avLst/>
            <a:gdLst/>
            <a:ahLst/>
            <a:cxnLst/>
            <a:rect l="l" t="t" r="r" b="b"/>
            <a:pathLst>
              <a:path w="2810510" h="62229">
                <a:moveTo>
                  <a:pt x="80701" y="0"/>
                </a:moveTo>
                <a:lnTo>
                  <a:pt x="0" y="0"/>
                </a:lnTo>
                <a:lnTo>
                  <a:pt x="0" y="39623"/>
                </a:lnTo>
                <a:lnTo>
                  <a:pt x="80701" y="0"/>
                </a:lnTo>
                <a:close/>
              </a:path>
              <a:path w="2810510" h="62229">
                <a:moveTo>
                  <a:pt x="2810256" y="0"/>
                </a:moveTo>
                <a:lnTo>
                  <a:pt x="2727275" y="0"/>
                </a:lnTo>
                <a:lnTo>
                  <a:pt x="2810256" y="38099"/>
                </a:lnTo>
                <a:lnTo>
                  <a:pt x="2810256" y="0"/>
                </a:lnTo>
                <a:close/>
              </a:path>
              <a:path w="2810510" h="62229">
                <a:moveTo>
                  <a:pt x="2439824" y="0"/>
                </a:moveTo>
                <a:lnTo>
                  <a:pt x="2343265" y="0"/>
                </a:lnTo>
                <a:lnTo>
                  <a:pt x="2378202" y="18287"/>
                </a:lnTo>
                <a:lnTo>
                  <a:pt x="2439824" y="0"/>
                </a:lnTo>
                <a:close/>
              </a:path>
              <a:path w="2810510" h="62229">
                <a:moveTo>
                  <a:pt x="2041224" y="0"/>
                </a:moveTo>
                <a:lnTo>
                  <a:pt x="1945418" y="0"/>
                </a:lnTo>
                <a:lnTo>
                  <a:pt x="2016252" y="18287"/>
                </a:lnTo>
                <a:lnTo>
                  <a:pt x="2041224" y="0"/>
                </a:lnTo>
                <a:close/>
              </a:path>
              <a:path w="2810510" h="62229">
                <a:moveTo>
                  <a:pt x="1659169" y="0"/>
                </a:moveTo>
                <a:lnTo>
                  <a:pt x="1552010" y="0"/>
                </a:lnTo>
                <a:lnTo>
                  <a:pt x="1596390" y="15239"/>
                </a:lnTo>
                <a:lnTo>
                  <a:pt x="1659169" y="0"/>
                </a:lnTo>
                <a:close/>
              </a:path>
              <a:path w="2810510" h="62229">
                <a:moveTo>
                  <a:pt x="1294395" y="0"/>
                </a:moveTo>
                <a:lnTo>
                  <a:pt x="1181157" y="0"/>
                </a:lnTo>
                <a:lnTo>
                  <a:pt x="1235202" y="32003"/>
                </a:lnTo>
                <a:lnTo>
                  <a:pt x="1294395" y="0"/>
                </a:lnTo>
                <a:close/>
              </a:path>
              <a:path w="2810510" h="62229">
                <a:moveTo>
                  <a:pt x="722100" y="0"/>
                </a:moveTo>
                <a:lnTo>
                  <a:pt x="553477" y="0"/>
                </a:lnTo>
                <a:lnTo>
                  <a:pt x="633984" y="61721"/>
                </a:lnTo>
                <a:lnTo>
                  <a:pt x="722100" y="0"/>
                </a:lnTo>
                <a:close/>
              </a:path>
              <a:path w="2810510" h="62229">
                <a:moveTo>
                  <a:pt x="361444" y="0"/>
                </a:moveTo>
                <a:lnTo>
                  <a:pt x="276339" y="0"/>
                </a:lnTo>
                <a:lnTo>
                  <a:pt x="313944" y="15239"/>
                </a:lnTo>
                <a:lnTo>
                  <a:pt x="36144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69820" y="3927348"/>
            <a:ext cx="2816860" cy="64135"/>
          </a:xfrm>
          <a:custGeom>
            <a:avLst/>
            <a:gdLst/>
            <a:ahLst/>
            <a:cxnLst/>
            <a:rect l="l" t="t" r="r" b="b"/>
            <a:pathLst>
              <a:path w="2816860" h="64135">
                <a:moveTo>
                  <a:pt x="5334" y="35450"/>
                </a:moveTo>
                <a:lnTo>
                  <a:pt x="1524" y="37337"/>
                </a:lnTo>
                <a:lnTo>
                  <a:pt x="3810" y="42671"/>
                </a:lnTo>
                <a:lnTo>
                  <a:pt x="13037" y="38099"/>
                </a:lnTo>
                <a:lnTo>
                  <a:pt x="5334" y="38099"/>
                </a:lnTo>
                <a:lnTo>
                  <a:pt x="5334" y="35450"/>
                </a:lnTo>
                <a:close/>
              </a:path>
              <a:path w="2816860" h="64135">
                <a:moveTo>
                  <a:pt x="5334" y="0"/>
                </a:moveTo>
                <a:lnTo>
                  <a:pt x="0" y="0"/>
                </a:lnTo>
                <a:lnTo>
                  <a:pt x="0" y="38099"/>
                </a:lnTo>
                <a:lnTo>
                  <a:pt x="1850" y="38099"/>
                </a:lnTo>
                <a:lnTo>
                  <a:pt x="1524" y="37337"/>
                </a:lnTo>
                <a:lnTo>
                  <a:pt x="5333" y="35450"/>
                </a:lnTo>
                <a:lnTo>
                  <a:pt x="5334" y="0"/>
                </a:lnTo>
                <a:close/>
              </a:path>
              <a:path w="2816860" h="64135">
                <a:moveTo>
                  <a:pt x="89929" y="0"/>
                </a:moveTo>
                <a:lnTo>
                  <a:pt x="76878" y="0"/>
                </a:lnTo>
                <a:lnTo>
                  <a:pt x="5334" y="35450"/>
                </a:lnTo>
                <a:lnTo>
                  <a:pt x="5334" y="38099"/>
                </a:lnTo>
                <a:lnTo>
                  <a:pt x="13037" y="38099"/>
                </a:lnTo>
                <a:lnTo>
                  <a:pt x="89929" y="0"/>
                </a:lnTo>
                <a:close/>
              </a:path>
              <a:path w="2816860" h="64135">
                <a:moveTo>
                  <a:pt x="286795" y="0"/>
                </a:moveTo>
                <a:lnTo>
                  <a:pt x="271448" y="0"/>
                </a:lnTo>
                <a:lnTo>
                  <a:pt x="316230" y="18287"/>
                </a:lnTo>
                <a:lnTo>
                  <a:pt x="318516" y="18287"/>
                </a:lnTo>
                <a:lnTo>
                  <a:pt x="334928" y="12953"/>
                </a:lnTo>
                <a:lnTo>
                  <a:pt x="316230" y="12953"/>
                </a:lnTo>
                <a:lnTo>
                  <a:pt x="317502" y="12540"/>
                </a:lnTo>
                <a:lnTo>
                  <a:pt x="286795" y="0"/>
                </a:lnTo>
                <a:close/>
              </a:path>
              <a:path w="2816860" h="64135">
                <a:moveTo>
                  <a:pt x="317502" y="12540"/>
                </a:moveTo>
                <a:lnTo>
                  <a:pt x="316230" y="12953"/>
                </a:lnTo>
                <a:lnTo>
                  <a:pt x="318516" y="12953"/>
                </a:lnTo>
                <a:lnTo>
                  <a:pt x="317502" y="12540"/>
                </a:lnTo>
                <a:close/>
              </a:path>
              <a:path w="2816860" h="64135">
                <a:moveTo>
                  <a:pt x="374786" y="0"/>
                </a:moveTo>
                <a:lnTo>
                  <a:pt x="356088" y="0"/>
                </a:lnTo>
                <a:lnTo>
                  <a:pt x="317502" y="12540"/>
                </a:lnTo>
                <a:lnTo>
                  <a:pt x="318516" y="12953"/>
                </a:lnTo>
                <a:lnTo>
                  <a:pt x="334928" y="12953"/>
                </a:lnTo>
                <a:lnTo>
                  <a:pt x="374786" y="0"/>
                </a:lnTo>
                <a:close/>
              </a:path>
              <a:path w="2816860" h="64135">
                <a:moveTo>
                  <a:pt x="2737833" y="0"/>
                </a:moveTo>
                <a:lnTo>
                  <a:pt x="2724582" y="0"/>
                </a:lnTo>
                <a:lnTo>
                  <a:pt x="2812542" y="40385"/>
                </a:lnTo>
                <a:lnTo>
                  <a:pt x="2814828" y="40385"/>
                </a:lnTo>
                <a:lnTo>
                  <a:pt x="2816352" y="38099"/>
                </a:lnTo>
                <a:lnTo>
                  <a:pt x="2811018" y="38099"/>
                </a:lnTo>
                <a:lnTo>
                  <a:pt x="2811018" y="33317"/>
                </a:lnTo>
                <a:lnTo>
                  <a:pt x="2737833" y="0"/>
                </a:lnTo>
                <a:close/>
              </a:path>
              <a:path w="2816860" h="64135">
                <a:moveTo>
                  <a:pt x="2811018" y="33317"/>
                </a:moveTo>
                <a:lnTo>
                  <a:pt x="2811018" y="38099"/>
                </a:lnTo>
                <a:lnTo>
                  <a:pt x="2814828" y="35051"/>
                </a:lnTo>
                <a:lnTo>
                  <a:pt x="2811018" y="33317"/>
                </a:lnTo>
                <a:close/>
              </a:path>
              <a:path w="2816860" h="64135">
                <a:moveTo>
                  <a:pt x="2816352" y="0"/>
                </a:moveTo>
                <a:lnTo>
                  <a:pt x="2811018" y="0"/>
                </a:lnTo>
                <a:lnTo>
                  <a:pt x="2811018" y="33317"/>
                </a:lnTo>
                <a:lnTo>
                  <a:pt x="2814828" y="35051"/>
                </a:lnTo>
                <a:lnTo>
                  <a:pt x="2811018" y="38099"/>
                </a:lnTo>
                <a:lnTo>
                  <a:pt x="2816352" y="38099"/>
                </a:lnTo>
                <a:lnTo>
                  <a:pt x="2816352" y="0"/>
                </a:lnTo>
                <a:close/>
              </a:path>
              <a:path w="2816860" h="64135">
                <a:moveTo>
                  <a:pt x="1189590" y="0"/>
                </a:moveTo>
                <a:lnTo>
                  <a:pt x="1178821" y="0"/>
                </a:lnTo>
                <a:lnTo>
                  <a:pt x="1236726" y="34289"/>
                </a:lnTo>
                <a:lnTo>
                  <a:pt x="1239774" y="34289"/>
                </a:lnTo>
                <a:lnTo>
                  <a:pt x="1248230" y="29717"/>
                </a:lnTo>
                <a:lnTo>
                  <a:pt x="1236726" y="29717"/>
                </a:lnTo>
                <a:lnTo>
                  <a:pt x="1238319" y="28856"/>
                </a:lnTo>
                <a:lnTo>
                  <a:pt x="1189590" y="0"/>
                </a:lnTo>
                <a:close/>
              </a:path>
              <a:path w="2816860" h="64135">
                <a:moveTo>
                  <a:pt x="1238319" y="28856"/>
                </a:moveTo>
                <a:lnTo>
                  <a:pt x="1236726" y="29717"/>
                </a:lnTo>
                <a:lnTo>
                  <a:pt x="1239774" y="29717"/>
                </a:lnTo>
                <a:lnTo>
                  <a:pt x="1238319" y="28856"/>
                </a:lnTo>
                <a:close/>
              </a:path>
              <a:path w="2816860" h="64135">
                <a:moveTo>
                  <a:pt x="1303195" y="0"/>
                </a:moveTo>
                <a:lnTo>
                  <a:pt x="1291690" y="0"/>
                </a:lnTo>
                <a:lnTo>
                  <a:pt x="1238319" y="28856"/>
                </a:lnTo>
                <a:lnTo>
                  <a:pt x="1239774" y="29717"/>
                </a:lnTo>
                <a:lnTo>
                  <a:pt x="1248230" y="29717"/>
                </a:lnTo>
                <a:lnTo>
                  <a:pt x="1303195" y="0"/>
                </a:lnTo>
                <a:close/>
              </a:path>
              <a:path w="2816860" h="64135">
                <a:moveTo>
                  <a:pt x="1958082" y="0"/>
                </a:moveTo>
                <a:lnTo>
                  <a:pt x="1935899" y="0"/>
                </a:lnTo>
                <a:lnTo>
                  <a:pt x="2018538" y="21335"/>
                </a:lnTo>
                <a:lnTo>
                  <a:pt x="2020824" y="20573"/>
                </a:lnTo>
                <a:lnTo>
                  <a:pt x="2027098" y="16001"/>
                </a:lnTo>
                <a:lnTo>
                  <a:pt x="2017776" y="16001"/>
                </a:lnTo>
                <a:lnTo>
                  <a:pt x="2018371" y="15565"/>
                </a:lnTo>
                <a:lnTo>
                  <a:pt x="1958082" y="0"/>
                </a:lnTo>
                <a:close/>
              </a:path>
              <a:path w="2816860" h="64135">
                <a:moveTo>
                  <a:pt x="2351553" y="0"/>
                </a:moveTo>
                <a:lnTo>
                  <a:pt x="2339114" y="0"/>
                </a:lnTo>
                <a:lnTo>
                  <a:pt x="2379726" y="21335"/>
                </a:lnTo>
                <a:lnTo>
                  <a:pt x="2382012" y="21335"/>
                </a:lnTo>
                <a:lnTo>
                  <a:pt x="2399792" y="16001"/>
                </a:lnTo>
                <a:lnTo>
                  <a:pt x="2380488" y="16001"/>
                </a:lnTo>
                <a:lnTo>
                  <a:pt x="2381458" y="15710"/>
                </a:lnTo>
                <a:lnTo>
                  <a:pt x="2351553" y="0"/>
                </a:lnTo>
                <a:close/>
              </a:path>
              <a:path w="2816860" h="64135">
                <a:moveTo>
                  <a:pt x="1562477" y="0"/>
                </a:moveTo>
                <a:lnTo>
                  <a:pt x="1545435" y="0"/>
                </a:lnTo>
                <a:lnTo>
                  <a:pt x="1597914" y="18287"/>
                </a:lnTo>
                <a:lnTo>
                  <a:pt x="1599438" y="18287"/>
                </a:lnTo>
                <a:lnTo>
                  <a:pt x="1621490" y="12953"/>
                </a:lnTo>
                <a:lnTo>
                  <a:pt x="1598676" y="12953"/>
                </a:lnTo>
                <a:lnTo>
                  <a:pt x="1599568" y="12737"/>
                </a:lnTo>
                <a:lnTo>
                  <a:pt x="1562477" y="0"/>
                </a:lnTo>
                <a:close/>
              </a:path>
              <a:path w="2816860" h="64135">
                <a:moveTo>
                  <a:pt x="2018371" y="15565"/>
                </a:moveTo>
                <a:lnTo>
                  <a:pt x="2017776" y="16001"/>
                </a:lnTo>
                <a:lnTo>
                  <a:pt x="2020062" y="16001"/>
                </a:lnTo>
                <a:lnTo>
                  <a:pt x="2018371" y="15565"/>
                </a:lnTo>
                <a:close/>
              </a:path>
              <a:path w="2816860" h="64135">
                <a:moveTo>
                  <a:pt x="2049059" y="0"/>
                </a:moveTo>
                <a:lnTo>
                  <a:pt x="2039626" y="0"/>
                </a:lnTo>
                <a:lnTo>
                  <a:pt x="2018371" y="15565"/>
                </a:lnTo>
                <a:lnTo>
                  <a:pt x="2020062" y="16001"/>
                </a:lnTo>
                <a:lnTo>
                  <a:pt x="2027098" y="16001"/>
                </a:lnTo>
                <a:lnTo>
                  <a:pt x="2049059" y="0"/>
                </a:lnTo>
                <a:close/>
              </a:path>
              <a:path w="2816860" h="64135">
                <a:moveTo>
                  <a:pt x="2381458" y="15710"/>
                </a:moveTo>
                <a:lnTo>
                  <a:pt x="2380488" y="16001"/>
                </a:lnTo>
                <a:lnTo>
                  <a:pt x="2382012" y="16001"/>
                </a:lnTo>
                <a:lnTo>
                  <a:pt x="2381458" y="15710"/>
                </a:lnTo>
                <a:close/>
              </a:path>
              <a:path w="2816860" h="64135">
                <a:moveTo>
                  <a:pt x="2453131" y="0"/>
                </a:moveTo>
                <a:lnTo>
                  <a:pt x="2433827" y="0"/>
                </a:lnTo>
                <a:lnTo>
                  <a:pt x="2381458" y="15710"/>
                </a:lnTo>
                <a:lnTo>
                  <a:pt x="2382012" y="16001"/>
                </a:lnTo>
                <a:lnTo>
                  <a:pt x="2399792" y="16001"/>
                </a:lnTo>
                <a:lnTo>
                  <a:pt x="2453131" y="0"/>
                </a:lnTo>
                <a:close/>
              </a:path>
              <a:path w="2816860" h="64135">
                <a:moveTo>
                  <a:pt x="1599568" y="12737"/>
                </a:moveTo>
                <a:lnTo>
                  <a:pt x="1598676" y="12953"/>
                </a:lnTo>
                <a:lnTo>
                  <a:pt x="1600200" y="12953"/>
                </a:lnTo>
                <a:lnTo>
                  <a:pt x="1599568" y="12737"/>
                </a:lnTo>
                <a:close/>
              </a:path>
              <a:path w="2816860" h="64135">
                <a:moveTo>
                  <a:pt x="1675046" y="0"/>
                </a:moveTo>
                <a:lnTo>
                  <a:pt x="1652038" y="0"/>
                </a:lnTo>
                <a:lnTo>
                  <a:pt x="1599568" y="12737"/>
                </a:lnTo>
                <a:lnTo>
                  <a:pt x="1600200" y="12953"/>
                </a:lnTo>
                <a:lnTo>
                  <a:pt x="1621490" y="12953"/>
                </a:lnTo>
                <a:lnTo>
                  <a:pt x="1675046" y="0"/>
                </a:lnTo>
                <a:close/>
              </a:path>
              <a:path w="2816860" h="64135">
                <a:moveTo>
                  <a:pt x="950094" y="0"/>
                </a:moveTo>
                <a:lnTo>
                  <a:pt x="934448" y="0"/>
                </a:lnTo>
                <a:lnTo>
                  <a:pt x="940308" y="2285"/>
                </a:lnTo>
                <a:lnTo>
                  <a:pt x="942594" y="2285"/>
                </a:lnTo>
                <a:lnTo>
                  <a:pt x="950094" y="0"/>
                </a:lnTo>
                <a:close/>
              </a:path>
              <a:path w="2816860" h="64135">
                <a:moveTo>
                  <a:pt x="561461" y="0"/>
                </a:moveTo>
                <a:lnTo>
                  <a:pt x="552318" y="0"/>
                </a:lnTo>
                <a:lnTo>
                  <a:pt x="634746" y="64007"/>
                </a:lnTo>
                <a:lnTo>
                  <a:pt x="638556" y="64007"/>
                </a:lnTo>
                <a:lnTo>
                  <a:pt x="645083" y="59435"/>
                </a:lnTo>
                <a:lnTo>
                  <a:pt x="635508" y="59435"/>
                </a:lnTo>
                <a:lnTo>
                  <a:pt x="637105" y="58317"/>
                </a:lnTo>
                <a:lnTo>
                  <a:pt x="561461" y="0"/>
                </a:lnTo>
                <a:close/>
              </a:path>
              <a:path w="2816860" h="64135">
                <a:moveTo>
                  <a:pt x="637105" y="58317"/>
                </a:moveTo>
                <a:lnTo>
                  <a:pt x="635508" y="59435"/>
                </a:lnTo>
                <a:lnTo>
                  <a:pt x="638556" y="59435"/>
                </a:lnTo>
                <a:lnTo>
                  <a:pt x="637105" y="58317"/>
                </a:lnTo>
                <a:close/>
              </a:path>
              <a:path w="2816860" h="64135">
                <a:moveTo>
                  <a:pt x="729935" y="0"/>
                </a:moveTo>
                <a:lnTo>
                  <a:pt x="720360" y="0"/>
                </a:lnTo>
                <a:lnTo>
                  <a:pt x="637105" y="58317"/>
                </a:lnTo>
                <a:lnTo>
                  <a:pt x="638556" y="59435"/>
                </a:lnTo>
                <a:lnTo>
                  <a:pt x="645083" y="59435"/>
                </a:lnTo>
                <a:lnTo>
                  <a:pt x="729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72867" y="3927347"/>
            <a:ext cx="2809875" cy="306705"/>
          </a:xfrm>
          <a:custGeom>
            <a:avLst/>
            <a:gdLst/>
            <a:ahLst/>
            <a:cxnLst/>
            <a:rect l="l" t="t" r="r" b="b"/>
            <a:pathLst>
              <a:path w="2809875" h="306704">
                <a:moveTo>
                  <a:pt x="208767" y="0"/>
                </a:moveTo>
                <a:lnTo>
                  <a:pt x="140551" y="0"/>
                </a:lnTo>
                <a:lnTo>
                  <a:pt x="3048" y="67818"/>
                </a:lnTo>
                <a:lnTo>
                  <a:pt x="28" y="67818"/>
                </a:lnTo>
                <a:lnTo>
                  <a:pt x="3048" y="306324"/>
                </a:lnTo>
                <a:lnTo>
                  <a:pt x="2809494" y="306324"/>
                </a:lnTo>
                <a:lnTo>
                  <a:pt x="2809494" y="89916"/>
                </a:lnTo>
                <a:lnTo>
                  <a:pt x="633984" y="89916"/>
                </a:lnTo>
                <a:lnTo>
                  <a:pt x="605160" y="67818"/>
                </a:lnTo>
                <a:lnTo>
                  <a:pt x="3048" y="67818"/>
                </a:lnTo>
                <a:lnTo>
                  <a:pt x="0" y="65532"/>
                </a:lnTo>
                <a:lnTo>
                  <a:pt x="602178" y="65532"/>
                </a:lnTo>
                <a:lnTo>
                  <a:pt x="574349" y="44196"/>
                </a:lnTo>
                <a:lnTo>
                  <a:pt x="316992" y="44196"/>
                </a:lnTo>
                <a:lnTo>
                  <a:pt x="208767" y="0"/>
                </a:lnTo>
                <a:close/>
              </a:path>
              <a:path w="2809875" h="306704">
                <a:moveTo>
                  <a:pt x="866114" y="0"/>
                </a:moveTo>
                <a:lnTo>
                  <a:pt x="762351" y="0"/>
                </a:lnTo>
                <a:lnTo>
                  <a:pt x="633984" y="89916"/>
                </a:lnTo>
                <a:lnTo>
                  <a:pt x="2809494" y="89916"/>
                </a:lnTo>
                <a:lnTo>
                  <a:pt x="2809494" y="62484"/>
                </a:lnTo>
                <a:lnTo>
                  <a:pt x="2799166" y="57912"/>
                </a:lnTo>
                <a:lnTo>
                  <a:pt x="1234440" y="57912"/>
                </a:lnTo>
                <a:lnTo>
                  <a:pt x="1183082" y="28194"/>
                </a:lnTo>
                <a:lnTo>
                  <a:pt x="938784" y="28194"/>
                </a:lnTo>
                <a:lnTo>
                  <a:pt x="866114" y="0"/>
                </a:lnTo>
                <a:close/>
              </a:path>
              <a:path w="2809875" h="306704">
                <a:moveTo>
                  <a:pt x="1469085" y="0"/>
                </a:moveTo>
                <a:lnTo>
                  <a:pt x="1344999" y="0"/>
                </a:lnTo>
                <a:lnTo>
                  <a:pt x="1234440" y="57912"/>
                </a:lnTo>
                <a:lnTo>
                  <a:pt x="2799166" y="57912"/>
                </a:lnTo>
                <a:lnTo>
                  <a:pt x="2773346" y="46482"/>
                </a:lnTo>
                <a:lnTo>
                  <a:pt x="2019300" y="46482"/>
                </a:lnTo>
                <a:lnTo>
                  <a:pt x="2010773" y="44196"/>
                </a:lnTo>
                <a:lnTo>
                  <a:pt x="1596390" y="44196"/>
                </a:lnTo>
                <a:lnTo>
                  <a:pt x="1469085" y="0"/>
                </a:lnTo>
                <a:close/>
              </a:path>
              <a:path w="2809875" h="306704">
                <a:moveTo>
                  <a:pt x="2292011" y="0"/>
                </a:moveTo>
                <a:lnTo>
                  <a:pt x="2082772" y="0"/>
                </a:lnTo>
                <a:lnTo>
                  <a:pt x="2019300" y="46482"/>
                </a:lnTo>
                <a:lnTo>
                  <a:pt x="2380488" y="46482"/>
                </a:lnTo>
                <a:lnTo>
                  <a:pt x="2292011" y="0"/>
                </a:lnTo>
                <a:close/>
              </a:path>
              <a:path w="2809875" h="306704">
                <a:moveTo>
                  <a:pt x="2668346" y="0"/>
                </a:moveTo>
                <a:lnTo>
                  <a:pt x="2538834" y="0"/>
                </a:lnTo>
                <a:lnTo>
                  <a:pt x="2380488" y="46482"/>
                </a:lnTo>
                <a:lnTo>
                  <a:pt x="2773346" y="46482"/>
                </a:lnTo>
                <a:lnTo>
                  <a:pt x="2668346" y="0"/>
                </a:lnTo>
                <a:close/>
              </a:path>
              <a:path w="2809875" h="306704">
                <a:moveTo>
                  <a:pt x="516701" y="0"/>
                </a:moveTo>
                <a:lnTo>
                  <a:pt x="450714" y="0"/>
                </a:lnTo>
                <a:lnTo>
                  <a:pt x="316992" y="44196"/>
                </a:lnTo>
                <a:lnTo>
                  <a:pt x="574349" y="44196"/>
                </a:lnTo>
                <a:lnTo>
                  <a:pt x="516701" y="0"/>
                </a:lnTo>
                <a:close/>
              </a:path>
              <a:path w="2809875" h="306704">
                <a:moveTo>
                  <a:pt x="1845933" y="0"/>
                </a:moveTo>
                <a:lnTo>
                  <a:pt x="1770062" y="0"/>
                </a:lnTo>
                <a:lnTo>
                  <a:pt x="1596390" y="44196"/>
                </a:lnTo>
                <a:lnTo>
                  <a:pt x="2010773" y="44196"/>
                </a:lnTo>
                <a:lnTo>
                  <a:pt x="1845933" y="0"/>
                </a:lnTo>
                <a:close/>
              </a:path>
              <a:path w="2809875" h="306704">
                <a:moveTo>
                  <a:pt x="1134358" y="0"/>
                </a:moveTo>
                <a:lnTo>
                  <a:pt x="1031296" y="0"/>
                </a:lnTo>
                <a:lnTo>
                  <a:pt x="938784" y="28194"/>
                </a:lnTo>
                <a:lnTo>
                  <a:pt x="1183082" y="28194"/>
                </a:lnTo>
                <a:lnTo>
                  <a:pt x="113435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69057" y="3927347"/>
            <a:ext cx="2818765" cy="297180"/>
          </a:xfrm>
          <a:custGeom>
            <a:avLst/>
            <a:gdLst/>
            <a:ahLst/>
            <a:cxnLst/>
            <a:rect l="l" t="t" r="r" b="b"/>
            <a:pathLst>
              <a:path w="2818765" h="297179">
                <a:moveTo>
                  <a:pt x="5007" y="54101"/>
                </a:moveTo>
                <a:lnTo>
                  <a:pt x="0" y="54101"/>
                </a:lnTo>
                <a:lnTo>
                  <a:pt x="3047" y="294131"/>
                </a:lnTo>
                <a:lnTo>
                  <a:pt x="3809" y="296417"/>
                </a:lnTo>
                <a:lnTo>
                  <a:pt x="6095" y="297179"/>
                </a:lnTo>
                <a:lnTo>
                  <a:pt x="2815590" y="297179"/>
                </a:lnTo>
                <a:lnTo>
                  <a:pt x="2817876" y="296417"/>
                </a:lnTo>
                <a:lnTo>
                  <a:pt x="2818638" y="294131"/>
                </a:lnTo>
                <a:lnTo>
                  <a:pt x="9143" y="294131"/>
                </a:lnTo>
                <a:lnTo>
                  <a:pt x="6095" y="291083"/>
                </a:lnTo>
                <a:lnTo>
                  <a:pt x="9095" y="291083"/>
                </a:lnTo>
                <a:lnTo>
                  <a:pt x="5343" y="54689"/>
                </a:lnTo>
                <a:lnTo>
                  <a:pt x="5007" y="54101"/>
                </a:lnTo>
                <a:close/>
              </a:path>
              <a:path w="2818765" h="297179">
                <a:moveTo>
                  <a:pt x="9095" y="291083"/>
                </a:moveTo>
                <a:lnTo>
                  <a:pt x="6095" y="291083"/>
                </a:lnTo>
                <a:lnTo>
                  <a:pt x="9143" y="294131"/>
                </a:lnTo>
                <a:lnTo>
                  <a:pt x="9095" y="291083"/>
                </a:lnTo>
                <a:close/>
              </a:path>
              <a:path w="2818765" h="297179">
                <a:moveTo>
                  <a:pt x="2813304" y="291083"/>
                </a:moveTo>
                <a:lnTo>
                  <a:pt x="9095" y="291083"/>
                </a:lnTo>
                <a:lnTo>
                  <a:pt x="9143" y="294131"/>
                </a:lnTo>
                <a:lnTo>
                  <a:pt x="2813304" y="294131"/>
                </a:lnTo>
                <a:lnTo>
                  <a:pt x="2813304" y="291083"/>
                </a:lnTo>
                <a:close/>
              </a:path>
              <a:path w="2818765" h="297179">
                <a:moveTo>
                  <a:pt x="2813304" y="52659"/>
                </a:moveTo>
                <a:lnTo>
                  <a:pt x="2813304" y="294131"/>
                </a:lnTo>
                <a:lnTo>
                  <a:pt x="2815590" y="291083"/>
                </a:lnTo>
                <a:lnTo>
                  <a:pt x="2818638" y="291083"/>
                </a:lnTo>
                <a:lnTo>
                  <a:pt x="2818638" y="53339"/>
                </a:lnTo>
                <a:lnTo>
                  <a:pt x="2814828" y="53339"/>
                </a:lnTo>
                <a:lnTo>
                  <a:pt x="2813304" y="52659"/>
                </a:lnTo>
                <a:close/>
              </a:path>
              <a:path w="2818765" h="297179">
                <a:moveTo>
                  <a:pt x="2818638" y="291083"/>
                </a:moveTo>
                <a:lnTo>
                  <a:pt x="2815590" y="291083"/>
                </a:lnTo>
                <a:lnTo>
                  <a:pt x="2813304" y="294131"/>
                </a:lnTo>
                <a:lnTo>
                  <a:pt x="2818638" y="294131"/>
                </a:lnTo>
                <a:lnTo>
                  <a:pt x="2818638" y="291083"/>
                </a:lnTo>
                <a:close/>
              </a:path>
              <a:path w="2818765" h="297179">
                <a:moveTo>
                  <a:pt x="539926" y="0"/>
                </a:moveTo>
                <a:lnTo>
                  <a:pt x="530738" y="0"/>
                </a:lnTo>
                <a:lnTo>
                  <a:pt x="635507" y="80771"/>
                </a:lnTo>
                <a:lnTo>
                  <a:pt x="639317" y="80771"/>
                </a:lnTo>
                <a:lnTo>
                  <a:pt x="645832" y="76199"/>
                </a:lnTo>
                <a:lnTo>
                  <a:pt x="636269" y="76199"/>
                </a:lnTo>
                <a:lnTo>
                  <a:pt x="637857" y="75080"/>
                </a:lnTo>
                <a:lnTo>
                  <a:pt x="539926" y="0"/>
                </a:lnTo>
                <a:close/>
              </a:path>
              <a:path w="2818765" h="297179">
                <a:moveTo>
                  <a:pt x="637857" y="75080"/>
                </a:moveTo>
                <a:lnTo>
                  <a:pt x="636269" y="76199"/>
                </a:lnTo>
                <a:lnTo>
                  <a:pt x="639317" y="76199"/>
                </a:lnTo>
                <a:lnTo>
                  <a:pt x="637857" y="75080"/>
                </a:lnTo>
                <a:close/>
              </a:path>
              <a:path w="2818765" h="297179">
                <a:moveTo>
                  <a:pt x="754404" y="0"/>
                </a:moveTo>
                <a:lnTo>
                  <a:pt x="744344" y="0"/>
                </a:lnTo>
                <a:lnTo>
                  <a:pt x="637857" y="75080"/>
                </a:lnTo>
                <a:lnTo>
                  <a:pt x="639317" y="76199"/>
                </a:lnTo>
                <a:lnTo>
                  <a:pt x="645832" y="76199"/>
                </a:lnTo>
                <a:lnTo>
                  <a:pt x="754404" y="0"/>
                </a:lnTo>
                <a:close/>
              </a:path>
              <a:path w="2818765" h="297179">
                <a:moveTo>
                  <a:pt x="16889" y="54101"/>
                </a:moveTo>
                <a:lnTo>
                  <a:pt x="5333" y="54101"/>
                </a:lnTo>
                <a:lnTo>
                  <a:pt x="5343" y="54689"/>
                </a:lnTo>
                <a:lnTo>
                  <a:pt x="7619" y="58673"/>
                </a:lnTo>
                <a:lnTo>
                  <a:pt x="16889" y="54101"/>
                </a:lnTo>
                <a:close/>
              </a:path>
              <a:path w="2818765" h="297179">
                <a:moveTo>
                  <a:pt x="126582" y="0"/>
                </a:moveTo>
                <a:lnTo>
                  <a:pt x="112720" y="0"/>
                </a:lnTo>
                <a:lnTo>
                  <a:pt x="4571" y="53339"/>
                </a:lnTo>
                <a:lnTo>
                  <a:pt x="5343" y="54689"/>
                </a:lnTo>
                <a:lnTo>
                  <a:pt x="5333" y="54101"/>
                </a:lnTo>
                <a:lnTo>
                  <a:pt x="16889" y="54101"/>
                </a:lnTo>
                <a:lnTo>
                  <a:pt x="126582" y="0"/>
                </a:lnTo>
                <a:close/>
              </a:path>
              <a:path w="2818765" h="297179">
                <a:moveTo>
                  <a:pt x="2813304" y="51053"/>
                </a:moveTo>
                <a:lnTo>
                  <a:pt x="2813304" y="52659"/>
                </a:lnTo>
                <a:lnTo>
                  <a:pt x="2814828" y="53339"/>
                </a:lnTo>
                <a:lnTo>
                  <a:pt x="2813304" y="51053"/>
                </a:lnTo>
                <a:close/>
              </a:path>
              <a:path w="2818765" h="297179">
                <a:moveTo>
                  <a:pt x="2818638" y="51053"/>
                </a:moveTo>
                <a:lnTo>
                  <a:pt x="2813304" y="51053"/>
                </a:lnTo>
                <a:lnTo>
                  <a:pt x="2814828" y="53339"/>
                </a:lnTo>
                <a:lnTo>
                  <a:pt x="2818638" y="53339"/>
                </a:lnTo>
                <a:lnTo>
                  <a:pt x="2818638" y="51053"/>
                </a:lnTo>
                <a:close/>
              </a:path>
              <a:path w="2818765" h="297179">
                <a:moveTo>
                  <a:pt x="2707925" y="0"/>
                </a:moveTo>
                <a:lnTo>
                  <a:pt x="2695403" y="0"/>
                </a:lnTo>
                <a:lnTo>
                  <a:pt x="2813304" y="52659"/>
                </a:lnTo>
                <a:lnTo>
                  <a:pt x="2813304" y="51053"/>
                </a:lnTo>
                <a:lnTo>
                  <a:pt x="2818638" y="51053"/>
                </a:lnTo>
                <a:lnTo>
                  <a:pt x="2817114" y="48767"/>
                </a:lnTo>
                <a:lnTo>
                  <a:pt x="2707925" y="0"/>
                </a:lnTo>
                <a:close/>
              </a:path>
              <a:path w="2818765" h="297179">
                <a:moveTo>
                  <a:pt x="1165053" y="0"/>
                </a:moveTo>
                <a:lnTo>
                  <a:pt x="1154526" y="0"/>
                </a:lnTo>
                <a:lnTo>
                  <a:pt x="1237487" y="48005"/>
                </a:lnTo>
                <a:lnTo>
                  <a:pt x="1239773" y="48005"/>
                </a:lnTo>
                <a:lnTo>
                  <a:pt x="1248543" y="43433"/>
                </a:lnTo>
                <a:lnTo>
                  <a:pt x="1237487" y="43433"/>
                </a:lnTo>
                <a:lnTo>
                  <a:pt x="1239083" y="42598"/>
                </a:lnTo>
                <a:lnTo>
                  <a:pt x="1165053" y="0"/>
                </a:lnTo>
                <a:close/>
              </a:path>
              <a:path w="2818765" h="297179">
                <a:moveTo>
                  <a:pt x="1239083" y="42598"/>
                </a:moveTo>
                <a:lnTo>
                  <a:pt x="1237487" y="43433"/>
                </a:lnTo>
                <a:lnTo>
                  <a:pt x="1240536" y="43433"/>
                </a:lnTo>
                <a:lnTo>
                  <a:pt x="1239083" y="42598"/>
                </a:lnTo>
                <a:close/>
              </a:path>
              <a:path w="2818765" h="297179">
                <a:moveTo>
                  <a:pt x="1331858" y="0"/>
                </a:moveTo>
                <a:lnTo>
                  <a:pt x="1320407" y="0"/>
                </a:lnTo>
                <a:lnTo>
                  <a:pt x="1239083" y="42598"/>
                </a:lnTo>
                <a:lnTo>
                  <a:pt x="1240536" y="43433"/>
                </a:lnTo>
                <a:lnTo>
                  <a:pt x="1248543" y="43433"/>
                </a:lnTo>
                <a:lnTo>
                  <a:pt x="1331858" y="0"/>
                </a:lnTo>
                <a:close/>
              </a:path>
              <a:path w="2818765" h="297179">
                <a:moveTo>
                  <a:pt x="1906029" y="0"/>
                </a:moveTo>
                <a:lnTo>
                  <a:pt x="1884611" y="0"/>
                </a:lnTo>
                <a:lnTo>
                  <a:pt x="2023871" y="37337"/>
                </a:lnTo>
                <a:lnTo>
                  <a:pt x="2026920" y="36575"/>
                </a:lnTo>
                <a:lnTo>
                  <a:pt x="2033131" y="32003"/>
                </a:lnTo>
                <a:lnTo>
                  <a:pt x="2023109" y="32003"/>
                </a:lnTo>
                <a:lnTo>
                  <a:pt x="2023725" y="31556"/>
                </a:lnTo>
                <a:lnTo>
                  <a:pt x="1906029" y="0"/>
                </a:lnTo>
                <a:close/>
              </a:path>
              <a:path w="2818765" h="297179">
                <a:moveTo>
                  <a:pt x="2326428" y="0"/>
                </a:moveTo>
                <a:lnTo>
                  <a:pt x="2313731" y="0"/>
                </a:lnTo>
                <a:lnTo>
                  <a:pt x="2385060" y="37337"/>
                </a:lnTo>
                <a:lnTo>
                  <a:pt x="2387346" y="37337"/>
                </a:lnTo>
                <a:lnTo>
                  <a:pt x="2405319" y="32003"/>
                </a:lnTo>
                <a:lnTo>
                  <a:pt x="2385060" y="32003"/>
                </a:lnTo>
                <a:lnTo>
                  <a:pt x="2386522" y="31571"/>
                </a:lnTo>
                <a:lnTo>
                  <a:pt x="2326428" y="0"/>
                </a:lnTo>
                <a:close/>
              </a:path>
              <a:path w="2818765" h="297179">
                <a:moveTo>
                  <a:pt x="248412" y="0"/>
                </a:moveTo>
                <a:lnTo>
                  <a:pt x="233445" y="0"/>
                </a:lnTo>
                <a:lnTo>
                  <a:pt x="319277" y="35051"/>
                </a:lnTo>
                <a:lnTo>
                  <a:pt x="320801" y="35051"/>
                </a:lnTo>
                <a:lnTo>
                  <a:pt x="337009" y="29717"/>
                </a:lnTo>
                <a:lnTo>
                  <a:pt x="319277" y="29717"/>
                </a:lnTo>
                <a:lnTo>
                  <a:pt x="320540" y="29302"/>
                </a:lnTo>
                <a:lnTo>
                  <a:pt x="248412" y="0"/>
                </a:lnTo>
                <a:close/>
              </a:path>
              <a:path w="2818765" h="297179">
                <a:moveTo>
                  <a:pt x="1516123" y="0"/>
                </a:moveTo>
                <a:lnTo>
                  <a:pt x="1499235" y="0"/>
                </a:lnTo>
                <a:lnTo>
                  <a:pt x="1600199" y="35051"/>
                </a:lnTo>
                <a:lnTo>
                  <a:pt x="1601723" y="35051"/>
                </a:lnTo>
                <a:lnTo>
                  <a:pt x="1622759" y="29717"/>
                </a:lnTo>
                <a:lnTo>
                  <a:pt x="1600199" y="29717"/>
                </a:lnTo>
                <a:lnTo>
                  <a:pt x="1601080" y="29494"/>
                </a:lnTo>
                <a:lnTo>
                  <a:pt x="1516123" y="0"/>
                </a:lnTo>
                <a:close/>
              </a:path>
              <a:path w="2818765" h="297179">
                <a:moveTo>
                  <a:pt x="2023725" y="31556"/>
                </a:moveTo>
                <a:lnTo>
                  <a:pt x="2023109" y="32003"/>
                </a:lnTo>
                <a:lnTo>
                  <a:pt x="2025395" y="32003"/>
                </a:lnTo>
                <a:lnTo>
                  <a:pt x="2023725" y="31556"/>
                </a:lnTo>
                <a:close/>
              </a:path>
              <a:path w="2818765" h="297179">
                <a:moveTo>
                  <a:pt x="2076612" y="0"/>
                </a:moveTo>
                <a:lnTo>
                  <a:pt x="2067115" y="0"/>
                </a:lnTo>
                <a:lnTo>
                  <a:pt x="2023725" y="31556"/>
                </a:lnTo>
                <a:lnTo>
                  <a:pt x="2025395" y="32003"/>
                </a:lnTo>
                <a:lnTo>
                  <a:pt x="2033131" y="32003"/>
                </a:lnTo>
                <a:lnTo>
                  <a:pt x="2076612" y="0"/>
                </a:lnTo>
                <a:close/>
              </a:path>
              <a:path w="2818765" h="297179">
                <a:moveTo>
                  <a:pt x="2386522" y="31571"/>
                </a:moveTo>
                <a:lnTo>
                  <a:pt x="2385060" y="32003"/>
                </a:lnTo>
                <a:lnTo>
                  <a:pt x="2387346" y="32003"/>
                </a:lnTo>
                <a:lnTo>
                  <a:pt x="2386522" y="31571"/>
                </a:lnTo>
                <a:close/>
              </a:path>
              <a:path w="2818765" h="297179">
                <a:moveTo>
                  <a:pt x="2513158" y="0"/>
                </a:moveTo>
                <a:lnTo>
                  <a:pt x="2493247" y="0"/>
                </a:lnTo>
                <a:lnTo>
                  <a:pt x="2386522" y="31571"/>
                </a:lnTo>
                <a:lnTo>
                  <a:pt x="2387346" y="32003"/>
                </a:lnTo>
                <a:lnTo>
                  <a:pt x="2405319" y="32003"/>
                </a:lnTo>
                <a:lnTo>
                  <a:pt x="2513158" y="0"/>
                </a:lnTo>
                <a:close/>
              </a:path>
              <a:path w="2818765" h="297179">
                <a:moveTo>
                  <a:pt x="320540" y="29302"/>
                </a:moveTo>
                <a:lnTo>
                  <a:pt x="319277" y="29717"/>
                </a:lnTo>
                <a:lnTo>
                  <a:pt x="321563" y="29717"/>
                </a:lnTo>
                <a:lnTo>
                  <a:pt x="320540" y="29302"/>
                </a:lnTo>
                <a:close/>
              </a:path>
              <a:path w="2818765" h="297179">
                <a:moveTo>
                  <a:pt x="427306" y="0"/>
                </a:moveTo>
                <a:lnTo>
                  <a:pt x="409574" y="0"/>
                </a:lnTo>
                <a:lnTo>
                  <a:pt x="320540" y="29302"/>
                </a:lnTo>
                <a:lnTo>
                  <a:pt x="321563" y="29717"/>
                </a:lnTo>
                <a:lnTo>
                  <a:pt x="337009" y="29717"/>
                </a:lnTo>
                <a:lnTo>
                  <a:pt x="427306" y="0"/>
                </a:lnTo>
                <a:close/>
              </a:path>
              <a:path w="2818765" h="297179">
                <a:moveTo>
                  <a:pt x="1601080" y="29494"/>
                </a:moveTo>
                <a:lnTo>
                  <a:pt x="1600199" y="29717"/>
                </a:lnTo>
                <a:lnTo>
                  <a:pt x="1601723" y="29717"/>
                </a:lnTo>
                <a:lnTo>
                  <a:pt x="1601080" y="29494"/>
                </a:lnTo>
                <a:close/>
              </a:path>
              <a:path w="2818765" h="297179">
                <a:moveTo>
                  <a:pt x="1739957" y="0"/>
                </a:moveTo>
                <a:lnTo>
                  <a:pt x="1717397" y="0"/>
                </a:lnTo>
                <a:lnTo>
                  <a:pt x="1601080" y="29494"/>
                </a:lnTo>
                <a:lnTo>
                  <a:pt x="1601723" y="29717"/>
                </a:lnTo>
                <a:lnTo>
                  <a:pt x="1622759" y="29717"/>
                </a:lnTo>
                <a:lnTo>
                  <a:pt x="1739957" y="0"/>
                </a:lnTo>
                <a:close/>
              </a:path>
              <a:path w="2818765" h="297179">
                <a:moveTo>
                  <a:pt x="908196" y="0"/>
                </a:moveTo>
                <a:lnTo>
                  <a:pt x="892731" y="0"/>
                </a:lnTo>
                <a:lnTo>
                  <a:pt x="941831" y="19049"/>
                </a:lnTo>
                <a:lnTo>
                  <a:pt x="943355" y="19049"/>
                </a:lnTo>
                <a:lnTo>
                  <a:pt x="960588" y="13715"/>
                </a:lnTo>
                <a:lnTo>
                  <a:pt x="941831" y="13715"/>
                </a:lnTo>
                <a:lnTo>
                  <a:pt x="942681" y="13452"/>
                </a:lnTo>
                <a:lnTo>
                  <a:pt x="908196" y="0"/>
                </a:lnTo>
                <a:close/>
              </a:path>
              <a:path w="2818765" h="297179">
                <a:moveTo>
                  <a:pt x="942681" y="13452"/>
                </a:moveTo>
                <a:lnTo>
                  <a:pt x="941831" y="13715"/>
                </a:lnTo>
                <a:lnTo>
                  <a:pt x="943355" y="13715"/>
                </a:lnTo>
                <a:lnTo>
                  <a:pt x="942681" y="13452"/>
                </a:lnTo>
                <a:close/>
              </a:path>
              <a:path w="2818765" h="297179">
                <a:moveTo>
                  <a:pt x="1004902" y="0"/>
                </a:moveTo>
                <a:lnTo>
                  <a:pt x="986145" y="0"/>
                </a:lnTo>
                <a:lnTo>
                  <a:pt x="942681" y="13452"/>
                </a:lnTo>
                <a:lnTo>
                  <a:pt x="943355" y="13715"/>
                </a:lnTo>
                <a:lnTo>
                  <a:pt x="960588" y="13715"/>
                </a:lnTo>
                <a:lnTo>
                  <a:pt x="10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98091" y="1647444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5717" y="6545580"/>
            <a:ext cx="2816860" cy="215900"/>
          </a:xfrm>
          <a:custGeom>
            <a:avLst/>
            <a:gdLst/>
            <a:ahLst/>
            <a:cxnLst/>
            <a:rect l="l" t="t" r="r" b="b"/>
            <a:pathLst>
              <a:path w="2816860" h="215900">
                <a:moveTo>
                  <a:pt x="2813304" y="0"/>
                </a:moveTo>
                <a:lnTo>
                  <a:pt x="3048" y="0"/>
                </a:lnTo>
                <a:lnTo>
                  <a:pt x="762" y="762"/>
                </a:lnTo>
                <a:lnTo>
                  <a:pt x="0" y="2286"/>
                </a:lnTo>
                <a:lnTo>
                  <a:pt x="0" y="215645"/>
                </a:lnTo>
                <a:lnTo>
                  <a:pt x="6095" y="215645"/>
                </a:lnTo>
                <a:lnTo>
                  <a:pt x="6095" y="5334"/>
                </a:lnTo>
                <a:lnTo>
                  <a:pt x="3048" y="5334"/>
                </a:lnTo>
                <a:lnTo>
                  <a:pt x="6095" y="2286"/>
                </a:lnTo>
                <a:lnTo>
                  <a:pt x="2816352" y="2286"/>
                </a:lnTo>
                <a:lnTo>
                  <a:pt x="2815590" y="762"/>
                </a:lnTo>
                <a:lnTo>
                  <a:pt x="2813304" y="0"/>
                </a:lnTo>
                <a:close/>
              </a:path>
              <a:path w="2816860" h="215900">
                <a:moveTo>
                  <a:pt x="2811018" y="2286"/>
                </a:moveTo>
                <a:lnTo>
                  <a:pt x="2811018" y="215645"/>
                </a:lnTo>
                <a:lnTo>
                  <a:pt x="2816352" y="215645"/>
                </a:lnTo>
                <a:lnTo>
                  <a:pt x="2816352" y="5334"/>
                </a:lnTo>
                <a:lnTo>
                  <a:pt x="2813304" y="5334"/>
                </a:lnTo>
                <a:lnTo>
                  <a:pt x="2811018" y="2286"/>
                </a:lnTo>
                <a:close/>
              </a:path>
              <a:path w="2816860" h="215900">
                <a:moveTo>
                  <a:pt x="6095" y="2286"/>
                </a:moveTo>
                <a:lnTo>
                  <a:pt x="3048" y="5334"/>
                </a:lnTo>
                <a:lnTo>
                  <a:pt x="6095" y="5334"/>
                </a:lnTo>
                <a:lnTo>
                  <a:pt x="6095" y="2286"/>
                </a:lnTo>
                <a:close/>
              </a:path>
              <a:path w="2816860" h="215900">
                <a:moveTo>
                  <a:pt x="2811018" y="2286"/>
                </a:moveTo>
                <a:lnTo>
                  <a:pt x="6095" y="2286"/>
                </a:lnTo>
                <a:lnTo>
                  <a:pt x="6095" y="5334"/>
                </a:lnTo>
                <a:lnTo>
                  <a:pt x="2811018" y="5334"/>
                </a:lnTo>
                <a:lnTo>
                  <a:pt x="2811018" y="2286"/>
                </a:lnTo>
                <a:close/>
              </a:path>
              <a:path w="2816860" h="215900">
                <a:moveTo>
                  <a:pt x="2816352" y="2286"/>
                </a:moveTo>
                <a:lnTo>
                  <a:pt x="2811018" y="2286"/>
                </a:lnTo>
                <a:lnTo>
                  <a:pt x="2813304" y="5334"/>
                </a:lnTo>
                <a:lnTo>
                  <a:pt x="2816352" y="5334"/>
                </a:lnTo>
                <a:lnTo>
                  <a:pt x="2816352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279395" y="6402574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09154" y="6402574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37387" y="6402574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49434" y="6402574"/>
            <a:ext cx="125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1</a:t>
            </a:r>
            <a:r>
              <a:rPr sz="700" b="1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55548" y="6402574"/>
            <a:ext cx="125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1</a:t>
            </a:r>
            <a:r>
              <a:rPr sz="700" b="1" dirty="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58317" y="6402574"/>
            <a:ext cx="125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3</a:t>
            </a:r>
            <a:r>
              <a:rPr sz="700" b="1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796795" y="5999226"/>
            <a:ext cx="2272665" cy="567690"/>
          </a:xfrm>
          <a:custGeom>
            <a:avLst/>
            <a:gdLst/>
            <a:ahLst/>
            <a:cxnLst/>
            <a:rect l="l" t="t" r="r" b="b"/>
            <a:pathLst>
              <a:path w="2272665" h="567690">
                <a:moveTo>
                  <a:pt x="947166" y="228600"/>
                </a:moveTo>
                <a:lnTo>
                  <a:pt x="378714" y="228600"/>
                </a:lnTo>
                <a:lnTo>
                  <a:pt x="713994" y="567690"/>
                </a:lnTo>
                <a:lnTo>
                  <a:pt x="947166" y="228600"/>
                </a:lnTo>
                <a:close/>
              </a:path>
              <a:path w="2272665" h="567690">
                <a:moveTo>
                  <a:pt x="2272284" y="0"/>
                </a:moveTo>
                <a:lnTo>
                  <a:pt x="0" y="0"/>
                </a:lnTo>
                <a:lnTo>
                  <a:pt x="0" y="228600"/>
                </a:lnTo>
                <a:lnTo>
                  <a:pt x="2272284" y="228600"/>
                </a:lnTo>
                <a:lnTo>
                  <a:pt x="22722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94510" y="5996940"/>
            <a:ext cx="2277110" cy="574675"/>
          </a:xfrm>
          <a:custGeom>
            <a:avLst/>
            <a:gdLst/>
            <a:ahLst/>
            <a:cxnLst/>
            <a:rect l="l" t="t" r="r" b="b"/>
            <a:pathLst>
              <a:path w="2277110" h="574675">
                <a:moveTo>
                  <a:pt x="379476" y="233172"/>
                </a:moveTo>
                <a:lnTo>
                  <a:pt x="716280" y="574548"/>
                </a:lnTo>
                <a:lnTo>
                  <a:pt x="720484" y="568452"/>
                </a:lnTo>
                <a:lnTo>
                  <a:pt x="713994" y="568452"/>
                </a:lnTo>
                <a:lnTo>
                  <a:pt x="715870" y="565725"/>
                </a:lnTo>
                <a:lnTo>
                  <a:pt x="387798" y="233934"/>
                </a:lnTo>
                <a:lnTo>
                  <a:pt x="381000" y="233934"/>
                </a:lnTo>
                <a:lnTo>
                  <a:pt x="379476" y="233172"/>
                </a:lnTo>
                <a:close/>
              </a:path>
              <a:path w="2277110" h="574675">
                <a:moveTo>
                  <a:pt x="715870" y="565725"/>
                </a:moveTo>
                <a:lnTo>
                  <a:pt x="713994" y="568452"/>
                </a:lnTo>
                <a:lnTo>
                  <a:pt x="718566" y="568452"/>
                </a:lnTo>
                <a:lnTo>
                  <a:pt x="715870" y="565725"/>
                </a:lnTo>
                <a:close/>
              </a:path>
              <a:path w="2277110" h="574675">
                <a:moveTo>
                  <a:pt x="2271522" y="228600"/>
                </a:moveTo>
                <a:lnTo>
                  <a:pt x="947928" y="228600"/>
                </a:lnTo>
                <a:lnTo>
                  <a:pt x="715870" y="565725"/>
                </a:lnTo>
                <a:lnTo>
                  <a:pt x="718566" y="568452"/>
                </a:lnTo>
                <a:lnTo>
                  <a:pt x="720484" y="568452"/>
                </a:lnTo>
                <a:lnTo>
                  <a:pt x="951212" y="233934"/>
                </a:lnTo>
                <a:lnTo>
                  <a:pt x="949452" y="233934"/>
                </a:lnTo>
                <a:lnTo>
                  <a:pt x="951738" y="233172"/>
                </a:lnTo>
                <a:lnTo>
                  <a:pt x="2276856" y="233172"/>
                </a:lnTo>
                <a:lnTo>
                  <a:pt x="2276856" y="230886"/>
                </a:lnTo>
                <a:lnTo>
                  <a:pt x="2271522" y="230886"/>
                </a:lnTo>
                <a:lnTo>
                  <a:pt x="2271522" y="228600"/>
                </a:lnTo>
                <a:close/>
              </a:path>
              <a:path w="2277110" h="574675">
                <a:moveTo>
                  <a:pt x="2276856" y="0"/>
                </a:moveTo>
                <a:lnTo>
                  <a:pt x="0" y="0"/>
                </a:lnTo>
                <a:lnTo>
                  <a:pt x="0" y="233934"/>
                </a:lnTo>
                <a:lnTo>
                  <a:pt x="380227" y="233934"/>
                </a:lnTo>
                <a:lnTo>
                  <a:pt x="379476" y="233172"/>
                </a:lnTo>
                <a:lnTo>
                  <a:pt x="387044" y="233172"/>
                </a:lnTo>
                <a:lnTo>
                  <a:pt x="384784" y="230886"/>
                </a:lnTo>
                <a:lnTo>
                  <a:pt x="5334" y="230886"/>
                </a:lnTo>
                <a:lnTo>
                  <a:pt x="2286" y="228600"/>
                </a:lnTo>
                <a:lnTo>
                  <a:pt x="5334" y="228600"/>
                </a:lnTo>
                <a:lnTo>
                  <a:pt x="5334" y="5334"/>
                </a:lnTo>
                <a:lnTo>
                  <a:pt x="2285" y="5334"/>
                </a:lnTo>
                <a:lnTo>
                  <a:pt x="5334" y="2286"/>
                </a:lnTo>
                <a:lnTo>
                  <a:pt x="2276856" y="2286"/>
                </a:lnTo>
                <a:lnTo>
                  <a:pt x="2276856" y="0"/>
                </a:lnTo>
                <a:close/>
              </a:path>
              <a:path w="2277110" h="574675">
                <a:moveTo>
                  <a:pt x="387044" y="233172"/>
                </a:moveTo>
                <a:lnTo>
                  <a:pt x="379476" y="233172"/>
                </a:lnTo>
                <a:lnTo>
                  <a:pt x="381000" y="233934"/>
                </a:lnTo>
                <a:lnTo>
                  <a:pt x="387798" y="233934"/>
                </a:lnTo>
                <a:lnTo>
                  <a:pt x="387044" y="233172"/>
                </a:lnTo>
                <a:close/>
              </a:path>
              <a:path w="2277110" h="574675">
                <a:moveTo>
                  <a:pt x="951738" y="233172"/>
                </a:moveTo>
                <a:lnTo>
                  <a:pt x="949452" y="233934"/>
                </a:lnTo>
                <a:lnTo>
                  <a:pt x="951212" y="233934"/>
                </a:lnTo>
                <a:lnTo>
                  <a:pt x="951738" y="233172"/>
                </a:lnTo>
                <a:close/>
              </a:path>
              <a:path w="2277110" h="574675">
                <a:moveTo>
                  <a:pt x="2276856" y="233172"/>
                </a:moveTo>
                <a:lnTo>
                  <a:pt x="951738" y="233172"/>
                </a:lnTo>
                <a:lnTo>
                  <a:pt x="951212" y="233934"/>
                </a:lnTo>
                <a:lnTo>
                  <a:pt x="2276856" y="233934"/>
                </a:lnTo>
                <a:lnTo>
                  <a:pt x="2276856" y="233172"/>
                </a:lnTo>
                <a:close/>
              </a:path>
              <a:path w="2277110" h="574675">
                <a:moveTo>
                  <a:pt x="5334" y="228600"/>
                </a:moveTo>
                <a:lnTo>
                  <a:pt x="2286" y="228600"/>
                </a:lnTo>
                <a:lnTo>
                  <a:pt x="5334" y="230886"/>
                </a:lnTo>
                <a:lnTo>
                  <a:pt x="5334" y="228600"/>
                </a:lnTo>
                <a:close/>
              </a:path>
              <a:path w="2277110" h="574675">
                <a:moveTo>
                  <a:pt x="382524" y="228600"/>
                </a:moveTo>
                <a:lnTo>
                  <a:pt x="5334" y="228600"/>
                </a:lnTo>
                <a:lnTo>
                  <a:pt x="5334" y="230886"/>
                </a:lnTo>
                <a:lnTo>
                  <a:pt x="384784" y="230886"/>
                </a:lnTo>
                <a:lnTo>
                  <a:pt x="382524" y="228600"/>
                </a:lnTo>
                <a:close/>
              </a:path>
              <a:path w="2277110" h="574675">
                <a:moveTo>
                  <a:pt x="2271522" y="2286"/>
                </a:moveTo>
                <a:lnTo>
                  <a:pt x="2271522" y="230886"/>
                </a:lnTo>
                <a:lnTo>
                  <a:pt x="2274570" y="228600"/>
                </a:lnTo>
                <a:lnTo>
                  <a:pt x="2276856" y="228600"/>
                </a:lnTo>
                <a:lnTo>
                  <a:pt x="2276856" y="5334"/>
                </a:lnTo>
                <a:lnTo>
                  <a:pt x="2274570" y="5334"/>
                </a:lnTo>
                <a:lnTo>
                  <a:pt x="2271522" y="2286"/>
                </a:lnTo>
                <a:close/>
              </a:path>
              <a:path w="2277110" h="574675">
                <a:moveTo>
                  <a:pt x="2276856" y="228600"/>
                </a:moveTo>
                <a:lnTo>
                  <a:pt x="2274570" y="228600"/>
                </a:lnTo>
                <a:lnTo>
                  <a:pt x="2271522" y="230886"/>
                </a:lnTo>
                <a:lnTo>
                  <a:pt x="2276856" y="230886"/>
                </a:lnTo>
                <a:lnTo>
                  <a:pt x="2276856" y="228600"/>
                </a:lnTo>
                <a:close/>
              </a:path>
              <a:path w="2277110" h="574675">
                <a:moveTo>
                  <a:pt x="5334" y="2286"/>
                </a:moveTo>
                <a:lnTo>
                  <a:pt x="2285" y="5334"/>
                </a:lnTo>
                <a:lnTo>
                  <a:pt x="5334" y="5334"/>
                </a:lnTo>
                <a:lnTo>
                  <a:pt x="5334" y="2286"/>
                </a:lnTo>
                <a:close/>
              </a:path>
              <a:path w="2277110" h="574675">
                <a:moveTo>
                  <a:pt x="2271522" y="2286"/>
                </a:moveTo>
                <a:lnTo>
                  <a:pt x="5334" y="2286"/>
                </a:lnTo>
                <a:lnTo>
                  <a:pt x="5334" y="5334"/>
                </a:lnTo>
                <a:lnTo>
                  <a:pt x="2271522" y="5334"/>
                </a:lnTo>
                <a:lnTo>
                  <a:pt x="2271522" y="2286"/>
                </a:lnTo>
                <a:close/>
              </a:path>
              <a:path w="2277110" h="574675">
                <a:moveTo>
                  <a:pt x="2276856" y="2286"/>
                </a:moveTo>
                <a:lnTo>
                  <a:pt x="2271522" y="2286"/>
                </a:lnTo>
                <a:lnTo>
                  <a:pt x="2274570" y="5334"/>
                </a:lnTo>
                <a:lnTo>
                  <a:pt x="2276856" y="5334"/>
                </a:lnTo>
                <a:lnTo>
                  <a:pt x="2276856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2315717" y="6545580"/>
          <a:ext cx="2813049" cy="133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647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Version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HLEN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Services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Length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361">
                <a:tc gridSpan="3"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Identification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54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Flags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Fragment</a:t>
                      </a:r>
                      <a:r>
                        <a:rPr sz="7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Offset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599">
                <a:tc gridSpan="2">
                  <a:txBody>
                    <a:bodyPr/>
                    <a:lstStyle/>
                    <a:p>
                      <a:pPr marR="6223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TTL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Protocol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IP Header</a:t>
                      </a:r>
                      <a:r>
                        <a:rPr sz="7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Checksum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79">
                <a:tc gridSpan="5"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Source 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7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latin typeface="Arial"/>
                          <a:cs typeface="Arial"/>
                        </a:rPr>
                        <a:t>Address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04">
                <a:tc gridSpan="5">
                  <a:txBody>
                    <a:bodyPr/>
                    <a:lstStyle/>
                    <a:p>
                      <a:pPr marL="8820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Destination IP</a:t>
                      </a:r>
                      <a:r>
                        <a:rPr sz="7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latin typeface="Arial"/>
                          <a:cs typeface="Arial"/>
                        </a:rPr>
                        <a:t>Address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 gridSpan="5">
                  <a:txBody>
                    <a:bodyPr/>
                    <a:lstStyle/>
                    <a:p>
                      <a:pPr marL="6629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Options</a:t>
                      </a:r>
                      <a:r>
                        <a:rPr sz="7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(variable)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" name="object 54"/>
          <p:cNvSpPr txBox="1"/>
          <p:nvPr/>
        </p:nvSpPr>
        <p:spPr>
          <a:xfrm>
            <a:off x="1829816" y="6055102"/>
            <a:ext cx="19494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" dirty="0">
                <a:latin typeface="Times New Roman"/>
                <a:cs typeface="Times New Roman"/>
              </a:rPr>
              <a:t>Current IP Protocol </a:t>
            </a:r>
            <a:r>
              <a:rPr sz="800" b="1" spc="-15" dirty="0">
                <a:latin typeface="Times New Roman"/>
                <a:cs typeface="Times New Roman"/>
              </a:rPr>
              <a:t>Version </a:t>
            </a:r>
            <a:r>
              <a:rPr sz="800" b="1" spc="-5" dirty="0">
                <a:latin typeface="Times New Roman"/>
                <a:cs typeface="Times New Roman"/>
              </a:rPr>
              <a:t>is 4, called</a:t>
            </a:r>
            <a:r>
              <a:rPr sz="800" b="1" spc="-10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Times New Roman"/>
                <a:cs typeface="Times New Roman"/>
              </a:rPr>
              <a:t>IPv4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147316" y="8788394"/>
            <a:ext cx="37566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</a:t>
            </a:r>
            <a:r>
              <a:rPr sz="500" spc="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498091" y="562432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15717" y="2568701"/>
            <a:ext cx="2816860" cy="215900"/>
          </a:xfrm>
          <a:custGeom>
            <a:avLst/>
            <a:gdLst/>
            <a:ahLst/>
            <a:cxnLst/>
            <a:rect l="l" t="t" r="r" b="b"/>
            <a:pathLst>
              <a:path w="2816860" h="215900">
                <a:moveTo>
                  <a:pt x="2813304" y="0"/>
                </a:moveTo>
                <a:lnTo>
                  <a:pt x="3048" y="0"/>
                </a:lnTo>
                <a:lnTo>
                  <a:pt x="762" y="762"/>
                </a:lnTo>
                <a:lnTo>
                  <a:pt x="0" y="2286"/>
                </a:lnTo>
                <a:lnTo>
                  <a:pt x="0" y="215645"/>
                </a:lnTo>
                <a:lnTo>
                  <a:pt x="6095" y="215645"/>
                </a:lnTo>
                <a:lnTo>
                  <a:pt x="6095" y="5334"/>
                </a:lnTo>
                <a:lnTo>
                  <a:pt x="3048" y="5334"/>
                </a:lnTo>
                <a:lnTo>
                  <a:pt x="6095" y="2286"/>
                </a:lnTo>
                <a:lnTo>
                  <a:pt x="2816352" y="2286"/>
                </a:lnTo>
                <a:lnTo>
                  <a:pt x="2815590" y="762"/>
                </a:lnTo>
                <a:lnTo>
                  <a:pt x="2813304" y="0"/>
                </a:lnTo>
                <a:close/>
              </a:path>
              <a:path w="2816860" h="215900">
                <a:moveTo>
                  <a:pt x="2811018" y="2286"/>
                </a:moveTo>
                <a:lnTo>
                  <a:pt x="2811018" y="215645"/>
                </a:lnTo>
                <a:lnTo>
                  <a:pt x="2816352" y="215645"/>
                </a:lnTo>
                <a:lnTo>
                  <a:pt x="2816352" y="5334"/>
                </a:lnTo>
                <a:lnTo>
                  <a:pt x="2813304" y="5334"/>
                </a:lnTo>
                <a:lnTo>
                  <a:pt x="2811018" y="2286"/>
                </a:lnTo>
                <a:close/>
              </a:path>
              <a:path w="2816860" h="215900">
                <a:moveTo>
                  <a:pt x="6095" y="2286"/>
                </a:moveTo>
                <a:lnTo>
                  <a:pt x="3048" y="5334"/>
                </a:lnTo>
                <a:lnTo>
                  <a:pt x="6095" y="5334"/>
                </a:lnTo>
                <a:lnTo>
                  <a:pt x="6095" y="2286"/>
                </a:lnTo>
                <a:close/>
              </a:path>
              <a:path w="2816860" h="215900">
                <a:moveTo>
                  <a:pt x="2811018" y="2286"/>
                </a:moveTo>
                <a:lnTo>
                  <a:pt x="6095" y="2286"/>
                </a:lnTo>
                <a:lnTo>
                  <a:pt x="6095" y="5334"/>
                </a:lnTo>
                <a:lnTo>
                  <a:pt x="2811018" y="5334"/>
                </a:lnTo>
                <a:lnTo>
                  <a:pt x="2811018" y="2286"/>
                </a:lnTo>
                <a:close/>
              </a:path>
              <a:path w="2816860" h="215900">
                <a:moveTo>
                  <a:pt x="2816352" y="2286"/>
                </a:moveTo>
                <a:lnTo>
                  <a:pt x="2811018" y="2286"/>
                </a:lnTo>
                <a:lnTo>
                  <a:pt x="2813304" y="5334"/>
                </a:lnTo>
                <a:lnTo>
                  <a:pt x="2816352" y="5334"/>
                </a:lnTo>
                <a:lnTo>
                  <a:pt x="2816352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79395" y="2425696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9154" y="2425696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7387" y="2425696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9434" y="2425696"/>
            <a:ext cx="125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1</a:t>
            </a:r>
            <a:r>
              <a:rPr sz="700" b="1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5548" y="2425696"/>
            <a:ext cx="125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1</a:t>
            </a:r>
            <a:r>
              <a:rPr sz="700" b="1" dirty="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8317" y="2425696"/>
            <a:ext cx="125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3</a:t>
            </a:r>
            <a:r>
              <a:rPr sz="700" b="1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96795" y="1717548"/>
            <a:ext cx="3048000" cy="845185"/>
          </a:xfrm>
          <a:custGeom>
            <a:avLst/>
            <a:gdLst/>
            <a:ahLst/>
            <a:cxnLst/>
            <a:rect l="l" t="t" r="r" b="b"/>
            <a:pathLst>
              <a:path w="3048000" h="845185">
                <a:moveTo>
                  <a:pt x="1270254" y="304800"/>
                </a:moveTo>
                <a:lnTo>
                  <a:pt x="508254" y="304800"/>
                </a:lnTo>
                <a:lnTo>
                  <a:pt x="1251204" y="845058"/>
                </a:lnTo>
                <a:lnTo>
                  <a:pt x="1270254" y="304800"/>
                </a:lnTo>
                <a:close/>
              </a:path>
              <a:path w="3048000" h="845185">
                <a:moveTo>
                  <a:pt x="30480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0" y="304800"/>
                </a:lnTo>
                <a:lnTo>
                  <a:pt x="304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4510" y="1715261"/>
            <a:ext cx="3053715" cy="852805"/>
          </a:xfrm>
          <a:custGeom>
            <a:avLst/>
            <a:gdLst/>
            <a:ahLst/>
            <a:cxnLst/>
            <a:rect l="l" t="t" r="r" b="b"/>
            <a:pathLst>
              <a:path w="3053715" h="852805">
                <a:moveTo>
                  <a:pt x="509016" y="309372"/>
                </a:moveTo>
                <a:lnTo>
                  <a:pt x="1256538" y="852678"/>
                </a:lnTo>
                <a:lnTo>
                  <a:pt x="1256724" y="847344"/>
                </a:lnTo>
                <a:lnTo>
                  <a:pt x="1251204" y="847344"/>
                </a:lnTo>
                <a:lnTo>
                  <a:pt x="1251377" y="842415"/>
                </a:lnTo>
                <a:lnTo>
                  <a:pt x="518644" y="310134"/>
                </a:lnTo>
                <a:lnTo>
                  <a:pt x="510540" y="310134"/>
                </a:lnTo>
                <a:lnTo>
                  <a:pt x="509016" y="309372"/>
                </a:lnTo>
                <a:close/>
              </a:path>
              <a:path w="3053715" h="852805">
                <a:moveTo>
                  <a:pt x="1251377" y="842415"/>
                </a:moveTo>
                <a:lnTo>
                  <a:pt x="1251204" y="847344"/>
                </a:lnTo>
                <a:lnTo>
                  <a:pt x="1255014" y="845058"/>
                </a:lnTo>
                <a:lnTo>
                  <a:pt x="1251377" y="842415"/>
                </a:lnTo>
                <a:close/>
              </a:path>
              <a:path w="3053715" h="852805">
                <a:moveTo>
                  <a:pt x="3048000" y="304800"/>
                </a:moveTo>
                <a:lnTo>
                  <a:pt x="1270254" y="304800"/>
                </a:lnTo>
                <a:lnTo>
                  <a:pt x="1251377" y="842415"/>
                </a:lnTo>
                <a:lnTo>
                  <a:pt x="1255014" y="845058"/>
                </a:lnTo>
                <a:lnTo>
                  <a:pt x="1251204" y="847344"/>
                </a:lnTo>
                <a:lnTo>
                  <a:pt x="1256724" y="847344"/>
                </a:lnTo>
                <a:lnTo>
                  <a:pt x="1275508" y="310134"/>
                </a:lnTo>
                <a:lnTo>
                  <a:pt x="1272540" y="310134"/>
                </a:lnTo>
                <a:lnTo>
                  <a:pt x="1275588" y="307848"/>
                </a:lnTo>
                <a:lnTo>
                  <a:pt x="3053334" y="307848"/>
                </a:lnTo>
                <a:lnTo>
                  <a:pt x="3053334" y="307086"/>
                </a:lnTo>
                <a:lnTo>
                  <a:pt x="3048000" y="307086"/>
                </a:lnTo>
                <a:lnTo>
                  <a:pt x="3048000" y="304800"/>
                </a:lnTo>
                <a:close/>
              </a:path>
              <a:path w="3053715" h="852805">
                <a:moveTo>
                  <a:pt x="3053334" y="0"/>
                </a:moveTo>
                <a:lnTo>
                  <a:pt x="0" y="0"/>
                </a:lnTo>
                <a:lnTo>
                  <a:pt x="0" y="310134"/>
                </a:lnTo>
                <a:lnTo>
                  <a:pt x="510064" y="310134"/>
                </a:lnTo>
                <a:lnTo>
                  <a:pt x="509016" y="309372"/>
                </a:lnTo>
                <a:lnTo>
                  <a:pt x="517595" y="309372"/>
                </a:lnTo>
                <a:lnTo>
                  <a:pt x="514448" y="307086"/>
                </a:lnTo>
                <a:lnTo>
                  <a:pt x="5334" y="307086"/>
                </a:lnTo>
                <a:lnTo>
                  <a:pt x="2286" y="304800"/>
                </a:lnTo>
                <a:lnTo>
                  <a:pt x="5334" y="304800"/>
                </a:lnTo>
                <a:lnTo>
                  <a:pt x="5334" y="5334"/>
                </a:lnTo>
                <a:lnTo>
                  <a:pt x="2285" y="5334"/>
                </a:lnTo>
                <a:lnTo>
                  <a:pt x="5334" y="2286"/>
                </a:lnTo>
                <a:lnTo>
                  <a:pt x="3053334" y="2285"/>
                </a:lnTo>
                <a:lnTo>
                  <a:pt x="3053334" y="0"/>
                </a:lnTo>
                <a:close/>
              </a:path>
              <a:path w="3053715" h="852805">
                <a:moveTo>
                  <a:pt x="517595" y="309372"/>
                </a:moveTo>
                <a:lnTo>
                  <a:pt x="509016" y="309372"/>
                </a:lnTo>
                <a:lnTo>
                  <a:pt x="510540" y="310134"/>
                </a:lnTo>
                <a:lnTo>
                  <a:pt x="518644" y="310134"/>
                </a:lnTo>
                <a:lnTo>
                  <a:pt x="517595" y="309372"/>
                </a:lnTo>
                <a:close/>
              </a:path>
              <a:path w="3053715" h="852805">
                <a:moveTo>
                  <a:pt x="1275588" y="307848"/>
                </a:moveTo>
                <a:lnTo>
                  <a:pt x="1272540" y="310134"/>
                </a:lnTo>
                <a:lnTo>
                  <a:pt x="1275508" y="310134"/>
                </a:lnTo>
                <a:lnTo>
                  <a:pt x="1275588" y="307848"/>
                </a:lnTo>
                <a:close/>
              </a:path>
              <a:path w="3053715" h="852805">
                <a:moveTo>
                  <a:pt x="3053334" y="307848"/>
                </a:moveTo>
                <a:lnTo>
                  <a:pt x="1275588" y="307848"/>
                </a:lnTo>
                <a:lnTo>
                  <a:pt x="1275508" y="310134"/>
                </a:lnTo>
                <a:lnTo>
                  <a:pt x="3053334" y="310134"/>
                </a:lnTo>
                <a:lnTo>
                  <a:pt x="3053334" y="307848"/>
                </a:lnTo>
                <a:close/>
              </a:path>
              <a:path w="3053715" h="852805">
                <a:moveTo>
                  <a:pt x="5334" y="304800"/>
                </a:moveTo>
                <a:lnTo>
                  <a:pt x="2286" y="304800"/>
                </a:lnTo>
                <a:lnTo>
                  <a:pt x="5334" y="307086"/>
                </a:lnTo>
                <a:lnTo>
                  <a:pt x="5334" y="304800"/>
                </a:lnTo>
                <a:close/>
              </a:path>
              <a:path w="3053715" h="852805">
                <a:moveTo>
                  <a:pt x="511302" y="304800"/>
                </a:moveTo>
                <a:lnTo>
                  <a:pt x="5334" y="304800"/>
                </a:lnTo>
                <a:lnTo>
                  <a:pt x="5334" y="307086"/>
                </a:lnTo>
                <a:lnTo>
                  <a:pt x="514448" y="307086"/>
                </a:lnTo>
                <a:lnTo>
                  <a:pt x="511302" y="304800"/>
                </a:lnTo>
                <a:close/>
              </a:path>
              <a:path w="3053715" h="852805">
                <a:moveTo>
                  <a:pt x="3048000" y="2286"/>
                </a:moveTo>
                <a:lnTo>
                  <a:pt x="3048000" y="307086"/>
                </a:lnTo>
                <a:lnTo>
                  <a:pt x="3050286" y="304800"/>
                </a:lnTo>
                <a:lnTo>
                  <a:pt x="3053334" y="304800"/>
                </a:lnTo>
                <a:lnTo>
                  <a:pt x="3053334" y="5334"/>
                </a:lnTo>
                <a:lnTo>
                  <a:pt x="3050286" y="5334"/>
                </a:lnTo>
                <a:lnTo>
                  <a:pt x="3048000" y="2286"/>
                </a:lnTo>
                <a:close/>
              </a:path>
              <a:path w="3053715" h="852805">
                <a:moveTo>
                  <a:pt x="3053334" y="304800"/>
                </a:moveTo>
                <a:lnTo>
                  <a:pt x="3050286" y="304800"/>
                </a:lnTo>
                <a:lnTo>
                  <a:pt x="3048000" y="307086"/>
                </a:lnTo>
                <a:lnTo>
                  <a:pt x="3053334" y="307086"/>
                </a:lnTo>
                <a:lnTo>
                  <a:pt x="3053334" y="304800"/>
                </a:lnTo>
                <a:close/>
              </a:path>
              <a:path w="3053715" h="852805">
                <a:moveTo>
                  <a:pt x="5334" y="2286"/>
                </a:moveTo>
                <a:lnTo>
                  <a:pt x="2285" y="5334"/>
                </a:lnTo>
                <a:lnTo>
                  <a:pt x="5334" y="5334"/>
                </a:lnTo>
                <a:lnTo>
                  <a:pt x="5334" y="2286"/>
                </a:lnTo>
                <a:close/>
              </a:path>
              <a:path w="3053715" h="852805">
                <a:moveTo>
                  <a:pt x="3048000" y="2286"/>
                </a:moveTo>
                <a:lnTo>
                  <a:pt x="5334" y="2286"/>
                </a:lnTo>
                <a:lnTo>
                  <a:pt x="5334" y="5334"/>
                </a:lnTo>
                <a:lnTo>
                  <a:pt x="3048000" y="5334"/>
                </a:lnTo>
                <a:lnTo>
                  <a:pt x="3048000" y="2286"/>
                </a:lnTo>
                <a:close/>
              </a:path>
              <a:path w="3053715" h="852805">
                <a:moveTo>
                  <a:pt x="3053334" y="2285"/>
                </a:moveTo>
                <a:lnTo>
                  <a:pt x="3048000" y="2286"/>
                </a:lnTo>
                <a:lnTo>
                  <a:pt x="3050286" y="5334"/>
                </a:lnTo>
                <a:lnTo>
                  <a:pt x="3053334" y="5334"/>
                </a:lnTo>
                <a:lnTo>
                  <a:pt x="3053334" y="22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315717" y="2568701"/>
          <a:ext cx="2807969" cy="1332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647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Version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HLEN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Services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Length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360">
                <a:tc gridSpan="3"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Identification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54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Flags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Fragment</a:t>
                      </a:r>
                      <a:r>
                        <a:rPr sz="7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Offset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599">
                <a:tc gridSpan="2">
                  <a:txBody>
                    <a:bodyPr/>
                    <a:lstStyle/>
                    <a:p>
                      <a:pPr marR="6223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TTL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Protocol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IP Header</a:t>
                      </a:r>
                      <a:r>
                        <a:rPr sz="7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Checksum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361">
                <a:tc gridSpan="5"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Source 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7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latin typeface="Arial"/>
                          <a:cs typeface="Arial"/>
                        </a:rPr>
                        <a:t>Address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04">
                <a:tc gridSpan="5">
                  <a:txBody>
                    <a:bodyPr/>
                    <a:lstStyle/>
                    <a:p>
                      <a:pPr marL="8820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Destination IP</a:t>
                      </a:r>
                      <a:r>
                        <a:rPr sz="7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latin typeface="Arial"/>
                          <a:cs typeface="Arial"/>
                        </a:rPr>
                        <a:t>Address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4">
                <a:tc gridSpan="5">
                  <a:txBody>
                    <a:bodyPr/>
                    <a:lstStyle/>
                    <a:p>
                      <a:pPr marL="6629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Options</a:t>
                      </a:r>
                      <a:r>
                        <a:rPr sz="7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(variable)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829816" y="1724656"/>
            <a:ext cx="2918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b="1" spc="-5" dirty="0">
                <a:latin typeface="Times New Roman"/>
                <a:cs typeface="Times New Roman"/>
              </a:rPr>
              <a:t>Length of IP Header in number of 4 bytes </a:t>
            </a:r>
            <a:r>
              <a:rPr sz="800" b="1" dirty="0">
                <a:latin typeface="Times New Roman"/>
                <a:cs typeface="Times New Roman"/>
              </a:rPr>
              <a:t>words </a:t>
            </a:r>
            <a:r>
              <a:rPr sz="800" b="1" spc="-5" dirty="0">
                <a:latin typeface="Times New Roman"/>
                <a:cs typeface="Times New Roman"/>
              </a:rPr>
              <a:t>including options.  Maximum header size is 60 bytes. Header length =</a:t>
            </a:r>
            <a:r>
              <a:rPr sz="800" b="1" spc="65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Times New Roman"/>
                <a:cs typeface="Times New Roman"/>
              </a:rPr>
              <a:t>HLEN*4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7316" y="4811517"/>
            <a:ext cx="3029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</a:t>
            </a:r>
            <a:r>
              <a:rPr sz="500" spc="2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Inc., 2007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52229" y="4887717"/>
            <a:ext cx="626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Dr. Mznah</a:t>
            </a:r>
            <a:r>
              <a:rPr sz="500" spc="-2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98091" y="1647444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5717" y="6545580"/>
            <a:ext cx="2816860" cy="215900"/>
          </a:xfrm>
          <a:custGeom>
            <a:avLst/>
            <a:gdLst/>
            <a:ahLst/>
            <a:cxnLst/>
            <a:rect l="l" t="t" r="r" b="b"/>
            <a:pathLst>
              <a:path w="2816860" h="215900">
                <a:moveTo>
                  <a:pt x="2813304" y="0"/>
                </a:moveTo>
                <a:lnTo>
                  <a:pt x="3048" y="0"/>
                </a:lnTo>
                <a:lnTo>
                  <a:pt x="762" y="762"/>
                </a:lnTo>
                <a:lnTo>
                  <a:pt x="0" y="2286"/>
                </a:lnTo>
                <a:lnTo>
                  <a:pt x="0" y="215645"/>
                </a:lnTo>
                <a:lnTo>
                  <a:pt x="6095" y="215645"/>
                </a:lnTo>
                <a:lnTo>
                  <a:pt x="6095" y="5334"/>
                </a:lnTo>
                <a:lnTo>
                  <a:pt x="3048" y="5334"/>
                </a:lnTo>
                <a:lnTo>
                  <a:pt x="6095" y="2286"/>
                </a:lnTo>
                <a:lnTo>
                  <a:pt x="2816352" y="2286"/>
                </a:lnTo>
                <a:lnTo>
                  <a:pt x="2815590" y="762"/>
                </a:lnTo>
                <a:lnTo>
                  <a:pt x="2813304" y="0"/>
                </a:lnTo>
                <a:close/>
              </a:path>
              <a:path w="2816860" h="215900">
                <a:moveTo>
                  <a:pt x="2811018" y="2286"/>
                </a:moveTo>
                <a:lnTo>
                  <a:pt x="2811018" y="215645"/>
                </a:lnTo>
                <a:lnTo>
                  <a:pt x="2816352" y="215645"/>
                </a:lnTo>
                <a:lnTo>
                  <a:pt x="2816352" y="5334"/>
                </a:lnTo>
                <a:lnTo>
                  <a:pt x="2813304" y="5334"/>
                </a:lnTo>
                <a:lnTo>
                  <a:pt x="2811018" y="2286"/>
                </a:lnTo>
                <a:close/>
              </a:path>
              <a:path w="2816860" h="215900">
                <a:moveTo>
                  <a:pt x="6095" y="2286"/>
                </a:moveTo>
                <a:lnTo>
                  <a:pt x="3048" y="5334"/>
                </a:lnTo>
                <a:lnTo>
                  <a:pt x="6095" y="5334"/>
                </a:lnTo>
                <a:lnTo>
                  <a:pt x="6095" y="2286"/>
                </a:lnTo>
                <a:close/>
              </a:path>
              <a:path w="2816860" h="215900">
                <a:moveTo>
                  <a:pt x="2811018" y="2286"/>
                </a:moveTo>
                <a:lnTo>
                  <a:pt x="6095" y="2286"/>
                </a:lnTo>
                <a:lnTo>
                  <a:pt x="6095" y="5334"/>
                </a:lnTo>
                <a:lnTo>
                  <a:pt x="2811018" y="5334"/>
                </a:lnTo>
                <a:lnTo>
                  <a:pt x="2811018" y="2286"/>
                </a:lnTo>
                <a:close/>
              </a:path>
              <a:path w="2816860" h="215900">
                <a:moveTo>
                  <a:pt x="2816352" y="2286"/>
                </a:moveTo>
                <a:lnTo>
                  <a:pt x="2811018" y="2286"/>
                </a:lnTo>
                <a:lnTo>
                  <a:pt x="2813304" y="5334"/>
                </a:lnTo>
                <a:lnTo>
                  <a:pt x="2816352" y="5334"/>
                </a:lnTo>
                <a:lnTo>
                  <a:pt x="2816352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79395" y="6402574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09154" y="6402574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37387" y="6402574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9434" y="6402574"/>
            <a:ext cx="125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1</a:t>
            </a:r>
            <a:r>
              <a:rPr sz="700" b="1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5548" y="6402574"/>
            <a:ext cx="125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1</a:t>
            </a:r>
            <a:r>
              <a:rPr sz="700" b="1" dirty="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58317" y="6402574"/>
            <a:ext cx="125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3</a:t>
            </a:r>
            <a:r>
              <a:rPr sz="700" b="1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44495" y="5694426"/>
            <a:ext cx="2324100" cy="832485"/>
          </a:xfrm>
          <a:custGeom>
            <a:avLst/>
            <a:gdLst/>
            <a:ahLst/>
            <a:cxnLst/>
            <a:rect l="l" t="t" r="r" b="b"/>
            <a:pathLst>
              <a:path w="2324100" h="832484">
                <a:moveTo>
                  <a:pt x="968502" y="609600"/>
                </a:moveTo>
                <a:lnTo>
                  <a:pt x="387858" y="609600"/>
                </a:lnTo>
                <a:lnTo>
                  <a:pt x="976884" y="832104"/>
                </a:lnTo>
                <a:lnTo>
                  <a:pt x="968502" y="609600"/>
                </a:lnTo>
                <a:close/>
              </a:path>
              <a:path w="2324100" h="832484">
                <a:moveTo>
                  <a:pt x="2324100" y="0"/>
                </a:moveTo>
                <a:lnTo>
                  <a:pt x="0" y="0"/>
                </a:lnTo>
                <a:lnTo>
                  <a:pt x="0" y="609600"/>
                </a:lnTo>
                <a:lnTo>
                  <a:pt x="2324100" y="609600"/>
                </a:lnTo>
                <a:lnTo>
                  <a:pt x="2324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42210" y="5692140"/>
            <a:ext cx="2329815" cy="838200"/>
          </a:xfrm>
          <a:custGeom>
            <a:avLst/>
            <a:gdLst/>
            <a:ahLst/>
            <a:cxnLst/>
            <a:rect l="l" t="t" r="r" b="b"/>
            <a:pathLst>
              <a:path w="2329815" h="838200">
                <a:moveTo>
                  <a:pt x="2329434" y="0"/>
                </a:moveTo>
                <a:lnTo>
                  <a:pt x="0" y="0"/>
                </a:lnTo>
                <a:lnTo>
                  <a:pt x="0" y="614934"/>
                </a:lnTo>
                <a:lnTo>
                  <a:pt x="389381" y="614934"/>
                </a:lnTo>
                <a:lnTo>
                  <a:pt x="982218" y="838200"/>
                </a:lnTo>
                <a:lnTo>
                  <a:pt x="982076" y="834390"/>
                </a:lnTo>
                <a:lnTo>
                  <a:pt x="976884" y="834390"/>
                </a:lnTo>
                <a:lnTo>
                  <a:pt x="976743" y="830615"/>
                </a:lnTo>
                <a:lnTo>
                  <a:pt x="396211" y="611886"/>
                </a:lnTo>
                <a:lnTo>
                  <a:pt x="5334" y="611886"/>
                </a:lnTo>
                <a:lnTo>
                  <a:pt x="2286" y="609600"/>
                </a:lnTo>
                <a:lnTo>
                  <a:pt x="5334" y="609600"/>
                </a:lnTo>
                <a:lnTo>
                  <a:pt x="5334" y="5334"/>
                </a:lnTo>
                <a:lnTo>
                  <a:pt x="2285" y="5334"/>
                </a:lnTo>
                <a:lnTo>
                  <a:pt x="5334" y="2286"/>
                </a:lnTo>
                <a:lnTo>
                  <a:pt x="2329434" y="2286"/>
                </a:lnTo>
                <a:lnTo>
                  <a:pt x="2329434" y="0"/>
                </a:lnTo>
                <a:close/>
              </a:path>
              <a:path w="2329815" h="838200">
                <a:moveTo>
                  <a:pt x="976743" y="830615"/>
                </a:moveTo>
                <a:lnTo>
                  <a:pt x="976884" y="834390"/>
                </a:lnTo>
                <a:lnTo>
                  <a:pt x="980694" y="832104"/>
                </a:lnTo>
                <a:lnTo>
                  <a:pt x="976743" y="830615"/>
                </a:lnTo>
                <a:close/>
              </a:path>
              <a:path w="2329815" h="838200">
                <a:moveTo>
                  <a:pt x="2324100" y="609600"/>
                </a:moveTo>
                <a:lnTo>
                  <a:pt x="968502" y="609600"/>
                </a:lnTo>
                <a:lnTo>
                  <a:pt x="976743" y="830615"/>
                </a:lnTo>
                <a:lnTo>
                  <a:pt x="980694" y="832104"/>
                </a:lnTo>
                <a:lnTo>
                  <a:pt x="976884" y="834390"/>
                </a:lnTo>
                <a:lnTo>
                  <a:pt x="982076" y="834390"/>
                </a:lnTo>
                <a:lnTo>
                  <a:pt x="973948" y="614934"/>
                </a:lnTo>
                <a:lnTo>
                  <a:pt x="970788" y="614934"/>
                </a:lnTo>
                <a:lnTo>
                  <a:pt x="973836" y="611886"/>
                </a:lnTo>
                <a:lnTo>
                  <a:pt x="2324100" y="611886"/>
                </a:lnTo>
                <a:lnTo>
                  <a:pt x="2324100" y="609600"/>
                </a:lnTo>
                <a:close/>
              </a:path>
              <a:path w="2329815" h="838200">
                <a:moveTo>
                  <a:pt x="973836" y="611886"/>
                </a:moveTo>
                <a:lnTo>
                  <a:pt x="970788" y="614934"/>
                </a:lnTo>
                <a:lnTo>
                  <a:pt x="973948" y="614934"/>
                </a:lnTo>
                <a:lnTo>
                  <a:pt x="973836" y="611886"/>
                </a:lnTo>
                <a:close/>
              </a:path>
              <a:path w="2329815" h="838200">
                <a:moveTo>
                  <a:pt x="2329434" y="609600"/>
                </a:moveTo>
                <a:lnTo>
                  <a:pt x="2326386" y="609600"/>
                </a:lnTo>
                <a:lnTo>
                  <a:pt x="2324100" y="611886"/>
                </a:lnTo>
                <a:lnTo>
                  <a:pt x="973836" y="611886"/>
                </a:lnTo>
                <a:lnTo>
                  <a:pt x="973948" y="614934"/>
                </a:lnTo>
                <a:lnTo>
                  <a:pt x="2329434" y="614934"/>
                </a:lnTo>
                <a:lnTo>
                  <a:pt x="2329434" y="609600"/>
                </a:lnTo>
                <a:close/>
              </a:path>
              <a:path w="2329815" h="838200">
                <a:moveTo>
                  <a:pt x="5334" y="609600"/>
                </a:moveTo>
                <a:lnTo>
                  <a:pt x="2286" y="609600"/>
                </a:lnTo>
                <a:lnTo>
                  <a:pt x="5334" y="611886"/>
                </a:lnTo>
                <a:lnTo>
                  <a:pt x="5334" y="609600"/>
                </a:lnTo>
                <a:close/>
              </a:path>
              <a:path w="2329815" h="838200">
                <a:moveTo>
                  <a:pt x="390144" y="609600"/>
                </a:moveTo>
                <a:lnTo>
                  <a:pt x="5334" y="609600"/>
                </a:lnTo>
                <a:lnTo>
                  <a:pt x="5334" y="611886"/>
                </a:lnTo>
                <a:lnTo>
                  <a:pt x="396211" y="611886"/>
                </a:lnTo>
                <a:lnTo>
                  <a:pt x="390144" y="609600"/>
                </a:lnTo>
                <a:close/>
              </a:path>
              <a:path w="2329815" h="838200">
                <a:moveTo>
                  <a:pt x="2324100" y="2286"/>
                </a:moveTo>
                <a:lnTo>
                  <a:pt x="2324100" y="611886"/>
                </a:lnTo>
                <a:lnTo>
                  <a:pt x="2326386" y="609600"/>
                </a:lnTo>
                <a:lnTo>
                  <a:pt x="2329434" y="609600"/>
                </a:lnTo>
                <a:lnTo>
                  <a:pt x="2329434" y="5334"/>
                </a:lnTo>
                <a:lnTo>
                  <a:pt x="2326386" y="5334"/>
                </a:lnTo>
                <a:lnTo>
                  <a:pt x="2324100" y="2286"/>
                </a:lnTo>
                <a:close/>
              </a:path>
              <a:path w="2329815" h="838200">
                <a:moveTo>
                  <a:pt x="5334" y="2286"/>
                </a:moveTo>
                <a:lnTo>
                  <a:pt x="2285" y="5334"/>
                </a:lnTo>
                <a:lnTo>
                  <a:pt x="5334" y="5334"/>
                </a:lnTo>
                <a:lnTo>
                  <a:pt x="5334" y="2286"/>
                </a:lnTo>
                <a:close/>
              </a:path>
              <a:path w="2329815" h="838200">
                <a:moveTo>
                  <a:pt x="2324100" y="2286"/>
                </a:moveTo>
                <a:lnTo>
                  <a:pt x="5334" y="2286"/>
                </a:lnTo>
                <a:lnTo>
                  <a:pt x="5334" y="5334"/>
                </a:lnTo>
                <a:lnTo>
                  <a:pt x="2324100" y="5334"/>
                </a:lnTo>
                <a:lnTo>
                  <a:pt x="2324100" y="2286"/>
                </a:lnTo>
                <a:close/>
              </a:path>
              <a:path w="2329815" h="838200">
                <a:moveTo>
                  <a:pt x="2329434" y="2286"/>
                </a:moveTo>
                <a:lnTo>
                  <a:pt x="2324100" y="2286"/>
                </a:lnTo>
                <a:lnTo>
                  <a:pt x="2326386" y="5334"/>
                </a:lnTo>
                <a:lnTo>
                  <a:pt x="2329434" y="5334"/>
                </a:lnTo>
                <a:lnTo>
                  <a:pt x="2329434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2315717" y="6545580"/>
          <a:ext cx="2813049" cy="133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647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Version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HLEN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Services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Length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361">
                <a:tc gridSpan="3"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Identification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54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Flags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Fragment</a:t>
                      </a:r>
                      <a:r>
                        <a:rPr sz="7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Offset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599">
                <a:tc gridSpan="2">
                  <a:txBody>
                    <a:bodyPr/>
                    <a:lstStyle/>
                    <a:p>
                      <a:pPr marR="6223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TTL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Protocol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IP Header</a:t>
                      </a:r>
                      <a:r>
                        <a:rPr sz="7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Checksum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79">
                <a:tc gridSpan="5"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Source 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7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latin typeface="Arial"/>
                          <a:cs typeface="Arial"/>
                        </a:rPr>
                        <a:t>Address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04">
                <a:tc gridSpan="5">
                  <a:txBody>
                    <a:bodyPr/>
                    <a:lstStyle/>
                    <a:p>
                      <a:pPr marL="8820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Destination IP</a:t>
                      </a:r>
                      <a:r>
                        <a:rPr sz="7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latin typeface="Arial"/>
                          <a:cs typeface="Arial"/>
                        </a:rPr>
                        <a:t>Address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 gridSpan="5">
                  <a:txBody>
                    <a:bodyPr/>
                    <a:lstStyle/>
                    <a:p>
                      <a:pPr marL="6629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Options</a:t>
                      </a:r>
                      <a:r>
                        <a:rPr sz="7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(variable)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2477516" y="5701534"/>
            <a:ext cx="222694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Times New Roman"/>
                <a:cs typeface="Times New Roman"/>
              </a:rPr>
              <a:t>The service field is composed of a 3-bit precedence  field. (Which are largely ignored in current routers). 4  services bits and an unused bit that must be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zero.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47316" y="8788394"/>
            <a:ext cx="3029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</a:t>
            </a:r>
            <a:r>
              <a:rPr sz="500" spc="2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Inc., 2007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52229" y="8864594"/>
            <a:ext cx="626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Dr. Mznah</a:t>
            </a:r>
            <a:r>
              <a:rPr sz="500" spc="-2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98091" y="562432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15717" y="2568701"/>
            <a:ext cx="2816860" cy="215900"/>
          </a:xfrm>
          <a:custGeom>
            <a:avLst/>
            <a:gdLst/>
            <a:ahLst/>
            <a:cxnLst/>
            <a:rect l="l" t="t" r="r" b="b"/>
            <a:pathLst>
              <a:path w="2816860" h="215900">
                <a:moveTo>
                  <a:pt x="2813304" y="0"/>
                </a:moveTo>
                <a:lnTo>
                  <a:pt x="3048" y="0"/>
                </a:lnTo>
                <a:lnTo>
                  <a:pt x="762" y="762"/>
                </a:lnTo>
                <a:lnTo>
                  <a:pt x="0" y="2286"/>
                </a:lnTo>
                <a:lnTo>
                  <a:pt x="0" y="215645"/>
                </a:lnTo>
                <a:lnTo>
                  <a:pt x="6095" y="215645"/>
                </a:lnTo>
                <a:lnTo>
                  <a:pt x="6095" y="5334"/>
                </a:lnTo>
                <a:lnTo>
                  <a:pt x="3048" y="5334"/>
                </a:lnTo>
                <a:lnTo>
                  <a:pt x="6095" y="2286"/>
                </a:lnTo>
                <a:lnTo>
                  <a:pt x="2816352" y="2286"/>
                </a:lnTo>
                <a:lnTo>
                  <a:pt x="2815590" y="762"/>
                </a:lnTo>
                <a:lnTo>
                  <a:pt x="2813304" y="0"/>
                </a:lnTo>
                <a:close/>
              </a:path>
              <a:path w="2816860" h="215900">
                <a:moveTo>
                  <a:pt x="2811018" y="2286"/>
                </a:moveTo>
                <a:lnTo>
                  <a:pt x="2811018" y="215645"/>
                </a:lnTo>
                <a:lnTo>
                  <a:pt x="2816352" y="215645"/>
                </a:lnTo>
                <a:lnTo>
                  <a:pt x="2816352" y="5334"/>
                </a:lnTo>
                <a:lnTo>
                  <a:pt x="2813304" y="5334"/>
                </a:lnTo>
                <a:lnTo>
                  <a:pt x="2811018" y="2286"/>
                </a:lnTo>
                <a:close/>
              </a:path>
              <a:path w="2816860" h="215900">
                <a:moveTo>
                  <a:pt x="6095" y="2286"/>
                </a:moveTo>
                <a:lnTo>
                  <a:pt x="3048" y="5334"/>
                </a:lnTo>
                <a:lnTo>
                  <a:pt x="6095" y="5334"/>
                </a:lnTo>
                <a:lnTo>
                  <a:pt x="6095" y="2286"/>
                </a:lnTo>
                <a:close/>
              </a:path>
              <a:path w="2816860" h="215900">
                <a:moveTo>
                  <a:pt x="2811018" y="2286"/>
                </a:moveTo>
                <a:lnTo>
                  <a:pt x="6095" y="2286"/>
                </a:lnTo>
                <a:lnTo>
                  <a:pt x="6095" y="5334"/>
                </a:lnTo>
                <a:lnTo>
                  <a:pt x="2811018" y="5334"/>
                </a:lnTo>
                <a:lnTo>
                  <a:pt x="2811018" y="2286"/>
                </a:lnTo>
                <a:close/>
              </a:path>
              <a:path w="2816860" h="215900">
                <a:moveTo>
                  <a:pt x="2816352" y="2286"/>
                </a:moveTo>
                <a:lnTo>
                  <a:pt x="2811018" y="2286"/>
                </a:lnTo>
                <a:lnTo>
                  <a:pt x="2813304" y="5334"/>
                </a:lnTo>
                <a:lnTo>
                  <a:pt x="2816352" y="5334"/>
                </a:lnTo>
                <a:lnTo>
                  <a:pt x="2816352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79395" y="2425696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9154" y="2425696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7387" y="2425696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9434" y="2425696"/>
            <a:ext cx="125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1</a:t>
            </a:r>
            <a:r>
              <a:rPr sz="700" b="1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5548" y="2425696"/>
            <a:ext cx="125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1</a:t>
            </a:r>
            <a:r>
              <a:rPr sz="700" b="1" dirty="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8317" y="2425696"/>
            <a:ext cx="125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3</a:t>
            </a:r>
            <a:r>
              <a:rPr sz="700" b="1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8695" y="1717548"/>
            <a:ext cx="4229100" cy="977265"/>
          </a:xfrm>
          <a:custGeom>
            <a:avLst/>
            <a:gdLst/>
            <a:ahLst/>
            <a:cxnLst/>
            <a:rect l="l" t="t" r="r" b="b"/>
            <a:pathLst>
              <a:path w="4229100" h="977264">
                <a:moveTo>
                  <a:pt x="3524250" y="304800"/>
                </a:moveTo>
                <a:lnTo>
                  <a:pt x="2467356" y="304800"/>
                </a:lnTo>
                <a:lnTo>
                  <a:pt x="2894838" y="976884"/>
                </a:lnTo>
                <a:lnTo>
                  <a:pt x="3524250" y="304800"/>
                </a:lnTo>
                <a:close/>
              </a:path>
              <a:path w="4229100" h="977264">
                <a:moveTo>
                  <a:pt x="4229100" y="0"/>
                </a:moveTo>
                <a:lnTo>
                  <a:pt x="0" y="0"/>
                </a:lnTo>
                <a:lnTo>
                  <a:pt x="0" y="304800"/>
                </a:lnTo>
                <a:lnTo>
                  <a:pt x="4229100" y="304800"/>
                </a:lnTo>
                <a:lnTo>
                  <a:pt x="4229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6410" y="1715261"/>
            <a:ext cx="4234815" cy="982980"/>
          </a:xfrm>
          <a:custGeom>
            <a:avLst/>
            <a:gdLst/>
            <a:ahLst/>
            <a:cxnLst/>
            <a:rect l="l" t="t" r="r" b="b"/>
            <a:pathLst>
              <a:path w="4234815" h="982980">
                <a:moveTo>
                  <a:pt x="2467356" y="308610"/>
                </a:moveTo>
                <a:lnTo>
                  <a:pt x="2896362" y="982980"/>
                </a:lnTo>
                <a:lnTo>
                  <a:pt x="2901370" y="977646"/>
                </a:lnTo>
                <a:lnTo>
                  <a:pt x="2899410" y="977646"/>
                </a:lnTo>
                <a:lnTo>
                  <a:pt x="2894838" y="976884"/>
                </a:lnTo>
                <a:lnTo>
                  <a:pt x="2897273" y="974289"/>
                </a:lnTo>
                <a:lnTo>
                  <a:pt x="2474560" y="310134"/>
                </a:lnTo>
                <a:lnTo>
                  <a:pt x="2469642" y="310134"/>
                </a:lnTo>
                <a:lnTo>
                  <a:pt x="2467356" y="308610"/>
                </a:lnTo>
                <a:close/>
              </a:path>
              <a:path w="4234815" h="982980">
                <a:moveTo>
                  <a:pt x="2897273" y="974289"/>
                </a:moveTo>
                <a:lnTo>
                  <a:pt x="2894838" y="976884"/>
                </a:lnTo>
                <a:lnTo>
                  <a:pt x="2899410" y="977646"/>
                </a:lnTo>
                <a:lnTo>
                  <a:pt x="2897273" y="974289"/>
                </a:lnTo>
                <a:close/>
              </a:path>
              <a:path w="4234815" h="982980">
                <a:moveTo>
                  <a:pt x="4229100" y="304800"/>
                </a:moveTo>
                <a:lnTo>
                  <a:pt x="3525774" y="304800"/>
                </a:lnTo>
                <a:lnTo>
                  <a:pt x="2897273" y="974289"/>
                </a:lnTo>
                <a:lnTo>
                  <a:pt x="2899410" y="977646"/>
                </a:lnTo>
                <a:lnTo>
                  <a:pt x="2901370" y="977646"/>
                </a:lnTo>
                <a:lnTo>
                  <a:pt x="3528106" y="310134"/>
                </a:lnTo>
                <a:lnTo>
                  <a:pt x="3526536" y="310134"/>
                </a:lnTo>
                <a:lnTo>
                  <a:pt x="3528822" y="309372"/>
                </a:lnTo>
                <a:lnTo>
                  <a:pt x="4234434" y="309372"/>
                </a:lnTo>
                <a:lnTo>
                  <a:pt x="4234434" y="307086"/>
                </a:lnTo>
                <a:lnTo>
                  <a:pt x="4229100" y="307086"/>
                </a:lnTo>
                <a:lnTo>
                  <a:pt x="4229100" y="304800"/>
                </a:lnTo>
                <a:close/>
              </a:path>
              <a:path w="4234815" h="982980">
                <a:moveTo>
                  <a:pt x="4234434" y="0"/>
                </a:moveTo>
                <a:lnTo>
                  <a:pt x="0" y="0"/>
                </a:lnTo>
                <a:lnTo>
                  <a:pt x="0" y="310134"/>
                </a:lnTo>
                <a:lnTo>
                  <a:pt x="2468325" y="310134"/>
                </a:lnTo>
                <a:lnTo>
                  <a:pt x="2467356" y="308610"/>
                </a:lnTo>
                <a:lnTo>
                  <a:pt x="2473590" y="308610"/>
                </a:lnTo>
                <a:lnTo>
                  <a:pt x="2472620" y="307086"/>
                </a:lnTo>
                <a:lnTo>
                  <a:pt x="5334" y="307086"/>
                </a:lnTo>
                <a:lnTo>
                  <a:pt x="2286" y="304800"/>
                </a:lnTo>
                <a:lnTo>
                  <a:pt x="5334" y="304800"/>
                </a:lnTo>
                <a:lnTo>
                  <a:pt x="5334" y="5334"/>
                </a:lnTo>
                <a:lnTo>
                  <a:pt x="2285" y="5334"/>
                </a:lnTo>
                <a:lnTo>
                  <a:pt x="5334" y="2286"/>
                </a:lnTo>
                <a:lnTo>
                  <a:pt x="4234434" y="2286"/>
                </a:lnTo>
                <a:lnTo>
                  <a:pt x="4234434" y="0"/>
                </a:lnTo>
                <a:close/>
              </a:path>
              <a:path w="4234815" h="982980">
                <a:moveTo>
                  <a:pt x="2473590" y="308610"/>
                </a:moveTo>
                <a:lnTo>
                  <a:pt x="2467356" y="308610"/>
                </a:lnTo>
                <a:lnTo>
                  <a:pt x="2469642" y="310134"/>
                </a:lnTo>
                <a:lnTo>
                  <a:pt x="2474560" y="310134"/>
                </a:lnTo>
                <a:lnTo>
                  <a:pt x="2473590" y="308610"/>
                </a:lnTo>
                <a:close/>
              </a:path>
              <a:path w="4234815" h="982980">
                <a:moveTo>
                  <a:pt x="3528822" y="309372"/>
                </a:moveTo>
                <a:lnTo>
                  <a:pt x="3526536" y="310134"/>
                </a:lnTo>
                <a:lnTo>
                  <a:pt x="3528106" y="310134"/>
                </a:lnTo>
                <a:lnTo>
                  <a:pt x="3528822" y="309372"/>
                </a:lnTo>
                <a:close/>
              </a:path>
              <a:path w="4234815" h="982980">
                <a:moveTo>
                  <a:pt x="4234434" y="309372"/>
                </a:moveTo>
                <a:lnTo>
                  <a:pt x="3528822" y="309372"/>
                </a:lnTo>
                <a:lnTo>
                  <a:pt x="3528106" y="310134"/>
                </a:lnTo>
                <a:lnTo>
                  <a:pt x="4234434" y="310134"/>
                </a:lnTo>
                <a:lnTo>
                  <a:pt x="4234434" y="309372"/>
                </a:lnTo>
                <a:close/>
              </a:path>
              <a:path w="4234815" h="982980">
                <a:moveTo>
                  <a:pt x="5334" y="304800"/>
                </a:moveTo>
                <a:lnTo>
                  <a:pt x="2286" y="304800"/>
                </a:lnTo>
                <a:lnTo>
                  <a:pt x="5334" y="307086"/>
                </a:lnTo>
                <a:lnTo>
                  <a:pt x="5334" y="304800"/>
                </a:lnTo>
                <a:close/>
              </a:path>
              <a:path w="4234815" h="982980">
                <a:moveTo>
                  <a:pt x="2471166" y="304800"/>
                </a:moveTo>
                <a:lnTo>
                  <a:pt x="5334" y="304800"/>
                </a:lnTo>
                <a:lnTo>
                  <a:pt x="5334" y="307086"/>
                </a:lnTo>
                <a:lnTo>
                  <a:pt x="2472620" y="307086"/>
                </a:lnTo>
                <a:lnTo>
                  <a:pt x="2471166" y="304800"/>
                </a:lnTo>
                <a:close/>
              </a:path>
              <a:path w="4234815" h="982980">
                <a:moveTo>
                  <a:pt x="4229100" y="2286"/>
                </a:moveTo>
                <a:lnTo>
                  <a:pt x="4229100" y="307086"/>
                </a:lnTo>
                <a:lnTo>
                  <a:pt x="4231386" y="304800"/>
                </a:lnTo>
                <a:lnTo>
                  <a:pt x="4234434" y="304800"/>
                </a:lnTo>
                <a:lnTo>
                  <a:pt x="4234434" y="5334"/>
                </a:lnTo>
                <a:lnTo>
                  <a:pt x="4231386" y="5334"/>
                </a:lnTo>
                <a:lnTo>
                  <a:pt x="4229100" y="2286"/>
                </a:lnTo>
                <a:close/>
              </a:path>
              <a:path w="4234815" h="982980">
                <a:moveTo>
                  <a:pt x="4234434" y="304800"/>
                </a:moveTo>
                <a:lnTo>
                  <a:pt x="4231386" y="304800"/>
                </a:lnTo>
                <a:lnTo>
                  <a:pt x="4229100" y="307086"/>
                </a:lnTo>
                <a:lnTo>
                  <a:pt x="4234434" y="307086"/>
                </a:lnTo>
                <a:lnTo>
                  <a:pt x="4234434" y="304800"/>
                </a:lnTo>
                <a:close/>
              </a:path>
              <a:path w="4234815" h="982980">
                <a:moveTo>
                  <a:pt x="5334" y="2286"/>
                </a:moveTo>
                <a:lnTo>
                  <a:pt x="2285" y="5334"/>
                </a:lnTo>
                <a:lnTo>
                  <a:pt x="5334" y="5334"/>
                </a:lnTo>
                <a:lnTo>
                  <a:pt x="5334" y="2286"/>
                </a:lnTo>
                <a:close/>
              </a:path>
              <a:path w="4234815" h="982980">
                <a:moveTo>
                  <a:pt x="4229100" y="2286"/>
                </a:moveTo>
                <a:lnTo>
                  <a:pt x="5334" y="2286"/>
                </a:lnTo>
                <a:lnTo>
                  <a:pt x="5334" y="5334"/>
                </a:lnTo>
                <a:lnTo>
                  <a:pt x="4229100" y="5334"/>
                </a:lnTo>
                <a:lnTo>
                  <a:pt x="4229100" y="2286"/>
                </a:lnTo>
                <a:close/>
              </a:path>
              <a:path w="4234815" h="982980">
                <a:moveTo>
                  <a:pt x="4234434" y="2286"/>
                </a:moveTo>
                <a:lnTo>
                  <a:pt x="4229100" y="2286"/>
                </a:lnTo>
                <a:lnTo>
                  <a:pt x="4231386" y="5334"/>
                </a:lnTo>
                <a:lnTo>
                  <a:pt x="4234434" y="5334"/>
                </a:lnTo>
                <a:lnTo>
                  <a:pt x="4234434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315717" y="2568701"/>
          <a:ext cx="2813049" cy="1331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647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Version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HLEN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Services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Length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360">
                <a:tc gridSpan="3"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Identification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54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Flags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Fragment</a:t>
                      </a:r>
                      <a:r>
                        <a:rPr sz="7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Offset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599">
                <a:tc gridSpan="2">
                  <a:txBody>
                    <a:bodyPr/>
                    <a:lstStyle/>
                    <a:p>
                      <a:pPr marR="6223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TTL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Protocol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IP Header</a:t>
                      </a:r>
                      <a:r>
                        <a:rPr sz="7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Checksum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0">
                <a:tc gridSpan="5"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Source 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7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latin typeface="Arial"/>
                          <a:cs typeface="Arial"/>
                        </a:rPr>
                        <a:t>Address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03">
                <a:tc gridSpan="5">
                  <a:txBody>
                    <a:bodyPr/>
                    <a:lstStyle/>
                    <a:p>
                      <a:pPr marL="8820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Destination IP</a:t>
                      </a:r>
                      <a:r>
                        <a:rPr sz="7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latin typeface="Arial"/>
                          <a:cs typeface="Arial"/>
                        </a:rPr>
                        <a:t>Address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4">
                <a:tc gridSpan="5">
                  <a:txBody>
                    <a:bodyPr/>
                    <a:lstStyle/>
                    <a:p>
                      <a:pPr marL="6629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Options</a:t>
                      </a:r>
                      <a:r>
                        <a:rPr sz="7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(variable)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791716" y="1724656"/>
            <a:ext cx="41548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b="1" spc="-20" dirty="0">
                <a:latin typeface="Times New Roman"/>
                <a:cs typeface="Times New Roman"/>
              </a:rPr>
              <a:t>Total </a:t>
            </a:r>
            <a:r>
              <a:rPr sz="800" b="1" spc="-5" dirty="0">
                <a:latin typeface="Times New Roman"/>
                <a:cs typeface="Times New Roman"/>
              </a:rPr>
              <a:t>length of IP datagram in bytes. It is a 16 bit field. Largest size of an IP datagram is 65635  bytes. Maximum header size is 60 bytes. Link layer MTU </a:t>
            </a:r>
            <a:r>
              <a:rPr sz="800" b="1" spc="-10" dirty="0">
                <a:latin typeface="Times New Roman"/>
                <a:cs typeface="Times New Roman"/>
              </a:rPr>
              <a:t>may </a:t>
            </a:r>
            <a:r>
              <a:rPr sz="800" b="1" spc="-5" dirty="0">
                <a:latin typeface="Times New Roman"/>
                <a:cs typeface="Times New Roman"/>
              </a:rPr>
              <a:t>restrict this size</a:t>
            </a:r>
            <a:r>
              <a:rPr sz="800" b="1" spc="165" dirty="0">
                <a:latin typeface="Times New Roman"/>
                <a:cs typeface="Times New Roman"/>
              </a:rPr>
              <a:t> </a:t>
            </a:r>
            <a:r>
              <a:rPr sz="800" b="1" spc="-15" dirty="0">
                <a:latin typeface="Times New Roman"/>
                <a:cs typeface="Times New Roman"/>
              </a:rPr>
              <a:t>further.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7316" y="4811517"/>
            <a:ext cx="37566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</a:t>
            </a:r>
            <a:r>
              <a:rPr sz="500" spc="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4772" y="4152138"/>
            <a:ext cx="4352747" cy="61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98091" y="1647444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5717" y="6545580"/>
            <a:ext cx="2816860" cy="215900"/>
          </a:xfrm>
          <a:custGeom>
            <a:avLst/>
            <a:gdLst/>
            <a:ahLst/>
            <a:cxnLst/>
            <a:rect l="l" t="t" r="r" b="b"/>
            <a:pathLst>
              <a:path w="2816860" h="215900">
                <a:moveTo>
                  <a:pt x="2813304" y="0"/>
                </a:moveTo>
                <a:lnTo>
                  <a:pt x="3048" y="0"/>
                </a:lnTo>
                <a:lnTo>
                  <a:pt x="762" y="762"/>
                </a:lnTo>
                <a:lnTo>
                  <a:pt x="0" y="2286"/>
                </a:lnTo>
                <a:lnTo>
                  <a:pt x="0" y="215645"/>
                </a:lnTo>
                <a:lnTo>
                  <a:pt x="6095" y="215645"/>
                </a:lnTo>
                <a:lnTo>
                  <a:pt x="6095" y="5334"/>
                </a:lnTo>
                <a:lnTo>
                  <a:pt x="3048" y="5334"/>
                </a:lnTo>
                <a:lnTo>
                  <a:pt x="6095" y="2286"/>
                </a:lnTo>
                <a:lnTo>
                  <a:pt x="2816352" y="2286"/>
                </a:lnTo>
                <a:lnTo>
                  <a:pt x="2815590" y="762"/>
                </a:lnTo>
                <a:lnTo>
                  <a:pt x="2813304" y="0"/>
                </a:lnTo>
                <a:close/>
              </a:path>
              <a:path w="2816860" h="215900">
                <a:moveTo>
                  <a:pt x="2811018" y="2286"/>
                </a:moveTo>
                <a:lnTo>
                  <a:pt x="2811018" y="215645"/>
                </a:lnTo>
                <a:lnTo>
                  <a:pt x="2816352" y="215645"/>
                </a:lnTo>
                <a:lnTo>
                  <a:pt x="2816352" y="5334"/>
                </a:lnTo>
                <a:lnTo>
                  <a:pt x="2813304" y="5334"/>
                </a:lnTo>
                <a:lnTo>
                  <a:pt x="2811018" y="2286"/>
                </a:lnTo>
                <a:close/>
              </a:path>
              <a:path w="2816860" h="215900">
                <a:moveTo>
                  <a:pt x="6095" y="2286"/>
                </a:moveTo>
                <a:lnTo>
                  <a:pt x="3048" y="5334"/>
                </a:lnTo>
                <a:lnTo>
                  <a:pt x="6095" y="5334"/>
                </a:lnTo>
                <a:lnTo>
                  <a:pt x="6095" y="2286"/>
                </a:lnTo>
                <a:close/>
              </a:path>
              <a:path w="2816860" h="215900">
                <a:moveTo>
                  <a:pt x="2811018" y="2286"/>
                </a:moveTo>
                <a:lnTo>
                  <a:pt x="6095" y="2286"/>
                </a:lnTo>
                <a:lnTo>
                  <a:pt x="6095" y="5334"/>
                </a:lnTo>
                <a:lnTo>
                  <a:pt x="2811018" y="5334"/>
                </a:lnTo>
                <a:lnTo>
                  <a:pt x="2811018" y="2286"/>
                </a:lnTo>
                <a:close/>
              </a:path>
              <a:path w="2816860" h="215900">
                <a:moveTo>
                  <a:pt x="2816352" y="2286"/>
                </a:moveTo>
                <a:lnTo>
                  <a:pt x="2811018" y="2286"/>
                </a:lnTo>
                <a:lnTo>
                  <a:pt x="2813304" y="5334"/>
                </a:lnTo>
                <a:lnTo>
                  <a:pt x="2816352" y="5334"/>
                </a:lnTo>
                <a:lnTo>
                  <a:pt x="2816352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79395" y="6402574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09154" y="6402574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37387" y="6402574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9434" y="6402574"/>
            <a:ext cx="125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1</a:t>
            </a:r>
            <a:r>
              <a:rPr sz="700" b="1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5548" y="6402574"/>
            <a:ext cx="125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1</a:t>
            </a:r>
            <a:r>
              <a:rPr sz="700" b="1" dirty="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58317" y="6402574"/>
            <a:ext cx="125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3</a:t>
            </a:r>
            <a:r>
              <a:rPr sz="700" b="1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58695" y="5698997"/>
            <a:ext cx="4229100" cy="1062355"/>
          </a:xfrm>
          <a:custGeom>
            <a:avLst/>
            <a:gdLst/>
            <a:ahLst/>
            <a:cxnLst/>
            <a:rect l="l" t="t" r="r" b="b"/>
            <a:pathLst>
              <a:path w="4229100" h="1062354">
                <a:moveTo>
                  <a:pt x="1762506" y="295656"/>
                </a:moveTo>
                <a:lnTo>
                  <a:pt x="704850" y="295656"/>
                </a:lnTo>
                <a:lnTo>
                  <a:pt x="1226917" y="1062228"/>
                </a:lnTo>
                <a:lnTo>
                  <a:pt x="1328597" y="1062228"/>
                </a:lnTo>
                <a:lnTo>
                  <a:pt x="1762506" y="295656"/>
                </a:lnTo>
                <a:close/>
              </a:path>
              <a:path w="4229100" h="1062354">
                <a:moveTo>
                  <a:pt x="4229100" y="0"/>
                </a:moveTo>
                <a:lnTo>
                  <a:pt x="0" y="0"/>
                </a:lnTo>
                <a:lnTo>
                  <a:pt x="0" y="295656"/>
                </a:lnTo>
                <a:lnTo>
                  <a:pt x="4229100" y="295656"/>
                </a:lnTo>
                <a:lnTo>
                  <a:pt x="4229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6410" y="5695950"/>
            <a:ext cx="4234815" cy="1065530"/>
          </a:xfrm>
          <a:custGeom>
            <a:avLst/>
            <a:gdLst/>
            <a:ahLst/>
            <a:cxnLst/>
            <a:rect l="l" t="t" r="r" b="b"/>
            <a:pathLst>
              <a:path w="4234815" h="1065529">
                <a:moveTo>
                  <a:pt x="704850" y="300228"/>
                </a:moveTo>
                <a:lnTo>
                  <a:pt x="1225602" y="1065276"/>
                </a:lnTo>
                <a:lnTo>
                  <a:pt x="1232504" y="1065276"/>
                </a:lnTo>
                <a:lnTo>
                  <a:pt x="712294" y="301752"/>
                </a:lnTo>
                <a:lnTo>
                  <a:pt x="707136" y="301752"/>
                </a:lnTo>
                <a:lnTo>
                  <a:pt x="704850" y="300228"/>
                </a:lnTo>
                <a:close/>
              </a:path>
              <a:path w="4234815" h="1065529">
                <a:moveTo>
                  <a:pt x="4229100" y="296418"/>
                </a:moveTo>
                <a:lnTo>
                  <a:pt x="1763268" y="296418"/>
                </a:lnTo>
                <a:lnTo>
                  <a:pt x="1327075" y="1065276"/>
                </a:lnTo>
                <a:lnTo>
                  <a:pt x="1333915" y="1065276"/>
                </a:lnTo>
                <a:lnTo>
                  <a:pt x="1766215" y="301752"/>
                </a:lnTo>
                <a:lnTo>
                  <a:pt x="1764792" y="301752"/>
                </a:lnTo>
                <a:lnTo>
                  <a:pt x="1767077" y="300228"/>
                </a:lnTo>
                <a:lnTo>
                  <a:pt x="4234434" y="300228"/>
                </a:lnTo>
                <a:lnTo>
                  <a:pt x="4234434" y="298704"/>
                </a:lnTo>
                <a:lnTo>
                  <a:pt x="4229100" y="298704"/>
                </a:lnTo>
                <a:lnTo>
                  <a:pt x="4229100" y="296418"/>
                </a:lnTo>
                <a:close/>
              </a:path>
              <a:path w="4234815" h="1065529">
                <a:moveTo>
                  <a:pt x="4234434" y="0"/>
                </a:moveTo>
                <a:lnTo>
                  <a:pt x="0" y="0"/>
                </a:lnTo>
                <a:lnTo>
                  <a:pt x="0" y="301752"/>
                </a:lnTo>
                <a:lnTo>
                  <a:pt x="705887" y="301752"/>
                </a:lnTo>
                <a:lnTo>
                  <a:pt x="704850" y="300228"/>
                </a:lnTo>
                <a:lnTo>
                  <a:pt x="711255" y="300228"/>
                </a:lnTo>
                <a:lnTo>
                  <a:pt x="710217" y="298704"/>
                </a:lnTo>
                <a:lnTo>
                  <a:pt x="5334" y="298704"/>
                </a:lnTo>
                <a:lnTo>
                  <a:pt x="2286" y="296418"/>
                </a:lnTo>
                <a:lnTo>
                  <a:pt x="5334" y="296418"/>
                </a:lnTo>
                <a:lnTo>
                  <a:pt x="5334" y="5334"/>
                </a:lnTo>
                <a:lnTo>
                  <a:pt x="2285" y="5334"/>
                </a:lnTo>
                <a:lnTo>
                  <a:pt x="5334" y="3048"/>
                </a:lnTo>
                <a:lnTo>
                  <a:pt x="4234434" y="3048"/>
                </a:lnTo>
                <a:lnTo>
                  <a:pt x="4234434" y="0"/>
                </a:lnTo>
                <a:close/>
              </a:path>
              <a:path w="4234815" h="1065529">
                <a:moveTo>
                  <a:pt x="711255" y="300228"/>
                </a:moveTo>
                <a:lnTo>
                  <a:pt x="704850" y="300228"/>
                </a:lnTo>
                <a:lnTo>
                  <a:pt x="707136" y="301752"/>
                </a:lnTo>
                <a:lnTo>
                  <a:pt x="712294" y="301752"/>
                </a:lnTo>
                <a:lnTo>
                  <a:pt x="711255" y="300228"/>
                </a:lnTo>
                <a:close/>
              </a:path>
              <a:path w="4234815" h="1065529">
                <a:moveTo>
                  <a:pt x="1767077" y="300228"/>
                </a:moveTo>
                <a:lnTo>
                  <a:pt x="1764792" y="301752"/>
                </a:lnTo>
                <a:lnTo>
                  <a:pt x="1766215" y="301752"/>
                </a:lnTo>
                <a:lnTo>
                  <a:pt x="1767077" y="300228"/>
                </a:lnTo>
                <a:close/>
              </a:path>
              <a:path w="4234815" h="1065529">
                <a:moveTo>
                  <a:pt x="4234434" y="300228"/>
                </a:moveTo>
                <a:lnTo>
                  <a:pt x="1767077" y="300228"/>
                </a:lnTo>
                <a:lnTo>
                  <a:pt x="1766215" y="301752"/>
                </a:lnTo>
                <a:lnTo>
                  <a:pt x="4234434" y="301752"/>
                </a:lnTo>
                <a:lnTo>
                  <a:pt x="4234434" y="300228"/>
                </a:lnTo>
                <a:close/>
              </a:path>
              <a:path w="4234815" h="1065529">
                <a:moveTo>
                  <a:pt x="5334" y="296418"/>
                </a:moveTo>
                <a:lnTo>
                  <a:pt x="2286" y="296418"/>
                </a:lnTo>
                <a:lnTo>
                  <a:pt x="5334" y="298704"/>
                </a:lnTo>
                <a:lnTo>
                  <a:pt x="5334" y="296418"/>
                </a:lnTo>
                <a:close/>
              </a:path>
              <a:path w="4234815" h="1065529">
                <a:moveTo>
                  <a:pt x="708660" y="296418"/>
                </a:moveTo>
                <a:lnTo>
                  <a:pt x="5334" y="296418"/>
                </a:lnTo>
                <a:lnTo>
                  <a:pt x="5334" y="298704"/>
                </a:lnTo>
                <a:lnTo>
                  <a:pt x="710217" y="298704"/>
                </a:lnTo>
                <a:lnTo>
                  <a:pt x="708660" y="296418"/>
                </a:lnTo>
                <a:close/>
              </a:path>
              <a:path w="4234815" h="1065529">
                <a:moveTo>
                  <a:pt x="4229100" y="3048"/>
                </a:moveTo>
                <a:lnTo>
                  <a:pt x="4229100" y="298704"/>
                </a:lnTo>
                <a:lnTo>
                  <a:pt x="4231386" y="296418"/>
                </a:lnTo>
                <a:lnTo>
                  <a:pt x="4234434" y="296418"/>
                </a:lnTo>
                <a:lnTo>
                  <a:pt x="4234434" y="5334"/>
                </a:lnTo>
                <a:lnTo>
                  <a:pt x="4231386" y="5334"/>
                </a:lnTo>
                <a:lnTo>
                  <a:pt x="4229100" y="3048"/>
                </a:lnTo>
                <a:close/>
              </a:path>
              <a:path w="4234815" h="1065529">
                <a:moveTo>
                  <a:pt x="4234434" y="296418"/>
                </a:moveTo>
                <a:lnTo>
                  <a:pt x="4231386" y="296418"/>
                </a:lnTo>
                <a:lnTo>
                  <a:pt x="4229100" y="298704"/>
                </a:lnTo>
                <a:lnTo>
                  <a:pt x="4234434" y="298704"/>
                </a:lnTo>
                <a:lnTo>
                  <a:pt x="4234434" y="296418"/>
                </a:lnTo>
                <a:close/>
              </a:path>
              <a:path w="4234815" h="1065529">
                <a:moveTo>
                  <a:pt x="5334" y="3048"/>
                </a:moveTo>
                <a:lnTo>
                  <a:pt x="2285" y="5334"/>
                </a:lnTo>
                <a:lnTo>
                  <a:pt x="5334" y="5334"/>
                </a:lnTo>
                <a:lnTo>
                  <a:pt x="5334" y="3048"/>
                </a:lnTo>
                <a:close/>
              </a:path>
              <a:path w="4234815" h="1065529">
                <a:moveTo>
                  <a:pt x="4229100" y="3048"/>
                </a:moveTo>
                <a:lnTo>
                  <a:pt x="5334" y="3048"/>
                </a:lnTo>
                <a:lnTo>
                  <a:pt x="5334" y="5334"/>
                </a:lnTo>
                <a:lnTo>
                  <a:pt x="4229100" y="5334"/>
                </a:lnTo>
                <a:lnTo>
                  <a:pt x="4229100" y="3048"/>
                </a:lnTo>
                <a:close/>
              </a:path>
              <a:path w="4234815" h="1065529">
                <a:moveTo>
                  <a:pt x="4234434" y="3048"/>
                </a:moveTo>
                <a:lnTo>
                  <a:pt x="4229100" y="3048"/>
                </a:lnTo>
                <a:lnTo>
                  <a:pt x="4231386" y="5334"/>
                </a:lnTo>
                <a:lnTo>
                  <a:pt x="4234434" y="5334"/>
                </a:lnTo>
                <a:lnTo>
                  <a:pt x="423443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2315717" y="6545580"/>
          <a:ext cx="2813049" cy="133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647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Version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HLen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Services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Length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361">
                <a:tc gridSpan="3"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Identification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54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Flags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Fragment</a:t>
                      </a:r>
                      <a:r>
                        <a:rPr sz="7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Offset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599">
                <a:tc gridSpan="2">
                  <a:txBody>
                    <a:bodyPr/>
                    <a:lstStyle/>
                    <a:p>
                      <a:pPr marR="6223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TTL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Protocol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IP Header</a:t>
                      </a:r>
                      <a:r>
                        <a:rPr sz="7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Checksum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79">
                <a:tc gridSpan="5"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Source 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7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latin typeface="Arial"/>
                          <a:cs typeface="Arial"/>
                        </a:rPr>
                        <a:t>Address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04">
                <a:tc gridSpan="5">
                  <a:txBody>
                    <a:bodyPr/>
                    <a:lstStyle/>
                    <a:p>
                      <a:pPr marL="8820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Destination IP</a:t>
                      </a:r>
                      <a:r>
                        <a:rPr sz="7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latin typeface="Arial"/>
                          <a:cs typeface="Arial"/>
                        </a:rPr>
                        <a:t>Address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 gridSpan="5">
                  <a:txBody>
                    <a:bodyPr/>
                    <a:lstStyle/>
                    <a:p>
                      <a:pPr marL="6629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Options</a:t>
                      </a:r>
                      <a:r>
                        <a:rPr sz="7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(variable)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1791716" y="5709154"/>
            <a:ext cx="4149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b="1" spc="-5" dirty="0">
                <a:latin typeface="Times New Roman"/>
                <a:cs typeface="Times New Roman"/>
              </a:rPr>
              <a:t>Identification field uniquely identifies each datagram sent by a host. It is normally incremented  by one each </a:t>
            </a:r>
            <a:r>
              <a:rPr sz="800" b="1" spc="-10" dirty="0">
                <a:latin typeface="Times New Roman"/>
                <a:cs typeface="Times New Roman"/>
              </a:rPr>
              <a:t>time </a:t>
            </a:r>
            <a:r>
              <a:rPr sz="800" b="1" spc="-5" dirty="0">
                <a:latin typeface="Times New Roman"/>
                <a:cs typeface="Times New Roman"/>
              </a:rPr>
              <a:t>a host sends a datagram. </a:t>
            </a:r>
            <a:r>
              <a:rPr sz="800" b="1" spc="-20" dirty="0">
                <a:latin typeface="Times New Roman"/>
                <a:cs typeface="Times New Roman"/>
              </a:rPr>
              <a:t>Very </a:t>
            </a:r>
            <a:r>
              <a:rPr sz="800" b="1" spc="-5" dirty="0">
                <a:latin typeface="Times New Roman"/>
                <a:cs typeface="Times New Roman"/>
              </a:rPr>
              <a:t>useful for fragmentation and</a:t>
            </a:r>
            <a:r>
              <a:rPr sz="800" b="1" spc="160" dirty="0">
                <a:latin typeface="Times New Roman"/>
                <a:cs typeface="Times New Roman"/>
              </a:rPr>
              <a:t> </a:t>
            </a:r>
            <a:r>
              <a:rPr sz="800" b="1" spc="-10" dirty="0">
                <a:latin typeface="Times New Roman"/>
                <a:cs typeface="Times New Roman"/>
              </a:rPr>
              <a:t>reassembly.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82012" y="6761226"/>
            <a:ext cx="108313" cy="86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47316" y="8788394"/>
            <a:ext cx="37566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</a:t>
            </a:r>
            <a:r>
              <a:rPr sz="500" spc="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98091" y="562432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15717" y="2568701"/>
            <a:ext cx="2816860" cy="215900"/>
          </a:xfrm>
          <a:custGeom>
            <a:avLst/>
            <a:gdLst/>
            <a:ahLst/>
            <a:cxnLst/>
            <a:rect l="l" t="t" r="r" b="b"/>
            <a:pathLst>
              <a:path w="2816860" h="215900">
                <a:moveTo>
                  <a:pt x="2813304" y="0"/>
                </a:moveTo>
                <a:lnTo>
                  <a:pt x="3048" y="0"/>
                </a:lnTo>
                <a:lnTo>
                  <a:pt x="762" y="762"/>
                </a:lnTo>
                <a:lnTo>
                  <a:pt x="0" y="2286"/>
                </a:lnTo>
                <a:lnTo>
                  <a:pt x="0" y="215645"/>
                </a:lnTo>
                <a:lnTo>
                  <a:pt x="6095" y="215645"/>
                </a:lnTo>
                <a:lnTo>
                  <a:pt x="6095" y="5334"/>
                </a:lnTo>
                <a:lnTo>
                  <a:pt x="3048" y="5334"/>
                </a:lnTo>
                <a:lnTo>
                  <a:pt x="6095" y="2286"/>
                </a:lnTo>
                <a:lnTo>
                  <a:pt x="2816352" y="2286"/>
                </a:lnTo>
                <a:lnTo>
                  <a:pt x="2815590" y="762"/>
                </a:lnTo>
                <a:lnTo>
                  <a:pt x="2813304" y="0"/>
                </a:lnTo>
                <a:close/>
              </a:path>
              <a:path w="2816860" h="215900">
                <a:moveTo>
                  <a:pt x="2811018" y="2286"/>
                </a:moveTo>
                <a:lnTo>
                  <a:pt x="2811018" y="215645"/>
                </a:lnTo>
                <a:lnTo>
                  <a:pt x="2816352" y="215645"/>
                </a:lnTo>
                <a:lnTo>
                  <a:pt x="2816352" y="5334"/>
                </a:lnTo>
                <a:lnTo>
                  <a:pt x="2813304" y="5334"/>
                </a:lnTo>
                <a:lnTo>
                  <a:pt x="2811018" y="2286"/>
                </a:lnTo>
                <a:close/>
              </a:path>
              <a:path w="2816860" h="215900">
                <a:moveTo>
                  <a:pt x="6095" y="2286"/>
                </a:moveTo>
                <a:lnTo>
                  <a:pt x="3048" y="5334"/>
                </a:lnTo>
                <a:lnTo>
                  <a:pt x="6095" y="5334"/>
                </a:lnTo>
                <a:lnTo>
                  <a:pt x="6095" y="2286"/>
                </a:lnTo>
                <a:close/>
              </a:path>
              <a:path w="2816860" h="215900">
                <a:moveTo>
                  <a:pt x="2811018" y="2286"/>
                </a:moveTo>
                <a:lnTo>
                  <a:pt x="6095" y="2286"/>
                </a:lnTo>
                <a:lnTo>
                  <a:pt x="6095" y="5334"/>
                </a:lnTo>
                <a:lnTo>
                  <a:pt x="2811018" y="5334"/>
                </a:lnTo>
                <a:lnTo>
                  <a:pt x="2811018" y="2286"/>
                </a:lnTo>
                <a:close/>
              </a:path>
              <a:path w="2816860" h="215900">
                <a:moveTo>
                  <a:pt x="2816352" y="2286"/>
                </a:moveTo>
                <a:lnTo>
                  <a:pt x="2811018" y="2286"/>
                </a:lnTo>
                <a:lnTo>
                  <a:pt x="2813304" y="5334"/>
                </a:lnTo>
                <a:lnTo>
                  <a:pt x="2816352" y="5334"/>
                </a:lnTo>
                <a:lnTo>
                  <a:pt x="2816352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79395" y="2425696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9154" y="2425696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7387" y="2425696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9434" y="2425696"/>
            <a:ext cx="125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1</a:t>
            </a:r>
            <a:r>
              <a:rPr sz="700" b="1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5548" y="2425696"/>
            <a:ext cx="125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1</a:t>
            </a:r>
            <a:r>
              <a:rPr sz="700" b="1" dirty="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8317" y="2425696"/>
            <a:ext cx="125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3</a:t>
            </a:r>
            <a:r>
              <a:rPr sz="700" b="1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9370" y="1783079"/>
            <a:ext cx="2552700" cy="1001394"/>
          </a:xfrm>
          <a:custGeom>
            <a:avLst/>
            <a:gdLst/>
            <a:ahLst/>
            <a:cxnLst/>
            <a:rect l="l" t="t" r="r" b="b"/>
            <a:pathLst>
              <a:path w="2552700" h="1001394">
                <a:moveTo>
                  <a:pt x="2126742" y="173736"/>
                </a:moveTo>
                <a:lnTo>
                  <a:pt x="1488948" y="173736"/>
                </a:lnTo>
                <a:lnTo>
                  <a:pt x="1345092" y="1001267"/>
                </a:lnTo>
                <a:lnTo>
                  <a:pt x="1374770" y="1001267"/>
                </a:lnTo>
                <a:lnTo>
                  <a:pt x="2126742" y="173736"/>
                </a:lnTo>
                <a:close/>
              </a:path>
              <a:path w="2552700" h="1001394">
                <a:moveTo>
                  <a:pt x="2552700" y="0"/>
                </a:moveTo>
                <a:lnTo>
                  <a:pt x="0" y="0"/>
                </a:lnTo>
                <a:lnTo>
                  <a:pt x="0" y="173736"/>
                </a:lnTo>
                <a:lnTo>
                  <a:pt x="2552700" y="173736"/>
                </a:lnTo>
                <a:lnTo>
                  <a:pt x="2552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6322" y="1780032"/>
            <a:ext cx="2558415" cy="1004569"/>
          </a:xfrm>
          <a:custGeom>
            <a:avLst/>
            <a:gdLst/>
            <a:ahLst/>
            <a:cxnLst/>
            <a:rect l="l" t="t" r="r" b="b"/>
            <a:pathLst>
              <a:path w="2558415" h="1004569">
                <a:moveTo>
                  <a:pt x="1488948" y="176022"/>
                </a:moveTo>
                <a:lnTo>
                  <a:pt x="1345021" y="1004316"/>
                </a:lnTo>
                <a:lnTo>
                  <a:pt x="1350437" y="1004316"/>
                </a:lnTo>
                <a:lnTo>
                  <a:pt x="1493982" y="179832"/>
                </a:lnTo>
                <a:lnTo>
                  <a:pt x="1491996" y="179832"/>
                </a:lnTo>
                <a:lnTo>
                  <a:pt x="1488948" y="176022"/>
                </a:lnTo>
                <a:close/>
              </a:path>
              <a:path w="2558415" h="1004569">
                <a:moveTo>
                  <a:pt x="2552700" y="173736"/>
                </a:moveTo>
                <a:lnTo>
                  <a:pt x="2129028" y="173736"/>
                </a:lnTo>
                <a:lnTo>
                  <a:pt x="1373491" y="1004316"/>
                </a:lnTo>
                <a:lnTo>
                  <a:pt x="1380897" y="1004316"/>
                </a:lnTo>
                <a:lnTo>
                  <a:pt x="2130690" y="179832"/>
                </a:lnTo>
                <a:lnTo>
                  <a:pt x="2129790" y="179832"/>
                </a:lnTo>
                <a:lnTo>
                  <a:pt x="2132076" y="178308"/>
                </a:lnTo>
                <a:lnTo>
                  <a:pt x="2558034" y="178308"/>
                </a:lnTo>
                <a:lnTo>
                  <a:pt x="2558034" y="176784"/>
                </a:lnTo>
                <a:lnTo>
                  <a:pt x="2552700" y="176784"/>
                </a:lnTo>
                <a:lnTo>
                  <a:pt x="2552700" y="173736"/>
                </a:lnTo>
                <a:close/>
              </a:path>
              <a:path w="2558415" h="1004569">
                <a:moveTo>
                  <a:pt x="2558034" y="0"/>
                </a:moveTo>
                <a:lnTo>
                  <a:pt x="0" y="0"/>
                </a:lnTo>
                <a:lnTo>
                  <a:pt x="0" y="179832"/>
                </a:lnTo>
                <a:lnTo>
                  <a:pt x="1488285" y="179832"/>
                </a:lnTo>
                <a:lnTo>
                  <a:pt x="1488815" y="176784"/>
                </a:lnTo>
                <a:lnTo>
                  <a:pt x="5334" y="176784"/>
                </a:lnTo>
                <a:lnTo>
                  <a:pt x="3048" y="173736"/>
                </a:lnTo>
                <a:lnTo>
                  <a:pt x="5334" y="173736"/>
                </a:lnTo>
                <a:lnTo>
                  <a:pt x="5334" y="6096"/>
                </a:lnTo>
                <a:lnTo>
                  <a:pt x="3048" y="6096"/>
                </a:lnTo>
                <a:lnTo>
                  <a:pt x="5334" y="3048"/>
                </a:lnTo>
                <a:lnTo>
                  <a:pt x="2558034" y="3048"/>
                </a:lnTo>
                <a:lnTo>
                  <a:pt x="2558034" y="0"/>
                </a:lnTo>
                <a:close/>
              </a:path>
              <a:path w="2558415" h="1004569">
                <a:moveTo>
                  <a:pt x="1494646" y="176022"/>
                </a:moveTo>
                <a:lnTo>
                  <a:pt x="1488948" y="176022"/>
                </a:lnTo>
                <a:lnTo>
                  <a:pt x="1491996" y="179832"/>
                </a:lnTo>
                <a:lnTo>
                  <a:pt x="1493982" y="179832"/>
                </a:lnTo>
                <a:lnTo>
                  <a:pt x="1494646" y="176022"/>
                </a:lnTo>
                <a:close/>
              </a:path>
              <a:path w="2558415" h="1004569">
                <a:moveTo>
                  <a:pt x="2132076" y="178308"/>
                </a:moveTo>
                <a:lnTo>
                  <a:pt x="2129790" y="179832"/>
                </a:lnTo>
                <a:lnTo>
                  <a:pt x="2130690" y="179832"/>
                </a:lnTo>
                <a:lnTo>
                  <a:pt x="2132076" y="178308"/>
                </a:lnTo>
                <a:close/>
              </a:path>
              <a:path w="2558415" h="1004569">
                <a:moveTo>
                  <a:pt x="2558034" y="178308"/>
                </a:moveTo>
                <a:lnTo>
                  <a:pt x="2132076" y="178308"/>
                </a:lnTo>
                <a:lnTo>
                  <a:pt x="2130690" y="179832"/>
                </a:lnTo>
                <a:lnTo>
                  <a:pt x="2558034" y="179832"/>
                </a:lnTo>
                <a:lnTo>
                  <a:pt x="2558034" y="178308"/>
                </a:lnTo>
                <a:close/>
              </a:path>
              <a:path w="2558415" h="1004569">
                <a:moveTo>
                  <a:pt x="5334" y="173736"/>
                </a:moveTo>
                <a:lnTo>
                  <a:pt x="3048" y="173736"/>
                </a:lnTo>
                <a:lnTo>
                  <a:pt x="5334" y="176784"/>
                </a:lnTo>
                <a:lnTo>
                  <a:pt x="5334" y="173736"/>
                </a:lnTo>
                <a:close/>
              </a:path>
              <a:path w="2558415" h="1004569">
                <a:moveTo>
                  <a:pt x="1495044" y="173736"/>
                </a:moveTo>
                <a:lnTo>
                  <a:pt x="5334" y="173736"/>
                </a:lnTo>
                <a:lnTo>
                  <a:pt x="5334" y="176784"/>
                </a:lnTo>
                <a:lnTo>
                  <a:pt x="1488815" y="176784"/>
                </a:lnTo>
                <a:lnTo>
                  <a:pt x="1488948" y="176022"/>
                </a:lnTo>
                <a:lnTo>
                  <a:pt x="1494646" y="176022"/>
                </a:lnTo>
                <a:lnTo>
                  <a:pt x="1495044" y="173736"/>
                </a:lnTo>
                <a:close/>
              </a:path>
              <a:path w="2558415" h="1004569">
                <a:moveTo>
                  <a:pt x="2552700" y="3048"/>
                </a:moveTo>
                <a:lnTo>
                  <a:pt x="2552700" y="176784"/>
                </a:lnTo>
                <a:lnTo>
                  <a:pt x="2555748" y="173736"/>
                </a:lnTo>
                <a:lnTo>
                  <a:pt x="2558034" y="173736"/>
                </a:lnTo>
                <a:lnTo>
                  <a:pt x="2558034" y="6096"/>
                </a:lnTo>
                <a:lnTo>
                  <a:pt x="2555748" y="6096"/>
                </a:lnTo>
                <a:lnTo>
                  <a:pt x="2552700" y="3048"/>
                </a:lnTo>
                <a:close/>
              </a:path>
              <a:path w="2558415" h="1004569">
                <a:moveTo>
                  <a:pt x="2558034" y="173736"/>
                </a:moveTo>
                <a:lnTo>
                  <a:pt x="2555748" y="173736"/>
                </a:lnTo>
                <a:lnTo>
                  <a:pt x="2552700" y="176784"/>
                </a:lnTo>
                <a:lnTo>
                  <a:pt x="2558034" y="176784"/>
                </a:lnTo>
                <a:lnTo>
                  <a:pt x="2558034" y="173736"/>
                </a:lnTo>
                <a:close/>
              </a:path>
              <a:path w="2558415" h="1004569">
                <a:moveTo>
                  <a:pt x="5334" y="3048"/>
                </a:moveTo>
                <a:lnTo>
                  <a:pt x="3048" y="6096"/>
                </a:lnTo>
                <a:lnTo>
                  <a:pt x="5334" y="6096"/>
                </a:lnTo>
                <a:lnTo>
                  <a:pt x="5334" y="3048"/>
                </a:lnTo>
                <a:close/>
              </a:path>
              <a:path w="2558415" h="1004569">
                <a:moveTo>
                  <a:pt x="2552700" y="3048"/>
                </a:moveTo>
                <a:lnTo>
                  <a:pt x="5334" y="3048"/>
                </a:lnTo>
                <a:lnTo>
                  <a:pt x="5334" y="6096"/>
                </a:lnTo>
                <a:lnTo>
                  <a:pt x="2552700" y="6096"/>
                </a:lnTo>
                <a:lnTo>
                  <a:pt x="2552700" y="3048"/>
                </a:lnTo>
                <a:close/>
              </a:path>
              <a:path w="2558415" h="1004569">
                <a:moveTo>
                  <a:pt x="2558034" y="3048"/>
                </a:moveTo>
                <a:lnTo>
                  <a:pt x="2552700" y="3048"/>
                </a:lnTo>
                <a:lnTo>
                  <a:pt x="2555748" y="6096"/>
                </a:lnTo>
                <a:lnTo>
                  <a:pt x="2558034" y="6096"/>
                </a:lnTo>
                <a:lnTo>
                  <a:pt x="255803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315717" y="2568701"/>
          <a:ext cx="2813049" cy="1331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647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Version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HLen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Services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Length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360">
                <a:tc gridSpan="3"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Identification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54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Flags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Fragment</a:t>
                      </a:r>
                      <a:r>
                        <a:rPr sz="7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Offset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599">
                <a:tc gridSpan="2">
                  <a:txBody>
                    <a:bodyPr/>
                    <a:lstStyle/>
                    <a:p>
                      <a:pPr marR="6223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TTL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Protocol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IP Header</a:t>
                      </a:r>
                      <a:r>
                        <a:rPr sz="7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Checksum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0">
                <a:tc gridSpan="5"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Source 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7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latin typeface="Arial"/>
                          <a:cs typeface="Arial"/>
                        </a:rPr>
                        <a:t>Address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03">
                <a:tc gridSpan="5">
                  <a:txBody>
                    <a:bodyPr/>
                    <a:lstStyle/>
                    <a:p>
                      <a:pPr marL="8820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Destination IP</a:t>
                      </a:r>
                      <a:r>
                        <a:rPr sz="7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latin typeface="Arial"/>
                          <a:cs typeface="Arial"/>
                        </a:rPr>
                        <a:t>Address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4">
                <a:tc gridSpan="5">
                  <a:txBody>
                    <a:bodyPr/>
                    <a:lstStyle/>
                    <a:p>
                      <a:pPr marL="6629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Options</a:t>
                      </a:r>
                      <a:r>
                        <a:rPr sz="7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(variable)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611627" y="1793236"/>
            <a:ext cx="23831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" dirty="0">
                <a:latin typeface="Times New Roman"/>
                <a:cs typeface="Times New Roman"/>
              </a:rPr>
              <a:t>flags field also used for fragmentation and</a:t>
            </a:r>
            <a:r>
              <a:rPr sz="800" b="1" spc="-10" dirty="0">
                <a:latin typeface="Times New Roman"/>
                <a:cs typeface="Times New Roman"/>
              </a:rPr>
              <a:t> reassembly.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17441" y="2784347"/>
            <a:ext cx="36830" cy="40640"/>
          </a:xfrm>
          <a:custGeom>
            <a:avLst/>
            <a:gdLst/>
            <a:ahLst/>
            <a:cxnLst/>
            <a:rect l="l" t="t" r="r" b="b"/>
            <a:pathLst>
              <a:path w="36829" h="40639">
                <a:moveTo>
                  <a:pt x="36698" y="0"/>
                </a:moveTo>
                <a:lnTo>
                  <a:pt x="7020" y="0"/>
                </a:lnTo>
                <a:lnTo>
                  <a:pt x="0" y="40386"/>
                </a:lnTo>
                <a:lnTo>
                  <a:pt x="366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12870" y="2784348"/>
            <a:ext cx="44450" cy="48895"/>
          </a:xfrm>
          <a:custGeom>
            <a:avLst/>
            <a:gdLst/>
            <a:ahLst/>
            <a:cxnLst/>
            <a:rect l="l" t="t" r="r" b="b"/>
            <a:pathLst>
              <a:path w="44450" h="48894">
                <a:moveTo>
                  <a:pt x="13889" y="0"/>
                </a:moveTo>
                <a:lnTo>
                  <a:pt x="8473" y="0"/>
                </a:lnTo>
                <a:lnTo>
                  <a:pt x="0" y="48767"/>
                </a:lnTo>
                <a:lnTo>
                  <a:pt x="7622" y="40385"/>
                </a:lnTo>
                <a:lnTo>
                  <a:pt x="6857" y="40385"/>
                </a:lnTo>
                <a:lnTo>
                  <a:pt x="2285" y="38099"/>
                </a:lnTo>
                <a:lnTo>
                  <a:pt x="8432" y="31342"/>
                </a:lnTo>
                <a:lnTo>
                  <a:pt x="13889" y="0"/>
                </a:lnTo>
                <a:close/>
              </a:path>
              <a:path w="44450" h="48894">
                <a:moveTo>
                  <a:pt x="8432" y="31342"/>
                </a:moveTo>
                <a:lnTo>
                  <a:pt x="2285" y="38099"/>
                </a:lnTo>
                <a:lnTo>
                  <a:pt x="6857" y="40385"/>
                </a:lnTo>
                <a:lnTo>
                  <a:pt x="8432" y="31342"/>
                </a:lnTo>
                <a:close/>
              </a:path>
              <a:path w="44450" h="48894">
                <a:moveTo>
                  <a:pt x="44349" y="0"/>
                </a:moveTo>
                <a:lnTo>
                  <a:pt x="36943" y="0"/>
                </a:lnTo>
                <a:lnTo>
                  <a:pt x="8432" y="31342"/>
                </a:lnTo>
                <a:lnTo>
                  <a:pt x="6857" y="40385"/>
                </a:lnTo>
                <a:lnTo>
                  <a:pt x="7622" y="40385"/>
                </a:lnTo>
                <a:lnTo>
                  <a:pt x="44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47316" y="4811517"/>
            <a:ext cx="37566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</a:t>
            </a:r>
            <a:r>
              <a:rPr sz="500" spc="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97251" y="4165265"/>
            <a:ext cx="2757638" cy="344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8091" y="1647444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5717" y="6545580"/>
            <a:ext cx="2816860" cy="215900"/>
          </a:xfrm>
          <a:custGeom>
            <a:avLst/>
            <a:gdLst/>
            <a:ahLst/>
            <a:cxnLst/>
            <a:rect l="l" t="t" r="r" b="b"/>
            <a:pathLst>
              <a:path w="2816860" h="215900">
                <a:moveTo>
                  <a:pt x="2813304" y="0"/>
                </a:moveTo>
                <a:lnTo>
                  <a:pt x="3048" y="0"/>
                </a:lnTo>
                <a:lnTo>
                  <a:pt x="762" y="762"/>
                </a:lnTo>
                <a:lnTo>
                  <a:pt x="0" y="2286"/>
                </a:lnTo>
                <a:lnTo>
                  <a:pt x="0" y="215645"/>
                </a:lnTo>
                <a:lnTo>
                  <a:pt x="6095" y="215645"/>
                </a:lnTo>
                <a:lnTo>
                  <a:pt x="6095" y="5334"/>
                </a:lnTo>
                <a:lnTo>
                  <a:pt x="3048" y="5334"/>
                </a:lnTo>
                <a:lnTo>
                  <a:pt x="6095" y="2286"/>
                </a:lnTo>
                <a:lnTo>
                  <a:pt x="2816352" y="2286"/>
                </a:lnTo>
                <a:lnTo>
                  <a:pt x="2815590" y="762"/>
                </a:lnTo>
                <a:lnTo>
                  <a:pt x="2813304" y="0"/>
                </a:lnTo>
                <a:close/>
              </a:path>
              <a:path w="2816860" h="215900">
                <a:moveTo>
                  <a:pt x="2811018" y="2286"/>
                </a:moveTo>
                <a:lnTo>
                  <a:pt x="2811018" y="215645"/>
                </a:lnTo>
                <a:lnTo>
                  <a:pt x="2816352" y="215645"/>
                </a:lnTo>
                <a:lnTo>
                  <a:pt x="2816352" y="5334"/>
                </a:lnTo>
                <a:lnTo>
                  <a:pt x="2813304" y="5334"/>
                </a:lnTo>
                <a:lnTo>
                  <a:pt x="2811018" y="2286"/>
                </a:lnTo>
                <a:close/>
              </a:path>
              <a:path w="2816860" h="215900">
                <a:moveTo>
                  <a:pt x="6095" y="2286"/>
                </a:moveTo>
                <a:lnTo>
                  <a:pt x="3048" y="5334"/>
                </a:lnTo>
                <a:lnTo>
                  <a:pt x="6095" y="5334"/>
                </a:lnTo>
                <a:lnTo>
                  <a:pt x="6095" y="2286"/>
                </a:lnTo>
                <a:close/>
              </a:path>
              <a:path w="2816860" h="215900">
                <a:moveTo>
                  <a:pt x="2811018" y="2286"/>
                </a:moveTo>
                <a:lnTo>
                  <a:pt x="6095" y="2286"/>
                </a:lnTo>
                <a:lnTo>
                  <a:pt x="6095" y="5334"/>
                </a:lnTo>
                <a:lnTo>
                  <a:pt x="2811018" y="5334"/>
                </a:lnTo>
                <a:lnTo>
                  <a:pt x="2811018" y="2286"/>
                </a:lnTo>
                <a:close/>
              </a:path>
              <a:path w="2816860" h="215900">
                <a:moveTo>
                  <a:pt x="2816352" y="2286"/>
                </a:moveTo>
                <a:lnTo>
                  <a:pt x="2811018" y="2286"/>
                </a:lnTo>
                <a:lnTo>
                  <a:pt x="2813304" y="5334"/>
                </a:lnTo>
                <a:lnTo>
                  <a:pt x="2816352" y="5334"/>
                </a:lnTo>
                <a:lnTo>
                  <a:pt x="2816352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79395" y="6402574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09154" y="6402574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37387" y="6402574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49434" y="6402574"/>
            <a:ext cx="125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1</a:t>
            </a:r>
            <a:r>
              <a:rPr sz="700" b="1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55548" y="6402574"/>
            <a:ext cx="125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1</a:t>
            </a:r>
            <a:r>
              <a:rPr sz="700" b="1" dirty="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58317" y="6402574"/>
            <a:ext cx="125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3</a:t>
            </a:r>
            <a:r>
              <a:rPr sz="700" b="1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20695" y="5770626"/>
            <a:ext cx="2914015" cy="990600"/>
          </a:xfrm>
          <a:custGeom>
            <a:avLst/>
            <a:gdLst/>
            <a:ahLst/>
            <a:cxnLst/>
            <a:rect l="l" t="t" r="r" b="b"/>
            <a:pathLst>
              <a:path w="2914015" h="990600">
                <a:moveTo>
                  <a:pt x="2428494" y="415290"/>
                </a:moveTo>
                <a:lnTo>
                  <a:pt x="1700022" y="415290"/>
                </a:lnTo>
                <a:lnTo>
                  <a:pt x="1943022" y="990599"/>
                </a:lnTo>
                <a:lnTo>
                  <a:pt x="2009646" y="990599"/>
                </a:lnTo>
                <a:lnTo>
                  <a:pt x="2428494" y="415290"/>
                </a:lnTo>
                <a:close/>
              </a:path>
              <a:path w="2914015" h="990600">
                <a:moveTo>
                  <a:pt x="2913888" y="0"/>
                </a:moveTo>
                <a:lnTo>
                  <a:pt x="0" y="0"/>
                </a:lnTo>
                <a:lnTo>
                  <a:pt x="0" y="415290"/>
                </a:lnTo>
                <a:lnTo>
                  <a:pt x="2913888" y="415290"/>
                </a:lnTo>
                <a:lnTo>
                  <a:pt x="29138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8410" y="5768340"/>
            <a:ext cx="2919730" cy="993140"/>
          </a:xfrm>
          <a:custGeom>
            <a:avLst/>
            <a:gdLst/>
            <a:ahLst/>
            <a:cxnLst/>
            <a:rect l="l" t="t" r="r" b="b"/>
            <a:pathLst>
              <a:path w="2919729" h="993140">
                <a:moveTo>
                  <a:pt x="1700022" y="419100"/>
                </a:moveTo>
                <a:lnTo>
                  <a:pt x="1942302" y="992885"/>
                </a:lnTo>
                <a:lnTo>
                  <a:pt x="1948267" y="992885"/>
                </a:lnTo>
                <a:lnTo>
                  <a:pt x="1706844" y="420623"/>
                </a:lnTo>
                <a:lnTo>
                  <a:pt x="1702308" y="420623"/>
                </a:lnTo>
                <a:lnTo>
                  <a:pt x="1700022" y="419100"/>
                </a:lnTo>
                <a:close/>
              </a:path>
              <a:path w="2919729" h="993140">
                <a:moveTo>
                  <a:pt x="2913888" y="415290"/>
                </a:moveTo>
                <a:lnTo>
                  <a:pt x="2429256" y="415290"/>
                </a:lnTo>
                <a:lnTo>
                  <a:pt x="2008555" y="992885"/>
                </a:lnTo>
                <a:lnTo>
                  <a:pt x="2015080" y="992885"/>
                </a:lnTo>
                <a:lnTo>
                  <a:pt x="2431955" y="420623"/>
                </a:lnTo>
                <a:lnTo>
                  <a:pt x="2430780" y="420623"/>
                </a:lnTo>
                <a:lnTo>
                  <a:pt x="2433066" y="419100"/>
                </a:lnTo>
                <a:lnTo>
                  <a:pt x="2919222" y="419100"/>
                </a:lnTo>
                <a:lnTo>
                  <a:pt x="2919222" y="417576"/>
                </a:lnTo>
                <a:lnTo>
                  <a:pt x="2913888" y="417576"/>
                </a:lnTo>
                <a:lnTo>
                  <a:pt x="2913888" y="415290"/>
                </a:lnTo>
                <a:close/>
              </a:path>
              <a:path w="2919729" h="993140">
                <a:moveTo>
                  <a:pt x="2919222" y="0"/>
                </a:moveTo>
                <a:lnTo>
                  <a:pt x="0" y="0"/>
                </a:lnTo>
                <a:lnTo>
                  <a:pt x="0" y="420623"/>
                </a:lnTo>
                <a:lnTo>
                  <a:pt x="1700665" y="420623"/>
                </a:lnTo>
                <a:lnTo>
                  <a:pt x="1700022" y="419100"/>
                </a:lnTo>
                <a:lnTo>
                  <a:pt x="1706201" y="419100"/>
                </a:lnTo>
                <a:lnTo>
                  <a:pt x="1705558" y="417576"/>
                </a:lnTo>
                <a:lnTo>
                  <a:pt x="5334" y="417576"/>
                </a:lnTo>
                <a:lnTo>
                  <a:pt x="2286" y="415290"/>
                </a:lnTo>
                <a:lnTo>
                  <a:pt x="5334" y="415290"/>
                </a:lnTo>
                <a:lnTo>
                  <a:pt x="5334" y="5334"/>
                </a:lnTo>
                <a:lnTo>
                  <a:pt x="2285" y="5334"/>
                </a:lnTo>
                <a:lnTo>
                  <a:pt x="5334" y="2286"/>
                </a:lnTo>
                <a:lnTo>
                  <a:pt x="2919222" y="2286"/>
                </a:lnTo>
                <a:lnTo>
                  <a:pt x="2919222" y="0"/>
                </a:lnTo>
                <a:close/>
              </a:path>
              <a:path w="2919729" h="993140">
                <a:moveTo>
                  <a:pt x="1706201" y="419100"/>
                </a:moveTo>
                <a:lnTo>
                  <a:pt x="1700022" y="419100"/>
                </a:lnTo>
                <a:lnTo>
                  <a:pt x="1702308" y="420623"/>
                </a:lnTo>
                <a:lnTo>
                  <a:pt x="1706844" y="420623"/>
                </a:lnTo>
                <a:lnTo>
                  <a:pt x="1706201" y="419100"/>
                </a:lnTo>
                <a:close/>
              </a:path>
              <a:path w="2919729" h="993140">
                <a:moveTo>
                  <a:pt x="2433066" y="419100"/>
                </a:moveTo>
                <a:lnTo>
                  <a:pt x="2430780" y="420623"/>
                </a:lnTo>
                <a:lnTo>
                  <a:pt x="2431955" y="420623"/>
                </a:lnTo>
                <a:lnTo>
                  <a:pt x="2433066" y="419100"/>
                </a:lnTo>
                <a:close/>
              </a:path>
              <a:path w="2919729" h="993140">
                <a:moveTo>
                  <a:pt x="2919222" y="419100"/>
                </a:moveTo>
                <a:lnTo>
                  <a:pt x="2433066" y="419100"/>
                </a:lnTo>
                <a:lnTo>
                  <a:pt x="2431955" y="420623"/>
                </a:lnTo>
                <a:lnTo>
                  <a:pt x="2919222" y="420623"/>
                </a:lnTo>
                <a:lnTo>
                  <a:pt x="2919222" y="419100"/>
                </a:lnTo>
                <a:close/>
              </a:path>
              <a:path w="2919729" h="993140">
                <a:moveTo>
                  <a:pt x="5334" y="415290"/>
                </a:moveTo>
                <a:lnTo>
                  <a:pt x="2286" y="415290"/>
                </a:lnTo>
                <a:lnTo>
                  <a:pt x="5334" y="417576"/>
                </a:lnTo>
                <a:lnTo>
                  <a:pt x="5334" y="415290"/>
                </a:lnTo>
                <a:close/>
              </a:path>
              <a:path w="2919729" h="993140">
                <a:moveTo>
                  <a:pt x="1704594" y="415290"/>
                </a:moveTo>
                <a:lnTo>
                  <a:pt x="5334" y="415290"/>
                </a:lnTo>
                <a:lnTo>
                  <a:pt x="5334" y="417576"/>
                </a:lnTo>
                <a:lnTo>
                  <a:pt x="1705558" y="417576"/>
                </a:lnTo>
                <a:lnTo>
                  <a:pt x="1704594" y="415290"/>
                </a:lnTo>
                <a:close/>
              </a:path>
              <a:path w="2919729" h="993140">
                <a:moveTo>
                  <a:pt x="2913888" y="2286"/>
                </a:moveTo>
                <a:lnTo>
                  <a:pt x="2913888" y="417576"/>
                </a:lnTo>
                <a:lnTo>
                  <a:pt x="2916174" y="415290"/>
                </a:lnTo>
                <a:lnTo>
                  <a:pt x="2919222" y="415290"/>
                </a:lnTo>
                <a:lnTo>
                  <a:pt x="2919222" y="5334"/>
                </a:lnTo>
                <a:lnTo>
                  <a:pt x="2916174" y="5334"/>
                </a:lnTo>
                <a:lnTo>
                  <a:pt x="2913888" y="2286"/>
                </a:lnTo>
                <a:close/>
              </a:path>
              <a:path w="2919729" h="993140">
                <a:moveTo>
                  <a:pt x="2919222" y="415290"/>
                </a:moveTo>
                <a:lnTo>
                  <a:pt x="2916174" y="415290"/>
                </a:lnTo>
                <a:lnTo>
                  <a:pt x="2913888" y="417576"/>
                </a:lnTo>
                <a:lnTo>
                  <a:pt x="2919222" y="417576"/>
                </a:lnTo>
                <a:lnTo>
                  <a:pt x="2919222" y="415290"/>
                </a:lnTo>
                <a:close/>
              </a:path>
              <a:path w="2919729" h="993140">
                <a:moveTo>
                  <a:pt x="5334" y="2286"/>
                </a:moveTo>
                <a:lnTo>
                  <a:pt x="2285" y="5334"/>
                </a:lnTo>
                <a:lnTo>
                  <a:pt x="5334" y="5334"/>
                </a:lnTo>
                <a:lnTo>
                  <a:pt x="5334" y="2286"/>
                </a:lnTo>
                <a:close/>
              </a:path>
              <a:path w="2919729" h="993140">
                <a:moveTo>
                  <a:pt x="2913888" y="2286"/>
                </a:moveTo>
                <a:lnTo>
                  <a:pt x="5334" y="2286"/>
                </a:lnTo>
                <a:lnTo>
                  <a:pt x="5334" y="5334"/>
                </a:lnTo>
                <a:lnTo>
                  <a:pt x="2913888" y="5334"/>
                </a:lnTo>
                <a:lnTo>
                  <a:pt x="2913888" y="2286"/>
                </a:lnTo>
                <a:close/>
              </a:path>
              <a:path w="2919729" h="993140">
                <a:moveTo>
                  <a:pt x="2919222" y="2286"/>
                </a:moveTo>
                <a:lnTo>
                  <a:pt x="2913888" y="2286"/>
                </a:lnTo>
                <a:lnTo>
                  <a:pt x="2916174" y="5334"/>
                </a:lnTo>
                <a:lnTo>
                  <a:pt x="2919222" y="5334"/>
                </a:lnTo>
                <a:lnTo>
                  <a:pt x="2919222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315717" y="6545580"/>
          <a:ext cx="2813049" cy="133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647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Version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HLen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Services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Length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361">
                <a:tc gridSpan="3"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Identification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54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Flags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Fragment</a:t>
                      </a:r>
                      <a:r>
                        <a:rPr sz="7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Offset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599">
                <a:tc gridSpan="2">
                  <a:txBody>
                    <a:bodyPr/>
                    <a:lstStyle/>
                    <a:p>
                      <a:pPr marR="6223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TTL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Protocol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IP Header</a:t>
                      </a:r>
                      <a:r>
                        <a:rPr sz="7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Checksum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79">
                <a:tc gridSpan="5"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Source 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7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latin typeface="Arial"/>
                          <a:cs typeface="Arial"/>
                        </a:rPr>
                        <a:t>Address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04">
                <a:tc gridSpan="5">
                  <a:txBody>
                    <a:bodyPr/>
                    <a:lstStyle/>
                    <a:p>
                      <a:pPr marL="8820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Destination IP</a:t>
                      </a:r>
                      <a:r>
                        <a:rPr sz="7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latin typeface="Arial"/>
                          <a:cs typeface="Arial"/>
                        </a:rPr>
                        <a:t>Address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 gridSpan="5">
                  <a:txBody>
                    <a:bodyPr/>
                    <a:lstStyle/>
                    <a:p>
                      <a:pPr marL="6629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Options</a:t>
                      </a:r>
                      <a:r>
                        <a:rPr sz="7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latin typeface="Arial"/>
                          <a:cs typeface="Arial"/>
                        </a:rPr>
                        <a:t>(variable)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2553716" y="5779258"/>
            <a:ext cx="27800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b="1" spc="-5" dirty="0">
                <a:latin typeface="Times New Roman"/>
                <a:cs typeface="Times New Roman"/>
              </a:rPr>
              <a:t>Fragmentation offset used for fragmentation and </a:t>
            </a:r>
            <a:r>
              <a:rPr sz="800" b="1" spc="-10" dirty="0">
                <a:latin typeface="Times New Roman"/>
                <a:cs typeface="Times New Roman"/>
              </a:rPr>
              <a:t>reassembly. It  </a:t>
            </a:r>
            <a:r>
              <a:rPr sz="800" b="1" spc="-5" dirty="0">
                <a:latin typeface="Times New Roman"/>
                <a:cs typeface="Times New Roman"/>
              </a:rPr>
              <a:t>shows the position of this </a:t>
            </a:r>
            <a:r>
              <a:rPr sz="800" b="1" spc="-10" dirty="0">
                <a:latin typeface="Times New Roman"/>
                <a:cs typeface="Times New Roman"/>
              </a:rPr>
              <a:t>fragment </a:t>
            </a:r>
            <a:r>
              <a:rPr sz="800" b="1" dirty="0">
                <a:latin typeface="Times New Roman"/>
                <a:cs typeface="Times New Roman"/>
              </a:rPr>
              <a:t>with </a:t>
            </a:r>
            <a:r>
              <a:rPr sz="800" b="1" spc="-10" dirty="0">
                <a:latin typeface="Times New Roman"/>
                <a:cs typeface="Times New Roman"/>
              </a:rPr>
              <a:t>respect </a:t>
            </a:r>
            <a:r>
              <a:rPr sz="800" b="1" spc="-5" dirty="0">
                <a:latin typeface="Times New Roman"/>
                <a:cs typeface="Times New Roman"/>
              </a:rPr>
              <a:t>to the </a:t>
            </a:r>
            <a:r>
              <a:rPr sz="800" b="1" dirty="0">
                <a:latin typeface="Times New Roman"/>
                <a:cs typeface="Times New Roman"/>
              </a:rPr>
              <a:t>whole  </a:t>
            </a:r>
            <a:r>
              <a:rPr sz="800" b="1" spc="-5" dirty="0">
                <a:latin typeface="Times New Roman"/>
                <a:cs typeface="Times New Roman"/>
              </a:rPr>
              <a:t>datagram.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63719" y="6761226"/>
            <a:ext cx="66675" cy="58419"/>
          </a:xfrm>
          <a:custGeom>
            <a:avLst/>
            <a:gdLst/>
            <a:ahLst/>
            <a:cxnLst/>
            <a:rect l="l" t="t" r="r" b="b"/>
            <a:pathLst>
              <a:path w="66675" h="58420">
                <a:moveTo>
                  <a:pt x="66623" y="0"/>
                </a:moveTo>
                <a:lnTo>
                  <a:pt x="0" y="0"/>
                </a:lnTo>
                <a:lnTo>
                  <a:pt x="24461" y="57912"/>
                </a:lnTo>
                <a:lnTo>
                  <a:pt x="666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60712" y="6761226"/>
            <a:ext cx="73025" cy="63500"/>
          </a:xfrm>
          <a:custGeom>
            <a:avLst/>
            <a:gdLst/>
            <a:ahLst/>
            <a:cxnLst/>
            <a:rect l="l" t="t" r="r" b="b"/>
            <a:pathLst>
              <a:path w="73025" h="63500">
                <a:moveTo>
                  <a:pt x="5964" y="0"/>
                </a:moveTo>
                <a:lnTo>
                  <a:pt x="0" y="0"/>
                </a:lnTo>
                <a:lnTo>
                  <a:pt x="26705" y="63246"/>
                </a:lnTo>
                <a:lnTo>
                  <a:pt x="31701" y="56388"/>
                </a:lnTo>
                <a:lnTo>
                  <a:pt x="25181" y="56388"/>
                </a:lnTo>
                <a:lnTo>
                  <a:pt x="28076" y="52413"/>
                </a:lnTo>
                <a:lnTo>
                  <a:pt x="5964" y="0"/>
                </a:lnTo>
                <a:close/>
              </a:path>
              <a:path w="73025" h="63500">
                <a:moveTo>
                  <a:pt x="28076" y="52413"/>
                </a:moveTo>
                <a:lnTo>
                  <a:pt x="25181" y="56388"/>
                </a:lnTo>
                <a:lnTo>
                  <a:pt x="29753" y="56388"/>
                </a:lnTo>
                <a:lnTo>
                  <a:pt x="28076" y="52413"/>
                </a:lnTo>
                <a:close/>
              </a:path>
              <a:path w="73025" h="63500">
                <a:moveTo>
                  <a:pt x="72778" y="0"/>
                </a:moveTo>
                <a:lnTo>
                  <a:pt x="66252" y="0"/>
                </a:lnTo>
                <a:lnTo>
                  <a:pt x="28076" y="52413"/>
                </a:lnTo>
                <a:lnTo>
                  <a:pt x="29753" y="56388"/>
                </a:lnTo>
                <a:lnTo>
                  <a:pt x="31701" y="56388"/>
                </a:lnTo>
                <a:lnTo>
                  <a:pt x="72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147316" y="8788394"/>
            <a:ext cx="37566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</a:t>
            </a:r>
            <a:r>
              <a:rPr sz="500" spc="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98091" y="562432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1534" y="80187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1/11/2010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1456" y="2607055"/>
            <a:ext cx="3790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Services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7458" y="2607055"/>
            <a:ext cx="30924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Length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5717" y="2568701"/>
            <a:ext cx="2816860" cy="215900"/>
          </a:xfrm>
          <a:custGeom>
            <a:avLst/>
            <a:gdLst/>
            <a:ahLst/>
            <a:cxnLst/>
            <a:rect l="l" t="t" r="r" b="b"/>
            <a:pathLst>
              <a:path w="2816860" h="215900">
                <a:moveTo>
                  <a:pt x="2813304" y="0"/>
                </a:moveTo>
                <a:lnTo>
                  <a:pt x="3048" y="0"/>
                </a:lnTo>
                <a:lnTo>
                  <a:pt x="762" y="762"/>
                </a:lnTo>
                <a:lnTo>
                  <a:pt x="0" y="2286"/>
                </a:lnTo>
                <a:lnTo>
                  <a:pt x="0" y="215645"/>
                </a:lnTo>
                <a:lnTo>
                  <a:pt x="6095" y="215645"/>
                </a:lnTo>
                <a:lnTo>
                  <a:pt x="6095" y="5334"/>
                </a:lnTo>
                <a:lnTo>
                  <a:pt x="3048" y="5334"/>
                </a:lnTo>
                <a:lnTo>
                  <a:pt x="6095" y="2286"/>
                </a:lnTo>
                <a:lnTo>
                  <a:pt x="2816352" y="2286"/>
                </a:lnTo>
                <a:lnTo>
                  <a:pt x="2815590" y="762"/>
                </a:lnTo>
                <a:lnTo>
                  <a:pt x="2813304" y="0"/>
                </a:lnTo>
                <a:close/>
              </a:path>
              <a:path w="2816860" h="215900">
                <a:moveTo>
                  <a:pt x="2811018" y="2286"/>
                </a:moveTo>
                <a:lnTo>
                  <a:pt x="2811018" y="215645"/>
                </a:lnTo>
                <a:lnTo>
                  <a:pt x="2816352" y="215645"/>
                </a:lnTo>
                <a:lnTo>
                  <a:pt x="2816352" y="5334"/>
                </a:lnTo>
                <a:lnTo>
                  <a:pt x="2813304" y="5334"/>
                </a:lnTo>
                <a:lnTo>
                  <a:pt x="2811018" y="2286"/>
                </a:lnTo>
                <a:close/>
              </a:path>
              <a:path w="2816860" h="215900">
                <a:moveTo>
                  <a:pt x="6095" y="2286"/>
                </a:moveTo>
                <a:lnTo>
                  <a:pt x="3048" y="5334"/>
                </a:lnTo>
                <a:lnTo>
                  <a:pt x="6095" y="5334"/>
                </a:lnTo>
                <a:lnTo>
                  <a:pt x="6095" y="2286"/>
                </a:lnTo>
                <a:close/>
              </a:path>
              <a:path w="2816860" h="215900">
                <a:moveTo>
                  <a:pt x="2811018" y="2286"/>
                </a:moveTo>
                <a:lnTo>
                  <a:pt x="6095" y="2286"/>
                </a:lnTo>
                <a:lnTo>
                  <a:pt x="6095" y="5334"/>
                </a:lnTo>
                <a:lnTo>
                  <a:pt x="2811018" y="5334"/>
                </a:lnTo>
                <a:lnTo>
                  <a:pt x="2811018" y="2286"/>
                </a:lnTo>
                <a:close/>
              </a:path>
              <a:path w="2816860" h="215900">
                <a:moveTo>
                  <a:pt x="2816352" y="2286"/>
                </a:moveTo>
                <a:lnTo>
                  <a:pt x="2811018" y="2286"/>
                </a:lnTo>
                <a:lnTo>
                  <a:pt x="2813304" y="5334"/>
                </a:lnTo>
                <a:lnTo>
                  <a:pt x="2816352" y="5334"/>
                </a:lnTo>
                <a:lnTo>
                  <a:pt x="2816352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2396" y="2576322"/>
            <a:ext cx="0" cy="208279"/>
          </a:xfrm>
          <a:custGeom>
            <a:avLst/>
            <a:gdLst/>
            <a:ahLst/>
            <a:cxnLst/>
            <a:rect l="l" t="t" r="r" b="b"/>
            <a:pathLst>
              <a:path h="208280">
                <a:moveTo>
                  <a:pt x="0" y="0"/>
                </a:moveTo>
                <a:lnTo>
                  <a:pt x="0" y="208026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0969" y="2568701"/>
            <a:ext cx="0" cy="223520"/>
          </a:xfrm>
          <a:custGeom>
            <a:avLst/>
            <a:gdLst/>
            <a:ahLst/>
            <a:cxnLst/>
            <a:rect l="l" t="t" r="r" b="b"/>
            <a:pathLst>
              <a:path h="223519">
                <a:moveTo>
                  <a:pt x="0" y="0"/>
                </a:moveTo>
                <a:lnTo>
                  <a:pt x="0" y="223266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49676" y="2576322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92095" y="2425696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8201" y="2425696"/>
            <a:ext cx="685165" cy="31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algn="ctr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5"/>
              </a:spcBef>
              <a:tabLst>
                <a:tab pos="450215" algn="l"/>
              </a:tabLst>
            </a:pPr>
            <a:r>
              <a:rPr sz="700" b="1" spc="-40" dirty="0">
                <a:latin typeface="Arial"/>
                <a:cs typeface="Arial"/>
              </a:rPr>
              <a:t>V</a:t>
            </a:r>
            <a:r>
              <a:rPr sz="700" b="1" spc="-5" dirty="0">
                <a:latin typeface="Arial"/>
                <a:cs typeface="Arial"/>
              </a:rPr>
              <a:t>e</a:t>
            </a:r>
            <a:r>
              <a:rPr sz="700" b="1" dirty="0">
                <a:latin typeface="Arial"/>
                <a:cs typeface="Arial"/>
              </a:rPr>
              <a:t>r</a:t>
            </a:r>
            <a:r>
              <a:rPr sz="700" b="1" spc="-5" dirty="0">
                <a:latin typeface="Arial"/>
                <a:cs typeface="Arial"/>
              </a:rPr>
              <a:t>s</a:t>
            </a:r>
            <a:r>
              <a:rPr sz="700" b="1" dirty="0">
                <a:latin typeface="Arial"/>
                <a:cs typeface="Arial"/>
              </a:rPr>
              <a:t>i</a:t>
            </a:r>
            <a:r>
              <a:rPr sz="700" b="1" spc="-5" dirty="0">
                <a:latin typeface="Arial"/>
                <a:cs typeface="Arial"/>
              </a:rPr>
              <a:t>o</a:t>
            </a:r>
            <a:r>
              <a:rPr sz="700" b="1" dirty="0">
                <a:latin typeface="Arial"/>
                <a:cs typeface="Arial"/>
              </a:rPr>
              <a:t>n	</a:t>
            </a:r>
            <a:r>
              <a:rPr sz="700" b="1" spc="-5" dirty="0">
                <a:latin typeface="Arial"/>
                <a:cs typeface="Arial"/>
              </a:rPr>
              <a:t>HLe</a:t>
            </a:r>
            <a:r>
              <a:rPr sz="700" b="1" dirty="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0087" y="2425696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2134" y="2425696"/>
            <a:ext cx="1123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1</a:t>
            </a:r>
            <a:r>
              <a:rPr sz="700" b="1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8248" y="2425696"/>
            <a:ext cx="1123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1</a:t>
            </a:r>
            <a:r>
              <a:rPr sz="700" b="1" dirty="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1017" y="2425696"/>
            <a:ext cx="1123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3</a:t>
            </a:r>
            <a:r>
              <a:rPr sz="700" b="1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44395" y="1869948"/>
            <a:ext cx="4267200" cy="914400"/>
          </a:xfrm>
          <a:custGeom>
            <a:avLst/>
            <a:gdLst/>
            <a:ahLst/>
            <a:cxnLst/>
            <a:rect l="l" t="t" r="r" b="b"/>
            <a:pathLst>
              <a:path w="4267200" h="914400">
                <a:moveTo>
                  <a:pt x="1778508" y="418338"/>
                </a:moveTo>
                <a:lnTo>
                  <a:pt x="711708" y="418338"/>
                </a:lnTo>
                <a:lnTo>
                  <a:pt x="979996" y="914400"/>
                </a:lnTo>
                <a:lnTo>
                  <a:pt x="1355076" y="914400"/>
                </a:lnTo>
                <a:lnTo>
                  <a:pt x="1778508" y="418338"/>
                </a:lnTo>
                <a:close/>
              </a:path>
              <a:path w="4267200" h="914400">
                <a:moveTo>
                  <a:pt x="4267200" y="0"/>
                </a:moveTo>
                <a:lnTo>
                  <a:pt x="0" y="0"/>
                </a:lnTo>
                <a:lnTo>
                  <a:pt x="0" y="418338"/>
                </a:lnTo>
                <a:lnTo>
                  <a:pt x="4267200" y="418338"/>
                </a:lnTo>
                <a:lnTo>
                  <a:pt x="426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42110" y="1867661"/>
            <a:ext cx="4272915" cy="916940"/>
          </a:xfrm>
          <a:custGeom>
            <a:avLst/>
            <a:gdLst/>
            <a:ahLst/>
            <a:cxnLst/>
            <a:rect l="l" t="t" r="r" b="b"/>
            <a:pathLst>
              <a:path w="4272915" h="916939">
                <a:moveTo>
                  <a:pt x="711708" y="422148"/>
                </a:moveTo>
                <a:lnTo>
                  <a:pt x="979317" y="916686"/>
                </a:lnTo>
                <a:lnTo>
                  <a:pt x="985497" y="916686"/>
                </a:lnTo>
                <a:lnTo>
                  <a:pt x="718407" y="423672"/>
                </a:lnTo>
                <a:lnTo>
                  <a:pt x="713994" y="423672"/>
                </a:lnTo>
                <a:lnTo>
                  <a:pt x="711708" y="422148"/>
                </a:lnTo>
                <a:close/>
              </a:path>
              <a:path w="4272915" h="916939">
                <a:moveTo>
                  <a:pt x="4267200" y="418338"/>
                </a:moveTo>
                <a:lnTo>
                  <a:pt x="1779270" y="418338"/>
                </a:lnTo>
                <a:lnTo>
                  <a:pt x="1354310" y="916686"/>
                </a:lnTo>
                <a:lnTo>
                  <a:pt x="1361802" y="916686"/>
                </a:lnTo>
                <a:lnTo>
                  <a:pt x="1782429" y="423672"/>
                </a:lnTo>
                <a:lnTo>
                  <a:pt x="1780794" y="423672"/>
                </a:lnTo>
                <a:lnTo>
                  <a:pt x="1783080" y="422909"/>
                </a:lnTo>
                <a:lnTo>
                  <a:pt x="4272534" y="422909"/>
                </a:lnTo>
                <a:lnTo>
                  <a:pt x="4272534" y="420623"/>
                </a:lnTo>
                <a:lnTo>
                  <a:pt x="4267200" y="420623"/>
                </a:lnTo>
                <a:lnTo>
                  <a:pt x="4267200" y="418338"/>
                </a:lnTo>
                <a:close/>
              </a:path>
              <a:path w="4272915" h="916939">
                <a:moveTo>
                  <a:pt x="4272534" y="0"/>
                </a:moveTo>
                <a:lnTo>
                  <a:pt x="0" y="0"/>
                </a:lnTo>
                <a:lnTo>
                  <a:pt x="0" y="423672"/>
                </a:lnTo>
                <a:lnTo>
                  <a:pt x="712532" y="423672"/>
                </a:lnTo>
                <a:lnTo>
                  <a:pt x="711708" y="422148"/>
                </a:lnTo>
                <a:lnTo>
                  <a:pt x="717582" y="422148"/>
                </a:lnTo>
                <a:lnTo>
                  <a:pt x="716756" y="420623"/>
                </a:lnTo>
                <a:lnTo>
                  <a:pt x="5334" y="420623"/>
                </a:lnTo>
                <a:lnTo>
                  <a:pt x="2286" y="418338"/>
                </a:lnTo>
                <a:lnTo>
                  <a:pt x="5334" y="418338"/>
                </a:lnTo>
                <a:lnTo>
                  <a:pt x="5334" y="5334"/>
                </a:lnTo>
                <a:lnTo>
                  <a:pt x="2285" y="5334"/>
                </a:lnTo>
                <a:lnTo>
                  <a:pt x="5334" y="2286"/>
                </a:lnTo>
                <a:lnTo>
                  <a:pt x="4272534" y="2286"/>
                </a:lnTo>
                <a:lnTo>
                  <a:pt x="4272534" y="0"/>
                </a:lnTo>
                <a:close/>
              </a:path>
              <a:path w="4272915" h="916939">
                <a:moveTo>
                  <a:pt x="717582" y="422148"/>
                </a:moveTo>
                <a:lnTo>
                  <a:pt x="711708" y="422148"/>
                </a:lnTo>
                <a:lnTo>
                  <a:pt x="713994" y="423672"/>
                </a:lnTo>
                <a:lnTo>
                  <a:pt x="718407" y="423672"/>
                </a:lnTo>
                <a:lnTo>
                  <a:pt x="717582" y="422148"/>
                </a:lnTo>
                <a:close/>
              </a:path>
              <a:path w="4272915" h="916939">
                <a:moveTo>
                  <a:pt x="1783080" y="422909"/>
                </a:moveTo>
                <a:lnTo>
                  <a:pt x="1780794" y="423672"/>
                </a:lnTo>
                <a:lnTo>
                  <a:pt x="1782429" y="423672"/>
                </a:lnTo>
                <a:lnTo>
                  <a:pt x="1783080" y="422909"/>
                </a:lnTo>
                <a:close/>
              </a:path>
              <a:path w="4272915" h="916939">
                <a:moveTo>
                  <a:pt x="4272534" y="422909"/>
                </a:moveTo>
                <a:lnTo>
                  <a:pt x="1783080" y="422909"/>
                </a:lnTo>
                <a:lnTo>
                  <a:pt x="1782429" y="423672"/>
                </a:lnTo>
                <a:lnTo>
                  <a:pt x="4272534" y="423672"/>
                </a:lnTo>
                <a:lnTo>
                  <a:pt x="4272534" y="422909"/>
                </a:lnTo>
                <a:close/>
              </a:path>
              <a:path w="4272915" h="916939">
                <a:moveTo>
                  <a:pt x="5334" y="418338"/>
                </a:moveTo>
                <a:lnTo>
                  <a:pt x="2286" y="418338"/>
                </a:lnTo>
                <a:lnTo>
                  <a:pt x="5334" y="420623"/>
                </a:lnTo>
                <a:lnTo>
                  <a:pt x="5334" y="418338"/>
                </a:lnTo>
                <a:close/>
              </a:path>
              <a:path w="4272915" h="916939">
                <a:moveTo>
                  <a:pt x="715518" y="418338"/>
                </a:moveTo>
                <a:lnTo>
                  <a:pt x="5334" y="418338"/>
                </a:lnTo>
                <a:lnTo>
                  <a:pt x="5334" y="420623"/>
                </a:lnTo>
                <a:lnTo>
                  <a:pt x="716756" y="420623"/>
                </a:lnTo>
                <a:lnTo>
                  <a:pt x="715518" y="418338"/>
                </a:lnTo>
                <a:close/>
              </a:path>
              <a:path w="4272915" h="916939">
                <a:moveTo>
                  <a:pt x="4267200" y="2286"/>
                </a:moveTo>
                <a:lnTo>
                  <a:pt x="4267200" y="420623"/>
                </a:lnTo>
                <a:lnTo>
                  <a:pt x="4269486" y="418338"/>
                </a:lnTo>
                <a:lnTo>
                  <a:pt x="4272534" y="418338"/>
                </a:lnTo>
                <a:lnTo>
                  <a:pt x="4272534" y="5334"/>
                </a:lnTo>
                <a:lnTo>
                  <a:pt x="4269486" y="5334"/>
                </a:lnTo>
                <a:lnTo>
                  <a:pt x="4267200" y="2286"/>
                </a:lnTo>
                <a:close/>
              </a:path>
              <a:path w="4272915" h="916939">
                <a:moveTo>
                  <a:pt x="4272534" y="418338"/>
                </a:moveTo>
                <a:lnTo>
                  <a:pt x="4269486" y="418338"/>
                </a:lnTo>
                <a:lnTo>
                  <a:pt x="4267200" y="420623"/>
                </a:lnTo>
                <a:lnTo>
                  <a:pt x="4272534" y="420623"/>
                </a:lnTo>
                <a:lnTo>
                  <a:pt x="4272534" y="418338"/>
                </a:lnTo>
                <a:close/>
              </a:path>
              <a:path w="4272915" h="916939">
                <a:moveTo>
                  <a:pt x="5334" y="2286"/>
                </a:moveTo>
                <a:lnTo>
                  <a:pt x="2285" y="5334"/>
                </a:lnTo>
                <a:lnTo>
                  <a:pt x="5334" y="5334"/>
                </a:lnTo>
                <a:lnTo>
                  <a:pt x="5334" y="2286"/>
                </a:lnTo>
                <a:close/>
              </a:path>
              <a:path w="4272915" h="916939">
                <a:moveTo>
                  <a:pt x="4267200" y="2286"/>
                </a:moveTo>
                <a:lnTo>
                  <a:pt x="5334" y="2286"/>
                </a:lnTo>
                <a:lnTo>
                  <a:pt x="5334" y="5334"/>
                </a:lnTo>
                <a:lnTo>
                  <a:pt x="4267200" y="5334"/>
                </a:lnTo>
                <a:lnTo>
                  <a:pt x="4267200" y="2286"/>
                </a:lnTo>
                <a:close/>
              </a:path>
              <a:path w="4272915" h="916939">
                <a:moveTo>
                  <a:pt x="4272534" y="2286"/>
                </a:moveTo>
                <a:lnTo>
                  <a:pt x="4267200" y="2286"/>
                </a:lnTo>
                <a:lnTo>
                  <a:pt x="4269486" y="5334"/>
                </a:lnTo>
                <a:lnTo>
                  <a:pt x="4272534" y="5334"/>
                </a:lnTo>
                <a:lnTo>
                  <a:pt x="4272534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90116" y="1880866"/>
            <a:ext cx="41509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800" b="1" spc="-5" dirty="0">
                <a:latin typeface="Times New Roman"/>
                <a:cs typeface="Times New Roman"/>
              </a:rPr>
              <a:t>Time-to-live (TTL ) field sets an upper limit on how </a:t>
            </a:r>
            <a:r>
              <a:rPr sz="800" b="1" spc="-10" dirty="0">
                <a:latin typeface="Times New Roman"/>
                <a:cs typeface="Times New Roman"/>
              </a:rPr>
              <a:t>man </a:t>
            </a:r>
            <a:r>
              <a:rPr sz="800" b="1" spc="-5" dirty="0">
                <a:latin typeface="Times New Roman"/>
                <a:cs typeface="Times New Roman"/>
              </a:rPr>
              <a:t>routers a datagram can go through.  Every router decrements TTL by 1 before sending it forward. If TTL reaches 0 the datagram is  dropped and an ICMP message is sent to the host</a:t>
            </a:r>
            <a:r>
              <a:rPr sz="800" b="1" spc="5" dirty="0">
                <a:latin typeface="Times New Roman"/>
                <a:cs typeface="Times New Roman"/>
              </a:rPr>
              <a:t> </a:t>
            </a:r>
            <a:r>
              <a:rPr sz="800" b="1" spc="-5" dirty="0">
                <a:latin typeface="Times New Roman"/>
                <a:cs typeface="Times New Roman"/>
              </a:rPr>
              <a:t>application.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20336" y="2844795"/>
            <a:ext cx="56578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Identification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8375" y="2832607"/>
            <a:ext cx="10769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78460" algn="l"/>
              </a:tabLst>
            </a:pPr>
            <a:r>
              <a:rPr sz="700" b="1" spc="-5" dirty="0">
                <a:latin typeface="Arial"/>
                <a:cs typeface="Arial"/>
              </a:rPr>
              <a:t>Flags	Fragment</a:t>
            </a:r>
            <a:r>
              <a:rPr sz="700" b="1" spc="-70" dirty="0">
                <a:latin typeface="Arial"/>
                <a:cs typeface="Arial"/>
              </a:rPr>
              <a:t> </a:t>
            </a:r>
            <a:r>
              <a:rPr sz="700" b="1" spc="-5" dirty="0">
                <a:latin typeface="Arial"/>
                <a:cs typeface="Arial"/>
              </a:rPr>
              <a:t>Offset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33464" y="3073404"/>
            <a:ext cx="1752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TTL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81709" y="3050544"/>
            <a:ext cx="1840864" cy="79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0"/>
              </a:spcBef>
              <a:tabLst>
                <a:tab pos="945515" algn="l"/>
              </a:tabLst>
            </a:pPr>
            <a:r>
              <a:rPr sz="700" b="1" spc="-5" dirty="0">
                <a:latin typeface="Arial"/>
                <a:cs typeface="Arial"/>
              </a:rPr>
              <a:t>Protocol	IP Header</a:t>
            </a:r>
            <a:r>
              <a:rPr sz="700" b="1" spc="-80" dirty="0">
                <a:latin typeface="Arial"/>
                <a:cs typeface="Arial"/>
              </a:rPr>
              <a:t> </a:t>
            </a:r>
            <a:r>
              <a:rPr sz="700" b="1" spc="-5" dirty="0">
                <a:latin typeface="Arial"/>
                <a:cs typeface="Arial"/>
              </a:rPr>
              <a:t>Checksum</a:t>
            </a:r>
            <a:endParaRPr sz="700">
              <a:latin typeface="Arial"/>
              <a:cs typeface="Arial"/>
            </a:endParaRPr>
          </a:p>
          <a:p>
            <a:pPr marL="219075" marR="649605" indent="71120">
              <a:lnSpc>
                <a:spcPts val="1750"/>
              </a:lnSpc>
              <a:spcBef>
                <a:spcPts val="170"/>
              </a:spcBef>
            </a:pPr>
            <a:r>
              <a:rPr sz="700" b="1" spc="-5" dirty="0">
                <a:latin typeface="Arial"/>
                <a:cs typeface="Arial"/>
              </a:rPr>
              <a:t>Source </a:t>
            </a:r>
            <a:r>
              <a:rPr sz="700" b="1" dirty="0">
                <a:latin typeface="Arial"/>
                <a:cs typeface="Arial"/>
              </a:rPr>
              <a:t>IP </a:t>
            </a:r>
            <a:r>
              <a:rPr sz="700" b="1" spc="-10" dirty="0">
                <a:latin typeface="Arial"/>
                <a:cs typeface="Arial"/>
              </a:rPr>
              <a:t>Address  </a:t>
            </a:r>
            <a:r>
              <a:rPr sz="700" b="1" spc="-5" dirty="0">
                <a:latin typeface="Arial"/>
                <a:cs typeface="Arial"/>
              </a:rPr>
              <a:t>Destination IP</a:t>
            </a:r>
            <a:r>
              <a:rPr sz="700" b="1" spc="-110" dirty="0">
                <a:latin typeface="Arial"/>
                <a:cs typeface="Arial"/>
              </a:rPr>
              <a:t> </a:t>
            </a:r>
            <a:r>
              <a:rPr sz="700" b="1" spc="-10" dirty="0">
                <a:latin typeface="Arial"/>
                <a:cs typeface="Arial"/>
              </a:rPr>
              <a:t>Address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r>
              <a:rPr sz="700" b="1" spc="-5" dirty="0">
                <a:latin typeface="Arial"/>
                <a:cs typeface="Arial"/>
              </a:rPr>
              <a:t>Options</a:t>
            </a:r>
            <a:r>
              <a:rPr sz="700" b="1" spc="-30" dirty="0">
                <a:latin typeface="Arial"/>
                <a:cs typeface="Arial"/>
              </a:rPr>
              <a:t> </a:t>
            </a:r>
            <a:r>
              <a:rPr sz="700" b="1" spc="-5" dirty="0">
                <a:latin typeface="Arial"/>
                <a:cs typeface="Arial"/>
              </a:rPr>
              <a:t>(variable)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29403" y="2784347"/>
            <a:ext cx="0" cy="1114425"/>
          </a:xfrm>
          <a:custGeom>
            <a:avLst/>
            <a:gdLst/>
            <a:ahLst/>
            <a:cxnLst/>
            <a:rect l="l" t="t" r="r" b="b"/>
            <a:pathLst>
              <a:path h="1114425">
                <a:moveTo>
                  <a:pt x="0" y="0"/>
                </a:moveTo>
                <a:lnTo>
                  <a:pt x="0" y="1114044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18766" y="2784347"/>
            <a:ext cx="0" cy="1116330"/>
          </a:xfrm>
          <a:custGeom>
            <a:avLst/>
            <a:gdLst/>
            <a:ahLst/>
            <a:cxnLst/>
            <a:rect l="l" t="t" r="r" b="b"/>
            <a:pathLst>
              <a:path h="1116329">
                <a:moveTo>
                  <a:pt x="0" y="0"/>
                </a:moveTo>
                <a:lnTo>
                  <a:pt x="0" y="111633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8766" y="2792348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18766" y="3013710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18766" y="3234308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8766" y="3455289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27910" y="3677792"/>
            <a:ext cx="2804160" cy="0"/>
          </a:xfrm>
          <a:custGeom>
            <a:avLst/>
            <a:gdLst/>
            <a:ahLst/>
            <a:cxnLst/>
            <a:rect l="l" t="t" r="r" b="b"/>
            <a:pathLst>
              <a:path w="2804160">
                <a:moveTo>
                  <a:pt x="0" y="0"/>
                </a:moveTo>
                <a:lnTo>
                  <a:pt x="2804160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2777" y="2784348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6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86605" y="2791967"/>
            <a:ext cx="0" cy="220979"/>
          </a:xfrm>
          <a:custGeom>
            <a:avLst/>
            <a:gdLst/>
            <a:ahLst/>
            <a:cxnLst/>
            <a:rect l="l" t="t" r="r" b="b"/>
            <a:pathLst>
              <a:path h="220980">
                <a:moveTo>
                  <a:pt x="0" y="0"/>
                </a:moveTo>
                <a:lnTo>
                  <a:pt x="0" y="22097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80969" y="3012948"/>
            <a:ext cx="0" cy="220979"/>
          </a:xfrm>
          <a:custGeom>
            <a:avLst/>
            <a:gdLst/>
            <a:ahLst/>
            <a:cxnLst/>
            <a:rect l="l" t="t" r="r" b="b"/>
            <a:pathLst>
              <a:path h="220980">
                <a:moveTo>
                  <a:pt x="0" y="0"/>
                </a:moveTo>
                <a:lnTo>
                  <a:pt x="0" y="220979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18766" y="3900677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24392" y="2784348"/>
            <a:ext cx="375285" cy="269240"/>
          </a:xfrm>
          <a:custGeom>
            <a:avLst/>
            <a:gdLst/>
            <a:ahLst/>
            <a:cxnLst/>
            <a:rect l="l" t="t" r="r" b="b"/>
            <a:pathLst>
              <a:path w="375285" h="269239">
                <a:moveTo>
                  <a:pt x="375079" y="0"/>
                </a:moveTo>
                <a:lnTo>
                  <a:pt x="0" y="0"/>
                </a:lnTo>
                <a:lnTo>
                  <a:pt x="145477" y="268985"/>
                </a:lnTo>
                <a:lnTo>
                  <a:pt x="3750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21427" y="2784348"/>
            <a:ext cx="382905" cy="274320"/>
          </a:xfrm>
          <a:custGeom>
            <a:avLst/>
            <a:gdLst/>
            <a:ahLst/>
            <a:cxnLst/>
            <a:rect l="l" t="t" r="r" b="b"/>
            <a:pathLst>
              <a:path w="382905" h="274319">
                <a:moveTo>
                  <a:pt x="6180" y="0"/>
                </a:moveTo>
                <a:lnTo>
                  <a:pt x="0" y="0"/>
                </a:lnTo>
                <a:lnTo>
                  <a:pt x="148442" y="274319"/>
                </a:lnTo>
                <a:lnTo>
                  <a:pt x="153643" y="268223"/>
                </a:lnTo>
                <a:lnTo>
                  <a:pt x="151490" y="268223"/>
                </a:lnTo>
                <a:lnTo>
                  <a:pt x="146918" y="267461"/>
                </a:lnTo>
                <a:lnTo>
                  <a:pt x="149462" y="264479"/>
                </a:lnTo>
                <a:lnTo>
                  <a:pt x="6180" y="0"/>
                </a:lnTo>
                <a:close/>
              </a:path>
              <a:path w="382905" h="274319">
                <a:moveTo>
                  <a:pt x="149462" y="264479"/>
                </a:moveTo>
                <a:lnTo>
                  <a:pt x="146918" y="267461"/>
                </a:lnTo>
                <a:lnTo>
                  <a:pt x="151490" y="268223"/>
                </a:lnTo>
                <a:lnTo>
                  <a:pt x="149462" y="264479"/>
                </a:lnTo>
                <a:close/>
              </a:path>
              <a:path w="382905" h="274319">
                <a:moveTo>
                  <a:pt x="382485" y="0"/>
                </a:moveTo>
                <a:lnTo>
                  <a:pt x="374993" y="0"/>
                </a:lnTo>
                <a:lnTo>
                  <a:pt x="149462" y="264479"/>
                </a:lnTo>
                <a:lnTo>
                  <a:pt x="151490" y="268223"/>
                </a:lnTo>
                <a:lnTo>
                  <a:pt x="153643" y="268223"/>
                </a:lnTo>
                <a:lnTo>
                  <a:pt x="382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160016" y="4811517"/>
            <a:ext cx="3743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</a:t>
            </a:r>
            <a:r>
              <a:rPr sz="500" spc="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98091" y="1647444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15717" y="6545580"/>
            <a:ext cx="2816860" cy="215900"/>
          </a:xfrm>
          <a:custGeom>
            <a:avLst/>
            <a:gdLst/>
            <a:ahLst/>
            <a:cxnLst/>
            <a:rect l="l" t="t" r="r" b="b"/>
            <a:pathLst>
              <a:path w="2816860" h="215900">
                <a:moveTo>
                  <a:pt x="2813304" y="0"/>
                </a:moveTo>
                <a:lnTo>
                  <a:pt x="3048" y="0"/>
                </a:lnTo>
                <a:lnTo>
                  <a:pt x="762" y="762"/>
                </a:lnTo>
                <a:lnTo>
                  <a:pt x="0" y="2286"/>
                </a:lnTo>
                <a:lnTo>
                  <a:pt x="0" y="215645"/>
                </a:lnTo>
                <a:lnTo>
                  <a:pt x="6095" y="215645"/>
                </a:lnTo>
                <a:lnTo>
                  <a:pt x="6095" y="5334"/>
                </a:lnTo>
                <a:lnTo>
                  <a:pt x="3048" y="5334"/>
                </a:lnTo>
                <a:lnTo>
                  <a:pt x="6095" y="2286"/>
                </a:lnTo>
                <a:lnTo>
                  <a:pt x="2816352" y="2286"/>
                </a:lnTo>
                <a:lnTo>
                  <a:pt x="2815590" y="762"/>
                </a:lnTo>
                <a:lnTo>
                  <a:pt x="2813304" y="0"/>
                </a:lnTo>
                <a:close/>
              </a:path>
              <a:path w="2816860" h="215900">
                <a:moveTo>
                  <a:pt x="2811018" y="2286"/>
                </a:moveTo>
                <a:lnTo>
                  <a:pt x="2811018" y="215645"/>
                </a:lnTo>
                <a:lnTo>
                  <a:pt x="2816352" y="215645"/>
                </a:lnTo>
                <a:lnTo>
                  <a:pt x="2816352" y="5334"/>
                </a:lnTo>
                <a:lnTo>
                  <a:pt x="2813304" y="5334"/>
                </a:lnTo>
                <a:lnTo>
                  <a:pt x="2811018" y="2286"/>
                </a:lnTo>
                <a:close/>
              </a:path>
              <a:path w="2816860" h="215900">
                <a:moveTo>
                  <a:pt x="6095" y="2286"/>
                </a:moveTo>
                <a:lnTo>
                  <a:pt x="3048" y="5334"/>
                </a:lnTo>
                <a:lnTo>
                  <a:pt x="6095" y="5334"/>
                </a:lnTo>
                <a:lnTo>
                  <a:pt x="6095" y="2286"/>
                </a:lnTo>
                <a:close/>
              </a:path>
              <a:path w="2816860" h="215900">
                <a:moveTo>
                  <a:pt x="2811018" y="2286"/>
                </a:moveTo>
                <a:lnTo>
                  <a:pt x="6095" y="2286"/>
                </a:lnTo>
                <a:lnTo>
                  <a:pt x="6095" y="5334"/>
                </a:lnTo>
                <a:lnTo>
                  <a:pt x="2811018" y="5334"/>
                </a:lnTo>
                <a:lnTo>
                  <a:pt x="2811018" y="2286"/>
                </a:lnTo>
                <a:close/>
              </a:path>
              <a:path w="2816860" h="215900">
                <a:moveTo>
                  <a:pt x="2816352" y="2286"/>
                </a:moveTo>
                <a:lnTo>
                  <a:pt x="2811018" y="2286"/>
                </a:lnTo>
                <a:lnTo>
                  <a:pt x="2813304" y="5334"/>
                </a:lnTo>
                <a:lnTo>
                  <a:pt x="2816352" y="5334"/>
                </a:lnTo>
                <a:lnTo>
                  <a:pt x="2816352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2396" y="6553200"/>
            <a:ext cx="0" cy="208279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8025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80969" y="6545580"/>
            <a:ext cx="0" cy="223520"/>
          </a:xfrm>
          <a:custGeom>
            <a:avLst/>
            <a:gdLst/>
            <a:ahLst/>
            <a:cxnLst/>
            <a:rect l="l" t="t" r="r" b="b"/>
            <a:pathLst>
              <a:path h="223520">
                <a:moveTo>
                  <a:pt x="0" y="0"/>
                </a:moveTo>
                <a:lnTo>
                  <a:pt x="0" y="223266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49676" y="6553200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4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92095" y="6402574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829561" y="5976365"/>
            <a:ext cx="3669029" cy="784860"/>
          </a:xfrm>
          <a:custGeom>
            <a:avLst/>
            <a:gdLst/>
            <a:ahLst/>
            <a:cxnLst/>
            <a:rect l="l" t="t" r="r" b="b"/>
            <a:pathLst>
              <a:path w="3669029" h="784859">
                <a:moveTo>
                  <a:pt x="1528572" y="296418"/>
                </a:moveTo>
                <a:lnTo>
                  <a:pt x="611886" y="296418"/>
                </a:lnTo>
                <a:lnTo>
                  <a:pt x="1223158" y="784860"/>
                </a:lnTo>
                <a:lnTo>
                  <a:pt x="1562638" y="784860"/>
                </a:lnTo>
                <a:lnTo>
                  <a:pt x="1528572" y="296418"/>
                </a:lnTo>
                <a:close/>
              </a:path>
              <a:path w="3669029" h="784859">
                <a:moveTo>
                  <a:pt x="3669029" y="0"/>
                </a:moveTo>
                <a:lnTo>
                  <a:pt x="0" y="0"/>
                </a:lnTo>
                <a:lnTo>
                  <a:pt x="0" y="296418"/>
                </a:lnTo>
                <a:lnTo>
                  <a:pt x="3669029" y="296418"/>
                </a:lnTo>
                <a:lnTo>
                  <a:pt x="36690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27276" y="5974079"/>
            <a:ext cx="3674110" cy="787400"/>
          </a:xfrm>
          <a:custGeom>
            <a:avLst/>
            <a:gdLst/>
            <a:ahLst/>
            <a:cxnLst/>
            <a:rect l="l" t="t" r="r" b="b"/>
            <a:pathLst>
              <a:path w="3674110" h="787400">
                <a:moveTo>
                  <a:pt x="3673602" y="0"/>
                </a:moveTo>
                <a:lnTo>
                  <a:pt x="0" y="0"/>
                </a:lnTo>
                <a:lnTo>
                  <a:pt x="0" y="300990"/>
                </a:lnTo>
                <a:lnTo>
                  <a:pt x="611886" y="300990"/>
                </a:lnTo>
                <a:lnTo>
                  <a:pt x="1221125" y="787146"/>
                </a:lnTo>
                <a:lnTo>
                  <a:pt x="1230381" y="787146"/>
                </a:lnTo>
                <a:lnTo>
                  <a:pt x="618750" y="298704"/>
                </a:lnTo>
                <a:lnTo>
                  <a:pt x="5334" y="298704"/>
                </a:lnTo>
                <a:lnTo>
                  <a:pt x="2286" y="295656"/>
                </a:lnTo>
                <a:lnTo>
                  <a:pt x="5334" y="295656"/>
                </a:lnTo>
                <a:lnTo>
                  <a:pt x="5334" y="5334"/>
                </a:lnTo>
                <a:lnTo>
                  <a:pt x="2285" y="5334"/>
                </a:lnTo>
                <a:lnTo>
                  <a:pt x="5334" y="2286"/>
                </a:lnTo>
                <a:lnTo>
                  <a:pt x="3673602" y="2286"/>
                </a:lnTo>
                <a:lnTo>
                  <a:pt x="3673602" y="0"/>
                </a:lnTo>
                <a:close/>
              </a:path>
              <a:path w="3674110" h="787400">
                <a:moveTo>
                  <a:pt x="3668267" y="295656"/>
                </a:moveTo>
                <a:lnTo>
                  <a:pt x="1527810" y="295656"/>
                </a:lnTo>
                <a:lnTo>
                  <a:pt x="1562435" y="787146"/>
                </a:lnTo>
                <a:lnTo>
                  <a:pt x="1568182" y="787146"/>
                </a:lnTo>
                <a:lnTo>
                  <a:pt x="1534066" y="300990"/>
                </a:lnTo>
                <a:lnTo>
                  <a:pt x="1530858" y="300990"/>
                </a:lnTo>
                <a:lnTo>
                  <a:pt x="1533906" y="298704"/>
                </a:lnTo>
                <a:lnTo>
                  <a:pt x="3668267" y="298704"/>
                </a:lnTo>
                <a:lnTo>
                  <a:pt x="3668267" y="295656"/>
                </a:lnTo>
                <a:close/>
              </a:path>
              <a:path w="3674110" h="787400">
                <a:moveTo>
                  <a:pt x="1533906" y="298704"/>
                </a:moveTo>
                <a:lnTo>
                  <a:pt x="1530858" y="300990"/>
                </a:lnTo>
                <a:lnTo>
                  <a:pt x="1534066" y="300990"/>
                </a:lnTo>
                <a:lnTo>
                  <a:pt x="1533906" y="298704"/>
                </a:lnTo>
                <a:close/>
              </a:path>
              <a:path w="3674110" h="787400">
                <a:moveTo>
                  <a:pt x="3673602" y="295656"/>
                </a:moveTo>
                <a:lnTo>
                  <a:pt x="3671316" y="295656"/>
                </a:lnTo>
                <a:lnTo>
                  <a:pt x="3668267" y="298704"/>
                </a:lnTo>
                <a:lnTo>
                  <a:pt x="1533906" y="298704"/>
                </a:lnTo>
                <a:lnTo>
                  <a:pt x="1534066" y="300990"/>
                </a:lnTo>
                <a:lnTo>
                  <a:pt x="3673602" y="300990"/>
                </a:lnTo>
                <a:lnTo>
                  <a:pt x="3673602" y="295656"/>
                </a:lnTo>
                <a:close/>
              </a:path>
              <a:path w="3674110" h="787400">
                <a:moveTo>
                  <a:pt x="5334" y="295656"/>
                </a:moveTo>
                <a:lnTo>
                  <a:pt x="2286" y="295656"/>
                </a:lnTo>
                <a:lnTo>
                  <a:pt x="5334" y="298704"/>
                </a:lnTo>
                <a:lnTo>
                  <a:pt x="5334" y="295656"/>
                </a:lnTo>
                <a:close/>
              </a:path>
              <a:path w="3674110" h="787400">
                <a:moveTo>
                  <a:pt x="614934" y="295656"/>
                </a:moveTo>
                <a:lnTo>
                  <a:pt x="5334" y="295656"/>
                </a:lnTo>
                <a:lnTo>
                  <a:pt x="5334" y="298704"/>
                </a:lnTo>
                <a:lnTo>
                  <a:pt x="618750" y="298704"/>
                </a:lnTo>
                <a:lnTo>
                  <a:pt x="614934" y="295656"/>
                </a:lnTo>
                <a:close/>
              </a:path>
              <a:path w="3674110" h="787400">
                <a:moveTo>
                  <a:pt x="3668267" y="2286"/>
                </a:moveTo>
                <a:lnTo>
                  <a:pt x="3668267" y="298704"/>
                </a:lnTo>
                <a:lnTo>
                  <a:pt x="3671316" y="295656"/>
                </a:lnTo>
                <a:lnTo>
                  <a:pt x="3673602" y="295656"/>
                </a:lnTo>
                <a:lnTo>
                  <a:pt x="3673602" y="5334"/>
                </a:lnTo>
                <a:lnTo>
                  <a:pt x="3671316" y="5334"/>
                </a:lnTo>
                <a:lnTo>
                  <a:pt x="3668267" y="2286"/>
                </a:lnTo>
                <a:close/>
              </a:path>
              <a:path w="3674110" h="787400">
                <a:moveTo>
                  <a:pt x="5334" y="2286"/>
                </a:moveTo>
                <a:lnTo>
                  <a:pt x="2285" y="5334"/>
                </a:lnTo>
                <a:lnTo>
                  <a:pt x="5334" y="5334"/>
                </a:lnTo>
                <a:lnTo>
                  <a:pt x="5334" y="2286"/>
                </a:lnTo>
                <a:close/>
              </a:path>
              <a:path w="3674110" h="787400">
                <a:moveTo>
                  <a:pt x="3668267" y="2286"/>
                </a:moveTo>
                <a:lnTo>
                  <a:pt x="5334" y="2286"/>
                </a:lnTo>
                <a:lnTo>
                  <a:pt x="5334" y="5334"/>
                </a:lnTo>
                <a:lnTo>
                  <a:pt x="3668267" y="5334"/>
                </a:lnTo>
                <a:lnTo>
                  <a:pt x="3668267" y="2286"/>
                </a:lnTo>
                <a:close/>
              </a:path>
              <a:path w="3674110" h="787400">
                <a:moveTo>
                  <a:pt x="3673602" y="2286"/>
                </a:moveTo>
                <a:lnTo>
                  <a:pt x="3668267" y="2286"/>
                </a:lnTo>
                <a:lnTo>
                  <a:pt x="3671316" y="5334"/>
                </a:lnTo>
                <a:lnTo>
                  <a:pt x="3673602" y="5334"/>
                </a:lnTo>
                <a:lnTo>
                  <a:pt x="3673602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875282" y="5986522"/>
            <a:ext cx="3561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800" b="1" spc="-10" dirty="0">
                <a:latin typeface="Times New Roman"/>
                <a:cs typeface="Times New Roman"/>
              </a:rPr>
              <a:t>Identifies </a:t>
            </a:r>
            <a:r>
              <a:rPr sz="800" b="1" spc="-5" dirty="0">
                <a:latin typeface="Times New Roman"/>
                <a:cs typeface="Times New Roman"/>
              </a:rPr>
              <a:t>the protocol that sent the datagram. The protocol (today) can be </a:t>
            </a:r>
            <a:r>
              <a:rPr sz="800" b="1" spc="-20" dirty="0">
                <a:latin typeface="Times New Roman"/>
                <a:cs typeface="Times New Roman"/>
              </a:rPr>
              <a:t>ICMP,  IGMP, </a:t>
            </a:r>
            <a:r>
              <a:rPr sz="800" b="1" spc="-25" dirty="0">
                <a:latin typeface="Times New Roman"/>
                <a:cs typeface="Times New Roman"/>
              </a:rPr>
              <a:t>TCP,</a:t>
            </a:r>
            <a:r>
              <a:rPr sz="800" b="1" dirty="0">
                <a:latin typeface="Times New Roman"/>
                <a:cs typeface="Times New Roman"/>
              </a:rPr>
              <a:t> </a:t>
            </a:r>
            <a:r>
              <a:rPr sz="800" b="1" spc="-10" dirty="0">
                <a:latin typeface="Times New Roman"/>
                <a:cs typeface="Times New Roman"/>
              </a:rPr>
              <a:t>UDP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52801" y="6402574"/>
            <a:ext cx="285559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00"/>
              </a:spcBef>
              <a:tabLst>
                <a:tab pos="796925" algn="l"/>
                <a:tab pos="1308735" algn="l"/>
                <a:tab pos="1715135" algn="l"/>
                <a:tab pos="2717800" algn="l"/>
              </a:tabLst>
            </a:pPr>
            <a:r>
              <a:rPr sz="700" b="1" dirty="0">
                <a:latin typeface="Arial"/>
                <a:cs typeface="Arial"/>
              </a:rPr>
              <a:t>4	8	</a:t>
            </a:r>
            <a:r>
              <a:rPr sz="700" b="1" spc="-5" dirty="0">
                <a:latin typeface="Arial"/>
                <a:cs typeface="Arial"/>
              </a:rPr>
              <a:t>16	19	31</a:t>
            </a:r>
            <a:endParaRPr sz="7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605"/>
              </a:spcBef>
              <a:tabLst>
                <a:tab pos="475615" algn="l"/>
                <a:tab pos="898525" algn="l"/>
                <a:tab pos="1924050" algn="l"/>
              </a:tabLst>
            </a:pPr>
            <a:r>
              <a:rPr sz="700" b="1" spc="-10" dirty="0">
                <a:latin typeface="Arial"/>
                <a:cs typeface="Arial"/>
              </a:rPr>
              <a:t>Version	</a:t>
            </a:r>
            <a:r>
              <a:rPr sz="700" b="1" spc="-5" dirty="0">
                <a:latin typeface="Arial"/>
                <a:cs typeface="Arial"/>
              </a:rPr>
              <a:t>HLen	Services	Length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367030">
              <a:lnSpc>
                <a:spcPct val="100000"/>
              </a:lnSpc>
              <a:spcBef>
                <a:spcPts val="5"/>
              </a:spcBef>
              <a:tabLst>
                <a:tab pos="1464945" algn="l"/>
                <a:tab pos="1844039" algn="l"/>
              </a:tabLst>
            </a:pPr>
            <a:r>
              <a:rPr sz="700" b="1" spc="-5" dirty="0">
                <a:latin typeface="Arial"/>
                <a:cs typeface="Arial"/>
              </a:rPr>
              <a:t>Identification	</a:t>
            </a:r>
            <a:r>
              <a:rPr sz="1050" b="1" spc="-7" baseline="7936" dirty="0">
                <a:latin typeface="Arial"/>
                <a:cs typeface="Arial"/>
              </a:rPr>
              <a:t>Flags	Fragment</a:t>
            </a:r>
            <a:r>
              <a:rPr sz="1050" b="1" spc="-44" baseline="7936" dirty="0">
                <a:latin typeface="Arial"/>
                <a:cs typeface="Arial"/>
              </a:rPr>
              <a:t> </a:t>
            </a:r>
            <a:r>
              <a:rPr sz="1050" b="1" spc="-7" baseline="7936" dirty="0">
                <a:latin typeface="Arial"/>
                <a:cs typeface="Arial"/>
              </a:rPr>
              <a:t>Offset</a:t>
            </a:r>
            <a:endParaRPr sz="1050" baseline="7936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33464" y="7050271"/>
            <a:ext cx="1752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Arial"/>
                <a:cs typeface="Arial"/>
              </a:rPr>
              <a:t>TTL</a:t>
            </a:r>
            <a:endParaRPr sz="7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81709" y="7027412"/>
            <a:ext cx="1840864" cy="79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0"/>
              </a:spcBef>
              <a:tabLst>
                <a:tab pos="945515" algn="l"/>
              </a:tabLst>
            </a:pPr>
            <a:r>
              <a:rPr sz="700" b="1" spc="-5" dirty="0">
                <a:latin typeface="Arial"/>
                <a:cs typeface="Arial"/>
              </a:rPr>
              <a:t>Protocol	IP Header</a:t>
            </a:r>
            <a:r>
              <a:rPr sz="700" b="1" spc="-80" dirty="0">
                <a:latin typeface="Arial"/>
                <a:cs typeface="Arial"/>
              </a:rPr>
              <a:t> </a:t>
            </a:r>
            <a:r>
              <a:rPr sz="700" b="1" spc="-5" dirty="0">
                <a:latin typeface="Arial"/>
                <a:cs typeface="Arial"/>
              </a:rPr>
              <a:t>Checksum</a:t>
            </a:r>
            <a:endParaRPr sz="700">
              <a:latin typeface="Arial"/>
              <a:cs typeface="Arial"/>
            </a:endParaRPr>
          </a:p>
          <a:p>
            <a:pPr marL="219075" marR="649605" indent="71120">
              <a:lnSpc>
                <a:spcPts val="1750"/>
              </a:lnSpc>
              <a:spcBef>
                <a:spcPts val="170"/>
              </a:spcBef>
            </a:pPr>
            <a:r>
              <a:rPr sz="700" b="1" spc="-5" dirty="0">
                <a:latin typeface="Arial"/>
                <a:cs typeface="Arial"/>
              </a:rPr>
              <a:t>Source </a:t>
            </a:r>
            <a:r>
              <a:rPr sz="700" b="1" dirty="0">
                <a:latin typeface="Arial"/>
                <a:cs typeface="Arial"/>
              </a:rPr>
              <a:t>IP </a:t>
            </a:r>
            <a:r>
              <a:rPr sz="700" b="1" spc="-10" dirty="0">
                <a:latin typeface="Arial"/>
                <a:cs typeface="Arial"/>
              </a:rPr>
              <a:t>Address  </a:t>
            </a:r>
            <a:r>
              <a:rPr sz="700" b="1" spc="-5" dirty="0">
                <a:latin typeface="Arial"/>
                <a:cs typeface="Arial"/>
              </a:rPr>
              <a:t>Destination IP</a:t>
            </a:r>
            <a:r>
              <a:rPr sz="700" b="1" spc="-110" dirty="0">
                <a:latin typeface="Arial"/>
                <a:cs typeface="Arial"/>
              </a:rPr>
              <a:t> </a:t>
            </a:r>
            <a:r>
              <a:rPr sz="700" b="1" spc="-10" dirty="0">
                <a:latin typeface="Arial"/>
                <a:cs typeface="Arial"/>
              </a:rPr>
              <a:t>Address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r>
              <a:rPr sz="700" b="1" spc="-5" dirty="0">
                <a:latin typeface="Arial"/>
                <a:cs typeface="Arial"/>
              </a:rPr>
              <a:t>Options</a:t>
            </a:r>
            <a:r>
              <a:rPr sz="700" b="1" spc="-30" dirty="0">
                <a:latin typeface="Arial"/>
                <a:cs typeface="Arial"/>
              </a:rPr>
              <a:t> </a:t>
            </a:r>
            <a:r>
              <a:rPr sz="700" b="1" spc="-5" dirty="0">
                <a:latin typeface="Arial"/>
                <a:cs typeface="Arial"/>
              </a:rPr>
              <a:t>(variable)</a:t>
            </a:r>
            <a:endParaRPr sz="7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29403" y="6761226"/>
            <a:ext cx="0" cy="1114425"/>
          </a:xfrm>
          <a:custGeom>
            <a:avLst/>
            <a:gdLst/>
            <a:ahLst/>
            <a:cxnLst/>
            <a:rect l="l" t="t" r="r" b="b"/>
            <a:pathLst>
              <a:path h="1114425">
                <a:moveTo>
                  <a:pt x="0" y="0"/>
                </a:moveTo>
                <a:lnTo>
                  <a:pt x="0" y="1114044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18766" y="6761226"/>
            <a:ext cx="0" cy="1116330"/>
          </a:xfrm>
          <a:custGeom>
            <a:avLst/>
            <a:gdLst/>
            <a:ahLst/>
            <a:cxnLst/>
            <a:rect l="l" t="t" r="r" b="b"/>
            <a:pathLst>
              <a:path h="1116329">
                <a:moveTo>
                  <a:pt x="0" y="0"/>
                </a:moveTo>
                <a:lnTo>
                  <a:pt x="0" y="111633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18766" y="6769227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18766" y="6990588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18766" y="7211186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18766" y="7432166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27910" y="7654670"/>
            <a:ext cx="2804160" cy="0"/>
          </a:xfrm>
          <a:custGeom>
            <a:avLst/>
            <a:gdLst/>
            <a:ahLst/>
            <a:cxnLst/>
            <a:rect l="l" t="t" r="r" b="b"/>
            <a:pathLst>
              <a:path w="2804160">
                <a:moveTo>
                  <a:pt x="0" y="0"/>
                </a:moveTo>
                <a:lnTo>
                  <a:pt x="2804160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32777" y="6761226"/>
            <a:ext cx="0" cy="449580"/>
          </a:xfrm>
          <a:custGeom>
            <a:avLst/>
            <a:gdLst/>
            <a:ahLst/>
            <a:cxnLst/>
            <a:rect l="l" t="t" r="r" b="b"/>
            <a:pathLst>
              <a:path h="449579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6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86605" y="6768845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7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80969" y="6989826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79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18766" y="7877556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52720" y="6761226"/>
            <a:ext cx="360045" cy="287655"/>
          </a:xfrm>
          <a:custGeom>
            <a:avLst/>
            <a:gdLst/>
            <a:ahLst/>
            <a:cxnLst/>
            <a:rect l="l" t="t" r="r" b="b"/>
            <a:pathLst>
              <a:path w="360045" h="287654">
                <a:moveTo>
                  <a:pt x="339479" y="0"/>
                </a:moveTo>
                <a:lnTo>
                  <a:pt x="0" y="0"/>
                </a:lnTo>
                <a:lnTo>
                  <a:pt x="359515" y="287273"/>
                </a:lnTo>
                <a:lnTo>
                  <a:pt x="339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48401" y="6761226"/>
            <a:ext cx="367665" cy="293370"/>
          </a:xfrm>
          <a:custGeom>
            <a:avLst/>
            <a:gdLst/>
            <a:ahLst/>
            <a:cxnLst/>
            <a:rect l="l" t="t" r="r" b="b"/>
            <a:pathLst>
              <a:path w="367664" h="293370">
                <a:moveTo>
                  <a:pt x="9256" y="0"/>
                </a:moveTo>
                <a:lnTo>
                  <a:pt x="0" y="0"/>
                </a:lnTo>
                <a:lnTo>
                  <a:pt x="367644" y="293369"/>
                </a:lnTo>
                <a:lnTo>
                  <a:pt x="367216" y="287273"/>
                </a:lnTo>
                <a:lnTo>
                  <a:pt x="361548" y="287273"/>
                </a:lnTo>
                <a:lnTo>
                  <a:pt x="361105" y="280982"/>
                </a:lnTo>
                <a:lnTo>
                  <a:pt x="9256" y="0"/>
                </a:lnTo>
                <a:close/>
              </a:path>
              <a:path w="367664" h="293370">
                <a:moveTo>
                  <a:pt x="361105" y="280982"/>
                </a:moveTo>
                <a:lnTo>
                  <a:pt x="361548" y="287273"/>
                </a:lnTo>
                <a:lnTo>
                  <a:pt x="366120" y="284987"/>
                </a:lnTo>
                <a:lnTo>
                  <a:pt x="361105" y="280982"/>
                </a:lnTo>
                <a:close/>
              </a:path>
              <a:path w="367664" h="293370">
                <a:moveTo>
                  <a:pt x="347057" y="0"/>
                </a:moveTo>
                <a:lnTo>
                  <a:pt x="341309" y="0"/>
                </a:lnTo>
                <a:lnTo>
                  <a:pt x="361105" y="280982"/>
                </a:lnTo>
                <a:lnTo>
                  <a:pt x="366120" y="284987"/>
                </a:lnTo>
                <a:lnTo>
                  <a:pt x="361548" y="287273"/>
                </a:lnTo>
                <a:lnTo>
                  <a:pt x="367216" y="287273"/>
                </a:lnTo>
                <a:lnTo>
                  <a:pt x="3470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160016" y="8788394"/>
            <a:ext cx="3743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latin typeface="Times New Roman"/>
                <a:cs typeface="Times New Roman"/>
              </a:rPr>
              <a:t>Based</a:t>
            </a:r>
            <a:r>
              <a:rPr sz="500" spc="-10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on</a:t>
            </a:r>
            <a:endParaRPr sz="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500" spc="-5" dirty="0">
                <a:latin typeface="Times New Roman"/>
                <a:cs typeface="Times New Roman"/>
              </a:rPr>
              <a:t>Data Communications and Networking, </a:t>
            </a:r>
            <a:r>
              <a:rPr sz="500" spc="5" dirty="0">
                <a:latin typeface="Times New Roman"/>
                <a:cs typeface="Times New Roman"/>
              </a:rPr>
              <a:t>4</a:t>
            </a:r>
            <a:r>
              <a:rPr sz="450" spc="7" baseline="46296" dirty="0">
                <a:latin typeface="Times New Roman"/>
                <a:cs typeface="Times New Roman"/>
              </a:rPr>
              <a:t>th </a:t>
            </a:r>
            <a:r>
              <a:rPr sz="500" spc="-5" dirty="0">
                <a:latin typeface="Times New Roman"/>
                <a:cs typeface="Times New Roman"/>
              </a:rPr>
              <a:t>Edition. by Behrouz </a:t>
            </a:r>
            <a:r>
              <a:rPr sz="500" spc="-10" dirty="0">
                <a:latin typeface="Times New Roman"/>
                <a:cs typeface="Times New Roman"/>
              </a:rPr>
              <a:t>A. </a:t>
            </a:r>
            <a:r>
              <a:rPr sz="500" spc="-5" dirty="0">
                <a:latin typeface="Times New Roman"/>
                <a:cs typeface="Times New Roman"/>
              </a:rPr>
              <a:t>Forouzan, McGraw-Hill Companies, Inc., 2007</a:t>
            </a:r>
            <a:r>
              <a:rPr sz="500" spc="5" dirty="0">
                <a:latin typeface="Times New Roman"/>
                <a:cs typeface="Times New Roman"/>
              </a:rPr>
              <a:t> </a:t>
            </a:r>
            <a:r>
              <a:rPr sz="500" spc="-5" dirty="0">
                <a:latin typeface="Times New Roman"/>
                <a:cs typeface="Times New Roman"/>
              </a:rPr>
              <a:t>Dr. Mznah Al-Rodhaan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268473" y="7954518"/>
            <a:ext cx="2921507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98091" y="562432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3146</Words>
  <Application>Microsoft Office PowerPoint</Application>
  <PresentationFormat>Custom</PresentationFormat>
  <Paragraphs>658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MS 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Chapter 20-21.pps [Compatibility Mode]</dc:title>
  <dc:creator>Rodhaan</dc:creator>
  <cp:lastModifiedBy>Vinayprasad MS</cp:lastModifiedBy>
  <cp:revision>2</cp:revision>
  <dcterms:created xsi:type="dcterms:W3CDTF">2020-03-30T06:19:17Z</dcterms:created>
  <dcterms:modified xsi:type="dcterms:W3CDTF">2020-04-20T11:43:59Z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2010-01-11T00:00:00Z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2020-03-30T00:00:00Z</vt:filetime>
  </property>
</Properties>
</file>