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647" y="457200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1039" y="806195"/>
            <a:ext cx="8593836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65567" y="1206245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422147" y="147827"/>
                </a:moveTo>
                <a:lnTo>
                  <a:pt x="422147" y="0"/>
                </a:lnTo>
                <a:lnTo>
                  <a:pt x="0" y="0"/>
                </a:lnTo>
                <a:lnTo>
                  <a:pt x="0" y="147827"/>
                </a:lnTo>
                <a:lnTo>
                  <a:pt x="422147" y="14782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5899" y="1206245"/>
            <a:ext cx="368045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1039" y="1206245"/>
            <a:ext cx="560832" cy="22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86547" y="1206245"/>
            <a:ext cx="31750" cy="196215"/>
          </a:xfrm>
          <a:custGeom>
            <a:avLst/>
            <a:gdLst/>
            <a:ahLst/>
            <a:cxnLst/>
            <a:rect l="l" t="t" r="r" b="b"/>
            <a:pathLst>
              <a:path w="31750" h="196215">
                <a:moveTo>
                  <a:pt x="31241" y="195833"/>
                </a:moveTo>
                <a:lnTo>
                  <a:pt x="31241" y="0"/>
                </a:lnTo>
                <a:lnTo>
                  <a:pt x="0" y="0"/>
                </a:lnTo>
                <a:lnTo>
                  <a:pt x="0" y="195833"/>
                </a:lnTo>
                <a:lnTo>
                  <a:pt x="31241" y="19583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14318" y="2881375"/>
            <a:ext cx="306476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333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3619" y="3856735"/>
            <a:ext cx="7946161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647" y="457200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51039" y="806195"/>
            <a:ext cx="8593836" cy="400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65567" y="1206245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422147" y="147827"/>
                </a:moveTo>
                <a:lnTo>
                  <a:pt x="422147" y="0"/>
                </a:lnTo>
                <a:lnTo>
                  <a:pt x="0" y="0"/>
                </a:lnTo>
                <a:lnTo>
                  <a:pt x="0" y="147827"/>
                </a:lnTo>
                <a:lnTo>
                  <a:pt x="422147" y="14782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5899" y="1206245"/>
            <a:ext cx="368045" cy="147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51039" y="1206245"/>
            <a:ext cx="560832" cy="22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86547" y="1206245"/>
            <a:ext cx="31750" cy="196215"/>
          </a:xfrm>
          <a:custGeom>
            <a:avLst/>
            <a:gdLst/>
            <a:ahLst/>
            <a:cxnLst/>
            <a:rect l="l" t="t" r="r" b="b"/>
            <a:pathLst>
              <a:path w="31750" h="196215">
                <a:moveTo>
                  <a:pt x="31241" y="195833"/>
                </a:moveTo>
                <a:lnTo>
                  <a:pt x="31241" y="0"/>
                </a:lnTo>
                <a:lnTo>
                  <a:pt x="0" y="0"/>
                </a:lnTo>
                <a:lnTo>
                  <a:pt x="0" y="195833"/>
                </a:lnTo>
                <a:lnTo>
                  <a:pt x="31241" y="19583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463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037" y="774445"/>
            <a:ext cx="913132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1906" y="1360424"/>
            <a:ext cx="8529586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7373" y="6860954"/>
            <a:ext cx="68580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95"/>
              </a:spcBef>
            </a:pPr>
            <a:r>
              <a:rPr lang="en-IN" spc="-5" dirty="0" smtClean="0"/>
              <a:t>Module V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1120" marR="5080" indent="-11766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Process-to-Process Delivery:  </a:t>
            </a:r>
            <a:r>
              <a:rPr spc="-145" dirty="0"/>
              <a:t>UDP, TCP, </a:t>
            </a:r>
            <a:r>
              <a:rPr spc="-5" dirty="0"/>
              <a:t>and</a:t>
            </a:r>
            <a:r>
              <a:rPr spc="290" dirty="0"/>
              <a:t> </a:t>
            </a:r>
            <a:r>
              <a:rPr spc="-5" dirty="0"/>
              <a:t>SCTP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04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23.7	</a:t>
            </a:r>
            <a:r>
              <a:rPr sz="2000" i="1" spc="-5" dirty="0">
                <a:latin typeface="Times New Roman"/>
                <a:cs typeface="Times New Roman"/>
              </a:rPr>
              <a:t>Error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239" y="2143505"/>
            <a:ext cx="8822435" cy="3387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679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23.8	</a:t>
            </a:r>
            <a:r>
              <a:rPr sz="2000" i="1" spc="-5" dirty="0">
                <a:latin typeface="Times New Roman"/>
                <a:cs typeface="Times New Roman"/>
              </a:rPr>
              <a:t>Position of </a:t>
            </a:r>
            <a:r>
              <a:rPr sz="2000" i="1" spc="-65" dirty="0">
                <a:latin typeface="Times New Roman"/>
                <a:cs typeface="Times New Roman"/>
              </a:rPr>
              <a:t>UDP, </a:t>
            </a:r>
            <a:r>
              <a:rPr sz="2000" i="1" spc="-70" dirty="0">
                <a:latin typeface="Times New Roman"/>
                <a:cs typeface="Times New Roman"/>
              </a:rPr>
              <a:t>TCP, </a:t>
            </a:r>
            <a:r>
              <a:rPr sz="2000" i="1" spc="-5" dirty="0">
                <a:latin typeface="Times New Roman"/>
                <a:cs typeface="Times New Roman"/>
              </a:rPr>
              <a:t>and SCTP in TCP/IP</a:t>
            </a:r>
            <a:r>
              <a:rPr sz="2000" i="1" spc="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suite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5597" y="1415796"/>
            <a:ext cx="7139178" cy="5010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0"/>
                  </a:move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523" y="6858"/>
                  </a:lnTo>
                  <a:lnTo>
                    <a:pt x="9137523" y="857250"/>
                  </a:lnTo>
                  <a:lnTo>
                    <a:pt x="9144000" y="857250"/>
                  </a:lnTo>
                  <a:lnTo>
                    <a:pt x="9144000" y="685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95"/>
              </a:spcBef>
              <a:tabLst>
                <a:tab pos="1362075" algn="l"/>
              </a:tabLst>
            </a:pPr>
            <a:r>
              <a:rPr spc="-5" dirty="0"/>
              <a:t>23-2	USER </a:t>
            </a:r>
            <a:r>
              <a:rPr spc="-65" dirty="0"/>
              <a:t>DATAGRAM </a:t>
            </a:r>
            <a:r>
              <a:rPr spc="-10" dirty="0"/>
              <a:t>PROTOCOL</a:t>
            </a:r>
            <a:r>
              <a:rPr spc="-100" dirty="0"/>
              <a:t> </a:t>
            </a:r>
            <a:r>
              <a:rPr spc="-5" dirty="0"/>
              <a:t>(UDP)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4839" y="463449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8337" y="2046986"/>
            <a:ext cx="8071484" cy="461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User Datagram Protocol (UDP) is called </a:t>
            </a:r>
            <a:r>
              <a:rPr sz="2800" b="1" i="1" dirty="0">
                <a:latin typeface="Times New Roman"/>
                <a:cs typeface="Times New Roman"/>
              </a:rPr>
              <a:t>a  </a:t>
            </a:r>
            <a:r>
              <a:rPr sz="2800" b="1" i="1" spc="-5" dirty="0">
                <a:latin typeface="Times New Roman"/>
                <a:cs typeface="Times New Roman"/>
              </a:rPr>
              <a:t>connectionless, unreliable transport protocol. It does  </a:t>
            </a:r>
            <a:r>
              <a:rPr sz="2800" b="1" i="1" dirty="0">
                <a:latin typeface="Times New Roman"/>
                <a:cs typeface="Times New Roman"/>
              </a:rPr>
              <a:t>not </a:t>
            </a:r>
            <a:r>
              <a:rPr sz="2800" b="1" i="1" spc="-5" dirty="0">
                <a:latin typeface="Times New Roman"/>
                <a:cs typeface="Times New Roman"/>
              </a:rPr>
              <a:t>add anything to the services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IP except to provide  process-to-process communication instead </a:t>
            </a:r>
            <a:r>
              <a:rPr sz="2800" b="1" i="1" dirty="0">
                <a:latin typeface="Times New Roman"/>
                <a:cs typeface="Times New Roman"/>
              </a:rPr>
              <a:t>of host-to-  host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communication.</a:t>
            </a:r>
            <a:endParaRPr sz="2800" dirty="0">
              <a:latin typeface="Times New Roman"/>
              <a:cs typeface="Times New Roman"/>
            </a:endParaRPr>
          </a:p>
          <a:p>
            <a:pPr marL="40640" algn="just">
              <a:lnSpc>
                <a:spcPct val="100000"/>
              </a:lnSpc>
              <a:spcBef>
                <a:spcPts val="119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 dirty="0">
              <a:latin typeface="Times New Roman"/>
              <a:cs typeface="Times New Roman"/>
            </a:endParaRPr>
          </a:p>
          <a:p>
            <a:pPr marL="12700" marR="4475480">
              <a:lnSpc>
                <a:spcPct val="100000"/>
              </a:lnSpc>
              <a:spcBef>
                <a:spcPts val="400"/>
              </a:spcBef>
            </a:pP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Well-Known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Ports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400" b="1" spc="-10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UDP 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User</a:t>
            </a:r>
            <a:r>
              <a:rPr sz="2400" b="1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Datagram</a:t>
            </a:r>
            <a:endParaRPr sz="2400" dirty="0">
              <a:latin typeface="Times New Roman"/>
              <a:cs typeface="Times New Roman"/>
            </a:endParaRPr>
          </a:p>
          <a:p>
            <a:pPr marL="12700" marR="6026785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Checksum  UDP</a:t>
            </a:r>
            <a:r>
              <a:rPr sz="2400" b="1" spc="-2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Operation 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UDP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566" y="447547"/>
            <a:ext cx="4978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 dirty="0">
                <a:solidFill>
                  <a:srgbClr val="3333CC"/>
                </a:solidFill>
              </a:rPr>
              <a:t>Table</a:t>
            </a:r>
            <a:r>
              <a:rPr sz="2400" spc="-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23.1	</a:t>
            </a:r>
            <a:r>
              <a:rPr sz="2000" i="1" spc="-20" dirty="0">
                <a:latin typeface="Times New Roman"/>
                <a:cs typeface="Times New Roman"/>
              </a:rPr>
              <a:t>Well-known </a:t>
            </a:r>
            <a:r>
              <a:rPr sz="2000" i="1" spc="-5" dirty="0">
                <a:latin typeface="Times New Roman"/>
                <a:cs typeface="Times New Roman"/>
              </a:rPr>
              <a:t>ports used with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UDP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51495" y="883919"/>
            <a:ext cx="7705725" cy="5866130"/>
            <a:chOff x="1451495" y="883919"/>
            <a:chExt cx="7705725" cy="5866130"/>
          </a:xfrm>
        </p:grpSpPr>
        <p:sp>
          <p:nvSpPr>
            <p:cNvPr id="4" name="object 4"/>
            <p:cNvSpPr/>
            <p:nvPr/>
          </p:nvSpPr>
          <p:spPr>
            <a:xfrm>
              <a:off x="1451495" y="883919"/>
              <a:ext cx="7705344" cy="16664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8259" y="2491739"/>
              <a:ext cx="7673340" cy="42580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23.1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74839" y="1206246"/>
            <a:ext cx="9144000" cy="2571750"/>
            <a:chOff x="774839" y="1206246"/>
            <a:chExt cx="9144000" cy="2571750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33350"/>
            </a:xfrm>
            <a:custGeom>
              <a:avLst/>
              <a:gdLst/>
              <a:ahLst/>
              <a:cxnLst/>
              <a:rect l="l" t="t" r="r" b="b"/>
              <a:pathLst>
                <a:path w="422275" h="133350">
                  <a:moveTo>
                    <a:pt x="0" y="133349"/>
                  </a:moveTo>
                  <a:lnTo>
                    <a:pt x="422147" y="133349"/>
                  </a:lnTo>
                  <a:lnTo>
                    <a:pt x="422147" y="0"/>
                  </a:lnTo>
                  <a:lnTo>
                    <a:pt x="0" y="0"/>
                  </a:lnTo>
                  <a:lnTo>
                    <a:pt x="0" y="13334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33350"/>
            </a:xfrm>
            <a:custGeom>
              <a:avLst/>
              <a:gdLst/>
              <a:ahLst/>
              <a:cxnLst/>
              <a:rect l="l" t="t" r="r" b="b"/>
              <a:pathLst>
                <a:path w="31750" h="133350">
                  <a:moveTo>
                    <a:pt x="0" y="133349"/>
                  </a:moveTo>
                  <a:lnTo>
                    <a:pt x="31241" y="133349"/>
                  </a:lnTo>
                  <a:lnTo>
                    <a:pt x="31241" y="0"/>
                  </a:lnTo>
                  <a:lnTo>
                    <a:pt x="0" y="0"/>
                  </a:lnTo>
                  <a:lnTo>
                    <a:pt x="0" y="1333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4839" y="1339608"/>
              <a:ext cx="9144000" cy="2438400"/>
            </a:xfrm>
            <a:custGeom>
              <a:avLst/>
              <a:gdLst/>
              <a:ahLst/>
              <a:cxnLst/>
              <a:rect l="l" t="t" r="r" b="b"/>
              <a:pathLst>
                <a:path w="9144000" h="2438400">
                  <a:moveTo>
                    <a:pt x="9144000" y="723138"/>
                  </a:moveTo>
                  <a:lnTo>
                    <a:pt x="8915400" y="723138"/>
                  </a:lnTo>
                  <a:lnTo>
                    <a:pt x="8915400" y="0"/>
                  </a:lnTo>
                  <a:lnTo>
                    <a:pt x="228600" y="0"/>
                  </a:lnTo>
                  <a:lnTo>
                    <a:pt x="228600" y="723138"/>
                  </a:lnTo>
                  <a:lnTo>
                    <a:pt x="0" y="723138"/>
                  </a:lnTo>
                  <a:lnTo>
                    <a:pt x="0" y="1580388"/>
                  </a:lnTo>
                  <a:lnTo>
                    <a:pt x="0" y="1581150"/>
                  </a:lnTo>
                  <a:lnTo>
                    <a:pt x="0" y="2438400"/>
                  </a:lnTo>
                  <a:lnTo>
                    <a:pt x="9144000" y="2438400"/>
                  </a:lnTo>
                  <a:lnTo>
                    <a:pt x="9144000" y="1581150"/>
                  </a:lnTo>
                  <a:lnTo>
                    <a:pt x="9144000" y="1580388"/>
                  </a:lnTo>
                  <a:lnTo>
                    <a:pt x="9144000" y="723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spc="190" dirty="0"/>
              <a:t> </a:t>
            </a:r>
            <a:r>
              <a:rPr spc="-5" dirty="0"/>
              <a:t>UNIX,</a:t>
            </a:r>
            <a:r>
              <a:rPr spc="185" dirty="0"/>
              <a:t> </a:t>
            </a:r>
            <a:r>
              <a:rPr spc="-5" dirty="0"/>
              <a:t>the</a:t>
            </a:r>
            <a:r>
              <a:rPr spc="180" dirty="0"/>
              <a:t> </a:t>
            </a:r>
            <a:r>
              <a:rPr spc="-5" dirty="0"/>
              <a:t>well-known</a:t>
            </a:r>
            <a:r>
              <a:rPr spc="195" dirty="0"/>
              <a:t> </a:t>
            </a:r>
            <a:r>
              <a:rPr spc="-5" dirty="0"/>
              <a:t>ports</a:t>
            </a:r>
            <a:r>
              <a:rPr spc="180" dirty="0"/>
              <a:t> </a:t>
            </a:r>
            <a:r>
              <a:rPr spc="-5" dirty="0"/>
              <a:t>are</a:t>
            </a:r>
            <a:r>
              <a:rPr spc="175" dirty="0"/>
              <a:t> </a:t>
            </a:r>
            <a:r>
              <a:rPr spc="-5" dirty="0"/>
              <a:t>stored</a:t>
            </a:r>
            <a:r>
              <a:rPr spc="190" dirty="0"/>
              <a:t> </a:t>
            </a:r>
            <a:r>
              <a:rPr dirty="0"/>
              <a:t>in</a:t>
            </a:r>
            <a:r>
              <a:rPr spc="185" dirty="0"/>
              <a:t> </a:t>
            </a:r>
            <a:r>
              <a:rPr dirty="0"/>
              <a:t>a</a:t>
            </a:r>
            <a:r>
              <a:rPr spc="185" dirty="0"/>
              <a:t> </a:t>
            </a:r>
            <a:r>
              <a:rPr spc="-5" dirty="0"/>
              <a:t>file</a:t>
            </a:r>
            <a:r>
              <a:rPr spc="185" dirty="0"/>
              <a:t> </a:t>
            </a:r>
            <a:r>
              <a:rPr spc="-5" dirty="0"/>
              <a:t>called</a:t>
            </a:r>
          </a:p>
          <a:p>
            <a:pPr marL="12700" marR="5080">
              <a:lnSpc>
                <a:spcPct val="100000"/>
              </a:lnSpc>
              <a:tabLst>
                <a:tab pos="1981200" algn="l"/>
              </a:tabLst>
            </a:pPr>
            <a:r>
              <a:rPr spc="-5" dirty="0"/>
              <a:t>/etc/services	Each </a:t>
            </a:r>
            <a:r>
              <a:rPr dirty="0"/>
              <a:t>line </a:t>
            </a:r>
            <a:r>
              <a:rPr spc="-5" dirty="0"/>
              <a:t>in this file gives </a:t>
            </a:r>
            <a:r>
              <a:rPr dirty="0"/>
              <a:t>the name </a:t>
            </a:r>
            <a:r>
              <a:rPr spc="-5" dirty="0"/>
              <a:t>of the  </a:t>
            </a:r>
            <a:r>
              <a:rPr i="1" dirty="0"/>
              <a:t>server and the well-known port </a:t>
            </a:r>
            <a:r>
              <a:rPr i="1" spc="-25" dirty="0"/>
              <a:t>number. </a:t>
            </a:r>
            <a:r>
              <a:rPr i="1" spc="-110" dirty="0"/>
              <a:t>We </a:t>
            </a:r>
            <a:r>
              <a:rPr i="1" dirty="0"/>
              <a:t>can use the  </a:t>
            </a:r>
            <a:r>
              <a:rPr i="1" spc="-5" dirty="0"/>
              <a:t>grep utility </a:t>
            </a:r>
            <a:r>
              <a:rPr i="1" dirty="0"/>
              <a:t>to </a:t>
            </a:r>
            <a:r>
              <a:rPr i="1" spc="-5" dirty="0"/>
              <a:t>extract </a:t>
            </a:r>
            <a:r>
              <a:rPr i="1" dirty="0"/>
              <a:t>the line </a:t>
            </a:r>
            <a:r>
              <a:rPr i="1" spc="-5" dirty="0"/>
              <a:t>corresponding </a:t>
            </a:r>
            <a:r>
              <a:rPr i="1" dirty="0"/>
              <a:t>to </a:t>
            </a:r>
            <a:r>
              <a:rPr i="1" spc="-5" dirty="0"/>
              <a:t>the desired  application. The following shows the port for </a:t>
            </a:r>
            <a:r>
              <a:rPr i="1" spc="-95" dirty="0"/>
              <a:t>FTP. </a:t>
            </a:r>
            <a:r>
              <a:rPr i="1" spc="-5" dirty="0"/>
              <a:t>Note  </a:t>
            </a:r>
            <a:r>
              <a:rPr i="1" dirty="0"/>
              <a:t>that </a:t>
            </a:r>
            <a:r>
              <a:rPr i="1" spc="-5" dirty="0"/>
              <a:t>FTP </a:t>
            </a:r>
            <a:r>
              <a:rPr i="1" dirty="0"/>
              <a:t>can use port 21 with either </a:t>
            </a:r>
            <a:r>
              <a:rPr i="1" spc="-5" dirty="0"/>
              <a:t>UDP </a:t>
            </a:r>
            <a:r>
              <a:rPr i="1" dirty="0"/>
              <a:t>or</a:t>
            </a:r>
            <a:r>
              <a:rPr i="1" spc="-330" dirty="0"/>
              <a:t> </a:t>
            </a:r>
            <a:r>
              <a:rPr i="1" spc="-5" dirty="0"/>
              <a:t>TCP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851039" y="4160426"/>
            <a:ext cx="9144000" cy="1908175"/>
            <a:chOff x="774839" y="3777234"/>
            <a:chExt cx="9144000" cy="1908175"/>
          </a:xfrm>
        </p:grpSpPr>
        <p:sp>
          <p:nvSpPr>
            <p:cNvPr id="17" name="object 17"/>
            <p:cNvSpPr/>
            <p:nvPr/>
          </p:nvSpPr>
          <p:spPr>
            <a:xfrm>
              <a:off x="774839" y="37772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9750" y="4330458"/>
              <a:ext cx="4174490" cy="304800"/>
            </a:xfrm>
            <a:custGeom>
              <a:avLst/>
              <a:gdLst/>
              <a:ahLst/>
              <a:cxnLst/>
              <a:rect l="l" t="t" r="r" b="b"/>
              <a:pathLst>
                <a:path w="4174490" h="304800">
                  <a:moveTo>
                    <a:pt x="4128770" y="45720"/>
                  </a:moveTo>
                  <a:lnTo>
                    <a:pt x="411734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304800"/>
                  </a:lnTo>
                  <a:lnTo>
                    <a:pt x="57150" y="304800"/>
                  </a:lnTo>
                  <a:lnTo>
                    <a:pt x="57150" y="57150"/>
                  </a:lnTo>
                  <a:lnTo>
                    <a:pt x="4117340" y="57150"/>
                  </a:lnTo>
                  <a:lnTo>
                    <a:pt x="4117340" y="304800"/>
                  </a:lnTo>
                  <a:lnTo>
                    <a:pt x="4128770" y="304800"/>
                  </a:lnTo>
                  <a:lnTo>
                    <a:pt x="4128770" y="45720"/>
                  </a:lnTo>
                  <a:close/>
                </a:path>
                <a:path w="4174490" h="304800">
                  <a:moveTo>
                    <a:pt x="4174490" y="0"/>
                  </a:moveTo>
                  <a:lnTo>
                    <a:pt x="414020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34290" y="304800"/>
                  </a:lnTo>
                  <a:lnTo>
                    <a:pt x="34290" y="34290"/>
                  </a:lnTo>
                  <a:lnTo>
                    <a:pt x="4140200" y="34290"/>
                  </a:lnTo>
                  <a:lnTo>
                    <a:pt x="4140200" y="304800"/>
                  </a:lnTo>
                  <a:lnTo>
                    <a:pt x="4174490" y="304800"/>
                  </a:lnTo>
                  <a:lnTo>
                    <a:pt x="417449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42373" y="4389120"/>
              <a:ext cx="4054602" cy="11033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9889" y="4635258"/>
              <a:ext cx="4174490" cy="857250"/>
            </a:xfrm>
            <a:custGeom>
              <a:avLst/>
              <a:gdLst/>
              <a:ahLst/>
              <a:cxnLst/>
              <a:rect l="l" t="t" r="r" b="b"/>
              <a:pathLst>
                <a:path w="4174490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4174490" h="857250">
                  <a:moveTo>
                    <a:pt x="57150" y="0"/>
                  </a:moveTo>
                  <a:lnTo>
                    <a:pt x="45707" y="0"/>
                  </a:lnTo>
                  <a:lnTo>
                    <a:pt x="45707" y="857250"/>
                  </a:lnTo>
                  <a:lnTo>
                    <a:pt x="57150" y="857250"/>
                  </a:lnTo>
                  <a:lnTo>
                    <a:pt x="57150" y="0"/>
                  </a:lnTo>
                  <a:close/>
                </a:path>
                <a:path w="4174490" h="857250">
                  <a:moveTo>
                    <a:pt x="4128516" y="0"/>
                  </a:moveTo>
                  <a:lnTo>
                    <a:pt x="4117086" y="0"/>
                  </a:lnTo>
                  <a:lnTo>
                    <a:pt x="4117086" y="857250"/>
                  </a:lnTo>
                  <a:lnTo>
                    <a:pt x="4128516" y="857250"/>
                  </a:lnTo>
                  <a:lnTo>
                    <a:pt x="4128516" y="0"/>
                  </a:lnTo>
                  <a:close/>
                </a:path>
                <a:path w="4174490" h="857250">
                  <a:moveTo>
                    <a:pt x="4174236" y="0"/>
                  </a:moveTo>
                  <a:lnTo>
                    <a:pt x="4139946" y="0"/>
                  </a:lnTo>
                  <a:lnTo>
                    <a:pt x="4139946" y="857250"/>
                  </a:lnTo>
                  <a:lnTo>
                    <a:pt x="4174236" y="857250"/>
                  </a:lnTo>
                  <a:lnTo>
                    <a:pt x="4174236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42373" y="5492496"/>
              <a:ext cx="4054602" cy="1356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9750" y="5492508"/>
              <a:ext cx="4174490" cy="193040"/>
            </a:xfrm>
            <a:custGeom>
              <a:avLst/>
              <a:gdLst/>
              <a:ahLst/>
              <a:cxnLst/>
              <a:rect l="l" t="t" r="r" b="b"/>
              <a:pathLst>
                <a:path w="4174490" h="193039">
                  <a:moveTo>
                    <a:pt x="4128770" y="0"/>
                  </a:moveTo>
                  <a:lnTo>
                    <a:pt x="4117340" y="0"/>
                  </a:lnTo>
                  <a:lnTo>
                    <a:pt x="4117340" y="135636"/>
                  </a:lnTo>
                  <a:lnTo>
                    <a:pt x="57150" y="135636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147066"/>
                  </a:lnTo>
                  <a:lnTo>
                    <a:pt x="57150" y="147066"/>
                  </a:lnTo>
                  <a:lnTo>
                    <a:pt x="4117340" y="147066"/>
                  </a:lnTo>
                  <a:lnTo>
                    <a:pt x="4128770" y="147066"/>
                  </a:lnTo>
                  <a:lnTo>
                    <a:pt x="4128770" y="0"/>
                  </a:lnTo>
                  <a:close/>
                </a:path>
                <a:path w="4174490" h="193039">
                  <a:moveTo>
                    <a:pt x="4174490" y="0"/>
                  </a:moveTo>
                  <a:lnTo>
                    <a:pt x="4140200" y="0"/>
                  </a:lnTo>
                  <a:lnTo>
                    <a:pt x="4140200" y="158496"/>
                  </a:lnTo>
                  <a:lnTo>
                    <a:pt x="34290" y="158496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92786"/>
                  </a:lnTo>
                  <a:lnTo>
                    <a:pt x="34290" y="192786"/>
                  </a:lnTo>
                  <a:lnTo>
                    <a:pt x="4140200" y="192786"/>
                  </a:lnTo>
                  <a:lnTo>
                    <a:pt x="4174490" y="192786"/>
                  </a:lnTo>
                  <a:lnTo>
                    <a:pt x="417449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4370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23.1</a:t>
            </a:r>
            <a:r>
              <a:rPr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82173" y="1741424"/>
            <a:ext cx="852868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SNMP </a:t>
            </a:r>
            <a:r>
              <a:rPr sz="2800" b="1" i="1" spc="-5" dirty="0">
                <a:latin typeface="Times New Roman"/>
                <a:cs typeface="Times New Roman"/>
              </a:rPr>
              <a:t>uses two port numbers (161 </a:t>
            </a:r>
            <a:r>
              <a:rPr sz="2800" b="1" i="1" dirty="0">
                <a:latin typeface="Times New Roman"/>
                <a:cs typeface="Times New Roman"/>
              </a:rPr>
              <a:t>and 162), </a:t>
            </a:r>
            <a:r>
              <a:rPr sz="2800" b="1" i="1" spc="-5" dirty="0">
                <a:latin typeface="Times New Roman"/>
                <a:cs typeface="Times New Roman"/>
              </a:rPr>
              <a:t>each for </a:t>
            </a:r>
            <a:r>
              <a:rPr sz="2800" b="1" i="1" dirty="0">
                <a:latin typeface="Times New Roman"/>
                <a:cs typeface="Times New Roman"/>
              </a:rPr>
              <a:t>a  </a:t>
            </a:r>
            <a:r>
              <a:rPr sz="2800" b="1" i="1" spc="-5" dirty="0">
                <a:latin typeface="Times New Roman"/>
                <a:cs typeface="Times New Roman"/>
              </a:rPr>
              <a:t>different </a:t>
            </a:r>
            <a:r>
              <a:rPr sz="2800" b="1" i="1" dirty="0">
                <a:latin typeface="Times New Roman"/>
                <a:cs typeface="Times New Roman"/>
              </a:rPr>
              <a:t>purpose, as we will see in Chapter</a:t>
            </a:r>
            <a:r>
              <a:rPr sz="2800" b="1" i="1" spc="-1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28.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6150" y="3784853"/>
            <a:ext cx="8287384" cy="1727200"/>
            <a:chOff x="946150" y="3784853"/>
            <a:chExt cx="8287384" cy="1727200"/>
          </a:xfrm>
        </p:grpSpPr>
        <p:sp>
          <p:nvSpPr>
            <p:cNvPr id="17" name="object 17"/>
            <p:cNvSpPr/>
            <p:nvPr/>
          </p:nvSpPr>
          <p:spPr>
            <a:xfrm>
              <a:off x="1003439" y="3842003"/>
              <a:ext cx="8172450" cy="7932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6150" y="3784866"/>
              <a:ext cx="8286750" cy="850900"/>
            </a:xfrm>
            <a:custGeom>
              <a:avLst/>
              <a:gdLst/>
              <a:ahLst/>
              <a:cxnLst/>
              <a:rect l="l" t="t" r="r" b="b"/>
              <a:pathLst>
                <a:path w="8286750" h="850900">
                  <a:moveTo>
                    <a:pt x="8241030" y="45720"/>
                  </a:moveTo>
                  <a:lnTo>
                    <a:pt x="822960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850392"/>
                  </a:lnTo>
                  <a:lnTo>
                    <a:pt x="57150" y="850392"/>
                  </a:lnTo>
                  <a:lnTo>
                    <a:pt x="57150" y="57150"/>
                  </a:lnTo>
                  <a:lnTo>
                    <a:pt x="8229600" y="57150"/>
                  </a:lnTo>
                  <a:lnTo>
                    <a:pt x="8229600" y="850392"/>
                  </a:lnTo>
                  <a:lnTo>
                    <a:pt x="8241030" y="850392"/>
                  </a:lnTo>
                  <a:lnTo>
                    <a:pt x="8241030" y="45720"/>
                  </a:lnTo>
                  <a:close/>
                </a:path>
                <a:path w="8286750" h="850900">
                  <a:moveTo>
                    <a:pt x="8286750" y="0"/>
                  </a:moveTo>
                  <a:lnTo>
                    <a:pt x="825246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850392"/>
                  </a:lnTo>
                  <a:lnTo>
                    <a:pt x="34290" y="850392"/>
                  </a:lnTo>
                  <a:lnTo>
                    <a:pt x="34290" y="34290"/>
                  </a:lnTo>
                  <a:lnTo>
                    <a:pt x="8252460" y="34290"/>
                  </a:lnTo>
                  <a:lnTo>
                    <a:pt x="8252460" y="850392"/>
                  </a:lnTo>
                  <a:lnTo>
                    <a:pt x="8286750" y="850392"/>
                  </a:lnTo>
                  <a:lnTo>
                    <a:pt x="828675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3439" y="4635245"/>
              <a:ext cx="8172450" cy="8191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6150" y="4635258"/>
              <a:ext cx="8287384" cy="876300"/>
            </a:xfrm>
            <a:custGeom>
              <a:avLst/>
              <a:gdLst/>
              <a:ahLst/>
              <a:cxnLst/>
              <a:rect l="l" t="t" r="r" b="b"/>
              <a:pathLst>
                <a:path w="8287384" h="876300">
                  <a:moveTo>
                    <a:pt x="8241030" y="0"/>
                  </a:moveTo>
                  <a:lnTo>
                    <a:pt x="8229600" y="0"/>
                  </a:lnTo>
                  <a:lnTo>
                    <a:pt x="8229600" y="819150"/>
                  </a:lnTo>
                  <a:lnTo>
                    <a:pt x="57150" y="819150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830580"/>
                  </a:lnTo>
                  <a:lnTo>
                    <a:pt x="57150" y="830580"/>
                  </a:lnTo>
                  <a:lnTo>
                    <a:pt x="8229600" y="830580"/>
                  </a:lnTo>
                  <a:lnTo>
                    <a:pt x="8241030" y="830580"/>
                  </a:lnTo>
                  <a:lnTo>
                    <a:pt x="8241030" y="0"/>
                  </a:lnTo>
                  <a:close/>
                </a:path>
                <a:path w="8287384" h="876300">
                  <a:moveTo>
                    <a:pt x="8286890" y="857250"/>
                  </a:moveTo>
                  <a:lnTo>
                    <a:pt x="8286750" y="857250"/>
                  </a:lnTo>
                  <a:lnTo>
                    <a:pt x="8286750" y="0"/>
                  </a:lnTo>
                  <a:lnTo>
                    <a:pt x="8252460" y="0"/>
                  </a:lnTo>
                  <a:lnTo>
                    <a:pt x="8252460" y="842010"/>
                  </a:lnTo>
                  <a:lnTo>
                    <a:pt x="34290" y="84201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39" y="857250"/>
                  </a:lnTo>
                  <a:lnTo>
                    <a:pt x="139" y="876300"/>
                  </a:lnTo>
                  <a:lnTo>
                    <a:pt x="8286890" y="876300"/>
                  </a:lnTo>
                  <a:lnTo>
                    <a:pt x="8286890" y="857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970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23.9	</a:t>
            </a:r>
            <a:r>
              <a:rPr sz="2000" i="1" spc="-5" dirty="0">
                <a:latin typeface="Times New Roman"/>
                <a:cs typeface="Times New Roman"/>
              </a:rPr>
              <a:t>User datagram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format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0575" y="2215895"/>
            <a:ext cx="7065264" cy="3086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UDP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length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462280" algn="l"/>
              </a:tabLst>
            </a:pPr>
            <a:r>
              <a:rPr sz="3200" b="1" spc="-5" dirty="0">
                <a:latin typeface="Arial"/>
                <a:cs typeface="Arial"/>
              </a:rPr>
              <a:t>=	IP length – IP header’s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length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993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23.10	</a:t>
            </a:r>
            <a:r>
              <a:rPr sz="2000" i="1" spc="-5" dirty="0">
                <a:latin typeface="Times New Roman"/>
                <a:cs typeface="Times New Roman"/>
              </a:rPr>
              <a:t>Pseudoheader for checksum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calculation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2243" y="1796795"/>
            <a:ext cx="5987796" cy="3896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23.2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82167" y="1512824"/>
            <a:ext cx="85293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Figure </a:t>
            </a:r>
            <a:r>
              <a:rPr sz="2800" b="1" i="1" spc="-35" dirty="0">
                <a:latin typeface="Times New Roman"/>
                <a:cs typeface="Times New Roman"/>
              </a:rPr>
              <a:t>23.11 </a:t>
            </a:r>
            <a:r>
              <a:rPr sz="2800" b="1" i="1" spc="-5" dirty="0">
                <a:latin typeface="Times New Roman"/>
                <a:cs typeface="Times New Roman"/>
              </a:rPr>
              <a:t>shows the checksum calculation for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very  small user datagram with only </a:t>
            </a:r>
            <a:r>
              <a:rPr sz="2800" b="1" i="1" dirty="0">
                <a:latin typeface="Times New Roman"/>
                <a:cs typeface="Times New Roman"/>
              </a:rPr>
              <a:t>7 </a:t>
            </a:r>
            <a:r>
              <a:rPr sz="2800" b="1" i="1" spc="-5" dirty="0">
                <a:latin typeface="Times New Roman"/>
                <a:cs typeface="Times New Roman"/>
              </a:rPr>
              <a:t>bytes of data. Because  the number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bytes of data is odd, padding is added for  checksum calculation. The pseudoheader as well </a:t>
            </a:r>
            <a:r>
              <a:rPr sz="2800" b="1" i="1" dirty="0">
                <a:latin typeface="Times New Roman"/>
                <a:cs typeface="Times New Roman"/>
              </a:rPr>
              <a:t>as </a:t>
            </a:r>
            <a:r>
              <a:rPr sz="2800" b="1" i="1" spc="-5" dirty="0">
                <a:latin typeface="Times New Roman"/>
                <a:cs typeface="Times New Roman"/>
              </a:rPr>
              <a:t>the  padding will be dropped when the user datagram is  delivered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125" dirty="0">
                <a:latin typeface="Times New Roman"/>
                <a:cs typeface="Times New Roman"/>
              </a:rPr>
              <a:t>IP.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0"/>
                  </a:move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523" y="6858"/>
                  </a:lnTo>
                  <a:lnTo>
                    <a:pt x="9137523" y="857250"/>
                  </a:lnTo>
                  <a:lnTo>
                    <a:pt x="9144000" y="857250"/>
                  </a:lnTo>
                  <a:lnTo>
                    <a:pt x="9144000" y="685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95"/>
              </a:spcBef>
              <a:tabLst>
                <a:tab pos="1362075" algn="l"/>
              </a:tabLst>
            </a:pPr>
            <a:r>
              <a:rPr spc="-5" dirty="0"/>
              <a:t>23-1	</a:t>
            </a:r>
            <a:r>
              <a:rPr spc="-10" dirty="0"/>
              <a:t>PROCESS-TO-PROCESS </a:t>
            </a:r>
            <a:r>
              <a:rPr spc="-20" dirty="0"/>
              <a:t>DELIVERY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4839" y="549174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8337" y="2046986"/>
            <a:ext cx="8071484" cy="469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transport layer is responsible for process-to-  process delivery—the delivery </a:t>
            </a:r>
            <a:r>
              <a:rPr sz="2800" b="1" i="1" dirty="0">
                <a:latin typeface="Times New Roman"/>
                <a:cs typeface="Times New Roman"/>
              </a:rPr>
              <a:t>of a </a:t>
            </a:r>
            <a:r>
              <a:rPr sz="2800" b="1" i="1" spc="-5" dirty="0">
                <a:latin typeface="Times New Roman"/>
                <a:cs typeface="Times New Roman"/>
              </a:rPr>
              <a:t>packet, part </a:t>
            </a:r>
            <a:r>
              <a:rPr sz="2800" b="1" i="1" dirty="0">
                <a:latin typeface="Times New Roman"/>
                <a:cs typeface="Times New Roman"/>
              </a:rPr>
              <a:t>of a  </a:t>
            </a:r>
            <a:r>
              <a:rPr sz="2800" b="1" i="1" spc="-5" dirty="0">
                <a:latin typeface="Times New Roman"/>
                <a:cs typeface="Times New Roman"/>
              </a:rPr>
              <a:t>message, </a:t>
            </a:r>
            <a:r>
              <a:rPr sz="2800" b="1" i="1" dirty="0">
                <a:latin typeface="Times New Roman"/>
                <a:cs typeface="Times New Roman"/>
              </a:rPr>
              <a:t>from </a:t>
            </a:r>
            <a:r>
              <a:rPr sz="2800" b="1" i="1" spc="-5" dirty="0">
                <a:latin typeface="Times New Roman"/>
                <a:cs typeface="Times New Roman"/>
              </a:rPr>
              <a:t>one process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25" dirty="0">
                <a:latin typeface="Times New Roman"/>
                <a:cs typeface="Times New Roman"/>
              </a:rPr>
              <a:t>another. </a:t>
            </a:r>
            <a:r>
              <a:rPr sz="2800" b="1" i="1" spc="-40" dirty="0">
                <a:latin typeface="Times New Roman"/>
                <a:cs typeface="Times New Roman"/>
              </a:rPr>
              <a:t>Two </a:t>
            </a:r>
            <a:r>
              <a:rPr sz="2800" b="1" i="1" spc="-5" dirty="0">
                <a:latin typeface="Times New Roman"/>
                <a:cs typeface="Times New Roman"/>
              </a:rPr>
              <a:t>processes  communicate </a:t>
            </a:r>
            <a:r>
              <a:rPr sz="2800" b="1" i="1" dirty="0">
                <a:latin typeface="Times New Roman"/>
                <a:cs typeface="Times New Roman"/>
              </a:rPr>
              <a:t>in a </a:t>
            </a:r>
            <a:r>
              <a:rPr sz="2800" b="1" i="1" spc="-5" dirty="0">
                <a:latin typeface="Times New Roman"/>
                <a:cs typeface="Times New Roman"/>
              </a:rPr>
              <a:t>client/server relationship, as we </a:t>
            </a:r>
            <a:r>
              <a:rPr sz="2800" b="1" i="1" spc="-10" dirty="0">
                <a:latin typeface="Times New Roman"/>
                <a:cs typeface="Times New Roman"/>
              </a:rPr>
              <a:t>will  </a:t>
            </a:r>
            <a:r>
              <a:rPr sz="2800" b="1" i="1" spc="-5" dirty="0">
                <a:latin typeface="Times New Roman"/>
                <a:cs typeface="Times New Roman"/>
              </a:rPr>
              <a:t>see</a:t>
            </a:r>
            <a:r>
              <a:rPr sz="2800" b="1" i="1" spc="-30" dirty="0">
                <a:latin typeface="Times New Roman"/>
                <a:cs typeface="Times New Roman"/>
              </a:rPr>
              <a:t> later.</a:t>
            </a:r>
            <a:endParaRPr sz="2800">
              <a:latin typeface="Times New Roman"/>
              <a:cs typeface="Times New Roman"/>
            </a:endParaRPr>
          </a:p>
          <a:p>
            <a:pPr marL="12700" marR="3375025" indent="27940">
              <a:lnSpc>
                <a:spcPct val="106000"/>
              </a:lnSpc>
              <a:spcBef>
                <a:spcPts val="159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sz="2800" b="1" i="1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Client/Server Paradigm  Multiplexing and</a:t>
            </a:r>
            <a:r>
              <a:rPr sz="24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Demultiplexing</a:t>
            </a:r>
            <a:endParaRPr sz="2400">
              <a:latin typeface="Times New Roman"/>
              <a:cs typeface="Times New Roman"/>
            </a:endParaRPr>
          </a:p>
          <a:p>
            <a:pPr marL="12700" marR="1303655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Connectionless 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Versus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Connection-Oriented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Service  Reliable 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Versus</a:t>
            </a:r>
            <a:r>
              <a:rPr sz="2400" b="1" spc="-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Unreliable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Three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Protocols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7473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93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dirty="0">
                <a:solidFill>
                  <a:srgbClr val="3333CC"/>
                </a:solidFill>
              </a:rPr>
              <a:t> </a:t>
            </a:r>
            <a:r>
              <a:rPr sz="2400" spc="-35" dirty="0">
                <a:solidFill>
                  <a:srgbClr val="3333CC"/>
                </a:solidFill>
              </a:rPr>
              <a:t>23.11	</a:t>
            </a:r>
            <a:r>
              <a:rPr sz="2000" i="1" spc="-5" dirty="0">
                <a:latin typeface="Times New Roman"/>
                <a:cs typeface="Times New Roman"/>
              </a:rPr>
              <a:t>Checksum calculation of a simple UDP user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datagram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9921" y="1906523"/>
            <a:ext cx="8564118" cy="3931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44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23.12	</a:t>
            </a:r>
            <a:r>
              <a:rPr sz="2000" i="1" spc="-10" dirty="0">
                <a:latin typeface="Times New Roman"/>
                <a:cs typeface="Times New Roman"/>
              </a:rPr>
              <a:t>Queues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UDP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0639" y="1949195"/>
            <a:ext cx="7523226" cy="3473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0"/>
                  </a:move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523" y="6858"/>
                  </a:lnTo>
                  <a:lnTo>
                    <a:pt x="9137523" y="857250"/>
                  </a:lnTo>
                  <a:lnTo>
                    <a:pt x="9144000" y="857250"/>
                  </a:lnTo>
                  <a:lnTo>
                    <a:pt x="9144000" y="685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95"/>
              </a:spcBef>
              <a:tabLst>
                <a:tab pos="1354455" algn="l"/>
              </a:tabLst>
            </a:pPr>
            <a:r>
              <a:rPr spc="-5" dirty="0"/>
              <a:t>23-3	TCP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8366" y="1894586"/>
            <a:ext cx="8071484" cy="4814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TCP is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connection-oriented protocol; it creates </a:t>
            </a:r>
            <a:r>
              <a:rPr sz="2800" b="1" i="1" dirty="0">
                <a:latin typeface="Times New Roman"/>
                <a:cs typeface="Times New Roman"/>
              </a:rPr>
              <a:t>a  </a:t>
            </a:r>
            <a:r>
              <a:rPr sz="2800" b="1" i="1" spc="-5" dirty="0">
                <a:latin typeface="Times New Roman"/>
                <a:cs typeface="Times New Roman"/>
              </a:rPr>
              <a:t>virtual connection between two TCPs to send </a:t>
            </a:r>
            <a:r>
              <a:rPr sz="2800" b="1" i="1" dirty="0">
                <a:latin typeface="Times New Roman"/>
                <a:cs typeface="Times New Roman"/>
              </a:rPr>
              <a:t>data. In  </a:t>
            </a:r>
            <a:r>
              <a:rPr sz="2800" b="1" i="1" spc="-5" dirty="0">
                <a:latin typeface="Times New Roman"/>
                <a:cs typeface="Times New Roman"/>
              </a:rPr>
              <a:t>addition, TCP uses </a:t>
            </a:r>
            <a:r>
              <a:rPr sz="2800" b="1" i="1" dirty="0">
                <a:latin typeface="Times New Roman"/>
                <a:cs typeface="Times New Roman"/>
              </a:rPr>
              <a:t>flow and </a:t>
            </a:r>
            <a:r>
              <a:rPr sz="2800" b="1" i="1" spc="-5" dirty="0">
                <a:latin typeface="Times New Roman"/>
                <a:cs typeface="Times New Roman"/>
              </a:rPr>
              <a:t>error control mechanisms  </a:t>
            </a:r>
            <a:r>
              <a:rPr sz="2800" b="1" i="1" dirty="0">
                <a:latin typeface="Times New Roman"/>
                <a:cs typeface="Times New Roman"/>
              </a:rPr>
              <a:t>at the transport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/>
              <a:cs typeface="Times New Roman"/>
            </a:endParaRPr>
          </a:p>
          <a:p>
            <a:pPr marL="40640" algn="just">
              <a:lnSpc>
                <a:spcPct val="100000"/>
              </a:lnSpc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6253480" algn="just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TCP Services  TCP</a:t>
            </a:r>
            <a:r>
              <a:rPr sz="2400" b="1" spc="-2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Features 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Segment</a:t>
            </a:r>
            <a:endParaRPr sz="2400">
              <a:latin typeface="Times New Roman"/>
              <a:cs typeface="Times New Roman"/>
            </a:endParaRPr>
          </a:p>
          <a:p>
            <a:pPr marL="12700" marR="561848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TCP</a:t>
            </a:r>
            <a:r>
              <a:rPr sz="2400" b="1" spc="-3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Connection  Flow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Control  Error</a:t>
            </a:r>
            <a:r>
              <a:rPr sz="2400" b="1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967" y="447547"/>
            <a:ext cx="4725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 dirty="0">
                <a:solidFill>
                  <a:srgbClr val="3333CC"/>
                </a:solidFill>
              </a:rPr>
              <a:t>Table</a:t>
            </a:r>
            <a:r>
              <a:rPr sz="2400" spc="-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23.2	</a:t>
            </a:r>
            <a:r>
              <a:rPr sz="2000" i="1" spc="-20" dirty="0">
                <a:latin typeface="Times New Roman"/>
                <a:cs typeface="Times New Roman"/>
              </a:rPr>
              <a:t>Well-known </a:t>
            </a:r>
            <a:r>
              <a:rPr sz="2000" i="1" spc="-5" dirty="0">
                <a:latin typeface="Times New Roman"/>
                <a:cs typeface="Times New Roman"/>
              </a:rPr>
              <a:t>ports used by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TCP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5335" y="809244"/>
            <a:ext cx="6530340" cy="5885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423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23.13	</a:t>
            </a:r>
            <a:r>
              <a:rPr sz="2000" i="1" spc="-5" dirty="0">
                <a:latin typeface="Times New Roman"/>
                <a:cs typeface="Times New Roman"/>
              </a:rPr>
              <a:t>Stream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delivery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8239" y="2177795"/>
            <a:ext cx="7844028" cy="2916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941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23.14	</a:t>
            </a:r>
            <a:r>
              <a:rPr sz="2000" i="1" spc="-5" dirty="0">
                <a:latin typeface="Times New Roman"/>
                <a:cs typeface="Times New Roman"/>
              </a:rPr>
              <a:t>Sending and receiving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buffers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1015" y="1476755"/>
            <a:ext cx="7888223" cy="458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29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23.15	</a:t>
            </a:r>
            <a:r>
              <a:rPr sz="2000" i="1" spc="-5" dirty="0">
                <a:latin typeface="Times New Roman"/>
                <a:cs typeface="Times New Roman"/>
              </a:rPr>
              <a:t>TCP</a:t>
            </a:r>
            <a:r>
              <a:rPr sz="2000" i="1" spc="-10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segments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0119" y="1629155"/>
            <a:ext cx="8427719" cy="4587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54635" marR="247015" indent="-254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bytes </a:t>
            </a:r>
            <a:r>
              <a:rPr sz="3200" b="1" spc="-5" dirty="0">
                <a:latin typeface="Arial"/>
                <a:cs typeface="Arial"/>
              </a:rPr>
              <a:t>of data being </a:t>
            </a:r>
            <a:r>
              <a:rPr sz="3200" b="1" spc="-10" dirty="0">
                <a:latin typeface="Arial"/>
                <a:cs typeface="Arial"/>
              </a:rPr>
              <a:t>transferred in  each </a:t>
            </a:r>
            <a:r>
              <a:rPr sz="3200" b="1" spc="-5" dirty="0">
                <a:latin typeface="Arial"/>
                <a:cs typeface="Arial"/>
              </a:rPr>
              <a:t>connection are numbered by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spc="-105" dirty="0">
                <a:latin typeface="Arial"/>
                <a:cs typeface="Arial"/>
              </a:rPr>
              <a:t>TCP. 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numbering starts </a:t>
            </a:r>
            <a:r>
              <a:rPr sz="3200" b="1" spc="-5" dirty="0">
                <a:latin typeface="Arial"/>
                <a:cs typeface="Arial"/>
              </a:rPr>
              <a:t>with a </a:t>
            </a:r>
            <a:r>
              <a:rPr sz="3200" b="1" spc="-10" dirty="0">
                <a:latin typeface="Arial"/>
                <a:cs typeface="Arial"/>
              </a:rPr>
              <a:t>randomly  generated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number.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23.3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82173" y="1512824"/>
            <a:ext cx="85255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12800" algn="l"/>
                <a:tab pos="2422525" algn="l"/>
                <a:tab pos="3538220" algn="l"/>
                <a:tab pos="4218940" algn="l"/>
                <a:tab pos="5787390" algn="l"/>
                <a:tab pos="7159625" algn="l"/>
                <a:tab pos="782129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</a:t>
            </a:r>
            <a:r>
              <a:rPr sz="2800" b="1" i="1" dirty="0">
                <a:latin typeface="Times New Roman"/>
                <a:cs typeface="Times New Roman"/>
              </a:rPr>
              <a:t>e	f</a:t>
            </a:r>
            <a:r>
              <a:rPr sz="2800" b="1" i="1" spc="-5" dirty="0">
                <a:latin typeface="Times New Roman"/>
                <a:cs typeface="Times New Roman"/>
              </a:rPr>
              <a:t>ollowin</a:t>
            </a:r>
            <a:r>
              <a:rPr sz="2800" b="1" i="1" dirty="0">
                <a:latin typeface="Times New Roman"/>
                <a:cs typeface="Times New Roman"/>
              </a:rPr>
              <a:t>g	</a:t>
            </a:r>
            <a:r>
              <a:rPr sz="2800" b="1" i="1" spc="-5" dirty="0">
                <a:latin typeface="Times New Roman"/>
                <a:cs typeface="Times New Roman"/>
              </a:rPr>
              <a:t>show</a:t>
            </a:r>
            <a:r>
              <a:rPr sz="2800" b="1" i="1" dirty="0">
                <a:latin typeface="Times New Roman"/>
                <a:cs typeface="Times New Roman"/>
              </a:rPr>
              <a:t>s	t</a:t>
            </a:r>
            <a:r>
              <a:rPr sz="2800" b="1" i="1" spc="-5" dirty="0">
                <a:latin typeface="Times New Roman"/>
                <a:cs typeface="Times New Roman"/>
              </a:rPr>
              <a:t>h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sequenc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numbe</a:t>
            </a:r>
            <a:r>
              <a:rPr sz="2800" b="1" i="1" dirty="0">
                <a:latin typeface="Times New Roman"/>
                <a:cs typeface="Times New Roman"/>
              </a:rPr>
              <a:t>r	f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b="1" i="1" dirty="0">
                <a:latin typeface="Times New Roman"/>
                <a:cs typeface="Times New Roman"/>
              </a:rPr>
              <a:t>r	</a:t>
            </a:r>
            <a:r>
              <a:rPr sz="2800" b="1" i="1" spc="-5" dirty="0">
                <a:latin typeface="Times New Roman"/>
                <a:cs typeface="Times New Roman"/>
              </a:rPr>
              <a:t>each  segment: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67625" y="3015995"/>
            <a:ext cx="8780145" cy="1885950"/>
            <a:chOff x="967625" y="3015995"/>
            <a:chExt cx="8780145" cy="1885950"/>
          </a:xfrm>
        </p:grpSpPr>
        <p:sp>
          <p:nvSpPr>
            <p:cNvPr id="16" name="object 16"/>
            <p:cNvSpPr/>
            <p:nvPr/>
          </p:nvSpPr>
          <p:spPr>
            <a:xfrm>
              <a:off x="1024775" y="3073145"/>
              <a:ext cx="8665464" cy="7048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7740" y="3016008"/>
              <a:ext cx="8779510" cy="762000"/>
            </a:xfrm>
            <a:custGeom>
              <a:avLst/>
              <a:gdLst/>
              <a:ahLst/>
              <a:cxnLst/>
              <a:rect l="l" t="t" r="r" b="b"/>
              <a:pathLst>
                <a:path w="8779510" h="762000">
                  <a:moveTo>
                    <a:pt x="8733790" y="45720"/>
                  </a:moveTo>
                  <a:lnTo>
                    <a:pt x="872236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762000"/>
                  </a:lnTo>
                  <a:lnTo>
                    <a:pt x="57150" y="762000"/>
                  </a:lnTo>
                  <a:lnTo>
                    <a:pt x="57150" y="57150"/>
                  </a:lnTo>
                  <a:lnTo>
                    <a:pt x="8722360" y="57150"/>
                  </a:lnTo>
                  <a:lnTo>
                    <a:pt x="8722360" y="762000"/>
                  </a:lnTo>
                  <a:lnTo>
                    <a:pt x="8733790" y="762000"/>
                  </a:lnTo>
                  <a:lnTo>
                    <a:pt x="8733790" y="45720"/>
                  </a:lnTo>
                  <a:close/>
                </a:path>
                <a:path w="8779510" h="762000">
                  <a:moveTo>
                    <a:pt x="8779510" y="0"/>
                  </a:moveTo>
                  <a:lnTo>
                    <a:pt x="874522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762000"/>
                  </a:lnTo>
                  <a:lnTo>
                    <a:pt x="34290" y="762000"/>
                  </a:lnTo>
                  <a:lnTo>
                    <a:pt x="34290" y="34290"/>
                  </a:lnTo>
                  <a:lnTo>
                    <a:pt x="8745220" y="34290"/>
                  </a:lnTo>
                  <a:lnTo>
                    <a:pt x="8745220" y="762000"/>
                  </a:lnTo>
                  <a:lnTo>
                    <a:pt x="8779510" y="762000"/>
                  </a:lnTo>
                  <a:lnTo>
                    <a:pt x="87795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24775" y="3777995"/>
              <a:ext cx="8665464" cy="8572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7625" y="3778008"/>
              <a:ext cx="8780145" cy="857250"/>
            </a:xfrm>
            <a:custGeom>
              <a:avLst/>
              <a:gdLst/>
              <a:ahLst/>
              <a:cxnLst/>
              <a:rect l="l" t="t" r="r" b="b"/>
              <a:pathLst>
                <a:path w="8780145" h="857250">
                  <a:moveTo>
                    <a:pt x="3429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34290" y="857250"/>
                  </a:lnTo>
                  <a:lnTo>
                    <a:pt x="34290" y="0"/>
                  </a:lnTo>
                  <a:close/>
                </a:path>
                <a:path w="8780145" h="857250">
                  <a:moveTo>
                    <a:pt x="57150" y="0"/>
                  </a:moveTo>
                  <a:lnTo>
                    <a:pt x="45707" y="0"/>
                  </a:lnTo>
                  <a:lnTo>
                    <a:pt x="45707" y="857250"/>
                  </a:lnTo>
                  <a:lnTo>
                    <a:pt x="57150" y="857250"/>
                  </a:lnTo>
                  <a:lnTo>
                    <a:pt x="57150" y="0"/>
                  </a:lnTo>
                  <a:close/>
                </a:path>
                <a:path w="8780145" h="857250">
                  <a:moveTo>
                    <a:pt x="8734044" y="0"/>
                  </a:moveTo>
                  <a:lnTo>
                    <a:pt x="8722614" y="0"/>
                  </a:lnTo>
                  <a:lnTo>
                    <a:pt x="8722614" y="857250"/>
                  </a:lnTo>
                  <a:lnTo>
                    <a:pt x="8734044" y="857250"/>
                  </a:lnTo>
                  <a:lnTo>
                    <a:pt x="8734044" y="0"/>
                  </a:lnTo>
                  <a:close/>
                </a:path>
                <a:path w="8780145" h="857250">
                  <a:moveTo>
                    <a:pt x="8779764" y="0"/>
                  </a:moveTo>
                  <a:lnTo>
                    <a:pt x="8745461" y="0"/>
                  </a:lnTo>
                  <a:lnTo>
                    <a:pt x="8745461" y="857250"/>
                  </a:lnTo>
                  <a:lnTo>
                    <a:pt x="8779764" y="857250"/>
                  </a:lnTo>
                  <a:lnTo>
                    <a:pt x="877976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4775" y="4635245"/>
              <a:ext cx="8665464" cy="2095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7740" y="4635258"/>
              <a:ext cx="8779510" cy="266700"/>
            </a:xfrm>
            <a:custGeom>
              <a:avLst/>
              <a:gdLst/>
              <a:ahLst/>
              <a:cxnLst/>
              <a:rect l="l" t="t" r="r" b="b"/>
              <a:pathLst>
                <a:path w="8779510" h="266700">
                  <a:moveTo>
                    <a:pt x="8733790" y="0"/>
                  </a:moveTo>
                  <a:lnTo>
                    <a:pt x="8722360" y="0"/>
                  </a:lnTo>
                  <a:lnTo>
                    <a:pt x="8722360" y="209550"/>
                  </a:lnTo>
                  <a:lnTo>
                    <a:pt x="57150" y="209550"/>
                  </a:lnTo>
                  <a:lnTo>
                    <a:pt x="57150" y="0"/>
                  </a:lnTo>
                  <a:lnTo>
                    <a:pt x="45720" y="0"/>
                  </a:lnTo>
                  <a:lnTo>
                    <a:pt x="45720" y="220980"/>
                  </a:lnTo>
                  <a:lnTo>
                    <a:pt x="57150" y="220980"/>
                  </a:lnTo>
                  <a:lnTo>
                    <a:pt x="8722360" y="220980"/>
                  </a:lnTo>
                  <a:lnTo>
                    <a:pt x="8733790" y="220980"/>
                  </a:lnTo>
                  <a:lnTo>
                    <a:pt x="8733790" y="0"/>
                  </a:lnTo>
                  <a:close/>
                </a:path>
                <a:path w="8779510" h="266700">
                  <a:moveTo>
                    <a:pt x="8779510" y="0"/>
                  </a:moveTo>
                  <a:lnTo>
                    <a:pt x="8745220" y="0"/>
                  </a:lnTo>
                  <a:lnTo>
                    <a:pt x="8745220" y="232410"/>
                  </a:lnTo>
                  <a:lnTo>
                    <a:pt x="34290" y="23241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266700"/>
                  </a:lnTo>
                  <a:lnTo>
                    <a:pt x="34290" y="266700"/>
                  </a:lnTo>
                  <a:lnTo>
                    <a:pt x="8745220" y="266700"/>
                  </a:lnTo>
                  <a:lnTo>
                    <a:pt x="8779510" y="266700"/>
                  </a:lnTo>
                  <a:lnTo>
                    <a:pt x="87795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6730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139" y="2803398"/>
            <a:ext cx="8077200" cy="117475"/>
          </a:xfrm>
          <a:custGeom>
            <a:avLst/>
            <a:gdLst/>
            <a:ahLst/>
            <a:cxnLst/>
            <a:rect l="l" t="t" r="r" b="b"/>
            <a:pathLst>
              <a:path w="8077200" h="117475">
                <a:moveTo>
                  <a:pt x="8077200" y="117348"/>
                </a:moveTo>
                <a:lnTo>
                  <a:pt x="8077200" y="0"/>
                </a:lnTo>
                <a:lnTo>
                  <a:pt x="0" y="0"/>
                </a:lnTo>
                <a:lnTo>
                  <a:pt x="0" y="117348"/>
                </a:lnTo>
                <a:lnTo>
                  <a:pt x="8077200" y="117348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2039" y="20253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4129" y="20462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4839" y="2919983"/>
            <a:ext cx="9144000" cy="2573020"/>
            <a:chOff x="774839" y="2919983"/>
            <a:chExt cx="9144000" cy="2573020"/>
          </a:xfrm>
        </p:grpSpPr>
        <p:sp>
          <p:nvSpPr>
            <p:cNvPr id="7" name="object 7"/>
            <p:cNvSpPr/>
            <p:nvPr/>
          </p:nvSpPr>
          <p:spPr>
            <a:xfrm>
              <a:off x="1270139" y="2919983"/>
              <a:ext cx="8077200" cy="858519"/>
            </a:xfrm>
            <a:custGeom>
              <a:avLst/>
              <a:gdLst/>
              <a:ahLst/>
              <a:cxnLst/>
              <a:rect l="l" t="t" r="r" b="b"/>
              <a:pathLst>
                <a:path w="8077200" h="858520">
                  <a:moveTo>
                    <a:pt x="8077200" y="8580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8077200" y="8580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377724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0139" y="3777233"/>
              <a:ext cx="8077200" cy="858519"/>
            </a:xfrm>
            <a:custGeom>
              <a:avLst/>
              <a:gdLst/>
              <a:ahLst/>
              <a:cxnLst/>
              <a:rect l="l" t="t" r="r" b="b"/>
              <a:pathLst>
                <a:path w="8077200" h="858520">
                  <a:moveTo>
                    <a:pt x="8077200" y="8580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8077200" y="8580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4839" y="46344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4325" y="48828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70139" y="4634483"/>
              <a:ext cx="8077200" cy="210820"/>
            </a:xfrm>
            <a:custGeom>
              <a:avLst/>
              <a:gdLst/>
              <a:ahLst/>
              <a:cxnLst/>
              <a:rect l="l" t="t" r="r" b="b"/>
              <a:pathLst>
                <a:path w="8077200" h="210820">
                  <a:moveTo>
                    <a:pt x="8077200" y="2103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210312"/>
                  </a:lnTo>
                  <a:lnTo>
                    <a:pt x="8077200" y="2103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70139" y="2803398"/>
            <a:ext cx="8077200" cy="1831339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40665" marR="236854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value </a:t>
            </a:r>
            <a:r>
              <a:rPr sz="3200" b="1" spc="-5" dirty="0">
                <a:latin typeface="Arial"/>
                <a:cs typeface="Arial"/>
              </a:rPr>
              <a:t>in the </a:t>
            </a:r>
            <a:r>
              <a:rPr sz="3200" b="1" spc="-10" dirty="0">
                <a:latin typeface="Arial"/>
                <a:cs typeface="Arial"/>
              </a:rPr>
              <a:t>sequence number field  </a:t>
            </a:r>
            <a:r>
              <a:rPr sz="3200" b="1" spc="-5" dirty="0">
                <a:latin typeface="Arial"/>
                <a:cs typeface="Arial"/>
              </a:rPr>
              <a:t>of a segment </a:t>
            </a:r>
            <a:r>
              <a:rPr sz="3200" b="1" spc="-10" dirty="0">
                <a:latin typeface="Arial"/>
                <a:cs typeface="Arial"/>
              </a:rPr>
              <a:t>defines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marL="1299845" marR="1292860" algn="ctr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number </a:t>
            </a:r>
            <a:r>
              <a:rPr sz="3200" b="1" spc="-5" dirty="0">
                <a:latin typeface="Arial"/>
                <a:cs typeface="Arial"/>
              </a:rPr>
              <a:t>of the first data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byte  contained </a:t>
            </a:r>
            <a:r>
              <a:rPr sz="3200" b="1" spc="-5" dirty="0">
                <a:latin typeface="Arial"/>
                <a:cs typeface="Arial"/>
              </a:rPr>
              <a:t>in that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segment.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292225" marR="447040" indent="-838200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transport layer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spc="-10" dirty="0">
                <a:latin typeface="Arial"/>
                <a:cs typeface="Arial"/>
              </a:rPr>
              <a:t>responsible for  process-to-process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delivery.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3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23.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3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1568196"/>
            <a:ext cx="1143000" cy="495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9" y="1589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215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74839" y="2346198"/>
            <a:ext cx="9144000" cy="3146425"/>
            <a:chOff x="774839" y="2346198"/>
            <a:chExt cx="9144000" cy="3146425"/>
          </a:xfrm>
        </p:grpSpPr>
        <p:sp>
          <p:nvSpPr>
            <p:cNvPr id="6" name="object 6"/>
            <p:cNvSpPr/>
            <p:nvPr/>
          </p:nvSpPr>
          <p:spPr>
            <a:xfrm>
              <a:off x="1270139" y="2346210"/>
              <a:ext cx="8077200" cy="1431925"/>
            </a:xfrm>
            <a:custGeom>
              <a:avLst/>
              <a:gdLst/>
              <a:ahLst/>
              <a:cxnLst/>
              <a:rect l="l" t="t" r="r" b="b"/>
              <a:pathLst>
                <a:path w="8077200" h="1431925">
                  <a:moveTo>
                    <a:pt x="8077200" y="0"/>
                  </a:moveTo>
                  <a:lnTo>
                    <a:pt x="0" y="0"/>
                  </a:lnTo>
                  <a:lnTo>
                    <a:pt x="0" y="573786"/>
                  </a:lnTo>
                  <a:lnTo>
                    <a:pt x="0" y="574548"/>
                  </a:lnTo>
                  <a:lnTo>
                    <a:pt x="0" y="1431798"/>
                  </a:lnTo>
                  <a:lnTo>
                    <a:pt x="8077200" y="1431798"/>
                  </a:lnTo>
                  <a:lnTo>
                    <a:pt x="8077200" y="574548"/>
                  </a:lnTo>
                  <a:lnTo>
                    <a:pt x="8077200" y="573786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39" y="377724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0139" y="3777234"/>
              <a:ext cx="8077200" cy="858519"/>
            </a:xfrm>
            <a:custGeom>
              <a:avLst/>
              <a:gdLst/>
              <a:ahLst/>
              <a:cxnLst/>
              <a:rect l="l" t="t" r="r" b="b"/>
              <a:pathLst>
                <a:path w="8077200" h="858520">
                  <a:moveTo>
                    <a:pt x="8077200" y="8580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8077200" y="8580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46344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4325" y="54162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0139" y="4634483"/>
              <a:ext cx="8077200" cy="728980"/>
            </a:xfrm>
            <a:custGeom>
              <a:avLst/>
              <a:gdLst/>
              <a:ahLst/>
              <a:cxnLst/>
              <a:rect l="l" t="t" r="r" b="b"/>
              <a:pathLst>
                <a:path w="8077200" h="728979">
                  <a:moveTo>
                    <a:pt x="8077200" y="72847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728472"/>
                  </a:lnTo>
                  <a:lnTo>
                    <a:pt x="8077200" y="72847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77479" y="2368550"/>
            <a:ext cx="7461250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value </a:t>
            </a:r>
            <a:r>
              <a:rPr sz="3200" b="1" spc="-5" dirty="0">
                <a:latin typeface="Arial"/>
                <a:cs typeface="Arial"/>
              </a:rPr>
              <a:t>of the </a:t>
            </a:r>
            <a:r>
              <a:rPr sz="3200" b="1" spc="-10" dirty="0">
                <a:latin typeface="Arial"/>
                <a:cs typeface="Arial"/>
              </a:rPr>
              <a:t>acknowledgment field  </a:t>
            </a:r>
            <a:r>
              <a:rPr sz="3200" b="1" spc="-5" dirty="0">
                <a:latin typeface="Arial"/>
                <a:cs typeface="Arial"/>
              </a:rPr>
              <a:t>in a </a:t>
            </a:r>
            <a:r>
              <a:rPr sz="3200" b="1" spc="-10" dirty="0">
                <a:latin typeface="Arial"/>
                <a:cs typeface="Arial"/>
              </a:rPr>
              <a:t>segment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defines</a:t>
            </a:r>
            <a:endParaRPr sz="3200">
              <a:latin typeface="Arial"/>
              <a:cs typeface="Arial"/>
            </a:endParaRPr>
          </a:p>
          <a:p>
            <a:pPr marL="350520" marR="340995"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number </a:t>
            </a:r>
            <a:r>
              <a:rPr sz="3200" b="1" spc="-5" dirty="0">
                <a:latin typeface="Arial"/>
                <a:cs typeface="Arial"/>
              </a:rPr>
              <a:t>of the next </a:t>
            </a:r>
            <a:r>
              <a:rPr sz="3200" b="1" dirty="0">
                <a:latin typeface="Arial"/>
                <a:cs typeface="Arial"/>
              </a:rPr>
              <a:t>byte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party  </a:t>
            </a:r>
            <a:r>
              <a:rPr sz="3200" b="1" spc="-10" dirty="0">
                <a:latin typeface="Arial"/>
                <a:cs typeface="Arial"/>
              </a:rPr>
              <a:t>expects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receive.</a:t>
            </a:r>
            <a:endParaRPr sz="3200">
              <a:latin typeface="Arial"/>
              <a:cs typeface="Arial"/>
            </a:endParaRPr>
          </a:p>
          <a:p>
            <a:pPr marL="642620" marR="633095"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The acknowledgment number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  </a:t>
            </a:r>
            <a:r>
              <a:rPr sz="3200" b="1" spc="-10" dirty="0">
                <a:latin typeface="Arial"/>
                <a:cs typeface="Arial"/>
              </a:rPr>
              <a:t>cumulative.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32039" y="2063495"/>
            <a:ext cx="1143000" cy="7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4325" y="5491734"/>
            <a:ext cx="8153400" cy="1270"/>
          </a:xfrm>
          <a:custGeom>
            <a:avLst/>
            <a:gdLst/>
            <a:ahLst/>
            <a:cxnLst/>
            <a:rect l="l" t="t" r="r" b="b"/>
            <a:pathLst>
              <a:path w="8153400" h="1270">
                <a:moveTo>
                  <a:pt x="8153400" y="761"/>
                </a:moveTo>
                <a:lnTo>
                  <a:pt x="8153400" y="0"/>
                </a:lnTo>
                <a:lnTo>
                  <a:pt x="0" y="0"/>
                </a:lnTo>
                <a:lnTo>
                  <a:pt x="0" y="761"/>
                </a:lnTo>
                <a:lnTo>
                  <a:pt x="8153400" y="761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95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23.16	</a:t>
            </a:r>
            <a:r>
              <a:rPr sz="2000" i="1" spc="-5" dirty="0">
                <a:latin typeface="Times New Roman"/>
                <a:cs typeface="Times New Roman"/>
              </a:rPr>
              <a:t>TCP segment</a:t>
            </a:r>
            <a:r>
              <a:rPr sz="2000" i="1" spc="-10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format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3439" y="1491996"/>
            <a:ext cx="8775954" cy="495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12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23.17	</a:t>
            </a:r>
            <a:r>
              <a:rPr sz="2000" i="1" spc="-5" dirty="0">
                <a:latin typeface="Times New Roman"/>
                <a:cs typeface="Times New Roman"/>
              </a:rPr>
              <a:t>Control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field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4493" y="2820923"/>
            <a:ext cx="8483345" cy="1795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167" y="1285747"/>
            <a:ext cx="5560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 dirty="0">
                <a:solidFill>
                  <a:srgbClr val="3333CC"/>
                </a:solidFill>
              </a:rPr>
              <a:t>Table</a:t>
            </a:r>
            <a:r>
              <a:rPr sz="2400" spc="-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23.3	</a:t>
            </a:r>
            <a:r>
              <a:rPr sz="2000" i="1" spc="-5" dirty="0">
                <a:latin typeface="Times New Roman"/>
                <a:cs typeface="Times New Roman"/>
              </a:rPr>
              <a:t>Description of flags in the control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field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3049" y="1682495"/>
            <a:ext cx="7006590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7674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23.18	</a:t>
            </a:r>
            <a:r>
              <a:rPr sz="2000" i="1" spc="-5" dirty="0">
                <a:latin typeface="Times New Roman"/>
                <a:cs typeface="Times New Roman"/>
              </a:rPr>
              <a:t>Connection establishment using three-way</a:t>
            </a:r>
            <a:r>
              <a:rPr sz="2000" i="1" spc="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handshaking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5167" y="1491996"/>
            <a:ext cx="6672071" cy="4756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780415" marR="174625" indent="-601980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A SYN </a:t>
            </a:r>
            <a:r>
              <a:rPr sz="3200" b="1" spc="-10" dirty="0">
                <a:latin typeface="Arial"/>
                <a:cs typeface="Arial"/>
              </a:rPr>
              <a:t>segment cannot carry </a:t>
            </a:r>
            <a:r>
              <a:rPr sz="3200" b="1" spc="-5" dirty="0">
                <a:latin typeface="Arial"/>
                <a:cs typeface="Arial"/>
              </a:rPr>
              <a:t>data, but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it  consumes </a:t>
            </a:r>
            <a:r>
              <a:rPr sz="3200" b="1" spc="-5" dirty="0">
                <a:latin typeface="Arial"/>
                <a:cs typeface="Arial"/>
              </a:rPr>
              <a:t>one </a:t>
            </a:r>
            <a:r>
              <a:rPr sz="3200" b="1" spc="-10" dirty="0">
                <a:latin typeface="Arial"/>
                <a:cs typeface="Arial"/>
              </a:rPr>
              <a:t>sequence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number.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746125" marR="73977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A SYN + </a:t>
            </a:r>
            <a:r>
              <a:rPr sz="3200" b="1" spc="-10" dirty="0">
                <a:latin typeface="Arial"/>
                <a:cs typeface="Arial"/>
              </a:rPr>
              <a:t>ACK segment cannot  carry </a:t>
            </a:r>
            <a:r>
              <a:rPr sz="3200" b="1" spc="-5" dirty="0">
                <a:latin typeface="Arial"/>
                <a:cs typeface="Arial"/>
              </a:rPr>
              <a:t>data, but does </a:t>
            </a:r>
            <a:r>
              <a:rPr sz="3200" b="1" spc="-10" dirty="0">
                <a:latin typeface="Arial"/>
                <a:cs typeface="Arial"/>
              </a:rPr>
              <a:t>consume one  sequence</a:t>
            </a:r>
            <a:r>
              <a:rPr sz="3200" b="1" spc="-35" dirty="0">
                <a:latin typeface="Arial"/>
                <a:cs typeface="Arial"/>
              </a:rPr>
              <a:t> number.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893444" marR="452120" indent="-433705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An </a:t>
            </a:r>
            <a:r>
              <a:rPr sz="3200" b="1" spc="-10" dirty="0">
                <a:latin typeface="Arial"/>
                <a:cs typeface="Arial"/>
              </a:rPr>
              <a:t>ACK segment, </a:t>
            </a:r>
            <a:r>
              <a:rPr sz="3200" b="1" spc="-5" dirty="0">
                <a:latin typeface="Arial"/>
                <a:cs typeface="Arial"/>
              </a:rPr>
              <a:t>if </a:t>
            </a:r>
            <a:r>
              <a:rPr sz="3200" b="1" spc="-10" dirty="0">
                <a:latin typeface="Arial"/>
                <a:cs typeface="Arial"/>
              </a:rPr>
              <a:t>carrying </a:t>
            </a:r>
            <a:r>
              <a:rPr sz="3200" b="1" spc="-5" dirty="0">
                <a:latin typeface="Arial"/>
                <a:cs typeface="Arial"/>
              </a:rPr>
              <a:t>no </a:t>
            </a:r>
            <a:r>
              <a:rPr sz="3200" b="1" spc="-10" dirty="0">
                <a:latin typeface="Arial"/>
                <a:cs typeface="Arial"/>
              </a:rPr>
              <a:t>data,  </a:t>
            </a:r>
            <a:r>
              <a:rPr sz="3200" b="1" spc="-5" dirty="0">
                <a:latin typeface="Arial"/>
                <a:cs typeface="Arial"/>
              </a:rPr>
              <a:t>consumes no sequence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number.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20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23.19	</a:t>
            </a:r>
            <a:r>
              <a:rPr sz="2000" i="1" spc="-5" dirty="0">
                <a:latin typeface="Times New Roman"/>
                <a:cs typeface="Times New Roman"/>
              </a:rPr>
              <a:t>Data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transfer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4817" y="1491996"/>
            <a:ext cx="4214952" cy="4885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7463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23.20	</a:t>
            </a:r>
            <a:r>
              <a:rPr sz="2000" i="1" spc="-5" dirty="0">
                <a:latin typeface="Times New Roman"/>
                <a:cs typeface="Times New Roman"/>
              </a:rPr>
              <a:t>Connection termination using three-way</a:t>
            </a:r>
            <a:r>
              <a:rPr sz="2000" i="1" spc="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handshaking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3143" y="1506474"/>
            <a:ext cx="6864095" cy="4862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081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23.1	</a:t>
            </a:r>
            <a:r>
              <a:rPr sz="2000" i="1" spc="-20" dirty="0">
                <a:latin typeface="Times New Roman"/>
                <a:cs typeface="Times New Roman"/>
              </a:rPr>
              <a:t>Types </a:t>
            </a:r>
            <a:r>
              <a:rPr sz="2000" i="1" spc="-5" dirty="0">
                <a:latin typeface="Times New Roman"/>
                <a:cs typeface="Times New Roman"/>
              </a:rPr>
              <a:t>of data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deliveries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5567" y="2308098"/>
            <a:ext cx="8043671" cy="3298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3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23.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4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0" marR="92011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FIN </a:t>
            </a:r>
            <a:r>
              <a:rPr sz="3200" b="1" spc="-10" dirty="0">
                <a:latin typeface="Arial"/>
                <a:cs typeface="Arial"/>
              </a:rPr>
              <a:t>segment consumes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one  sequence </a:t>
            </a:r>
            <a:r>
              <a:rPr sz="3200" b="1" spc="-5" dirty="0">
                <a:latin typeface="Arial"/>
                <a:cs typeface="Arial"/>
              </a:rPr>
              <a:t>number if it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does</a:t>
            </a:r>
            <a:endParaRPr sz="3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not </a:t>
            </a:r>
            <a:r>
              <a:rPr sz="3200" b="1" spc="-10" dirty="0">
                <a:latin typeface="Arial"/>
                <a:cs typeface="Arial"/>
              </a:rPr>
              <a:t>carry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678815" marR="67373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FIN + </a:t>
            </a:r>
            <a:r>
              <a:rPr sz="3200" b="1" spc="-10" dirty="0">
                <a:latin typeface="Arial"/>
                <a:cs typeface="Arial"/>
              </a:rPr>
              <a:t>ACK segment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consumes  </a:t>
            </a:r>
            <a:r>
              <a:rPr sz="3200" b="1" spc="-5" dirty="0">
                <a:latin typeface="Arial"/>
                <a:cs typeface="Arial"/>
              </a:rPr>
              <a:t>one sequence number if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it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does not </a:t>
            </a:r>
            <a:r>
              <a:rPr sz="3200" b="1" spc="-10" dirty="0">
                <a:latin typeface="Arial"/>
                <a:cs typeface="Arial"/>
              </a:rPr>
              <a:t>carry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11018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523747"/>
            <a:ext cx="288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23.21	</a:t>
            </a:r>
            <a:r>
              <a:rPr sz="2000" i="1" spc="-5" dirty="0">
                <a:latin typeface="Times New Roman"/>
                <a:cs typeface="Times New Roman"/>
              </a:rPr>
              <a:t>Half-close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4619" y="1187196"/>
            <a:ext cx="4584801" cy="5355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7116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410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23.22	</a:t>
            </a:r>
            <a:r>
              <a:rPr sz="2000" i="1" spc="-5" dirty="0">
                <a:latin typeface="Times New Roman"/>
                <a:cs typeface="Times New Roman"/>
              </a:rPr>
              <a:t>Sliding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window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5775" y="2406395"/>
            <a:ext cx="7065264" cy="2594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4444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4839" y="2574798"/>
            <a:ext cx="9144000" cy="2917825"/>
            <a:chOff x="774839" y="2574798"/>
            <a:chExt cx="9144000" cy="2917825"/>
          </a:xfrm>
        </p:grpSpPr>
        <p:sp>
          <p:nvSpPr>
            <p:cNvPr id="4" name="object 4"/>
            <p:cNvSpPr/>
            <p:nvPr/>
          </p:nvSpPr>
          <p:spPr>
            <a:xfrm>
              <a:off x="1270139" y="2574798"/>
              <a:ext cx="8077200" cy="346075"/>
            </a:xfrm>
            <a:custGeom>
              <a:avLst/>
              <a:gdLst/>
              <a:ahLst/>
              <a:cxnLst/>
              <a:rect l="l" t="t" r="r" b="b"/>
              <a:pathLst>
                <a:path w="8077200" h="346075">
                  <a:moveTo>
                    <a:pt x="8077200" y="345948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345948"/>
                  </a:lnTo>
                  <a:lnTo>
                    <a:pt x="8077200" y="345948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291999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0139" y="2919996"/>
              <a:ext cx="8077200" cy="2573020"/>
            </a:xfrm>
            <a:custGeom>
              <a:avLst/>
              <a:gdLst/>
              <a:ahLst/>
              <a:cxnLst/>
              <a:rect l="l" t="t" r="r" b="b"/>
              <a:pathLst>
                <a:path w="8077200" h="2573020">
                  <a:moveTo>
                    <a:pt x="80772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4500"/>
                  </a:lnTo>
                  <a:lnTo>
                    <a:pt x="0" y="1715262"/>
                  </a:lnTo>
                  <a:lnTo>
                    <a:pt x="0" y="2572512"/>
                  </a:lnTo>
                  <a:lnTo>
                    <a:pt x="8077200" y="2572512"/>
                  </a:lnTo>
                  <a:lnTo>
                    <a:pt x="8077200" y="1715262"/>
                  </a:lnTo>
                  <a:lnTo>
                    <a:pt x="8077200" y="1714500"/>
                  </a:lnTo>
                  <a:lnTo>
                    <a:pt x="8077200" y="858012"/>
                  </a:lnTo>
                  <a:lnTo>
                    <a:pt x="8077200" y="85725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11914" y="2597150"/>
            <a:ext cx="7594600" cy="2951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510" marR="137795" indent="1270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A sliding window is used to </a:t>
            </a:r>
            <a:r>
              <a:rPr sz="3200" b="1" spc="-10" dirty="0">
                <a:latin typeface="Arial"/>
                <a:cs typeface="Arial"/>
              </a:rPr>
              <a:t>make  transmission more efficient </a:t>
            </a:r>
            <a:r>
              <a:rPr sz="3200" b="1" spc="-5" dirty="0">
                <a:latin typeface="Arial"/>
                <a:cs typeface="Arial"/>
              </a:rPr>
              <a:t>as well </a:t>
            </a:r>
            <a:r>
              <a:rPr sz="3200" b="1" spc="-10" dirty="0">
                <a:latin typeface="Arial"/>
                <a:cs typeface="Arial"/>
              </a:rPr>
              <a:t>as  </a:t>
            </a:r>
            <a:r>
              <a:rPr sz="3200" b="1" spc="-5" dirty="0">
                <a:latin typeface="Arial"/>
                <a:cs typeface="Arial"/>
              </a:rPr>
              <a:t>to control the flow of data so that </a:t>
            </a:r>
            <a:r>
              <a:rPr sz="3200" b="1" spc="-10" dirty="0">
                <a:latin typeface="Arial"/>
                <a:cs typeface="Arial"/>
              </a:rPr>
              <a:t>the  destination </a:t>
            </a:r>
            <a:r>
              <a:rPr sz="3200" b="1" spc="-5" dirty="0">
                <a:latin typeface="Arial"/>
                <a:cs typeface="Arial"/>
              </a:rPr>
              <a:t>does not </a:t>
            </a:r>
            <a:r>
              <a:rPr sz="3200" b="1" spc="-10" dirty="0">
                <a:latin typeface="Arial"/>
                <a:cs typeface="Arial"/>
              </a:rPr>
              <a:t>become  overwhelmed </a:t>
            </a:r>
            <a:r>
              <a:rPr sz="3200" b="1" spc="-5" dirty="0">
                <a:latin typeface="Arial"/>
                <a:cs typeface="Arial"/>
              </a:rPr>
              <a:t>with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data.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TCP sliding windows are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byte-oriented.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2039" y="1796795"/>
            <a:ext cx="1143000" cy="566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4129" y="18176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4839" y="5491734"/>
            <a:ext cx="9144000" cy="858519"/>
            <a:chOff x="774839" y="5491734"/>
            <a:chExt cx="9144000" cy="858519"/>
          </a:xfrm>
        </p:grpSpPr>
        <p:sp>
          <p:nvSpPr>
            <p:cNvPr id="11" name="object 11"/>
            <p:cNvSpPr/>
            <p:nvPr/>
          </p:nvSpPr>
          <p:spPr>
            <a:xfrm>
              <a:off x="774839" y="549173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3999" y="858012"/>
                  </a:moveTo>
                  <a:lnTo>
                    <a:pt x="9143999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3999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4325" y="56448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0139" y="5491734"/>
              <a:ext cx="8077200" cy="100330"/>
            </a:xfrm>
            <a:custGeom>
              <a:avLst/>
              <a:gdLst/>
              <a:ahLst/>
              <a:cxnLst/>
              <a:rect l="l" t="t" r="r" b="b"/>
              <a:pathLst>
                <a:path w="8077200" h="100329">
                  <a:moveTo>
                    <a:pt x="8077200" y="9982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99822"/>
                  </a:lnTo>
                  <a:lnTo>
                    <a:pt x="8077200" y="9982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23.4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05973" y="1512824"/>
            <a:ext cx="8604885" cy="375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What is the value of the receiver window (rwnd) for host 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if the </a:t>
            </a:r>
            <a:r>
              <a:rPr sz="2800" b="1" i="1" spc="-25" dirty="0">
                <a:latin typeface="Times New Roman"/>
                <a:cs typeface="Times New Roman"/>
              </a:rPr>
              <a:t>receiver, </a:t>
            </a:r>
            <a:r>
              <a:rPr sz="2800" b="1" i="1" spc="-10" dirty="0">
                <a:latin typeface="Times New Roman"/>
                <a:cs typeface="Times New Roman"/>
              </a:rPr>
              <a:t>host </a:t>
            </a:r>
            <a:r>
              <a:rPr sz="2800" b="1" i="1" dirty="0">
                <a:latin typeface="Times New Roman"/>
                <a:cs typeface="Times New Roman"/>
              </a:rPr>
              <a:t>B, has a </a:t>
            </a:r>
            <a:r>
              <a:rPr sz="2800" b="1" i="1" spc="-10" dirty="0">
                <a:latin typeface="Times New Roman"/>
                <a:cs typeface="Times New Roman"/>
              </a:rPr>
              <a:t>buffer </a:t>
            </a:r>
            <a:r>
              <a:rPr sz="2800" b="1" i="1" spc="-5" dirty="0">
                <a:latin typeface="Times New Roman"/>
                <a:cs typeface="Times New Roman"/>
              </a:rPr>
              <a:t>size of 5000 bytes  </a:t>
            </a:r>
            <a:r>
              <a:rPr sz="2800" b="1" i="1" dirty="0">
                <a:latin typeface="Times New Roman"/>
                <a:cs typeface="Times New Roman"/>
              </a:rPr>
              <a:t>and 1000 bytes of received and unprocessed</a:t>
            </a:r>
            <a:r>
              <a:rPr sz="2800" b="1" i="1" spc="-1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80010" algn="just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value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rwnd </a:t>
            </a:r>
            <a:r>
              <a:rPr sz="2800" b="1" i="1" dirty="0">
                <a:latin typeface="Times New Roman"/>
                <a:cs typeface="Times New Roman"/>
              </a:rPr>
              <a:t>= </a:t>
            </a:r>
            <a:r>
              <a:rPr sz="2800" b="1" i="1" spc="-5" dirty="0">
                <a:latin typeface="Times New Roman"/>
                <a:cs typeface="Times New Roman"/>
              </a:rPr>
              <a:t>5000 </a:t>
            </a:r>
            <a:r>
              <a:rPr sz="2800" b="1" i="1" dirty="0">
                <a:latin typeface="Times New Roman"/>
                <a:cs typeface="Times New Roman"/>
              </a:rPr>
              <a:t>− 1000 = </a:t>
            </a:r>
            <a:r>
              <a:rPr sz="2800" b="1" i="1" spc="-5" dirty="0">
                <a:latin typeface="Times New Roman"/>
                <a:cs typeface="Times New Roman"/>
              </a:rPr>
              <a:t>4000. Host </a:t>
            </a:r>
            <a:r>
              <a:rPr sz="2800" b="1" i="1" dirty="0">
                <a:latin typeface="Times New Roman"/>
                <a:cs typeface="Times New Roman"/>
              </a:rPr>
              <a:t>B </a:t>
            </a:r>
            <a:r>
              <a:rPr sz="2800" b="1" i="1" spc="-5" dirty="0">
                <a:latin typeface="Times New Roman"/>
                <a:cs typeface="Times New Roman"/>
              </a:rPr>
              <a:t>can  receive only 4000 bytes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data before overflowing its  </a:t>
            </a:r>
            <a:r>
              <a:rPr sz="2800" b="1" i="1" spc="-35" dirty="0">
                <a:latin typeface="Times New Roman"/>
                <a:cs typeface="Times New Roman"/>
              </a:rPr>
              <a:t>buffer. </a:t>
            </a:r>
            <a:r>
              <a:rPr sz="2800" b="1" i="1" spc="-5" dirty="0">
                <a:latin typeface="Times New Roman"/>
                <a:cs typeface="Times New Roman"/>
              </a:rPr>
              <a:t>Host </a:t>
            </a:r>
            <a:r>
              <a:rPr sz="2800" b="1" i="1" dirty="0">
                <a:latin typeface="Times New Roman"/>
                <a:cs typeface="Times New Roman"/>
              </a:rPr>
              <a:t>B </a:t>
            </a:r>
            <a:r>
              <a:rPr sz="2800" b="1" i="1" spc="-5" dirty="0">
                <a:latin typeface="Times New Roman"/>
                <a:cs typeface="Times New Roman"/>
              </a:rPr>
              <a:t>advertises this value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its next segment to  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23.5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5973" y="1512824"/>
            <a:ext cx="8604250" cy="321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What is the size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the window for host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if the value of  </a:t>
            </a:r>
            <a:r>
              <a:rPr sz="2800" b="1" i="1" dirty="0">
                <a:latin typeface="Times New Roman"/>
                <a:cs typeface="Times New Roman"/>
              </a:rPr>
              <a:t>rwnd is 3000 bytes and the </a:t>
            </a:r>
            <a:r>
              <a:rPr sz="2800" b="1" i="1" spc="-5" dirty="0">
                <a:latin typeface="Times New Roman"/>
                <a:cs typeface="Times New Roman"/>
              </a:rPr>
              <a:t>value </a:t>
            </a:r>
            <a:r>
              <a:rPr sz="2800" b="1" i="1" dirty="0">
                <a:latin typeface="Times New Roman"/>
                <a:cs typeface="Times New Roman"/>
              </a:rPr>
              <a:t>of cwnd is 3500</a:t>
            </a:r>
            <a:r>
              <a:rPr sz="2800" b="1" i="1" spc="-1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bytes?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78740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The size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the window is the smaller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rwnd and cwnd,  which </a:t>
            </a:r>
            <a:r>
              <a:rPr sz="2800" b="1" i="1" dirty="0">
                <a:latin typeface="Times New Roman"/>
                <a:cs typeface="Times New Roman"/>
              </a:rPr>
              <a:t>is 3000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bytes.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4839" y="46344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857250"/>
            <a:chOff x="851039" y="348995"/>
            <a:chExt cx="8594090" cy="857250"/>
          </a:xfrm>
        </p:grpSpPr>
        <p:sp>
          <p:nvSpPr>
            <p:cNvPr id="3" name="object 3"/>
            <p:cNvSpPr/>
            <p:nvPr/>
          </p:nvSpPr>
          <p:spPr>
            <a:xfrm>
              <a:off x="1142123" y="45721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647" y="457200"/>
              <a:ext cx="328422" cy="474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567" y="879347"/>
              <a:ext cx="422275" cy="327025"/>
            </a:xfrm>
            <a:custGeom>
              <a:avLst/>
              <a:gdLst/>
              <a:ahLst/>
              <a:cxnLst/>
              <a:rect l="l" t="t" r="r" b="b"/>
              <a:pathLst>
                <a:path w="422275" h="327025">
                  <a:moveTo>
                    <a:pt x="422147" y="32689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326897"/>
                  </a:lnTo>
                  <a:lnTo>
                    <a:pt x="422147" y="32689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039" y="806195"/>
              <a:ext cx="8593836" cy="400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6547" y="348995"/>
              <a:ext cx="31750" cy="857250"/>
            </a:xfrm>
            <a:custGeom>
              <a:avLst/>
              <a:gdLst/>
              <a:ahLst/>
              <a:cxnLst/>
              <a:rect l="l" t="t" r="r" b="b"/>
              <a:pathLst>
                <a:path w="31750" h="857250">
                  <a:moveTo>
                    <a:pt x="31241" y="857249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857249"/>
                  </a:lnTo>
                  <a:lnTo>
                    <a:pt x="31241" y="857249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96567" y="368299"/>
            <a:ext cx="23291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23.6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10" name="object 10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5899" y="1206246"/>
              <a:ext cx="368045" cy="147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039" y="1206246"/>
              <a:ext cx="560832" cy="228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82173" y="1512824"/>
            <a:ext cx="8529320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Figure 23.23 shows an unrealistic example </a:t>
            </a:r>
            <a:r>
              <a:rPr sz="2800" b="1" i="1" dirty="0">
                <a:latin typeface="Times New Roman"/>
                <a:cs typeface="Times New Roman"/>
              </a:rPr>
              <a:t>of a </a:t>
            </a:r>
            <a:r>
              <a:rPr sz="2800" b="1" i="1" spc="-5" dirty="0">
                <a:latin typeface="Times New Roman"/>
                <a:cs typeface="Times New Roman"/>
              </a:rPr>
              <a:t>sliding  </a:t>
            </a:r>
            <a:r>
              <a:rPr sz="2800" b="1" i="1" spc="-20" dirty="0">
                <a:latin typeface="Times New Roman"/>
                <a:cs typeface="Times New Roman"/>
              </a:rPr>
              <a:t>window.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sender </a:t>
            </a:r>
            <a:r>
              <a:rPr sz="2800" b="1" i="1" dirty="0">
                <a:latin typeface="Times New Roman"/>
                <a:cs typeface="Times New Roman"/>
              </a:rPr>
              <a:t>has </a:t>
            </a:r>
            <a:r>
              <a:rPr sz="2800" b="1" i="1" spc="-5" dirty="0">
                <a:latin typeface="Times New Roman"/>
                <a:cs typeface="Times New Roman"/>
              </a:rPr>
              <a:t>sent bytes up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202.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assume  that cwnd is 20 (in reality this value is thousands of  bytes).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10" dirty="0">
                <a:latin typeface="Times New Roman"/>
                <a:cs typeface="Times New Roman"/>
              </a:rPr>
              <a:t>receiver </a:t>
            </a:r>
            <a:r>
              <a:rPr sz="2800" b="1" i="1" dirty="0">
                <a:latin typeface="Times New Roman"/>
                <a:cs typeface="Times New Roman"/>
              </a:rPr>
              <a:t>has </a:t>
            </a:r>
            <a:r>
              <a:rPr sz="2800" b="1" i="1" spc="-5" dirty="0">
                <a:latin typeface="Times New Roman"/>
                <a:cs typeface="Times New Roman"/>
              </a:rPr>
              <a:t>sent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acknowledgment number  of 200 with an rwnd of </a:t>
            </a:r>
            <a:r>
              <a:rPr sz="2800" b="1" i="1" dirty="0">
                <a:latin typeface="Times New Roman"/>
                <a:cs typeface="Times New Roman"/>
              </a:rPr>
              <a:t>9 </a:t>
            </a:r>
            <a:r>
              <a:rPr sz="2800" b="1" i="1" spc="-5" dirty="0">
                <a:latin typeface="Times New Roman"/>
                <a:cs typeface="Times New Roman"/>
              </a:rPr>
              <a:t>bytes (in reality this value is  thousands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bytes).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size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the sender window is the  minimum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rwnd and cwnd, or </a:t>
            </a:r>
            <a:r>
              <a:rPr sz="2800" b="1" i="1" dirty="0">
                <a:latin typeface="Times New Roman"/>
                <a:cs typeface="Times New Roman"/>
              </a:rPr>
              <a:t>9 </a:t>
            </a:r>
            <a:r>
              <a:rPr sz="2800" b="1" i="1" spc="-5" dirty="0">
                <a:latin typeface="Times New Roman"/>
                <a:cs typeface="Times New Roman"/>
              </a:rPr>
              <a:t>bytes. Bytes 200 to 202  are sent, </a:t>
            </a:r>
            <a:r>
              <a:rPr sz="2800" b="1" i="1" dirty="0">
                <a:latin typeface="Times New Roman"/>
                <a:cs typeface="Times New Roman"/>
              </a:rPr>
              <a:t>but not </a:t>
            </a:r>
            <a:r>
              <a:rPr sz="2800" b="1" i="1" spc="-5" dirty="0">
                <a:latin typeface="Times New Roman"/>
                <a:cs typeface="Times New Roman"/>
              </a:rPr>
              <a:t>acknowledged. </a:t>
            </a:r>
            <a:r>
              <a:rPr sz="2800" b="1" i="1" spc="-10" dirty="0">
                <a:latin typeface="Times New Roman"/>
                <a:cs typeface="Times New Roman"/>
              </a:rPr>
              <a:t>Bytes </a:t>
            </a:r>
            <a:r>
              <a:rPr sz="2800" b="1" i="1" dirty="0">
                <a:latin typeface="Times New Roman"/>
                <a:cs typeface="Times New Roman"/>
              </a:rPr>
              <a:t>203 to 208 can </a:t>
            </a:r>
            <a:r>
              <a:rPr sz="2800" b="1" i="1" spc="-5" dirty="0">
                <a:latin typeface="Times New Roman"/>
                <a:cs typeface="Times New Roman"/>
              </a:rPr>
              <a:t>be  sent without worrying about acknowledgment. Bytes 209  </a:t>
            </a:r>
            <a:r>
              <a:rPr sz="2800" b="1" i="1" dirty="0">
                <a:latin typeface="Times New Roman"/>
                <a:cs typeface="Times New Roman"/>
              </a:rPr>
              <a:t>and above cannot be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23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23.23	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23.6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5973" y="2330195"/>
            <a:ext cx="7386066" cy="2830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15300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4839" y="1674876"/>
            <a:ext cx="9144000" cy="4900930"/>
            <a:chOff x="774839" y="1674876"/>
            <a:chExt cx="9144000" cy="4900930"/>
          </a:xfrm>
        </p:grpSpPr>
        <p:sp>
          <p:nvSpPr>
            <p:cNvPr id="4" name="object 4"/>
            <p:cNvSpPr/>
            <p:nvPr/>
          </p:nvSpPr>
          <p:spPr>
            <a:xfrm>
              <a:off x="1270139" y="1674876"/>
              <a:ext cx="8077200" cy="388620"/>
            </a:xfrm>
            <a:custGeom>
              <a:avLst/>
              <a:gdLst/>
              <a:ahLst/>
              <a:cxnLst/>
              <a:rect l="l" t="t" r="r" b="b"/>
              <a:pathLst>
                <a:path w="8077200" h="388619">
                  <a:moveTo>
                    <a:pt x="8077200" y="388619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8077200" y="388619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839" y="206274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19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0139" y="2062734"/>
              <a:ext cx="8077200" cy="858519"/>
            </a:xfrm>
            <a:custGeom>
              <a:avLst/>
              <a:gdLst/>
              <a:ahLst/>
              <a:cxnLst/>
              <a:rect l="l" t="t" r="r" b="b"/>
              <a:pathLst>
                <a:path w="8077200" h="858519">
                  <a:moveTo>
                    <a:pt x="8077200" y="858011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8077200" y="858011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0139" y="2919996"/>
              <a:ext cx="8077200" cy="1715770"/>
            </a:xfrm>
            <a:custGeom>
              <a:avLst/>
              <a:gdLst/>
              <a:ahLst/>
              <a:cxnLst/>
              <a:rect l="l" t="t" r="r" b="b"/>
              <a:pathLst>
                <a:path w="8077200" h="1715770">
                  <a:moveTo>
                    <a:pt x="80772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5262"/>
                  </a:lnTo>
                  <a:lnTo>
                    <a:pt x="8077200" y="1715262"/>
                  </a:lnTo>
                  <a:lnTo>
                    <a:pt x="8077200" y="858012"/>
                  </a:lnTo>
                  <a:lnTo>
                    <a:pt x="8077200" y="85725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463449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0139" y="4634496"/>
              <a:ext cx="8077200" cy="1941195"/>
            </a:xfrm>
            <a:custGeom>
              <a:avLst/>
              <a:gdLst/>
              <a:ahLst/>
              <a:cxnLst/>
              <a:rect l="l" t="t" r="r" b="b"/>
              <a:pathLst>
                <a:path w="8077200" h="1941195">
                  <a:moveTo>
                    <a:pt x="80772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4500"/>
                  </a:lnTo>
                  <a:lnTo>
                    <a:pt x="0" y="1715262"/>
                  </a:lnTo>
                  <a:lnTo>
                    <a:pt x="0" y="1940814"/>
                  </a:lnTo>
                  <a:lnTo>
                    <a:pt x="8077200" y="1940814"/>
                  </a:lnTo>
                  <a:lnTo>
                    <a:pt x="8077200" y="1715262"/>
                  </a:lnTo>
                  <a:lnTo>
                    <a:pt x="8077200" y="1714500"/>
                  </a:lnTo>
                  <a:lnTo>
                    <a:pt x="8077200" y="858012"/>
                  </a:lnTo>
                  <a:lnTo>
                    <a:pt x="8077200" y="85725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48879" y="1697989"/>
            <a:ext cx="7854315" cy="4843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Some points about TCP sliding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windows:</a:t>
            </a:r>
            <a:endParaRPr sz="2800">
              <a:latin typeface="Arial"/>
              <a:cs typeface="Arial"/>
            </a:endParaRPr>
          </a:p>
          <a:p>
            <a:pPr marL="403225" marR="474980" indent="-403225">
              <a:lnSpc>
                <a:spcPts val="2860"/>
              </a:lnSpc>
              <a:spcBef>
                <a:spcPts val="145"/>
              </a:spcBef>
              <a:buClr>
                <a:srgbClr val="FF0000"/>
              </a:buClr>
              <a:buFont typeface="DejaVu Sans"/>
              <a:buChar char="❏"/>
              <a:tabLst>
                <a:tab pos="403225" algn="l"/>
              </a:tabLst>
            </a:pPr>
            <a:r>
              <a:rPr sz="2400" b="1" spc="-5" dirty="0">
                <a:latin typeface="Arial"/>
                <a:cs typeface="Arial"/>
              </a:rPr>
              <a:t>The size of the window is the lesser of rwnd and  cwnd.</a:t>
            </a:r>
            <a:endParaRPr sz="2400">
              <a:latin typeface="Arial"/>
              <a:cs typeface="Arial"/>
            </a:endParaRPr>
          </a:p>
          <a:p>
            <a:pPr marL="403225" marR="281940" indent="-403225">
              <a:lnSpc>
                <a:spcPts val="2860"/>
              </a:lnSpc>
              <a:spcBef>
                <a:spcPts val="40"/>
              </a:spcBef>
              <a:buClr>
                <a:srgbClr val="FF0000"/>
              </a:buClr>
              <a:buFont typeface="DejaVu Sans"/>
              <a:buChar char="❏"/>
              <a:tabLst>
                <a:tab pos="403225" algn="l"/>
              </a:tabLst>
            </a:pPr>
            <a:r>
              <a:rPr sz="2400" b="1" spc="-5" dirty="0">
                <a:latin typeface="Arial"/>
                <a:cs typeface="Arial"/>
              </a:rPr>
              <a:t>The source does not have to send a full </a:t>
            </a:r>
            <a:r>
              <a:rPr sz="2400" b="1" spc="-20" dirty="0">
                <a:latin typeface="Arial"/>
                <a:cs typeface="Arial"/>
              </a:rPr>
              <a:t>window’s  </a:t>
            </a:r>
            <a:r>
              <a:rPr sz="2400" b="1" spc="-5" dirty="0">
                <a:latin typeface="Arial"/>
                <a:cs typeface="Arial"/>
              </a:rPr>
              <a:t>worth 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403225" marR="1068705" indent="-403225">
              <a:lnSpc>
                <a:spcPts val="2860"/>
              </a:lnSpc>
              <a:spcBef>
                <a:spcPts val="40"/>
              </a:spcBef>
              <a:buClr>
                <a:srgbClr val="FF0000"/>
              </a:buClr>
              <a:buFont typeface="DejaVu Sans"/>
              <a:buChar char="❏"/>
              <a:tabLst>
                <a:tab pos="403225" algn="l"/>
              </a:tabLst>
            </a:pPr>
            <a:r>
              <a:rPr sz="2400" b="1" spc="-5" dirty="0">
                <a:latin typeface="Arial"/>
                <a:cs typeface="Arial"/>
              </a:rPr>
              <a:t>The window can be opened or closed by the  </a:t>
            </a:r>
            <a:r>
              <a:rPr sz="2400" b="1" spc="-20" dirty="0">
                <a:latin typeface="Arial"/>
                <a:cs typeface="Arial"/>
              </a:rPr>
              <a:t>receiver, </a:t>
            </a:r>
            <a:r>
              <a:rPr sz="2400" b="1" spc="-5" dirty="0">
                <a:latin typeface="Arial"/>
                <a:cs typeface="Arial"/>
              </a:rPr>
              <a:t>but should not be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shrunk.</a:t>
            </a:r>
            <a:endParaRPr sz="2400">
              <a:latin typeface="Arial"/>
              <a:cs typeface="Arial"/>
            </a:endParaRPr>
          </a:p>
          <a:p>
            <a:pPr marL="403225" marR="5080" indent="-403225">
              <a:lnSpc>
                <a:spcPts val="2860"/>
              </a:lnSpc>
              <a:spcBef>
                <a:spcPts val="40"/>
              </a:spcBef>
              <a:buClr>
                <a:srgbClr val="FF0000"/>
              </a:buClr>
              <a:buFont typeface="DejaVu Sans"/>
              <a:buChar char="❏"/>
              <a:tabLst>
                <a:tab pos="403225" algn="l"/>
              </a:tabLst>
            </a:pPr>
            <a:r>
              <a:rPr sz="2400" b="1" spc="-5" dirty="0">
                <a:latin typeface="Arial"/>
                <a:cs typeface="Arial"/>
              </a:rPr>
              <a:t>The destination can send an acknowledgment at  any time as long as it does not result in a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shrinking</a:t>
            </a:r>
            <a:endParaRPr sz="2400">
              <a:latin typeface="Arial"/>
              <a:cs typeface="Arial"/>
            </a:endParaRPr>
          </a:p>
          <a:p>
            <a:pPr marL="432434">
              <a:lnSpc>
                <a:spcPts val="2785"/>
              </a:lnSpc>
            </a:pPr>
            <a:r>
              <a:rPr sz="2400" b="1" spc="-20" dirty="0">
                <a:latin typeface="Arial"/>
                <a:cs typeface="Arial"/>
              </a:rPr>
              <a:t>window.</a:t>
            </a:r>
            <a:endParaRPr sz="2400">
              <a:latin typeface="Arial"/>
              <a:cs typeface="Arial"/>
            </a:endParaRPr>
          </a:p>
          <a:p>
            <a:pPr marL="348615" marR="391160" indent="-336550">
              <a:lnSpc>
                <a:spcPct val="99600"/>
              </a:lnSpc>
              <a:spcBef>
                <a:spcPts val="35"/>
              </a:spcBef>
              <a:buClr>
                <a:srgbClr val="FF0000"/>
              </a:buClr>
              <a:buFont typeface="DejaVu Sans"/>
              <a:buChar char="❏"/>
              <a:tabLst>
                <a:tab pos="403225" algn="l"/>
              </a:tabLst>
            </a:pPr>
            <a:r>
              <a:rPr dirty="0"/>
              <a:t>	</a:t>
            </a:r>
            <a:r>
              <a:rPr sz="2400" b="1" spc="-5" dirty="0">
                <a:latin typeface="Arial"/>
                <a:cs typeface="Arial"/>
              </a:rPr>
              <a:t>The receiver can temporarily shut down the  window; the </a:t>
            </a:r>
            <a:r>
              <a:rPr sz="2400" b="1" spc="-25" dirty="0">
                <a:latin typeface="Arial"/>
                <a:cs typeface="Arial"/>
              </a:rPr>
              <a:t>sender, however, </a:t>
            </a:r>
            <a:r>
              <a:rPr sz="2400" b="1" spc="-5" dirty="0">
                <a:latin typeface="Arial"/>
                <a:cs typeface="Arial"/>
              </a:rPr>
              <a:t>can always send a  segment of 1 byte after the window is shut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down.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66227" y="958595"/>
            <a:ext cx="1143000" cy="566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78329" y="9794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34325" y="66354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07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23.2	</a:t>
            </a:r>
            <a:r>
              <a:rPr sz="2000" i="1" spc="-5" dirty="0">
                <a:latin typeface="Times New Roman"/>
                <a:cs typeface="Times New Roman"/>
              </a:rPr>
              <a:t>Port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numbers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6313" y="2038809"/>
            <a:ext cx="8365235" cy="3300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3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23.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5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970915" marR="965200" algn="ctr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ACK segments </a:t>
            </a:r>
            <a:r>
              <a:rPr sz="3200" b="1" spc="-5" dirty="0">
                <a:latin typeface="Arial"/>
                <a:cs typeface="Arial"/>
              </a:rPr>
              <a:t>do not </a:t>
            </a:r>
            <a:r>
              <a:rPr sz="3200" b="1" spc="-10" dirty="0">
                <a:latin typeface="Arial"/>
                <a:cs typeface="Arial"/>
              </a:rPr>
              <a:t>consume  sequence </a:t>
            </a:r>
            <a:r>
              <a:rPr sz="3200" b="1" spc="-5" dirty="0">
                <a:latin typeface="Arial"/>
                <a:cs typeface="Arial"/>
              </a:rPr>
              <a:t>numbers and are not  </a:t>
            </a:r>
            <a:r>
              <a:rPr sz="3200" b="1" spc="-10" dirty="0">
                <a:latin typeface="Arial"/>
                <a:cs typeface="Arial"/>
              </a:rPr>
              <a:t>acknowledged.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348615" marR="340995" indent="-317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modern implementations, </a:t>
            </a:r>
            <a:r>
              <a:rPr sz="3200" b="1" spc="-5" dirty="0">
                <a:latin typeface="Arial"/>
                <a:cs typeface="Arial"/>
              </a:rPr>
              <a:t>a  retransmission occurs if the  </a:t>
            </a:r>
            <a:r>
              <a:rPr sz="3200" b="1" spc="-10" dirty="0">
                <a:latin typeface="Arial"/>
                <a:cs typeface="Arial"/>
              </a:rPr>
              <a:t>retransmission timer expires </a:t>
            </a:r>
            <a:r>
              <a:rPr sz="3200" b="1" spc="-5" dirty="0">
                <a:latin typeface="Arial"/>
                <a:cs typeface="Arial"/>
              </a:rPr>
              <a:t>or </a:t>
            </a:r>
            <a:r>
              <a:rPr sz="3200" b="1" spc="-10" dirty="0">
                <a:latin typeface="Arial"/>
                <a:cs typeface="Arial"/>
              </a:rPr>
              <a:t>three  duplicate ACK segments have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arrived.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650490" marR="502920" indent="-2143125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No </a:t>
            </a:r>
            <a:r>
              <a:rPr sz="3200" b="1" spc="-10" dirty="0">
                <a:latin typeface="Arial"/>
                <a:cs typeface="Arial"/>
              </a:rPr>
              <a:t>retransmission timer </a:t>
            </a:r>
            <a:r>
              <a:rPr sz="3200" b="1" spc="-5" dirty="0">
                <a:latin typeface="Arial"/>
                <a:cs typeface="Arial"/>
              </a:rPr>
              <a:t>is set for </a:t>
            </a:r>
            <a:r>
              <a:rPr sz="3200" b="1" spc="-10" dirty="0">
                <a:latin typeface="Arial"/>
                <a:cs typeface="Arial"/>
              </a:rPr>
              <a:t>an  </a:t>
            </a:r>
            <a:r>
              <a:rPr sz="3200" b="1" spc="-5" dirty="0">
                <a:latin typeface="Arial"/>
                <a:cs typeface="Arial"/>
              </a:rPr>
              <a:t>ACK segment.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63830" marR="155575" indent="-3810" algn="ctr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Data may arrive </a:t>
            </a:r>
            <a:r>
              <a:rPr sz="3200" b="1" spc="-5" dirty="0">
                <a:latin typeface="Arial"/>
                <a:cs typeface="Arial"/>
              </a:rPr>
              <a:t>out of </a:t>
            </a:r>
            <a:r>
              <a:rPr sz="3200" b="1" spc="-10" dirty="0">
                <a:latin typeface="Arial"/>
                <a:cs typeface="Arial"/>
              </a:rPr>
              <a:t>order </a:t>
            </a:r>
            <a:r>
              <a:rPr sz="3200" b="1" spc="-5" dirty="0">
                <a:latin typeface="Arial"/>
                <a:cs typeface="Arial"/>
              </a:rPr>
              <a:t>and </a:t>
            </a:r>
            <a:r>
              <a:rPr sz="3200" b="1" spc="-10" dirty="0">
                <a:latin typeface="Arial"/>
                <a:cs typeface="Arial"/>
              </a:rPr>
              <a:t>be  temporarily </a:t>
            </a:r>
            <a:r>
              <a:rPr sz="3200" b="1" spc="-5" dirty="0">
                <a:latin typeface="Arial"/>
                <a:cs typeface="Arial"/>
              </a:rPr>
              <a:t>stored by the receiving </a:t>
            </a:r>
            <a:r>
              <a:rPr sz="3200" b="1" spc="-105" dirty="0">
                <a:latin typeface="Arial"/>
                <a:cs typeface="Arial"/>
              </a:rPr>
              <a:t>TCP,  </a:t>
            </a:r>
            <a:r>
              <a:rPr sz="3200" b="1" spc="-5" dirty="0">
                <a:latin typeface="Arial"/>
                <a:cs typeface="Arial"/>
              </a:rPr>
              <a:t>but TCP </a:t>
            </a:r>
            <a:r>
              <a:rPr sz="3200" b="1" spc="-10" dirty="0">
                <a:latin typeface="Arial"/>
                <a:cs typeface="Arial"/>
              </a:rPr>
              <a:t>guarantees </a:t>
            </a:r>
            <a:r>
              <a:rPr sz="3200" b="1" spc="-5" dirty="0">
                <a:latin typeface="Arial"/>
                <a:cs typeface="Arial"/>
              </a:rPr>
              <a:t>that no </a:t>
            </a:r>
            <a:r>
              <a:rPr sz="3200" b="1" spc="-10" dirty="0">
                <a:latin typeface="Arial"/>
                <a:cs typeface="Arial"/>
              </a:rPr>
              <a:t>out-of-order  segment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spc="-10" dirty="0">
                <a:latin typeface="Arial"/>
                <a:cs typeface="Arial"/>
              </a:rPr>
              <a:t>delivered </a:t>
            </a:r>
            <a:r>
              <a:rPr sz="3200" b="1" spc="-5" dirty="0">
                <a:latin typeface="Arial"/>
                <a:cs typeface="Arial"/>
              </a:rPr>
              <a:t>to the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process.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11780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599947"/>
            <a:ext cx="36658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23.24	</a:t>
            </a:r>
            <a:r>
              <a:rPr sz="2000" i="1" spc="-5" dirty="0">
                <a:latin typeface="Times New Roman"/>
                <a:cs typeface="Times New Roman"/>
              </a:rPr>
              <a:t>Normal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operation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2317" y="1465325"/>
            <a:ext cx="6005321" cy="5055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635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16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23.25	</a:t>
            </a:r>
            <a:r>
              <a:rPr sz="2000" i="1" spc="-5" dirty="0">
                <a:latin typeface="Times New Roman"/>
                <a:cs typeface="Times New Roman"/>
              </a:rPr>
              <a:t>Lost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segment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3895" y="1491996"/>
            <a:ext cx="7476743" cy="5020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122805" marR="270510" indent="-1847214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receiver </a:t>
            </a:r>
            <a:r>
              <a:rPr sz="3200" b="1" spc="-5" dirty="0">
                <a:latin typeface="Arial"/>
                <a:cs typeface="Arial"/>
              </a:rPr>
              <a:t>TCP </a:t>
            </a:r>
            <a:r>
              <a:rPr sz="3200" b="1" spc="-10" dirty="0">
                <a:latin typeface="Arial"/>
                <a:cs typeface="Arial"/>
              </a:rPr>
              <a:t>delivers </a:t>
            </a:r>
            <a:r>
              <a:rPr sz="3200" b="1" spc="-5" dirty="0">
                <a:latin typeface="Arial"/>
                <a:cs typeface="Arial"/>
              </a:rPr>
              <a:t>only </a:t>
            </a:r>
            <a:r>
              <a:rPr sz="3200" b="1" spc="-10" dirty="0">
                <a:latin typeface="Arial"/>
                <a:cs typeface="Arial"/>
              </a:rPr>
              <a:t>ordered  </a:t>
            </a:r>
            <a:r>
              <a:rPr sz="3200" b="1" spc="-5" dirty="0">
                <a:latin typeface="Arial"/>
                <a:cs typeface="Arial"/>
              </a:rPr>
              <a:t>data to 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process.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87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23.26	</a:t>
            </a:r>
            <a:r>
              <a:rPr sz="2000" i="1" spc="-5" dirty="0">
                <a:latin typeface="Times New Roman"/>
                <a:cs typeface="Times New Roman"/>
              </a:rPr>
              <a:t>Fast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retransmission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1293" y="1587245"/>
            <a:ext cx="5968746" cy="485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0"/>
                  </a:move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523" y="6858"/>
                  </a:lnTo>
                  <a:lnTo>
                    <a:pt x="9137523" y="857250"/>
                  </a:lnTo>
                  <a:lnTo>
                    <a:pt x="9144000" y="857250"/>
                  </a:lnTo>
                  <a:lnTo>
                    <a:pt x="9144000" y="685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95"/>
              </a:spcBef>
              <a:tabLst>
                <a:tab pos="1362075" algn="l"/>
              </a:tabLst>
            </a:pPr>
            <a:r>
              <a:rPr spc="-5" dirty="0"/>
              <a:t>23-4	SCTP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8373" y="1819148"/>
            <a:ext cx="807148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16000" algn="l"/>
                <a:tab pos="1245870" algn="l"/>
                <a:tab pos="2559685" algn="l"/>
                <a:tab pos="2619375" algn="l"/>
                <a:tab pos="4728210" algn="l"/>
                <a:tab pos="5574665" algn="l"/>
                <a:tab pos="6159500" algn="l"/>
                <a:tab pos="7329170" algn="l"/>
                <a:tab pos="7454265" algn="l"/>
                <a:tab pos="787844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Strea</a:t>
            </a:r>
            <a:r>
              <a:rPr sz="2800" b="1" i="1" dirty="0">
                <a:latin typeface="Times New Roman"/>
                <a:cs typeface="Times New Roman"/>
              </a:rPr>
              <a:t>m	</a:t>
            </a:r>
            <a:r>
              <a:rPr sz="2800" b="1" i="1" spc="-5" dirty="0">
                <a:latin typeface="Times New Roman"/>
                <a:cs typeface="Times New Roman"/>
              </a:rPr>
              <a:t>Contro</a:t>
            </a:r>
            <a:r>
              <a:rPr sz="2800" b="1" i="1" dirty="0">
                <a:latin typeface="Times New Roman"/>
                <a:cs typeface="Times New Roman"/>
              </a:rPr>
              <a:t>l	</a:t>
            </a:r>
            <a:r>
              <a:rPr sz="2800" b="1" i="1" spc="-110" dirty="0">
                <a:latin typeface="Times New Roman"/>
                <a:cs typeface="Times New Roman"/>
              </a:rPr>
              <a:t>T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i="1" spc="-5" dirty="0">
                <a:latin typeface="Times New Roman"/>
                <a:cs typeface="Times New Roman"/>
              </a:rPr>
              <a:t>ansmissio</a:t>
            </a:r>
            <a:r>
              <a:rPr sz="2800" b="1" i="1" dirty="0">
                <a:latin typeface="Times New Roman"/>
                <a:cs typeface="Times New Roman"/>
              </a:rPr>
              <a:t>n	</a:t>
            </a:r>
            <a:r>
              <a:rPr sz="2800" b="1" i="1" spc="-5" dirty="0">
                <a:latin typeface="Times New Roman"/>
                <a:cs typeface="Times New Roman"/>
              </a:rPr>
              <a:t>Protoco</a:t>
            </a:r>
            <a:r>
              <a:rPr sz="2800" b="1" i="1" dirty="0">
                <a:latin typeface="Times New Roman"/>
                <a:cs typeface="Times New Roman"/>
              </a:rPr>
              <a:t>l	</a:t>
            </a:r>
            <a:r>
              <a:rPr sz="2800" b="1" i="1" spc="-5" dirty="0">
                <a:latin typeface="Times New Roman"/>
                <a:cs typeface="Times New Roman"/>
              </a:rPr>
              <a:t>(SCTP</a:t>
            </a:r>
            <a:r>
              <a:rPr sz="2800" b="1" i="1" dirty="0">
                <a:latin typeface="Times New Roman"/>
                <a:cs typeface="Times New Roman"/>
              </a:rPr>
              <a:t>)		</a:t>
            </a:r>
            <a:r>
              <a:rPr sz="2800" b="1" i="1" spc="-5" dirty="0">
                <a:latin typeface="Times New Roman"/>
                <a:cs typeface="Times New Roman"/>
              </a:rPr>
              <a:t>i</a:t>
            </a:r>
            <a:r>
              <a:rPr sz="2800" b="1" i="1" dirty="0">
                <a:latin typeface="Times New Roman"/>
                <a:cs typeface="Times New Roman"/>
              </a:rPr>
              <a:t>s	a  </a:t>
            </a:r>
            <a:r>
              <a:rPr sz="2800" b="1" i="1" spc="-5" dirty="0">
                <a:latin typeface="Times New Roman"/>
                <a:cs typeface="Times New Roman"/>
              </a:rPr>
              <a:t>ne</a:t>
            </a:r>
            <a:r>
              <a:rPr sz="2800" b="1" i="1" dirty="0">
                <a:latin typeface="Times New Roman"/>
                <a:cs typeface="Times New Roman"/>
              </a:rPr>
              <a:t>w	</a:t>
            </a:r>
            <a:r>
              <a:rPr sz="2800" b="1" i="1" spc="-5" dirty="0">
                <a:latin typeface="Times New Roman"/>
                <a:cs typeface="Times New Roman"/>
              </a:rPr>
              <a:t>reliable</a:t>
            </a:r>
            <a:r>
              <a:rPr sz="2800" b="1" i="1" dirty="0">
                <a:latin typeface="Times New Roman"/>
                <a:cs typeface="Times New Roman"/>
              </a:rPr>
              <a:t>,		</a:t>
            </a:r>
            <a:r>
              <a:rPr sz="2800" b="1" i="1" spc="-5" dirty="0">
                <a:latin typeface="Times New Roman"/>
                <a:cs typeface="Times New Roman"/>
              </a:rPr>
              <a:t>message-oriente</a:t>
            </a:r>
            <a:r>
              <a:rPr sz="2800" b="1" i="1" dirty="0">
                <a:latin typeface="Times New Roman"/>
                <a:cs typeface="Times New Roman"/>
              </a:rPr>
              <a:t>d	</a:t>
            </a:r>
            <a:r>
              <a:rPr sz="2800" b="1" i="1" spc="-5" dirty="0">
                <a:latin typeface="Times New Roman"/>
                <a:cs typeface="Times New Roman"/>
              </a:rPr>
              <a:t>transpor</a:t>
            </a:r>
            <a:r>
              <a:rPr sz="2800" b="1" i="1" dirty="0">
                <a:latin typeface="Times New Roman"/>
                <a:cs typeface="Times New Roman"/>
              </a:rPr>
              <a:t>t	</a:t>
            </a:r>
            <a:r>
              <a:rPr sz="2800" b="1" i="1" spc="-5" dirty="0">
                <a:latin typeface="Times New Roman"/>
                <a:cs typeface="Times New Roman"/>
              </a:rPr>
              <a:t>layer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2234" y="2672587"/>
            <a:ext cx="18288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24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howeve</a:t>
            </a:r>
            <a:r>
              <a:rPr sz="2800" b="1" i="1" spc="-155" dirty="0">
                <a:latin typeface="Times New Roman"/>
                <a:cs typeface="Times New Roman"/>
              </a:rPr>
              <a:t>r</a:t>
            </a:r>
            <a:r>
              <a:rPr sz="2800" b="1" i="1" dirty="0">
                <a:latin typeface="Times New Roman"/>
                <a:cs typeface="Times New Roman"/>
              </a:rPr>
              <a:t>,	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8373" y="2672587"/>
            <a:ext cx="250444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7924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protocol</a:t>
            </a:r>
            <a:r>
              <a:rPr sz="2800" b="1" i="1" spc="-705" dirty="0">
                <a:latin typeface="Times New Roman"/>
                <a:cs typeface="Times New Roman"/>
              </a:rPr>
              <a:t>.</a:t>
            </a:r>
            <a:r>
              <a:rPr sz="2800" b="1" i="1" dirty="0">
                <a:latin typeface="Times New Roman"/>
                <a:cs typeface="Times New Roman"/>
              </a:rPr>
              <a:t>.	</a:t>
            </a:r>
            <a:r>
              <a:rPr sz="2800" b="1" i="1" spc="-5" dirty="0">
                <a:latin typeface="Times New Roman"/>
                <a:cs typeface="Times New Roman"/>
              </a:rPr>
              <a:t>SCT</a:t>
            </a:r>
            <a:r>
              <a:rPr sz="2800" b="1" i="1" spc="-365" dirty="0">
                <a:latin typeface="Times New Roman"/>
                <a:cs typeface="Times New Roman"/>
              </a:rPr>
              <a:t>P</a:t>
            </a:r>
            <a:r>
              <a:rPr sz="2800" b="1" i="1" dirty="0">
                <a:latin typeface="Times New Roman"/>
                <a:cs typeface="Times New Roman"/>
              </a:rPr>
              <a:t>,  </a:t>
            </a:r>
            <a:r>
              <a:rPr sz="2800" b="1" i="1" spc="-5" dirty="0">
                <a:latin typeface="Times New Roman"/>
                <a:cs typeface="Times New Roman"/>
              </a:rPr>
              <a:t>Internet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6479" y="3099307"/>
            <a:ext cx="180276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5907" y="3099307"/>
            <a:ext cx="5988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72122" y="2672587"/>
            <a:ext cx="93281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7475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mostl  have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6445" y="2672587"/>
            <a:ext cx="22733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3365">
              <a:lnSpc>
                <a:spcPct val="100000"/>
              </a:lnSpc>
              <a:spcBef>
                <a:spcPts val="100"/>
              </a:spcBef>
              <a:tabLst>
                <a:tab pos="1567815" algn="l"/>
                <a:tab pos="18237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designe</a:t>
            </a:r>
            <a:r>
              <a:rPr sz="2800" b="1" i="1" dirty="0">
                <a:latin typeface="Times New Roman"/>
                <a:cs typeface="Times New Roman"/>
              </a:rPr>
              <a:t>d		for  </a:t>
            </a:r>
            <a:r>
              <a:rPr sz="2800" b="1" i="1" spc="-5" dirty="0">
                <a:latin typeface="Times New Roman"/>
                <a:cs typeface="Times New Roman"/>
              </a:rPr>
              <a:t>recentl</a:t>
            </a:r>
            <a:r>
              <a:rPr sz="2800" b="1" i="1" dirty="0">
                <a:latin typeface="Times New Roman"/>
                <a:cs typeface="Times New Roman"/>
              </a:rPr>
              <a:t>y	</a:t>
            </a:r>
            <a:r>
              <a:rPr sz="2800" b="1" i="1" spc="-5" dirty="0">
                <a:latin typeface="Times New Roman"/>
                <a:cs typeface="Times New Roman"/>
              </a:rPr>
              <a:t>been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1795" y="3526028"/>
            <a:ext cx="50292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155" algn="l"/>
                <a:tab pos="2888615" algn="l"/>
                <a:tab pos="3832860" algn="l"/>
                <a:tab pos="426402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ne</a:t>
            </a:r>
            <a:r>
              <a:rPr sz="2800" b="1" i="1" dirty="0">
                <a:latin typeface="Times New Roman"/>
                <a:cs typeface="Times New Roman"/>
              </a:rPr>
              <a:t>w	</a:t>
            </a:r>
            <a:r>
              <a:rPr sz="2800" b="1" i="1" spc="-5" dirty="0">
                <a:latin typeface="Times New Roman"/>
                <a:cs typeface="Times New Roman"/>
              </a:rPr>
              <a:t>application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nee</a:t>
            </a:r>
            <a:r>
              <a:rPr sz="2800" b="1" i="1" dirty="0">
                <a:latin typeface="Times New Roman"/>
                <a:cs typeface="Times New Roman"/>
              </a:rPr>
              <a:t>d	a	more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58373" y="3526028"/>
            <a:ext cx="2816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484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introduce</a:t>
            </a:r>
            <a:r>
              <a:rPr sz="2800" b="1" i="1" dirty="0">
                <a:latin typeface="Times New Roman"/>
                <a:cs typeface="Times New Roman"/>
              </a:rPr>
              <a:t>d</a:t>
            </a:r>
            <a:r>
              <a:rPr sz="2800" b="1" i="1" spc="-705" dirty="0">
                <a:latin typeface="Times New Roman"/>
                <a:cs typeface="Times New Roman"/>
              </a:rPr>
              <a:t>.</a:t>
            </a:r>
            <a:r>
              <a:rPr sz="2800" b="1" i="1" dirty="0">
                <a:latin typeface="Times New Roman"/>
                <a:cs typeface="Times New Roman"/>
              </a:rPr>
              <a:t>.	</a:t>
            </a:r>
            <a:r>
              <a:rPr sz="2800" b="1" i="1" spc="-5" dirty="0">
                <a:latin typeface="Times New Roman"/>
                <a:cs typeface="Times New Roman"/>
              </a:rPr>
              <a:t>These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1158373" y="3784650"/>
            <a:ext cx="6407785" cy="1216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 marR="5080" indent="-28575">
              <a:lnSpc>
                <a:spcPct val="1395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sophisticated </a:t>
            </a:r>
            <a:r>
              <a:rPr sz="2800" b="1" i="1" dirty="0">
                <a:latin typeface="Times New Roman"/>
                <a:cs typeface="Times New Roman"/>
              </a:rPr>
              <a:t>service than TCP can</a:t>
            </a:r>
            <a:r>
              <a:rPr sz="2800" b="1" i="1" spc="-2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provide.  </a:t>
            </a: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8373" y="5098795"/>
            <a:ext cx="42348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721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SCTP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Services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and</a:t>
            </a:r>
            <a:r>
              <a:rPr sz="2400" b="1" spc="-2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Features  Packet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Format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An SCTP</a:t>
            </a:r>
            <a:r>
              <a:rPr sz="2400" b="1" spc="-2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Association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Flow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Control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and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Error</a:t>
            </a:r>
            <a:r>
              <a:rPr sz="2400" b="1" spc="-10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16839" marR="110489" indent="-635" algn="ctr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SCTP </a:t>
            </a:r>
            <a:r>
              <a:rPr sz="3200" b="1" spc="-5" dirty="0">
                <a:latin typeface="Arial"/>
                <a:cs typeface="Arial"/>
              </a:rPr>
              <a:t>is a </a:t>
            </a:r>
            <a:r>
              <a:rPr sz="3200" b="1" spc="-10" dirty="0">
                <a:latin typeface="Arial"/>
                <a:cs typeface="Arial"/>
              </a:rPr>
              <a:t>message-oriented, reliable  </a:t>
            </a:r>
            <a:r>
              <a:rPr sz="3200" b="1" spc="-5" dirty="0">
                <a:latin typeface="Arial"/>
                <a:cs typeface="Arial"/>
              </a:rPr>
              <a:t>protocol that combines the best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features  </a:t>
            </a:r>
            <a:r>
              <a:rPr sz="3200" b="1" spc="-5" dirty="0">
                <a:latin typeface="Arial"/>
                <a:cs typeface="Arial"/>
              </a:rPr>
              <a:t>of UDP and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105" dirty="0">
                <a:latin typeface="Arial"/>
                <a:cs typeface="Arial"/>
              </a:rPr>
              <a:t>TCP.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59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14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23.3	</a:t>
            </a:r>
            <a:r>
              <a:rPr sz="2000" i="1" spc="-5" dirty="0">
                <a:latin typeface="Times New Roman"/>
                <a:cs typeface="Times New Roman"/>
              </a:rPr>
              <a:t>IP addresses versus port</a:t>
            </a:r>
            <a:r>
              <a:rPr sz="2000" i="1" spc="-1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numbers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1571" y="1690877"/>
            <a:ext cx="5878067" cy="4754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3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23.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179" y="1361947"/>
            <a:ext cx="409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 dirty="0">
                <a:solidFill>
                  <a:srgbClr val="3333CC"/>
                </a:solidFill>
              </a:rPr>
              <a:t>Table</a:t>
            </a:r>
            <a:r>
              <a:rPr sz="2400" spc="-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23.4	</a:t>
            </a:r>
            <a:r>
              <a:rPr sz="2000" i="1" spc="-5" dirty="0">
                <a:latin typeface="Times New Roman"/>
                <a:cs typeface="Times New Roman"/>
              </a:rPr>
              <a:t>Some SCTP</a:t>
            </a:r>
            <a:r>
              <a:rPr sz="2000" i="1" spc="-9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0139" y="1879092"/>
            <a:ext cx="7277100" cy="2679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60</a:t>
            </a:fld>
            <a:endParaRPr spc="-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334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23.27	</a:t>
            </a:r>
            <a:r>
              <a:rPr sz="2000" i="1" spc="-10" dirty="0">
                <a:latin typeface="Times New Roman"/>
                <a:cs typeface="Times New Roman"/>
              </a:rPr>
              <a:t>Multiple-stream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concept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4365" y="2063495"/>
            <a:ext cx="7450073" cy="3619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61</a:t>
            </a:fld>
            <a:endParaRPr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369185" marR="597535" indent="-1766570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An </a:t>
            </a:r>
            <a:r>
              <a:rPr sz="3200" b="1" spc="-10" dirty="0">
                <a:latin typeface="Arial"/>
                <a:cs typeface="Arial"/>
              </a:rPr>
              <a:t>association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SCTP </a:t>
            </a:r>
            <a:r>
              <a:rPr sz="3200" b="1" spc="-5" dirty="0">
                <a:latin typeface="Arial"/>
                <a:cs typeface="Arial"/>
              </a:rPr>
              <a:t>can </a:t>
            </a:r>
            <a:r>
              <a:rPr sz="3200" b="1" spc="-10" dirty="0">
                <a:latin typeface="Arial"/>
                <a:cs typeface="Arial"/>
              </a:rPr>
              <a:t>involve  </a:t>
            </a:r>
            <a:r>
              <a:rPr sz="3200" b="1" spc="-5" dirty="0">
                <a:latin typeface="Arial"/>
                <a:cs typeface="Arial"/>
              </a:rPr>
              <a:t>multiple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streams.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1970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62</a:t>
            </a:fld>
            <a:endParaRPr spc="-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966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333CC"/>
                </a:solidFill>
              </a:rPr>
              <a:t>Figure </a:t>
            </a:r>
            <a:r>
              <a:rPr sz="2400" spc="-5" dirty="0">
                <a:solidFill>
                  <a:srgbClr val="3333CC"/>
                </a:solidFill>
              </a:rPr>
              <a:t>23.28 </a:t>
            </a:r>
            <a:r>
              <a:rPr sz="2000" i="1" spc="-5" dirty="0">
                <a:latin typeface="Times New Roman"/>
                <a:cs typeface="Times New Roman"/>
              </a:rPr>
              <a:t>Multihoming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concept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1391" y="2253995"/>
            <a:ext cx="7851647" cy="2902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63</a:t>
            </a:fld>
            <a:endParaRPr spc="-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715770" marR="559435" indent="-1142365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SCTP association </a:t>
            </a:r>
            <a:r>
              <a:rPr sz="3200" b="1" spc="-5" dirty="0">
                <a:latin typeface="Arial"/>
                <a:cs typeface="Arial"/>
              </a:rPr>
              <a:t>allows </a:t>
            </a:r>
            <a:r>
              <a:rPr sz="3200" b="1" spc="-10" dirty="0">
                <a:latin typeface="Arial"/>
                <a:cs typeface="Arial"/>
              </a:rPr>
              <a:t>multiple IP  </a:t>
            </a:r>
            <a:r>
              <a:rPr sz="3200" b="1" spc="-5" dirty="0">
                <a:latin typeface="Arial"/>
                <a:cs typeface="Arial"/>
              </a:rPr>
              <a:t>addresses for </a:t>
            </a:r>
            <a:r>
              <a:rPr sz="3200" b="1" spc="-10" dirty="0">
                <a:latin typeface="Arial"/>
                <a:cs typeface="Arial"/>
              </a:rPr>
              <a:t>each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end.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64</a:t>
            </a:fld>
            <a:endParaRPr spc="-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809875" marR="664845" indent="-2139950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90" dirty="0">
                <a:latin typeface="Arial"/>
                <a:cs typeface="Arial"/>
              </a:rPr>
              <a:t>SCTP, </a:t>
            </a:r>
            <a:r>
              <a:rPr sz="3200" b="1" spc="-5" dirty="0">
                <a:latin typeface="Arial"/>
                <a:cs typeface="Arial"/>
              </a:rPr>
              <a:t>a data </a:t>
            </a:r>
            <a:r>
              <a:rPr sz="3200" b="1" spc="-10" dirty="0">
                <a:latin typeface="Arial"/>
                <a:cs typeface="Arial"/>
              </a:rPr>
              <a:t>chunk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spc="-10" dirty="0">
                <a:latin typeface="Arial"/>
                <a:cs typeface="Arial"/>
              </a:rPr>
              <a:t>numbered  </a:t>
            </a:r>
            <a:r>
              <a:rPr sz="3200" b="1" spc="-5" dirty="0">
                <a:latin typeface="Arial"/>
                <a:cs typeface="Arial"/>
              </a:rPr>
              <a:t>using a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TSN.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1970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65</a:t>
            </a:fld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492250" marR="924560" indent="-559435">
              <a:lnSpc>
                <a:spcPct val="100000"/>
              </a:lnSpc>
              <a:spcBef>
                <a:spcPts val="275"/>
              </a:spcBef>
            </a:pPr>
            <a:r>
              <a:rPr sz="3200" b="1" spc="-125" dirty="0">
                <a:latin typeface="Arial"/>
                <a:cs typeface="Arial"/>
              </a:rPr>
              <a:t>To </a:t>
            </a:r>
            <a:r>
              <a:rPr sz="3200" b="1" spc="-10" dirty="0">
                <a:latin typeface="Arial"/>
                <a:cs typeface="Arial"/>
              </a:rPr>
              <a:t>distinguish between different  streams, </a:t>
            </a:r>
            <a:r>
              <a:rPr sz="3200" b="1" spc="-5" dirty="0">
                <a:latin typeface="Arial"/>
                <a:cs typeface="Arial"/>
              </a:rPr>
              <a:t>SCTP </a:t>
            </a:r>
            <a:r>
              <a:rPr sz="3200" b="1" spc="-10" dirty="0">
                <a:latin typeface="Arial"/>
                <a:cs typeface="Arial"/>
              </a:rPr>
              <a:t>uses </a:t>
            </a:r>
            <a:r>
              <a:rPr sz="3200" b="1" spc="-5" dirty="0">
                <a:latin typeface="Arial"/>
                <a:cs typeface="Arial"/>
              </a:rPr>
              <a:t>an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66</a:t>
            </a:fld>
            <a:endParaRPr spc="-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342265" marR="335915" indent="635" algn="ctr">
              <a:lnSpc>
                <a:spcPct val="100000"/>
              </a:lnSpc>
              <a:spcBef>
                <a:spcPts val="275"/>
              </a:spcBef>
            </a:pPr>
            <a:r>
              <a:rPr sz="3200" b="1" spc="-125" dirty="0">
                <a:latin typeface="Arial"/>
                <a:cs typeface="Arial"/>
              </a:rPr>
              <a:t>To </a:t>
            </a:r>
            <a:r>
              <a:rPr sz="3200" b="1" spc="-10" dirty="0">
                <a:latin typeface="Arial"/>
                <a:cs typeface="Arial"/>
              </a:rPr>
              <a:t>distinguish between different data  </a:t>
            </a:r>
            <a:r>
              <a:rPr sz="3200" b="1" spc="-5" dirty="0">
                <a:latin typeface="Arial"/>
                <a:cs typeface="Arial"/>
              </a:rPr>
              <a:t>chunks belonging to the </a:t>
            </a:r>
            <a:r>
              <a:rPr sz="3200" b="1" spc="-10" dirty="0">
                <a:latin typeface="Arial"/>
                <a:cs typeface="Arial"/>
              </a:rPr>
              <a:t>same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stream,  SCTP uses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SSNs.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67</a:t>
            </a:fld>
            <a:endParaRPr spc="-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4325" y="3739908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0"/>
                </a:moveTo>
                <a:lnTo>
                  <a:pt x="0" y="0"/>
                </a:lnTo>
                <a:lnTo>
                  <a:pt x="0" y="37338"/>
                </a:lnTo>
                <a:lnTo>
                  <a:pt x="0" y="38100"/>
                </a:lnTo>
                <a:lnTo>
                  <a:pt x="0" y="76200"/>
                </a:lnTo>
                <a:lnTo>
                  <a:pt x="8153400" y="76200"/>
                </a:lnTo>
                <a:lnTo>
                  <a:pt x="8153400" y="38100"/>
                </a:lnTo>
                <a:lnTo>
                  <a:pt x="8153400" y="37338"/>
                </a:lnTo>
                <a:lnTo>
                  <a:pt x="81534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58039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TCP has </a:t>
            </a:r>
            <a:r>
              <a:rPr sz="3200" b="1" spc="-10" dirty="0">
                <a:latin typeface="Arial"/>
                <a:cs typeface="Arial"/>
              </a:rPr>
              <a:t>segments; SCTP </a:t>
            </a:r>
            <a:r>
              <a:rPr sz="3200" b="1" spc="-5" dirty="0">
                <a:latin typeface="Arial"/>
                <a:cs typeface="Arial"/>
              </a:rPr>
              <a:t>has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packets.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68</a:t>
            </a:fld>
            <a:endParaRPr spc="-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7844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23.29	</a:t>
            </a:r>
            <a:r>
              <a:rPr sz="2000" i="1" spc="-5" dirty="0">
                <a:latin typeface="Times New Roman"/>
                <a:cs typeface="Times New Roman"/>
              </a:rPr>
              <a:t>Comparison between a TCP segment and an SCTP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packet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847" y="2770632"/>
            <a:ext cx="9003792" cy="2531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69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02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23.4	</a:t>
            </a:r>
            <a:r>
              <a:rPr sz="2000" i="1" spc="-5" dirty="0">
                <a:latin typeface="Times New Roman"/>
                <a:cs typeface="Times New Roman"/>
              </a:rPr>
              <a:t>IANA</a:t>
            </a:r>
            <a:r>
              <a:rPr sz="2000" i="1" spc="-1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ranges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3831" y="2982594"/>
            <a:ext cx="6909816" cy="1504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3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23.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423545" marR="41529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85" dirty="0">
                <a:latin typeface="Arial"/>
                <a:cs typeface="Arial"/>
              </a:rPr>
              <a:t>SCTP, </a:t>
            </a:r>
            <a:r>
              <a:rPr sz="3200" b="1" spc="-5" dirty="0">
                <a:latin typeface="Arial"/>
                <a:cs typeface="Arial"/>
              </a:rPr>
              <a:t>control information</a:t>
            </a:r>
            <a:r>
              <a:rPr sz="3200" b="1" spc="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and data  information are </a:t>
            </a:r>
            <a:r>
              <a:rPr sz="3200" b="1" spc="-10" dirty="0">
                <a:latin typeface="Arial"/>
                <a:cs typeface="Arial"/>
              </a:rPr>
              <a:t>carried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separate  chunks.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70</a:t>
            </a:fld>
            <a:endParaRPr spc="-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29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23.30	</a:t>
            </a:r>
            <a:r>
              <a:rPr sz="2000" i="1" spc="-5" dirty="0">
                <a:latin typeface="Times New Roman"/>
                <a:cs typeface="Times New Roman"/>
              </a:rPr>
              <a:t>Packet, data chunks, and streams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8575" y="2490977"/>
            <a:ext cx="8894064" cy="2963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71</a:t>
            </a:fld>
            <a:endParaRPr spc="-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6730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32039" y="20253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4129" y="20462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839" y="3777246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495300" y="0"/>
                </a:moveTo>
                <a:lnTo>
                  <a:pt x="0" y="0"/>
                </a:lnTo>
                <a:lnTo>
                  <a:pt x="0" y="858012"/>
                </a:lnTo>
                <a:lnTo>
                  <a:pt x="495300" y="858012"/>
                </a:lnTo>
                <a:lnTo>
                  <a:pt x="495300" y="0"/>
                </a:lnTo>
                <a:close/>
              </a:path>
              <a:path w="9144000" h="858520">
                <a:moveTo>
                  <a:pt x="9144000" y="0"/>
                </a:moveTo>
                <a:lnTo>
                  <a:pt x="8572500" y="0"/>
                </a:lnTo>
                <a:lnTo>
                  <a:pt x="8572500" y="858012"/>
                </a:lnTo>
                <a:lnTo>
                  <a:pt x="9144000" y="85801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0139" y="2803398"/>
            <a:ext cx="8077200" cy="1831339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668655" marR="665480" algn="ctr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latin typeface="Arial"/>
                <a:cs typeface="Arial"/>
              </a:rPr>
              <a:t>Data chunks </a:t>
            </a:r>
            <a:r>
              <a:rPr sz="3200" b="1" spc="-5" dirty="0">
                <a:latin typeface="Arial"/>
                <a:cs typeface="Arial"/>
              </a:rPr>
              <a:t>are </a:t>
            </a:r>
            <a:r>
              <a:rPr sz="3200" b="1" spc="-10" dirty="0">
                <a:latin typeface="Arial"/>
                <a:cs typeface="Arial"/>
              </a:rPr>
              <a:t>identified </a:t>
            </a:r>
            <a:r>
              <a:rPr sz="3200" b="1" spc="-5" dirty="0">
                <a:latin typeface="Arial"/>
                <a:cs typeface="Arial"/>
              </a:rPr>
              <a:t>by </a:t>
            </a:r>
            <a:r>
              <a:rPr sz="3200" b="1" spc="-10" dirty="0">
                <a:latin typeface="Arial"/>
                <a:cs typeface="Arial"/>
              </a:rPr>
              <a:t>three  items: </a:t>
            </a:r>
            <a:r>
              <a:rPr sz="3200" b="1" spc="-5" dirty="0">
                <a:latin typeface="Arial"/>
                <a:cs typeface="Arial"/>
              </a:rPr>
              <a:t>TSN, SI, and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SSN.</a:t>
            </a:r>
            <a:endParaRPr sz="3200">
              <a:latin typeface="Arial"/>
              <a:cs typeface="Arial"/>
            </a:endParaRPr>
          </a:p>
          <a:p>
            <a:pPr marL="238125" marR="231775"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TSN is a </a:t>
            </a:r>
            <a:r>
              <a:rPr sz="3200" b="1" spc="-10" dirty="0">
                <a:latin typeface="Arial"/>
                <a:cs typeface="Arial"/>
              </a:rPr>
              <a:t>cumulative number identifying 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association; </a:t>
            </a:r>
            <a:r>
              <a:rPr sz="3200" b="1" spc="-5" dirty="0">
                <a:latin typeface="Arial"/>
                <a:cs typeface="Arial"/>
              </a:rPr>
              <a:t>SI </a:t>
            </a:r>
            <a:r>
              <a:rPr sz="3200" b="1" spc="-10" dirty="0">
                <a:latin typeface="Arial"/>
                <a:cs typeface="Arial"/>
              </a:rPr>
              <a:t>defines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stream;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8" name="object 8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4325" y="54162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70139" y="4634484"/>
            <a:ext cx="8077200" cy="6985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154305" rIns="0" bIns="0" rtlCol="0">
            <a:spAutoFit/>
          </a:bodyPr>
          <a:lstStyle/>
          <a:p>
            <a:pPr marL="657225">
              <a:lnSpc>
                <a:spcPct val="100000"/>
              </a:lnSpc>
              <a:spcBef>
                <a:spcPts val="1215"/>
              </a:spcBef>
            </a:pPr>
            <a:r>
              <a:rPr sz="3200" b="1" spc="-5" dirty="0">
                <a:latin typeface="Arial"/>
                <a:cs typeface="Arial"/>
              </a:rPr>
              <a:t>SSN </a:t>
            </a:r>
            <a:r>
              <a:rPr sz="3200" b="1" spc="-10" dirty="0">
                <a:latin typeface="Arial"/>
                <a:cs typeface="Arial"/>
              </a:rPr>
              <a:t>defines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chunk </a:t>
            </a:r>
            <a:r>
              <a:rPr sz="3200" b="1" spc="-5" dirty="0">
                <a:latin typeface="Arial"/>
                <a:cs typeface="Arial"/>
              </a:rPr>
              <a:t>in a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stream.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4325" y="5491734"/>
            <a:ext cx="8153400" cy="1270"/>
          </a:xfrm>
          <a:custGeom>
            <a:avLst/>
            <a:gdLst/>
            <a:ahLst/>
            <a:cxnLst/>
            <a:rect l="l" t="t" r="r" b="b"/>
            <a:pathLst>
              <a:path w="8153400" h="1270">
                <a:moveTo>
                  <a:pt x="8153400" y="761"/>
                </a:moveTo>
                <a:lnTo>
                  <a:pt x="8153400" y="0"/>
                </a:lnTo>
                <a:lnTo>
                  <a:pt x="0" y="0"/>
                </a:lnTo>
                <a:lnTo>
                  <a:pt x="0" y="761"/>
                </a:lnTo>
                <a:lnTo>
                  <a:pt x="8153400" y="761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72</a:t>
            </a:fld>
            <a:endParaRPr spc="-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07010" marR="200025" indent="-127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90" dirty="0">
                <a:latin typeface="Arial"/>
                <a:cs typeface="Arial"/>
              </a:rPr>
              <a:t>SCTP, </a:t>
            </a:r>
            <a:r>
              <a:rPr sz="3200" b="1" spc="-10" dirty="0">
                <a:latin typeface="Arial"/>
                <a:cs typeface="Arial"/>
              </a:rPr>
              <a:t>acknowledgment numbers are  </a:t>
            </a:r>
            <a:r>
              <a:rPr sz="3200" b="1" spc="-5" dirty="0">
                <a:latin typeface="Arial"/>
                <a:cs typeface="Arial"/>
              </a:rPr>
              <a:t>used to acknowledge only data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chunks;  </a:t>
            </a:r>
            <a:r>
              <a:rPr sz="3200" b="1" spc="-10" dirty="0">
                <a:latin typeface="Arial"/>
                <a:cs typeface="Arial"/>
              </a:rPr>
              <a:t>control chunks </a:t>
            </a:r>
            <a:r>
              <a:rPr sz="3200" b="1" spc="-5" dirty="0">
                <a:latin typeface="Arial"/>
                <a:cs typeface="Arial"/>
              </a:rPr>
              <a:t>are </a:t>
            </a:r>
            <a:r>
              <a:rPr sz="3200" b="1" spc="-10" dirty="0">
                <a:latin typeface="Arial"/>
                <a:cs typeface="Arial"/>
              </a:rPr>
              <a:t>acknowledged by  </a:t>
            </a:r>
            <a:r>
              <a:rPr sz="3200" b="1" spc="-5" dirty="0">
                <a:latin typeface="Arial"/>
                <a:cs typeface="Arial"/>
              </a:rPr>
              <a:t>other </a:t>
            </a:r>
            <a:r>
              <a:rPr sz="3200" b="1" spc="-10" dirty="0">
                <a:latin typeface="Arial"/>
                <a:cs typeface="Arial"/>
              </a:rPr>
              <a:t>control chunks </a:t>
            </a:r>
            <a:r>
              <a:rPr sz="3200" b="1" spc="-5" dirty="0">
                <a:latin typeface="Arial"/>
                <a:cs typeface="Arial"/>
              </a:rPr>
              <a:t>if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necessary.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73</a:t>
            </a:fld>
            <a:endParaRPr spc="-5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91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23.31	</a:t>
            </a:r>
            <a:r>
              <a:rPr sz="2000" i="1" spc="-5" dirty="0">
                <a:latin typeface="Times New Roman"/>
                <a:cs typeface="Times New Roman"/>
              </a:rPr>
              <a:t>SCTP packet</a:t>
            </a:r>
            <a:r>
              <a:rPr sz="2000" i="1" spc="-1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format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3039" y="2177795"/>
            <a:ext cx="7587233" cy="3493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74</a:t>
            </a:fld>
            <a:endParaRPr spc="-5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121535" marR="113030" indent="-2002789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an </a:t>
            </a:r>
            <a:r>
              <a:rPr sz="3200" b="1" spc="-10" dirty="0">
                <a:latin typeface="Arial"/>
                <a:cs typeface="Arial"/>
              </a:rPr>
              <a:t>SCTP packet, control chunks come  </a:t>
            </a:r>
            <a:r>
              <a:rPr sz="3200" b="1" spc="-5" dirty="0">
                <a:latin typeface="Arial"/>
                <a:cs typeface="Arial"/>
              </a:rPr>
              <a:t>before data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chunks.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75</a:t>
            </a:fld>
            <a:endParaRPr spc="-5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424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23.32	</a:t>
            </a:r>
            <a:r>
              <a:rPr sz="2000" i="1" spc="-5" dirty="0">
                <a:latin typeface="Times New Roman"/>
                <a:cs typeface="Times New Roman"/>
              </a:rPr>
              <a:t>General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header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2549" y="3056382"/>
            <a:ext cx="7578090" cy="1712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254496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76</a:t>
            </a:fld>
            <a:endParaRPr spc="-5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551" y="904747"/>
            <a:ext cx="2321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 dirty="0">
                <a:solidFill>
                  <a:srgbClr val="3333CC"/>
                </a:solidFill>
              </a:rPr>
              <a:t>Table</a:t>
            </a:r>
            <a:r>
              <a:rPr sz="2400" spc="-10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23.5	</a:t>
            </a:r>
            <a:r>
              <a:rPr sz="2000" i="1" spc="-10" dirty="0">
                <a:latin typeface="Times New Roman"/>
                <a:cs typeface="Times New Roman"/>
              </a:rPr>
              <a:t>Chunks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9144000" cy="5467350"/>
            <a:chOff x="774839" y="1206246"/>
            <a:chExt cx="9144000" cy="546735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5849" y="1357884"/>
              <a:ext cx="8454390" cy="5315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77</a:t>
            </a:fld>
            <a:endParaRPr spc="-5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865755" marR="772795" indent="-2085339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A </a:t>
            </a:r>
            <a:r>
              <a:rPr sz="3200" b="1" spc="-10" dirty="0">
                <a:latin typeface="Arial"/>
                <a:cs typeface="Arial"/>
              </a:rPr>
              <a:t>connection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SCTP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spc="-10" dirty="0">
                <a:latin typeface="Arial"/>
                <a:cs typeface="Arial"/>
              </a:rPr>
              <a:t>called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an  association.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2732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78</a:t>
            </a:fld>
            <a:endParaRPr spc="-5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421005" marR="41529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No other </a:t>
            </a:r>
            <a:r>
              <a:rPr sz="3200" b="1" spc="-10" dirty="0">
                <a:latin typeface="Arial"/>
                <a:cs typeface="Arial"/>
              </a:rPr>
              <a:t>chunk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spc="-10" dirty="0">
                <a:latin typeface="Arial"/>
                <a:cs typeface="Arial"/>
              </a:rPr>
              <a:t>allowed </a:t>
            </a:r>
            <a:r>
              <a:rPr sz="3200" b="1" spc="-5" dirty="0">
                <a:latin typeface="Arial"/>
                <a:cs typeface="Arial"/>
              </a:rPr>
              <a:t>in a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packet  </a:t>
            </a:r>
            <a:r>
              <a:rPr sz="3200" b="1" spc="-5" dirty="0">
                <a:latin typeface="Arial"/>
                <a:cs typeface="Arial"/>
              </a:rPr>
              <a:t>carrying an INIT or INIT ACK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chunk.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A COOKIE ECHO or a COOKIE</a:t>
            </a:r>
            <a:r>
              <a:rPr sz="3200" b="1" spc="-2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ACK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chunk </a:t>
            </a:r>
            <a:r>
              <a:rPr sz="3200" b="1" spc="-5" dirty="0">
                <a:latin typeface="Arial"/>
                <a:cs typeface="Arial"/>
              </a:rPr>
              <a:t>can </a:t>
            </a:r>
            <a:r>
              <a:rPr sz="3200" b="1" spc="-10" dirty="0">
                <a:latin typeface="Arial"/>
                <a:cs typeface="Arial"/>
              </a:rPr>
              <a:t>carry </a:t>
            </a:r>
            <a:r>
              <a:rPr sz="3200" b="1" spc="-5" dirty="0">
                <a:latin typeface="Arial"/>
                <a:cs typeface="Arial"/>
              </a:rPr>
              <a:t>data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chunks.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79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3188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23.5	</a:t>
            </a:r>
            <a:r>
              <a:rPr sz="2000" i="1" spc="-5" dirty="0">
                <a:latin typeface="Times New Roman"/>
                <a:cs typeface="Times New Roman"/>
              </a:rPr>
              <a:t>Socket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address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3247" y="3046476"/>
            <a:ext cx="6946392" cy="141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3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23.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8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25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23.33	</a:t>
            </a:r>
            <a:r>
              <a:rPr sz="2000" i="1" spc="-5" dirty="0">
                <a:latin typeface="Times New Roman"/>
                <a:cs typeface="Times New Roman"/>
              </a:rPr>
              <a:t>Four-way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handshaking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7319" y="1796795"/>
            <a:ext cx="7056119" cy="4161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80</a:t>
            </a:fld>
            <a:endParaRPr spc="-5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039" y="2330195"/>
            <a:ext cx="1143000" cy="566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406525" marR="139954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85" dirty="0">
                <a:latin typeface="Arial"/>
                <a:cs typeface="Arial"/>
              </a:rPr>
              <a:t>SCTP, </a:t>
            </a:r>
            <a:r>
              <a:rPr sz="3200" b="1" spc="-5" dirty="0">
                <a:latin typeface="Arial"/>
                <a:cs typeface="Arial"/>
              </a:rPr>
              <a:t>only </a:t>
            </a:r>
            <a:r>
              <a:rPr sz="3200" b="1" spc="-125" dirty="0">
                <a:latin typeface="Arial"/>
                <a:cs typeface="Arial"/>
              </a:rPr>
              <a:t>DATA </a:t>
            </a:r>
            <a:r>
              <a:rPr sz="3200" b="1" spc="-5" dirty="0">
                <a:latin typeface="Arial"/>
                <a:cs typeface="Arial"/>
              </a:rPr>
              <a:t>chunks  </a:t>
            </a:r>
            <a:r>
              <a:rPr sz="3200" b="1" spc="-10" dirty="0">
                <a:latin typeface="Arial"/>
                <a:cs typeface="Arial"/>
              </a:rPr>
              <a:t>consume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TSNs;</a:t>
            </a:r>
            <a:endParaRPr sz="3200">
              <a:latin typeface="Arial"/>
              <a:cs typeface="Arial"/>
            </a:endParaRPr>
          </a:p>
          <a:p>
            <a:pPr marL="783590" marR="778510" algn="ctr">
              <a:lnSpc>
                <a:spcPct val="100000"/>
              </a:lnSpc>
            </a:pPr>
            <a:r>
              <a:rPr sz="3200" b="1" spc="-125" dirty="0">
                <a:latin typeface="Arial"/>
                <a:cs typeface="Arial"/>
              </a:rPr>
              <a:t>DATA </a:t>
            </a:r>
            <a:r>
              <a:rPr sz="3200" b="1" spc="-10" dirty="0">
                <a:latin typeface="Arial"/>
                <a:cs typeface="Arial"/>
              </a:rPr>
              <a:t>chunks </a:t>
            </a:r>
            <a:r>
              <a:rPr sz="3200" b="1" spc="-5" dirty="0">
                <a:latin typeface="Arial"/>
                <a:cs typeface="Arial"/>
              </a:rPr>
              <a:t>are the only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chunks  </a:t>
            </a:r>
            <a:r>
              <a:rPr sz="3200" b="1" spc="-5" dirty="0">
                <a:latin typeface="Arial"/>
                <a:cs typeface="Arial"/>
              </a:rPr>
              <a:t>that are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acknowledged.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81</a:t>
            </a:fld>
            <a:endParaRPr spc="-5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11780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599947"/>
            <a:ext cx="3924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23.34	</a:t>
            </a:r>
            <a:r>
              <a:rPr sz="2000" i="1" spc="-5" dirty="0">
                <a:latin typeface="Times New Roman"/>
                <a:cs typeface="Times New Roman"/>
              </a:rPr>
              <a:t>Simple data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transfer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7239" y="1355597"/>
            <a:ext cx="8763000" cy="5356225"/>
            <a:chOff x="927239" y="1355597"/>
            <a:chExt cx="8763000" cy="5356225"/>
          </a:xfrm>
        </p:grpSpPr>
        <p:sp>
          <p:nvSpPr>
            <p:cNvPr id="5" name="object 5"/>
            <p:cNvSpPr/>
            <p:nvPr/>
          </p:nvSpPr>
          <p:spPr>
            <a:xfrm>
              <a:off x="2084717" y="1355597"/>
              <a:ext cx="5776721" cy="52417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7239" y="6635495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8763000" y="76200"/>
                  </a:moveTo>
                  <a:lnTo>
                    <a:pt x="87630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7630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82</a:t>
            </a:fld>
            <a:endParaRPr spc="-5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9" y="23510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62890" marR="254635" indent="-127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acknowledgment </a:t>
            </a:r>
            <a:r>
              <a:rPr sz="3200" b="1" spc="-5" dirty="0">
                <a:latin typeface="Arial"/>
                <a:cs typeface="Arial"/>
              </a:rPr>
              <a:t>in </a:t>
            </a:r>
            <a:r>
              <a:rPr sz="3200" b="1" spc="-10" dirty="0">
                <a:latin typeface="Arial"/>
                <a:cs typeface="Arial"/>
              </a:rPr>
              <a:t>SCTP defines 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cumulative </a:t>
            </a:r>
            <a:r>
              <a:rPr sz="3200" b="1" spc="-5" dirty="0">
                <a:latin typeface="Arial"/>
                <a:cs typeface="Arial"/>
              </a:rPr>
              <a:t>TSN, the TSN of the last  data </a:t>
            </a:r>
            <a:r>
              <a:rPr sz="3200" b="1" spc="-10" dirty="0">
                <a:latin typeface="Arial"/>
                <a:cs typeface="Arial"/>
              </a:rPr>
              <a:t>chunk received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order.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83</a:t>
            </a:fld>
            <a:endParaRPr spc="-5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29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23.35	</a:t>
            </a:r>
            <a:r>
              <a:rPr sz="2000" i="1" spc="-5" dirty="0">
                <a:latin typeface="Times New Roman"/>
                <a:cs typeface="Times New Roman"/>
              </a:rPr>
              <a:t>Association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termination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2999" y="1943100"/>
            <a:ext cx="7787640" cy="412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84</a:t>
            </a:fld>
            <a:endParaRPr spc="-5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516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23.36	</a:t>
            </a:r>
            <a:r>
              <a:rPr sz="2000" i="1" spc="-5" dirty="0">
                <a:latin typeface="Times New Roman"/>
                <a:cs typeface="Times New Roman"/>
              </a:rPr>
              <a:t>Flow control, receiver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site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7239" y="2221229"/>
            <a:ext cx="8903207" cy="2928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85</a:t>
            </a:fld>
            <a:endParaRPr spc="-5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375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23.37	</a:t>
            </a:r>
            <a:r>
              <a:rPr sz="2000" i="1" spc="-5" dirty="0">
                <a:latin typeface="Times New Roman"/>
                <a:cs typeface="Times New Roman"/>
              </a:rPr>
              <a:t>Flow control, sender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site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445" y="2646426"/>
            <a:ext cx="8410193" cy="1950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86</a:t>
            </a:fld>
            <a:endParaRPr spc="-5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11018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8373" y="523747"/>
            <a:ext cx="409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23.38	</a:t>
            </a:r>
            <a:r>
              <a:rPr sz="2000" i="1" spc="-5" dirty="0">
                <a:latin typeface="Times New Roman"/>
                <a:cs typeface="Times New Roman"/>
              </a:rPr>
              <a:t>Flow control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scenario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7239" y="1260347"/>
            <a:ext cx="8763000" cy="5527675"/>
            <a:chOff x="927239" y="1260347"/>
            <a:chExt cx="8763000" cy="5527675"/>
          </a:xfrm>
        </p:grpSpPr>
        <p:sp>
          <p:nvSpPr>
            <p:cNvPr id="5" name="object 5"/>
            <p:cNvSpPr/>
            <p:nvPr/>
          </p:nvSpPr>
          <p:spPr>
            <a:xfrm>
              <a:off x="1243469" y="1260347"/>
              <a:ext cx="7532369" cy="54132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7239" y="6711695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8763000" y="76200"/>
                  </a:moveTo>
                  <a:lnTo>
                    <a:pt x="87630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7630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87</a:t>
            </a:fld>
            <a:endParaRPr spc="-5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571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23.39	</a:t>
            </a:r>
            <a:r>
              <a:rPr sz="2000" i="1" spc="-5" dirty="0">
                <a:latin typeface="Times New Roman"/>
                <a:cs typeface="Times New Roman"/>
              </a:rPr>
              <a:t>Error control, receiver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site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2697" y="2253995"/>
            <a:ext cx="8070342" cy="3494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88</a:t>
            </a:fld>
            <a:endParaRPr spc="-5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443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23.40	</a:t>
            </a:r>
            <a:r>
              <a:rPr sz="2000" i="1" spc="-5" dirty="0">
                <a:latin typeface="Times New Roman"/>
                <a:cs typeface="Times New Roman"/>
              </a:rPr>
              <a:t>Error control, sender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site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0015" y="2170176"/>
            <a:ext cx="8345423" cy="3575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23.</a:t>
            </a:r>
            <a:fld id="{81D60167-4931-47E6-BA6A-407CBD079E47}" type="slidenum">
              <a:rPr spc="-5" dirty="0"/>
              <a:t>89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752347"/>
            <a:ext cx="5080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23.6	</a:t>
            </a:r>
            <a:r>
              <a:rPr sz="2000" i="1" spc="-10" dirty="0">
                <a:latin typeface="Times New Roman"/>
                <a:cs typeface="Times New Roman"/>
              </a:rPr>
              <a:t>Multiplexing </a:t>
            </a:r>
            <a:r>
              <a:rPr sz="2000" i="1" spc="-5" dirty="0">
                <a:latin typeface="Times New Roman"/>
                <a:cs typeface="Times New Roman"/>
              </a:rPr>
              <a:t>and demultiplexing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239" y="13304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0491" y="1949195"/>
            <a:ext cx="6746747" cy="3726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7373" y="6860954"/>
            <a:ext cx="5448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23.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9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1369</Words>
  <Application>Microsoft Office PowerPoint</Application>
  <PresentationFormat>Custom</PresentationFormat>
  <Paragraphs>267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4" baseType="lpstr">
      <vt:lpstr>Arial</vt:lpstr>
      <vt:lpstr>Calibri</vt:lpstr>
      <vt:lpstr>DejaVu Sans</vt:lpstr>
      <vt:lpstr>Times New Roman</vt:lpstr>
      <vt:lpstr>Office Theme</vt:lpstr>
      <vt:lpstr>Module V</vt:lpstr>
      <vt:lpstr>23-1 PROCESS-TO-PROCESS DELIVERY</vt:lpstr>
      <vt:lpstr>PowerPoint Presentation</vt:lpstr>
      <vt:lpstr>Figure 23.1 Types of data deliveries</vt:lpstr>
      <vt:lpstr>Figure 23.2 Port numbers</vt:lpstr>
      <vt:lpstr>Figure 23.3 IP addresses versus port numbers</vt:lpstr>
      <vt:lpstr>Figure 23.4 IANA ranges</vt:lpstr>
      <vt:lpstr>Figure 23.5 Socket address</vt:lpstr>
      <vt:lpstr>Figure 23.6 Multiplexing and demultiplexing</vt:lpstr>
      <vt:lpstr>Figure 23.7 Error control</vt:lpstr>
      <vt:lpstr>Figure 23.8 Position of UDP, TCP, and SCTP in TCP/IP suite</vt:lpstr>
      <vt:lpstr>23-2 USER DATAGRAM PROTOCOL (UDP)</vt:lpstr>
      <vt:lpstr>Table 23.1 Well-known ports used with UDP</vt:lpstr>
      <vt:lpstr>Example 23.1</vt:lpstr>
      <vt:lpstr>Example 23.1 (continued)</vt:lpstr>
      <vt:lpstr>Figure 23.9 User datagram format</vt:lpstr>
      <vt:lpstr>Note</vt:lpstr>
      <vt:lpstr>Figure 23.10 Pseudoheader for checksum calculation</vt:lpstr>
      <vt:lpstr>Example 23.2</vt:lpstr>
      <vt:lpstr>Figure 23.11 Checksum calculation of a simple UDP user datagram</vt:lpstr>
      <vt:lpstr>Figure 23.12 Queues in UDP</vt:lpstr>
      <vt:lpstr>23-3 TCP</vt:lpstr>
      <vt:lpstr>Table 23.2 Well-known ports used by TCP</vt:lpstr>
      <vt:lpstr>Figure 23.13 Stream delivery</vt:lpstr>
      <vt:lpstr>Figure 23.14 Sending and receiving buffers</vt:lpstr>
      <vt:lpstr>Figure 23.15 TCP segments</vt:lpstr>
      <vt:lpstr>Note</vt:lpstr>
      <vt:lpstr>PowerPoint Presentation</vt:lpstr>
      <vt:lpstr>Note</vt:lpstr>
      <vt:lpstr>Note</vt:lpstr>
      <vt:lpstr>Figure 23.16 TCP segment format</vt:lpstr>
      <vt:lpstr>Figure 23.17 Control field</vt:lpstr>
      <vt:lpstr>Table 23.3 Description of flags in the control field</vt:lpstr>
      <vt:lpstr>Figure 23.18 Connection establishment using three-way handshaking</vt:lpstr>
      <vt:lpstr>PowerPoint Presentation</vt:lpstr>
      <vt:lpstr>PowerPoint Presentation</vt:lpstr>
      <vt:lpstr>PowerPoint Presentation</vt:lpstr>
      <vt:lpstr>Figure 23.19 Data transfer</vt:lpstr>
      <vt:lpstr>Figure 23.20 Connection termination using three-way handshaking</vt:lpstr>
      <vt:lpstr>Note</vt:lpstr>
      <vt:lpstr>Note</vt:lpstr>
      <vt:lpstr>Figure 23.21 Half-close</vt:lpstr>
      <vt:lpstr>Figure 23.22 Sliding window</vt:lpstr>
      <vt:lpstr>Note</vt:lpstr>
      <vt:lpstr>Example 23.4</vt:lpstr>
      <vt:lpstr>Example 23.5</vt:lpstr>
      <vt:lpstr>Example 23.6</vt:lpstr>
      <vt:lpstr>Figure 23.23 Example 23.6</vt:lpstr>
      <vt:lpstr>Note</vt:lpstr>
      <vt:lpstr>PowerPoint Presentation</vt:lpstr>
      <vt:lpstr>Note</vt:lpstr>
      <vt:lpstr>PowerPoint Presentation</vt:lpstr>
      <vt:lpstr>Note</vt:lpstr>
      <vt:lpstr>Figure 23.24 Normal operation</vt:lpstr>
      <vt:lpstr>Figure 23.25 Lost segment</vt:lpstr>
      <vt:lpstr>PowerPoint Presentation</vt:lpstr>
      <vt:lpstr>Figure 23.26 Fast retransmission</vt:lpstr>
      <vt:lpstr>23-4 SCTP</vt:lpstr>
      <vt:lpstr>PowerPoint Presentation</vt:lpstr>
      <vt:lpstr>Table 23.4 Some SCTP applications</vt:lpstr>
      <vt:lpstr>Figure 23.27 Multiple-stream concept</vt:lpstr>
      <vt:lpstr>PowerPoint Presentation</vt:lpstr>
      <vt:lpstr>Figure 23.28 Multihoming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 23.29 Comparison between a TCP segment and an SCTP packet</vt:lpstr>
      <vt:lpstr>PowerPoint Presentation</vt:lpstr>
      <vt:lpstr>Figure 23.30 Packet, data chunks, and streams</vt:lpstr>
      <vt:lpstr>Note</vt:lpstr>
      <vt:lpstr>Note</vt:lpstr>
      <vt:lpstr>Figure 23.31 SCTP packet format</vt:lpstr>
      <vt:lpstr>PowerPoint Presentation</vt:lpstr>
      <vt:lpstr>Figure 23.32 General header</vt:lpstr>
      <vt:lpstr>Table 23.5 Chunks</vt:lpstr>
      <vt:lpstr>PowerPoint Presentation</vt:lpstr>
      <vt:lpstr>Note</vt:lpstr>
      <vt:lpstr>Figure 23.33 Four-way handshaking</vt:lpstr>
      <vt:lpstr>Note</vt:lpstr>
      <vt:lpstr>Figure 23.34 Simple data transfer</vt:lpstr>
      <vt:lpstr>PowerPoint Presentation</vt:lpstr>
      <vt:lpstr>Figure 23.35 Association termination</vt:lpstr>
      <vt:lpstr>Figure 23.36 Flow control, receiver site</vt:lpstr>
      <vt:lpstr>Figure 23.37 Flow control, sender site</vt:lpstr>
      <vt:lpstr>Figure 23.38 Flow control scenario</vt:lpstr>
      <vt:lpstr>Figure 23.39 Error control, receiver site</vt:lpstr>
      <vt:lpstr>Figure 23.40 Error control, sender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ch23.ppt [Compatibility Mode]</dc:title>
  <dc:creator>Noi</dc:creator>
  <cp:lastModifiedBy>Vinayprasad MS</cp:lastModifiedBy>
  <cp:revision>3</cp:revision>
  <dcterms:created xsi:type="dcterms:W3CDTF">2020-04-27T05:16:51Z</dcterms:created>
  <dcterms:modified xsi:type="dcterms:W3CDTF">2020-05-06T08:44:03Z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2020-04-27T00:00:00Z</vt:filetime>
  </property>
</Properties>
</file>