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675E46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675E46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675E46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458200" y="0"/>
            <a:ext cx="685800" cy="6858000"/>
          </a:xfrm>
          <a:custGeom>
            <a:avLst/>
            <a:gdLst/>
            <a:ahLst/>
            <a:cxnLst/>
            <a:rect l="l" t="t" r="r" b="b"/>
            <a:pathLst>
              <a:path w="685800" h="6858000">
                <a:moveTo>
                  <a:pt x="685800" y="6172200"/>
                </a:moveTo>
                <a:lnTo>
                  <a:pt x="0" y="6172200"/>
                </a:lnTo>
                <a:lnTo>
                  <a:pt x="0" y="6858000"/>
                </a:lnTo>
                <a:lnTo>
                  <a:pt x="685800" y="6858000"/>
                </a:lnTo>
                <a:lnTo>
                  <a:pt x="685800" y="6172200"/>
                </a:lnTo>
                <a:close/>
              </a:path>
              <a:path w="685800" h="6858000">
                <a:moveTo>
                  <a:pt x="685800" y="0"/>
                </a:moveTo>
                <a:lnTo>
                  <a:pt x="0" y="0"/>
                </a:lnTo>
                <a:lnTo>
                  <a:pt x="0" y="5486400"/>
                </a:lnTo>
                <a:lnTo>
                  <a:pt x="685800" y="5486400"/>
                </a:lnTo>
                <a:lnTo>
                  <a:pt x="685800" y="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22472" y="467994"/>
            <a:ext cx="3099054" cy="726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00" b="0" i="0">
                <a:solidFill>
                  <a:srgbClr val="675E46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7840" y="1265808"/>
            <a:ext cx="8148319" cy="2660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1263522"/>
            <a:ext cx="312051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105" dirty="0"/>
              <a:t>VL</a:t>
            </a:r>
            <a:r>
              <a:rPr sz="6600" spc="-95" dirty="0"/>
              <a:t>A</a:t>
            </a:r>
            <a:r>
              <a:rPr sz="6600" spc="-5" dirty="0"/>
              <a:t>N</a:t>
            </a:r>
            <a:endParaRPr sz="6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421893"/>
            <a:ext cx="5237352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Identifying</a:t>
            </a:r>
            <a:r>
              <a:rPr spc="-275" dirty="0"/>
              <a:t> </a:t>
            </a:r>
            <a:r>
              <a:rPr spc="-85" dirty="0"/>
              <a:t>VLANs</a:t>
            </a:r>
          </a:p>
        </p:txBody>
      </p:sp>
      <p:sp>
        <p:nvSpPr>
          <p:cNvPr id="3" name="object 3"/>
          <p:cNvSpPr/>
          <p:nvPr/>
        </p:nvSpPr>
        <p:spPr>
          <a:xfrm>
            <a:off x="268224" y="1667256"/>
            <a:ext cx="7732776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21893"/>
            <a:ext cx="6501003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Identifying </a:t>
            </a:r>
            <a:r>
              <a:rPr spc="-85" dirty="0"/>
              <a:t>VLANs</a:t>
            </a:r>
            <a:r>
              <a:rPr spc="-395" dirty="0"/>
              <a:t> </a:t>
            </a:r>
            <a:r>
              <a:rPr spc="-80" dirty="0"/>
              <a:t>(cont.)</a:t>
            </a:r>
          </a:p>
        </p:txBody>
      </p:sp>
      <p:sp>
        <p:nvSpPr>
          <p:cNvPr id="3" name="object 3"/>
          <p:cNvSpPr/>
          <p:nvPr/>
        </p:nvSpPr>
        <p:spPr>
          <a:xfrm>
            <a:off x="381000" y="1447800"/>
            <a:ext cx="78486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1544" y="467994"/>
            <a:ext cx="6863664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0" dirty="0"/>
              <a:t>VLAN </a:t>
            </a:r>
            <a:r>
              <a:rPr spc="-110" dirty="0"/>
              <a:t>Trunk </a:t>
            </a:r>
            <a:r>
              <a:rPr spc="-105" dirty="0"/>
              <a:t>Protocol</a:t>
            </a:r>
            <a:r>
              <a:rPr spc="-525" dirty="0"/>
              <a:t> </a:t>
            </a:r>
            <a:r>
              <a:rPr spc="-85" dirty="0"/>
              <a:t>(VTP)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1544" y="1604213"/>
            <a:ext cx="6851015" cy="2879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marR="508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600" dirty="0">
                <a:solidFill>
                  <a:srgbClr val="2E2B1F"/>
                </a:solidFill>
                <a:latin typeface="Carlito"/>
                <a:cs typeface="Carlito"/>
              </a:rPr>
              <a:t>Purpose: </a:t>
            </a:r>
            <a:r>
              <a:rPr sz="3600" spc="-25" dirty="0">
                <a:solidFill>
                  <a:srgbClr val="2E2B1F"/>
                </a:solidFill>
                <a:latin typeface="Carlito"/>
                <a:cs typeface="Carlito"/>
              </a:rPr>
              <a:t>to </a:t>
            </a:r>
            <a:r>
              <a:rPr sz="3600" spc="-5" dirty="0">
                <a:solidFill>
                  <a:srgbClr val="2E2B1F"/>
                </a:solidFill>
                <a:latin typeface="Carlito"/>
                <a:cs typeface="Carlito"/>
              </a:rPr>
              <a:t>manage </a:t>
            </a:r>
            <a:r>
              <a:rPr sz="3600" dirty="0">
                <a:solidFill>
                  <a:srgbClr val="2E2B1F"/>
                </a:solidFill>
                <a:latin typeface="Carlito"/>
                <a:cs typeface="Carlito"/>
              </a:rPr>
              <a:t>all </a:t>
            </a:r>
            <a:r>
              <a:rPr sz="3600" spc="-15" dirty="0">
                <a:solidFill>
                  <a:srgbClr val="2E2B1F"/>
                </a:solidFill>
                <a:latin typeface="Carlito"/>
                <a:cs typeface="Carlito"/>
              </a:rPr>
              <a:t>configured  </a:t>
            </a:r>
            <a:r>
              <a:rPr sz="3600" spc="-5" dirty="0">
                <a:solidFill>
                  <a:srgbClr val="2E2B1F"/>
                </a:solidFill>
                <a:latin typeface="Carlito"/>
                <a:cs typeface="Carlito"/>
              </a:rPr>
              <a:t>VLANs </a:t>
            </a:r>
            <a:r>
              <a:rPr sz="3600" spc="-10" dirty="0">
                <a:solidFill>
                  <a:srgbClr val="2E2B1F"/>
                </a:solidFill>
                <a:latin typeface="Carlito"/>
                <a:cs typeface="Carlito"/>
              </a:rPr>
              <a:t>across </a:t>
            </a:r>
            <a:r>
              <a:rPr sz="3600" dirty="0">
                <a:solidFill>
                  <a:srgbClr val="2E2B1F"/>
                </a:solidFill>
                <a:latin typeface="Carlito"/>
                <a:cs typeface="Carlito"/>
              </a:rPr>
              <a:t>a </a:t>
            </a:r>
            <a:r>
              <a:rPr sz="3600" spc="-15" dirty="0">
                <a:solidFill>
                  <a:srgbClr val="2E2B1F"/>
                </a:solidFill>
                <a:latin typeface="Carlito"/>
                <a:cs typeface="Carlito"/>
              </a:rPr>
              <a:t>switch internetwork  </a:t>
            </a:r>
            <a:r>
              <a:rPr sz="3600" dirty="0">
                <a:solidFill>
                  <a:srgbClr val="2E2B1F"/>
                </a:solidFill>
                <a:latin typeface="Carlito"/>
                <a:cs typeface="Carlito"/>
              </a:rPr>
              <a:t>&amp; </a:t>
            </a:r>
            <a:r>
              <a:rPr sz="3600" spc="-15" dirty="0">
                <a:solidFill>
                  <a:srgbClr val="2E2B1F"/>
                </a:solidFill>
                <a:latin typeface="Carlito"/>
                <a:cs typeface="Carlito"/>
              </a:rPr>
              <a:t>maintain</a:t>
            </a:r>
            <a:r>
              <a:rPr sz="3600" spc="-4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3600" spc="-15" dirty="0">
                <a:solidFill>
                  <a:srgbClr val="2E2B1F"/>
                </a:solidFill>
                <a:latin typeface="Carlito"/>
                <a:cs typeface="Carlito"/>
              </a:rPr>
              <a:t>consistency</a:t>
            </a:r>
            <a:endParaRPr sz="3600">
              <a:latin typeface="Carlito"/>
              <a:cs typeface="Carlito"/>
            </a:endParaRPr>
          </a:p>
          <a:p>
            <a:pPr marL="309245" marR="486409">
              <a:lnSpc>
                <a:spcPct val="100000"/>
              </a:lnSpc>
              <a:spcBef>
                <a:spcPts val="870"/>
              </a:spcBef>
            </a:pPr>
            <a:r>
              <a:rPr sz="3600" dirty="0">
                <a:solidFill>
                  <a:srgbClr val="2E2B1F"/>
                </a:solidFill>
                <a:latin typeface="Carlito"/>
                <a:cs typeface="Carlito"/>
              </a:rPr>
              <a:t>- </a:t>
            </a:r>
            <a:r>
              <a:rPr sz="3600" spc="-10" dirty="0">
                <a:solidFill>
                  <a:srgbClr val="2E2B1F"/>
                </a:solidFill>
                <a:latin typeface="Carlito"/>
                <a:cs typeface="Carlito"/>
              </a:rPr>
              <a:t>Allows </a:t>
            </a:r>
            <a:r>
              <a:rPr sz="3600" dirty="0">
                <a:solidFill>
                  <a:srgbClr val="2E2B1F"/>
                </a:solidFill>
                <a:latin typeface="Carlito"/>
                <a:cs typeface="Carlito"/>
              </a:rPr>
              <a:t>an </a:t>
            </a:r>
            <a:r>
              <a:rPr sz="3600" spc="-15" dirty="0">
                <a:solidFill>
                  <a:srgbClr val="2E2B1F"/>
                </a:solidFill>
                <a:latin typeface="Carlito"/>
                <a:cs typeface="Carlito"/>
              </a:rPr>
              <a:t>administrator </a:t>
            </a:r>
            <a:r>
              <a:rPr sz="3600" spc="-25" dirty="0">
                <a:solidFill>
                  <a:srgbClr val="2E2B1F"/>
                </a:solidFill>
                <a:latin typeface="Carlito"/>
                <a:cs typeface="Carlito"/>
              </a:rPr>
              <a:t>to</a:t>
            </a:r>
            <a:r>
              <a:rPr sz="3600" spc="-10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3600" dirty="0">
                <a:solidFill>
                  <a:srgbClr val="2E2B1F"/>
                </a:solidFill>
                <a:latin typeface="Carlito"/>
                <a:cs typeface="Carlito"/>
              </a:rPr>
              <a:t>add,  </a:t>
            </a:r>
            <a:r>
              <a:rPr sz="3600" spc="-15" dirty="0">
                <a:solidFill>
                  <a:srgbClr val="2E2B1F"/>
                </a:solidFill>
                <a:latin typeface="Carlito"/>
                <a:cs typeface="Carlito"/>
              </a:rPr>
              <a:t>delete, </a:t>
            </a:r>
            <a:r>
              <a:rPr sz="3600" dirty="0">
                <a:solidFill>
                  <a:srgbClr val="2E2B1F"/>
                </a:solidFill>
                <a:latin typeface="Carlito"/>
                <a:cs typeface="Carlito"/>
              </a:rPr>
              <a:t>&amp; </a:t>
            </a:r>
            <a:r>
              <a:rPr sz="3600" spc="-10" dirty="0">
                <a:solidFill>
                  <a:srgbClr val="2E2B1F"/>
                </a:solidFill>
                <a:latin typeface="Carlito"/>
                <a:cs typeface="Carlito"/>
              </a:rPr>
              <a:t>rename</a:t>
            </a:r>
            <a:r>
              <a:rPr sz="3600" spc="-5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3600" spc="-5" dirty="0">
                <a:solidFill>
                  <a:srgbClr val="2E2B1F"/>
                </a:solidFill>
                <a:latin typeface="Carlito"/>
                <a:cs typeface="Carlito"/>
              </a:rPr>
              <a:t>VLANs</a:t>
            </a:r>
            <a:endParaRPr sz="3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0" y="467994"/>
            <a:ext cx="3911726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VTP</a:t>
            </a:r>
            <a:r>
              <a:rPr spc="-270" dirty="0"/>
              <a:t> </a:t>
            </a:r>
            <a:r>
              <a:rPr spc="-90" dirty="0"/>
              <a:t>Benefits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640" y="1205458"/>
            <a:ext cx="6962140" cy="461137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69"/>
              </a:spcBef>
              <a:buClr>
                <a:srgbClr val="A9A47B"/>
              </a:buClr>
              <a:buFont typeface="Arial"/>
              <a:buChar char="•"/>
              <a:tabLst>
                <a:tab pos="241935" algn="l"/>
              </a:tabLst>
            </a:pPr>
            <a:r>
              <a:rPr sz="3200" spc="-5" dirty="0">
                <a:solidFill>
                  <a:srgbClr val="2E2B1F"/>
                </a:solidFill>
                <a:latin typeface="Carlito"/>
                <a:cs typeface="Carlito"/>
              </a:rPr>
              <a:t>Benefits</a:t>
            </a:r>
            <a:endParaRPr sz="3200" dirty="0">
              <a:latin typeface="Carlito"/>
              <a:cs typeface="Carlito"/>
            </a:endParaRPr>
          </a:p>
          <a:p>
            <a:pPr marL="538480" lvl="1" indent="-229235">
              <a:lnSpc>
                <a:spcPct val="100000"/>
              </a:lnSpc>
              <a:spcBef>
                <a:spcPts val="770"/>
              </a:spcBef>
              <a:buClr>
                <a:srgbClr val="9CBDBC"/>
              </a:buClr>
              <a:buFont typeface="Arial"/>
              <a:buChar char="•"/>
              <a:tabLst>
                <a:tab pos="539115" algn="l"/>
              </a:tabLst>
            </a:pPr>
            <a:r>
              <a:rPr sz="3200" spc="-15" dirty="0">
                <a:solidFill>
                  <a:srgbClr val="2E2B1F"/>
                </a:solidFill>
                <a:latin typeface="Carlito"/>
                <a:cs typeface="Carlito"/>
              </a:rPr>
              <a:t>Consistent</a:t>
            </a:r>
            <a:r>
              <a:rPr sz="3200" spc="1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3200" spc="-15" dirty="0">
                <a:solidFill>
                  <a:srgbClr val="2E2B1F"/>
                </a:solidFill>
                <a:latin typeface="Carlito"/>
                <a:cs typeface="Carlito"/>
              </a:rPr>
              <a:t>configuration</a:t>
            </a:r>
            <a:endParaRPr sz="3200" dirty="0">
              <a:latin typeface="Carlito"/>
              <a:cs typeface="Carlito"/>
            </a:endParaRPr>
          </a:p>
          <a:p>
            <a:pPr marL="538480" lvl="1" indent="-229235">
              <a:lnSpc>
                <a:spcPct val="100000"/>
              </a:lnSpc>
              <a:spcBef>
                <a:spcPts val="770"/>
              </a:spcBef>
              <a:buClr>
                <a:srgbClr val="9CBDBC"/>
              </a:buClr>
              <a:buFont typeface="Arial"/>
              <a:buChar char="•"/>
              <a:tabLst>
                <a:tab pos="539115" algn="l"/>
              </a:tabLst>
            </a:pPr>
            <a:r>
              <a:rPr sz="3200" spc="-10" dirty="0">
                <a:solidFill>
                  <a:srgbClr val="2E2B1F"/>
                </a:solidFill>
                <a:latin typeface="Carlito"/>
                <a:cs typeface="Carlito"/>
              </a:rPr>
              <a:t>Permits </a:t>
            </a:r>
            <a:r>
              <a:rPr sz="3200" spc="-5" dirty="0">
                <a:solidFill>
                  <a:srgbClr val="2E2B1F"/>
                </a:solidFill>
                <a:latin typeface="Carlito"/>
                <a:cs typeface="Carlito"/>
              </a:rPr>
              <a:t>trunking </a:t>
            </a:r>
            <a:r>
              <a:rPr sz="3200" spc="-15" dirty="0">
                <a:solidFill>
                  <a:srgbClr val="2E2B1F"/>
                </a:solidFill>
                <a:latin typeface="Carlito"/>
                <a:cs typeface="Carlito"/>
              </a:rPr>
              <a:t>over </a:t>
            </a:r>
            <a:r>
              <a:rPr sz="3200" spc="-20" dirty="0">
                <a:solidFill>
                  <a:srgbClr val="2E2B1F"/>
                </a:solidFill>
                <a:latin typeface="Carlito"/>
                <a:cs typeface="Carlito"/>
              </a:rPr>
              <a:t>mixed</a:t>
            </a:r>
            <a:r>
              <a:rPr sz="3200" spc="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3200" spc="-10" dirty="0">
                <a:solidFill>
                  <a:srgbClr val="2E2B1F"/>
                </a:solidFill>
                <a:latin typeface="Carlito"/>
                <a:cs typeface="Carlito"/>
              </a:rPr>
              <a:t>networks</a:t>
            </a:r>
            <a:endParaRPr sz="3200" dirty="0">
              <a:latin typeface="Carlito"/>
              <a:cs typeface="Carlito"/>
            </a:endParaRPr>
          </a:p>
          <a:p>
            <a:pPr marL="538480" lvl="1" indent="-229235">
              <a:lnSpc>
                <a:spcPct val="100000"/>
              </a:lnSpc>
              <a:spcBef>
                <a:spcPts val="765"/>
              </a:spcBef>
              <a:buClr>
                <a:srgbClr val="9CBDBC"/>
              </a:buClr>
              <a:buFont typeface="Arial"/>
              <a:buChar char="•"/>
              <a:tabLst>
                <a:tab pos="539115" algn="l"/>
              </a:tabLst>
            </a:pPr>
            <a:r>
              <a:rPr sz="3200" spc="-20" dirty="0">
                <a:solidFill>
                  <a:srgbClr val="2E2B1F"/>
                </a:solidFill>
                <a:latin typeface="Carlito"/>
                <a:cs typeface="Carlito"/>
              </a:rPr>
              <a:t>Accurate </a:t>
            </a:r>
            <a:r>
              <a:rPr sz="3200" spc="-10" dirty="0">
                <a:solidFill>
                  <a:srgbClr val="2E2B1F"/>
                </a:solidFill>
                <a:latin typeface="Carlito"/>
                <a:cs typeface="Carlito"/>
              </a:rPr>
              <a:t>tracking</a:t>
            </a:r>
            <a:endParaRPr sz="3200" dirty="0">
              <a:latin typeface="Carlito"/>
              <a:cs typeface="Carlito"/>
            </a:endParaRPr>
          </a:p>
          <a:p>
            <a:pPr marL="538480" lvl="1" indent="-229235">
              <a:lnSpc>
                <a:spcPct val="100000"/>
              </a:lnSpc>
              <a:spcBef>
                <a:spcPts val="770"/>
              </a:spcBef>
              <a:buClr>
                <a:srgbClr val="9CBDBC"/>
              </a:buClr>
              <a:buFont typeface="Arial"/>
              <a:buChar char="•"/>
              <a:tabLst>
                <a:tab pos="539115" algn="l"/>
              </a:tabLst>
            </a:pPr>
            <a:r>
              <a:rPr sz="3200" spc="-5" dirty="0">
                <a:solidFill>
                  <a:srgbClr val="2E2B1F"/>
                </a:solidFill>
                <a:latin typeface="Carlito"/>
                <a:cs typeface="Carlito"/>
              </a:rPr>
              <a:t>Dynamic</a:t>
            </a:r>
            <a:r>
              <a:rPr sz="3200" spc="1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3200" spc="-5" dirty="0">
                <a:solidFill>
                  <a:srgbClr val="2E2B1F"/>
                </a:solidFill>
                <a:latin typeface="Carlito"/>
                <a:cs typeface="Carlito"/>
              </a:rPr>
              <a:t>reporting</a:t>
            </a:r>
            <a:endParaRPr sz="3200" dirty="0">
              <a:latin typeface="Carlito"/>
              <a:cs typeface="Carlito"/>
            </a:endParaRPr>
          </a:p>
          <a:p>
            <a:pPr marL="538480" lvl="1" indent="-229235">
              <a:lnSpc>
                <a:spcPct val="100000"/>
              </a:lnSpc>
              <a:spcBef>
                <a:spcPts val="770"/>
              </a:spcBef>
              <a:buClr>
                <a:srgbClr val="9CBDBC"/>
              </a:buClr>
              <a:buFont typeface="Arial"/>
              <a:buChar char="•"/>
              <a:tabLst>
                <a:tab pos="539115" algn="l"/>
              </a:tabLst>
            </a:pPr>
            <a:r>
              <a:rPr sz="3200" spc="-5" dirty="0">
                <a:solidFill>
                  <a:srgbClr val="2E2B1F"/>
                </a:solidFill>
                <a:latin typeface="Carlito"/>
                <a:cs typeface="Carlito"/>
              </a:rPr>
              <a:t>Plug-and-Play</a:t>
            </a:r>
            <a:endParaRPr sz="3200" dirty="0">
              <a:latin typeface="Carlito"/>
              <a:cs typeface="Carlito"/>
            </a:endParaRPr>
          </a:p>
          <a:p>
            <a:pPr marL="241300" marR="5080" indent="-229235">
              <a:lnSpc>
                <a:spcPct val="100000"/>
              </a:lnSpc>
              <a:spcBef>
                <a:spcPts val="765"/>
              </a:spcBef>
              <a:buClr>
                <a:srgbClr val="A9A47B"/>
              </a:buClr>
              <a:buFont typeface="Arial"/>
              <a:buChar char="•"/>
              <a:tabLst>
                <a:tab pos="241935" algn="l"/>
              </a:tabLst>
            </a:pPr>
            <a:r>
              <a:rPr sz="3200" dirty="0">
                <a:solidFill>
                  <a:srgbClr val="2E2B1F"/>
                </a:solidFill>
                <a:latin typeface="Carlito"/>
                <a:cs typeface="Carlito"/>
              </a:rPr>
              <a:t>A VTP </a:t>
            </a:r>
            <a:r>
              <a:rPr sz="3200" spc="-5" dirty="0">
                <a:solidFill>
                  <a:srgbClr val="2E2B1F"/>
                </a:solidFill>
                <a:latin typeface="Carlito"/>
                <a:cs typeface="Carlito"/>
              </a:rPr>
              <a:t>server </a:t>
            </a:r>
            <a:r>
              <a:rPr sz="3200" spc="-15" dirty="0">
                <a:solidFill>
                  <a:srgbClr val="2E2B1F"/>
                </a:solidFill>
                <a:latin typeface="Carlito"/>
                <a:cs typeface="Carlito"/>
              </a:rPr>
              <a:t>must </a:t>
            </a:r>
            <a:r>
              <a:rPr sz="3200" dirty="0">
                <a:solidFill>
                  <a:srgbClr val="2E2B1F"/>
                </a:solidFill>
                <a:latin typeface="Carlito"/>
                <a:cs typeface="Carlito"/>
              </a:rPr>
              <a:t>be </a:t>
            </a:r>
            <a:r>
              <a:rPr sz="3200" spc="-15" dirty="0">
                <a:solidFill>
                  <a:srgbClr val="2E2B1F"/>
                </a:solidFill>
                <a:latin typeface="Carlito"/>
                <a:cs typeface="Carlito"/>
              </a:rPr>
              <a:t>created </a:t>
            </a:r>
            <a:r>
              <a:rPr sz="3200" spc="-20" dirty="0">
                <a:solidFill>
                  <a:srgbClr val="2E2B1F"/>
                </a:solidFill>
                <a:latin typeface="Carlito"/>
                <a:cs typeface="Carlito"/>
              </a:rPr>
              <a:t>to </a:t>
            </a:r>
            <a:r>
              <a:rPr sz="3200" spc="-5" dirty="0">
                <a:solidFill>
                  <a:srgbClr val="2E2B1F"/>
                </a:solidFill>
                <a:latin typeface="Carlito"/>
                <a:cs typeface="Carlito"/>
              </a:rPr>
              <a:t>manage  VLANs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8554" y="498093"/>
            <a:ext cx="272859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VTP</a:t>
            </a:r>
            <a:r>
              <a:rPr spc="-275" dirty="0"/>
              <a:t> </a:t>
            </a:r>
            <a:r>
              <a:rPr spc="-85" dirty="0"/>
              <a:t>Modes</a:t>
            </a:r>
          </a:p>
        </p:txBody>
      </p:sp>
      <p:sp>
        <p:nvSpPr>
          <p:cNvPr id="3" name="object 3"/>
          <p:cNvSpPr/>
          <p:nvPr/>
        </p:nvSpPr>
        <p:spPr>
          <a:xfrm>
            <a:off x="228600" y="1905000"/>
            <a:ext cx="7958328" cy="3581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345693"/>
            <a:ext cx="6150228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VTP </a:t>
            </a:r>
            <a:r>
              <a:rPr spc="-85" dirty="0"/>
              <a:t>Modes </a:t>
            </a:r>
            <a:r>
              <a:rPr spc="-55" dirty="0"/>
              <a:t>of</a:t>
            </a:r>
            <a:r>
              <a:rPr spc="-480" dirty="0"/>
              <a:t> </a:t>
            </a:r>
            <a:r>
              <a:rPr spc="-105" dirty="0"/>
              <a:t>Operation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324443"/>
            <a:ext cx="7579995" cy="437896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Server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8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Default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all Catalyst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switches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9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Minimum one server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a </a:t>
            </a:r>
            <a:r>
              <a:rPr sz="2400" dirty="0">
                <a:latin typeface="Arial"/>
                <a:cs typeface="Arial"/>
              </a:rPr>
              <a:t>VTP </a:t>
            </a:r>
            <a:r>
              <a:rPr sz="2400" spc="-5" dirty="0">
                <a:latin typeface="Arial"/>
                <a:cs typeface="Arial"/>
              </a:rPr>
              <a:t>domain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Client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Receives information </a:t>
            </a:r>
            <a:r>
              <a:rPr sz="2400" dirty="0">
                <a:latin typeface="Arial"/>
                <a:cs typeface="Arial"/>
              </a:rPr>
              <a:t>+ </a:t>
            </a:r>
            <a:r>
              <a:rPr sz="2400" spc="-5" dirty="0">
                <a:latin typeface="Arial"/>
                <a:cs typeface="Arial"/>
              </a:rPr>
              <a:t>sends/receives</a:t>
            </a:r>
            <a:r>
              <a:rPr sz="2400" spc="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updates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8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Cannot </a:t>
            </a:r>
            <a:r>
              <a:rPr sz="2400" dirty="0">
                <a:latin typeface="Arial"/>
                <a:cs typeface="Arial"/>
              </a:rPr>
              <a:t>make </a:t>
            </a:r>
            <a:r>
              <a:rPr sz="2400" spc="-5" dirty="0">
                <a:latin typeface="Arial"/>
                <a:cs typeface="Arial"/>
              </a:rPr>
              <a:t>any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changes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Transparent</a:t>
            </a:r>
            <a:endParaRPr sz="2400">
              <a:latin typeface="Arial"/>
              <a:cs typeface="Arial"/>
            </a:endParaRPr>
          </a:p>
          <a:p>
            <a:pPr marL="756285" marR="5080" lvl="1" indent="-287020">
              <a:lnSpc>
                <a:spcPts val="2590"/>
              </a:lnSpc>
              <a:spcBef>
                <a:spcPts val="62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Does </a:t>
            </a:r>
            <a:r>
              <a:rPr sz="2400" dirty="0">
                <a:latin typeface="Arial"/>
                <a:cs typeface="Arial"/>
              </a:rPr>
              <a:t>not </a:t>
            </a:r>
            <a:r>
              <a:rPr sz="2400" spc="-5" dirty="0">
                <a:latin typeface="Arial"/>
                <a:cs typeface="Arial"/>
              </a:rPr>
              <a:t>participate in a </a:t>
            </a:r>
            <a:r>
              <a:rPr sz="2400" dirty="0">
                <a:latin typeface="Arial"/>
                <a:cs typeface="Arial"/>
              </a:rPr>
              <a:t>VTP </a:t>
            </a:r>
            <a:r>
              <a:rPr sz="2400" spc="-5" dirty="0">
                <a:latin typeface="Arial"/>
                <a:cs typeface="Arial"/>
              </a:rPr>
              <a:t>domain </a:t>
            </a:r>
            <a:r>
              <a:rPr sz="2400" dirty="0">
                <a:latin typeface="Arial"/>
                <a:cs typeface="Arial"/>
              </a:rPr>
              <a:t>but </a:t>
            </a:r>
            <a:r>
              <a:rPr sz="2400" spc="-5" dirty="0">
                <a:latin typeface="Arial"/>
                <a:cs typeface="Arial"/>
              </a:rPr>
              <a:t>forwards  </a:t>
            </a:r>
            <a:r>
              <a:rPr sz="2400" dirty="0">
                <a:latin typeface="Arial"/>
                <a:cs typeface="Arial"/>
              </a:rPr>
              <a:t>VTP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advertisements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5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Can add/delete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VLANs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Locally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significant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421893"/>
            <a:ext cx="5107558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Configuring</a:t>
            </a:r>
            <a:r>
              <a:rPr spc="-280" dirty="0"/>
              <a:t> </a:t>
            </a:r>
            <a:r>
              <a:rPr spc="-85" dirty="0"/>
              <a:t>VLANs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7840" y="1265808"/>
            <a:ext cx="6170295" cy="266001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6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600" spc="-15" dirty="0">
                <a:solidFill>
                  <a:srgbClr val="2E2B1F"/>
                </a:solidFill>
                <a:latin typeface="Carlito"/>
                <a:cs typeface="Carlito"/>
              </a:rPr>
              <a:t>Creating</a:t>
            </a:r>
            <a:r>
              <a:rPr sz="3600" spc="-2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3600" spc="-5" dirty="0">
                <a:solidFill>
                  <a:srgbClr val="2E2B1F"/>
                </a:solidFill>
                <a:latin typeface="Carlito"/>
                <a:cs typeface="Carlito"/>
              </a:rPr>
              <a:t>VLANs</a:t>
            </a:r>
            <a:endParaRPr sz="36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86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600" dirty="0">
                <a:solidFill>
                  <a:srgbClr val="2E2B1F"/>
                </a:solidFill>
                <a:latin typeface="Carlito"/>
                <a:cs typeface="Carlito"/>
              </a:rPr>
              <a:t>Assigning </a:t>
            </a:r>
            <a:r>
              <a:rPr sz="3600" spc="-15" dirty="0">
                <a:solidFill>
                  <a:srgbClr val="2E2B1F"/>
                </a:solidFill>
                <a:latin typeface="Carlito"/>
                <a:cs typeface="Carlito"/>
              </a:rPr>
              <a:t>Switch </a:t>
            </a:r>
            <a:r>
              <a:rPr sz="3600" spc="-20" dirty="0">
                <a:solidFill>
                  <a:srgbClr val="2E2B1F"/>
                </a:solidFill>
                <a:latin typeface="Carlito"/>
                <a:cs typeface="Carlito"/>
              </a:rPr>
              <a:t>Ports </a:t>
            </a:r>
            <a:r>
              <a:rPr sz="3600" spc="-25" dirty="0">
                <a:solidFill>
                  <a:srgbClr val="2E2B1F"/>
                </a:solidFill>
                <a:latin typeface="Carlito"/>
                <a:cs typeface="Carlito"/>
              </a:rPr>
              <a:t>to</a:t>
            </a:r>
            <a:r>
              <a:rPr sz="3600" spc="-3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3600" spc="-5" dirty="0">
                <a:solidFill>
                  <a:srgbClr val="2E2B1F"/>
                </a:solidFill>
                <a:latin typeface="Carlito"/>
                <a:cs typeface="Carlito"/>
              </a:rPr>
              <a:t>VLANs</a:t>
            </a:r>
            <a:endParaRPr sz="36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86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600" spc="-5" dirty="0">
                <a:solidFill>
                  <a:srgbClr val="2E2B1F"/>
                </a:solidFill>
                <a:latin typeface="Carlito"/>
                <a:cs typeface="Carlito"/>
              </a:rPr>
              <a:t>Configuring </a:t>
            </a:r>
            <a:r>
              <a:rPr sz="3600" spc="-45" dirty="0">
                <a:solidFill>
                  <a:srgbClr val="2E2B1F"/>
                </a:solidFill>
                <a:latin typeface="Carlito"/>
                <a:cs typeface="Carlito"/>
              </a:rPr>
              <a:t>Trunk</a:t>
            </a:r>
            <a:r>
              <a:rPr sz="3600" spc="-5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3600" spc="-20" dirty="0">
                <a:solidFill>
                  <a:srgbClr val="2E2B1F"/>
                </a:solidFill>
                <a:latin typeface="Carlito"/>
                <a:cs typeface="Carlito"/>
              </a:rPr>
              <a:t>Ports</a:t>
            </a:r>
            <a:endParaRPr sz="36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86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3600" spc="-5" dirty="0">
                <a:solidFill>
                  <a:srgbClr val="2E2B1F"/>
                </a:solidFill>
                <a:latin typeface="Carlito"/>
                <a:cs typeface="Carlito"/>
              </a:rPr>
              <a:t>Configuring </a:t>
            </a:r>
            <a:r>
              <a:rPr sz="3600" spc="-10" dirty="0">
                <a:solidFill>
                  <a:srgbClr val="2E2B1F"/>
                </a:solidFill>
                <a:latin typeface="Carlito"/>
                <a:cs typeface="Carlito"/>
              </a:rPr>
              <a:t>Inter-VLAN</a:t>
            </a:r>
            <a:r>
              <a:rPr sz="3600" spc="-6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3600" spc="-15" dirty="0">
                <a:solidFill>
                  <a:srgbClr val="2E2B1F"/>
                </a:solidFill>
                <a:latin typeface="Carlito"/>
                <a:cs typeface="Carlito"/>
              </a:rPr>
              <a:t>routing</a:t>
            </a:r>
            <a:endParaRPr sz="3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21893"/>
            <a:ext cx="521462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Virtual </a:t>
            </a:r>
            <a:r>
              <a:rPr spc="-75" dirty="0"/>
              <a:t>LANs</a:t>
            </a:r>
            <a:r>
              <a:rPr spc="-434" dirty="0"/>
              <a:t> </a:t>
            </a:r>
            <a:r>
              <a:rPr spc="-90" dirty="0"/>
              <a:t>(VLANs)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905000"/>
            <a:ext cx="8144509" cy="378460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55600" marR="5080" indent="-342900">
              <a:lnSpc>
                <a:spcPct val="91500"/>
              </a:lnSpc>
              <a:spcBef>
                <a:spcPts val="380"/>
              </a:spcBef>
              <a:buFont typeface="Arial"/>
              <a:buChar char="•"/>
              <a:tabLst>
                <a:tab pos="354965" algn="l"/>
                <a:tab pos="355600" algn="l"/>
                <a:tab pos="2059305" algn="l"/>
              </a:tabLst>
            </a:pP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Definition:	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A </a:t>
            </a: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logical </a:t>
            </a:r>
            <a:r>
              <a:rPr sz="2800" spc="-15" dirty="0">
                <a:solidFill>
                  <a:srgbClr val="2E2B1F"/>
                </a:solidFill>
                <a:latin typeface="Carlito"/>
                <a:cs typeface="Carlito"/>
              </a:rPr>
              <a:t>grouping 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of </a:t>
            </a: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network </a:t>
            </a:r>
            <a:r>
              <a:rPr sz="2800" spc="-20" dirty="0">
                <a:solidFill>
                  <a:srgbClr val="2E2B1F"/>
                </a:solidFill>
                <a:latin typeface="Carlito"/>
                <a:cs typeface="Carlito"/>
              </a:rPr>
              <a:t>users 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and  </a:t>
            </a:r>
            <a:r>
              <a:rPr sz="2800" spc="-15" dirty="0">
                <a:solidFill>
                  <a:srgbClr val="2E2B1F"/>
                </a:solidFill>
                <a:latin typeface="Carlito"/>
                <a:cs typeface="Carlito"/>
              </a:rPr>
              <a:t>resources </a:t>
            </a: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connected </a:t>
            </a:r>
            <a:r>
              <a:rPr sz="2800" spc="-20" dirty="0">
                <a:solidFill>
                  <a:srgbClr val="2E2B1F"/>
                </a:solidFill>
                <a:latin typeface="Carlito"/>
                <a:cs typeface="Carlito"/>
              </a:rPr>
              <a:t>to </a:t>
            </a:r>
            <a:r>
              <a:rPr sz="2800" spc="-15" dirty="0">
                <a:solidFill>
                  <a:srgbClr val="2E2B1F"/>
                </a:solidFill>
                <a:latin typeface="Carlito"/>
                <a:cs typeface="Carlito"/>
              </a:rPr>
              <a:t>administratively </a:t>
            </a: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defined 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ports  on a</a:t>
            </a:r>
            <a:r>
              <a:rPr sz="2800" spc="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switch.</a:t>
            </a:r>
            <a:endParaRPr sz="2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Smaller </a:t>
            </a:r>
            <a:r>
              <a:rPr sz="2800" spc="-20" dirty="0">
                <a:solidFill>
                  <a:srgbClr val="2E2B1F"/>
                </a:solidFill>
                <a:latin typeface="Carlito"/>
                <a:cs typeface="Carlito"/>
              </a:rPr>
              <a:t>broadcast</a:t>
            </a:r>
            <a:r>
              <a:rPr sz="2800" spc="4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domains</a:t>
            </a:r>
            <a:endParaRPr sz="2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5" dirty="0">
                <a:solidFill>
                  <a:srgbClr val="2E2B1F"/>
                </a:solidFill>
                <a:latin typeface="Carlito"/>
                <a:cs typeface="Carlito"/>
              </a:rPr>
              <a:t>Organized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by:</a:t>
            </a:r>
            <a:endParaRPr sz="28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Location</a:t>
            </a:r>
            <a:endParaRPr sz="24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Function</a:t>
            </a:r>
            <a:endParaRPr sz="24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Department</a:t>
            </a:r>
            <a:endParaRPr sz="24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Application or</a:t>
            </a:r>
            <a:r>
              <a:rPr sz="2400" spc="-3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arlito"/>
                <a:cs typeface="Carlito"/>
              </a:rPr>
              <a:t>protocol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9536" y="1905000"/>
            <a:ext cx="6836663" cy="4259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19400" y="536193"/>
            <a:ext cx="2717673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0" dirty="0"/>
              <a:t>S</a:t>
            </a:r>
            <a:r>
              <a:rPr spc="-95" dirty="0"/>
              <a:t>w</a:t>
            </a:r>
            <a:r>
              <a:rPr spc="-110" dirty="0"/>
              <a:t>i</a:t>
            </a:r>
            <a:r>
              <a:rPr spc="-130" dirty="0"/>
              <a:t>t</a:t>
            </a:r>
            <a:r>
              <a:rPr spc="-105" dirty="0"/>
              <a:t>che</a:t>
            </a:r>
            <a:r>
              <a:rPr spc="-5" dirty="0"/>
              <a:t>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1" y="421893"/>
            <a:ext cx="521462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20" dirty="0"/>
              <a:t>Features </a:t>
            </a:r>
            <a:r>
              <a:rPr spc="-55" dirty="0"/>
              <a:t>of</a:t>
            </a:r>
            <a:r>
              <a:rPr spc="-365" dirty="0"/>
              <a:t> </a:t>
            </a:r>
            <a:r>
              <a:rPr spc="-85" dirty="0"/>
              <a:t>VLANs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" y="2133600"/>
            <a:ext cx="6429375" cy="254952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60"/>
              </a:spcBef>
              <a:buClr>
                <a:srgbClr val="A9A47B"/>
              </a:buClr>
              <a:buFont typeface="Arial"/>
              <a:buChar char="•"/>
              <a:tabLst>
                <a:tab pos="241935" algn="l"/>
              </a:tabLst>
            </a:pPr>
            <a:r>
              <a:rPr sz="3600" dirty="0">
                <a:solidFill>
                  <a:srgbClr val="2E2B1F"/>
                </a:solidFill>
                <a:latin typeface="Carlito"/>
                <a:cs typeface="Carlito"/>
              </a:rPr>
              <a:t>Simplify </a:t>
            </a:r>
            <a:r>
              <a:rPr sz="3600" spc="-15" dirty="0">
                <a:solidFill>
                  <a:srgbClr val="2E2B1F"/>
                </a:solidFill>
                <a:latin typeface="Carlito"/>
                <a:cs typeface="Carlito"/>
              </a:rPr>
              <a:t>network</a:t>
            </a:r>
            <a:r>
              <a:rPr sz="3600" spc="-5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3600" spc="-10" dirty="0">
                <a:solidFill>
                  <a:srgbClr val="2E2B1F"/>
                </a:solidFill>
                <a:latin typeface="Carlito"/>
                <a:cs typeface="Carlito"/>
              </a:rPr>
              <a:t>management</a:t>
            </a:r>
            <a:endParaRPr sz="3600" dirty="0">
              <a:latin typeface="Carlito"/>
              <a:cs typeface="Carlito"/>
            </a:endParaRPr>
          </a:p>
          <a:p>
            <a:pPr marL="241300" marR="5080" indent="-229235">
              <a:lnSpc>
                <a:spcPct val="100000"/>
              </a:lnSpc>
              <a:spcBef>
                <a:spcPts val="865"/>
              </a:spcBef>
              <a:buClr>
                <a:srgbClr val="A9A47B"/>
              </a:buClr>
              <a:buFont typeface="Arial"/>
              <a:buChar char="•"/>
              <a:tabLst>
                <a:tab pos="241935" algn="l"/>
              </a:tabLst>
            </a:pPr>
            <a:r>
              <a:rPr sz="3600" spc="-10" dirty="0">
                <a:solidFill>
                  <a:srgbClr val="2E2B1F"/>
                </a:solidFill>
                <a:latin typeface="Carlito"/>
                <a:cs typeface="Carlito"/>
              </a:rPr>
              <a:t>Provides </a:t>
            </a:r>
            <a:r>
              <a:rPr sz="3600" dirty="0">
                <a:solidFill>
                  <a:srgbClr val="2E2B1F"/>
                </a:solidFill>
                <a:latin typeface="Carlito"/>
                <a:cs typeface="Carlito"/>
              </a:rPr>
              <a:t>a </a:t>
            </a:r>
            <a:r>
              <a:rPr sz="3600" spc="-10" dirty="0">
                <a:solidFill>
                  <a:srgbClr val="2E2B1F"/>
                </a:solidFill>
                <a:latin typeface="Carlito"/>
                <a:cs typeface="Carlito"/>
              </a:rPr>
              <a:t>level </a:t>
            </a:r>
            <a:r>
              <a:rPr sz="3600" spc="-5" dirty="0">
                <a:solidFill>
                  <a:srgbClr val="2E2B1F"/>
                </a:solidFill>
                <a:latin typeface="Carlito"/>
                <a:cs typeface="Carlito"/>
              </a:rPr>
              <a:t>of security </a:t>
            </a:r>
            <a:r>
              <a:rPr sz="3600" spc="-15" dirty="0">
                <a:solidFill>
                  <a:srgbClr val="2E2B1F"/>
                </a:solidFill>
                <a:latin typeface="Carlito"/>
                <a:cs typeface="Carlito"/>
              </a:rPr>
              <a:t>over</a:t>
            </a:r>
            <a:r>
              <a:rPr sz="3600" spc="-14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3600" dirty="0">
                <a:solidFill>
                  <a:srgbClr val="2E2B1F"/>
                </a:solidFill>
                <a:latin typeface="Carlito"/>
                <a:cs typeface="Carlito"/>
              </a:rPr>
              <a:t>a  </a:t>
            </a:r>
            <a:r>
              <a:rPr sz="3600" spc="-10" dirty="0">
                <a:solidFill>
                  <a:srgbClr val="2E2B1F"/>
                </a:solidFill>
                <a:latin typeface="Carlito"/>
                <a:cs typeface="Carlito"/>
              </a:rPr>
              <a:t>flat</a:t>
            </a:r>
            <a:r>
              <a:rPr sz="3600" spc="-2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3600" spc="-15" dirty="0">
                <a:solidFill>
                  <a:srgbClr val="2E2B1F"/>
                </a:solidFill>
                <a:latin typeface="Carlito"/>
                <a:cs typeface="Carlito"/>
              </a:rPr>
              <a:t>network</a:t>
            </a:r>
            <a:endParaRPr sz="36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865"/>
              </a:spcBef>
              <a:buClr>
                <a:srgbClr val="A9A47B"/>
              </a:buClr>
              <a:buFont typeface="Arial"/>
              <a:buChar char="•"/>
              <a:tabLst>
                <a:tab pos="241935" algn="l"/>
              </a:tabLst>
            </a:pPr>
            <a:r>
              <a:rPr sz="3600" spc="-10" dirty="0">
                <a:solidFill>
                  <a:srgbClr val="2E2B1F"/>
                </a:solidFill>
                <a:latin typeface="Carlito"/>
                <a:cs typeface="Carlito"/>
              </a:rPr>
              <a:t>Flexibility </a:t>
            </a:r>
            <a:r>
              <a:rPr sz="3600" dirty="0">
                <a:solidFill>
                  <a:srgbClr val="2E2B1F"/>
                </a:solidFill>
                <a:latin typeface="Carlito"/>
                <a:cs typeface="Carlito"/>
              </a:rPr>
              <a:t>and</a:t>
            </a:r>
            <a:r>
              <a:rPr sz="3600" spc="-5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3600" spc="-5" dirty="0">
                <a:solidFill>
                  <a:srgbClr val="2E2B1F"/>
                </a:solidFill>
                <a:latin typeface="Carlito"/>
                <a:cs typeface="Carlito"/>
              </a:rPr>
              <a:t>Scalability</a:t>
            </a:r>
            <a:endParaRPr sz="36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2209800"/>
            <a:ext cx="7315200" cy="38602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87958" y="498093"/>
            <a:ext cx="550418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Flat </a:t>
            </a:r>
            <a:r>
              <a:rPr spc="-100" dirty="0"/>
              <a:t>Network</a:t>
            </a:r>
            <a:r>
              <a:rPr spc="-415" dirty="0"/>
              <a:t> </a:t>
            </a:r>
            <a:r>
              <a:rPr spc="-95" dirty="0"/>
              <a:t>Structure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1" y="345693"/>
            <a:ext cx="2944874" cy="7200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 smtClean="0"/>
              <a:t>Security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02640" y="1299717"/>
            <a:ext cx="4438015" cy="18916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1935" algn="l"/>
              </a:tabLst>
            </a:pPr>
            <a:r>
              <a:rPr sz="3600" spc="-15" dirty="0">
                <a:solidFill>
                  <a:srgbClr val="2E2B1F"/>
                </a:solidFill>
                <a:latin typeface="Carlito"/>
                <a:cs typeface="Carlito"/>
              </a:rPr>
              <a:t>Flat network</a:t>
            </a:r>
            <a:r>
              <a:rPr sz="3600" spc="-4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3600" spc="-15" dirty="0">
                <a:solidFill>
                  <a:srgbClr val="2E2B1F"/>
                </a:solidFill>
                <a:latin typeface="Carlito"/>
                <a:cs typeface="Carlito"/>
              </a:rPr>
              <a:t>problems</a:t>
            </a:r>
            <a:endParaRPr sz="3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A9A47B"/>
              </a:buClr>
              <a:buFont typeface="Arial"/>
              <a:buChar char="•"/>
            </a:pPr>
            <a:endParaRPr sz="495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1935" algn="l"/>
              </a:tabLst>
            </a:pPr>
            <a:r>
              <a:rPr sz="3600" spc="-5" dirty="0">
                <a:solidFill>
                  <a:srgbClr val="2E2B1F"/>
                </a:solidFill>
                <a:latin typeface="Carlito"/>
                <a:cs typeface="Carlito"/>
              </a:rPr>
              <a:t>VLANs</a:t>
            </a:r>
            <a:endParaRPr sz="3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1813" y="421893"/>
            <a:ext cx="544385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Flexibility </a:t>
            </a:r>
            <a:r>
              <a:rPr spc="-5" dirty="0"/>
              <a:t>&amp;</a:t>
            </a:r>
            <a:r>
              <a:rPr spc="-380" dirty="0"/>
              <a:t> </a:t>
            </a:r>
            <a:r>
              <a:rPr spc="-95" dirty="0"/>
              <a:t>Scalability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040" y="1296402"/>
            <a:ext cx="7247890" cy="407987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4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solidFill>
                  <a:srgbClr val="2E2B1F"/>
                </a:solidFill>
                <a:latin typeface="Carlito"/>
                <a:cs typeface="Carlito"/>
              </a:rPr>
              <a:t>Layer-2 </a:t>
            </a: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switches only </a:t>
            </a:r>
            <a:r>
              <a:rPr sz="2800" spc="-15" dirty="0">
                <a:solidFill>
                  <a:srgbClr val="2E2B1F"/>
                </a:solidFill>
                <a:latin typeface="Carlito"/>
                <a:cs typeface="Carlito"/>
              </a:rPr>
              <a:t>read</a:t>
            </a:r>
            <a:r>
              <a:rPr sz="2800" spc="8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800" spc="-15" dirty="0">
                <a:solidFill>
                  <a:srgbClr val="2E2B1F"/>
                </a:solidFill>
                <a:latin typeface="Carlito"/>
                <a:cs typeface="Carlito"/>
              </a:rPr>
              <a:t>frames</a:t>
            </a:r>
            <a:endParaRPr sz="2800">
              <a:latin typeface="Carlito"/>
              <a:cs typeface="Carlito"/>
            </a:endParaRPr>
          </a:p>
          <a:p>
            <a:pPr marL="538480" lvl="1" indent="-229870">
              <a:lnSpc>
                <a:spcPct val="100000"/>
              </a:lnSpc>
              <a:spcBef>
                <a:spcPts val="335"/>
              </a:spcBef>
              <a:buClr>
                <a:srgbClr val="9CBDBC"/>
              </a:buClr>
              <a:buFont typeface="Arial"/>
              <a:buChar char="•"/>
              <a:tabLst>
                <a:tab pos="539115" algn="l"/>
              </a:tabLst>
            </a:pP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Can </a:t>
            </a: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cause 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a </a:t>
            </a:r>
            <a:r>
              <a:rPr sz="2800" spc="-15" dirty="0">
                <a:solidFill>
                  <a:srgbClr val="2E2B1F"/>
                </a:solidFill>
                <a:latin typeface="Carlito"/>
                <a:cs typeface="Carlito"/>
              </a:rPr>
              <a:t>switch </a:t>
            </a:r>
            <a:r>
              <a:rPr sz="2800" spc="-20" dirty="0">
                <a:solidFill>
                  <a:srgbClr val="2E2B1F"/>
                </a:solidFill>
                <a:latin typeface="Carlito"/>
                <a:cs typeface="Carlito"/>
              </a:rPr>
              <a:t>to </a:t>
            </a:r>
            <a:r>
              <a:rPr sz="2800" spc="-25" dirty="0">
                <a:solidFill>
                  <a:srgbClr val="2E2B1F"/>
                </a:solidFill>
                <a:latin typeface="Carlito"/>
                <a:cs typeface="Carlito"/>
              </a:rPr>
              <a:t>forward 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all</a:t>
            </a:r>
            <a:r>
              <a:rPr sz="2800" spc="8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800" spc="-15" dirty="0">
                <a:solidFill>
                  <a:srgbClr val="2E2B1F"/>
                </a:solidFill>
                <a:latin typeface="Carlito"/>
                <a:cs typeface="Carlito"/>
              </a:rPr>
              <a:t>broadcasts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34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VLANs</a:t>
            </a:r>
            <a:endParaRPr sz="2800">
              <a:latin typeface="Carlito"/>
              <a:cs typeface="Carlito"/>
            </a:endParaRPr>
          </a:p>
          <a:p>
            <a:pPr marL="538480" lvl="1" indent="-229870">
              <a:lnSpc>
                <a:spcPct val="100000"/>
              </a:lnSpc>
              <a:spcBef>
                <a:spcPts val="335"/>
              </a:spcBef>
              <a:buClr>
                <a:srgbClr val="9CBDBC"/>
              </a:buClr>
              <a:buFont typeface="Arial"/>
              <a:buChar char="•"/>
              <a:tabLst>
                <a:tab pos="539115" algn="l"/>
              </a:tabLst>
            </a:pP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Essentially </a:t>
            </a:r>
            <a:r>
              <a:rPr sz="2800" spc="-20" dirty="0">
                <a:solidFill>
                  <a:srgbClr val="2E2B1F"/>
                </a:solidFill>
                <a:latin typeface="Carlito"/>
                <a:cs typeface="Carlito"/>
              </a:rPr>
              <a:t>create broadcast</a:t>
            </a:r>
            <a:r>
              <a:rPr sz="2800" spc="4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domains</a:t>
            </a:r>
            <a:endParaRPr sz="2800">
              <a:latin typeface="Carlito"/>
              <a:cs typeface="Carlito"/>
            </a:endParaRPr>
          </a:p>
          <a:p>
            <a:pPr marL="904240" lvl="2" indent="-229235">
              <a:lnSpc>
                <a:spcPct val="100000"/>
              </a:lnSpc>
              <a:spcBef>
                <a:spcPts val="335"/>
              </a:spcBef>
              <a:buClr>
                <a:srgbClr val="D2CA6C"/>
              </a:buClr>
              <a:buFont typeface="Arial"/>
              <a:buChar char="•"/>
              <a:tabLst>
                <a:tab pos="904875" algn="l"/>
              </a:tabLst>
            </a:pPr>
            <a:r>
              <a:rPr sz="2800" spc="-15" dirty="0">
                <a:solidFill>
                  <a:srgbClr val="2E2B1F"/>
                </a:solidFill>
                <a:latin typeface="Carlito"/>
                <a:cs typeface="Carlito"/>
              </a:rPr>
              <a:t>Greatly </a:t>
            </a: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reduces </a:t>
            </a:r>
            <a:r>
              <a:rPr sz="2800" spc="-20" dirty="0">
                <a:solidFill>
                  <a:srgbClr val="2E2B1F"/>
                </a:solidFill>
                <a:latin typeface="Carlito"/>
                <a:cs typeface="Carlito"/>
              </a:rPr>
              <a:t>broadcast</a:t>
            </a:r>
            <a:r>
              <a:rPr sz="2800" spc="6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800" spc="-20" dirty="0">
                <a:solidFill>
                  <a:srgbClr val="2E2B1F"/>
                </a:solidFill>
                <a:latin typeface="Carlito"/>
                <a:cs typeface="Carlito"/>
              </a:rPr>
              <a:t>traffic</a:t>
            </a:r>
            <a:endParaRPr sz="2800">
              <a:latin typeface="Carlito"/>
              <a:cs typeface="Carlito"/>
            </a:endParaRPr>
          </a:p>
          <a:p>
            <a:pPr marL="904240" marR="907415" lvl="2" indent="-228600">
              <a:lnSpc>
                <a:spcPts val="3020"/>
              </a:lnSpc>
              <a:spcBef>
                <a:spcPts val="720"/>
              </a:spcBef>
              <a:buClr>
                <a:srgbClr val="D2CA6C"/>
              </a:buClr>
              <a:buFont typeface="Arial"/>
              <a:buChar char="•"/>
              <a:tabLst>
                <a:tab pos="904875" algn="l"/>
              </a:tabLst>
            </a:pP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Ability </a:t>
            </a:r>
            <a:r>
              <a:rPr sz="2800" spc="-20" dirty="0">
                <a:solidFill>
                  <a:srgbClr val="2E2B1F"/>
                </a:solidFill>
                <a:latin typeface="Carlito"/>
                <a:cs typeface="Carlito"/>
              </a:rPr>
              <a:t>to 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add </a:t>
            </a:r>
            <a:r>
              <a:rPr sz="2800" spc="-20" dirty="0">
                <a:solidFill>
                  <a:srgbClr val="2E2B1F"/>
                </a:solidFill>
                <a:latin typeface="Carlito"/>
                <a:cs typeface="Carlito"/>
              </a:rPr>
              <a:t>wanted users to 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a </a:t>
            </a: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VLAN  </a:t>
            </a:r>
            <a:r>
              <a:rPr sz="2800" spc="-20" dirty="0">
                <a:solidFill>
                  <a:srgbClr val="2E2B1F"/>
                </a:solidFill>
                <a:latin typeface="Carlito"/>
                <a:cs typeface="Carlito"/>
              </a:rPr>
              <a:t>regardless 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of their </a:t>
            </a:r>
            <a:r>
              <a:rPr sz="2800" spc="-20" dirty="0">
                <a:solidFill>
                  <a:srgbClr val="2E2B1F"/>
                </a:solidFill>
                <a:latin typeface="Carlito"/>
                <a:cs typeface="Carlito"/>
              </a:rPr>
              <a:t>physical</a:t>
            </a:r>
            <a:r>
              <a:rPr sz="2800" spc="5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location</a:t>
            </a:r>
            <a:endParaRPr sz="2800">
              <a:latin typeface="Carlito"/>
              <a:cs typeface="Carlito"/>
            </a:endParaRPr>
          </a:p>
          <a:p>
            <a:pPr marL="904240" marR="5080" lvl="2" indent="-228600">
              <a:lnSpc>
                <a:spcPts val="3020"/>
              </a:lnSpc>
              <a:spcBef>
                <a:spcPts val="680"/>
              </a:spcBef>
              <a:buClr>
                <a:srgbClr val="D2CA6C"/>
              </a:buClr>
              <a:buFont typeface="Arial"/>
              <a:buChar char="•"/>
              <a:tabLst>
                <a:tab pos="904875" algn="l"/>
                <a:tab pos="5761990" algn="l"/>
              </a:tabLst>
            </a:pP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Additional </a:t>
            </a: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VLANs can</a:t>
            </a:r>
            <a:r>
              <a:rPr sz="2800" spc="8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be</a:t>
            </a:r>
            <a:r>
              <a:rPr sz="2800" spc="1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800" spc="-15" dirty="0">
                <a:solidFill>
                  <a:srgbClr val="2E2B1F"/>
                </a:solidFill>
                <a:latin typeface="Carlito"/>
                <a:cs typeface="Carlito"/>
              </a:rPr>
              <a:t>created	</a:t>
            </a:r>
            <a:r>
              <a:rPr sz="2800" spc="-5" dirty="0">
                <a:solidFill>
                  <a:srgbClr val="2E2B1F"/>
                </a:solidFill>
                <a:latin typeface="Carlito"/>
                <a:cs typeface="Carlito"/>
              </a:rPr>
              <a:t>when  </a:t>
            </a:r>
            <a:r>
              <a:rPr sz="2800" spc="-15" dirty="0">
                <a:solidFill>
                  <a:srgbClr val="2E2B1F"/>
                </a:solidFill>
                <a:latin typeface="Carlito"/>
                <a:cs typeface="Carlito"/>
              </a:rPr>
              <a:t>network growth </a:t>
            </a: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consumes </a:t>
            </a:r>
            <a:r>
              <a:rPr sz="2800" spc="-15" dirty="0">
                <a:solidFill>
                  <a:srgbClr val="2E2B1F"/>
                </a:solidFill>
                <a:latin typeface="Carlito"/>
                <a:cs typeface="Carlito"/>
              </a:rPr>
              <a:t>more</a:t>
            </a:r>
            <a:r>
              <a:rPr sz="2800" spc="10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rlito"/>
                <a:cs typeface="Carlito"/>
              </a:rPr>
              <a:t>bandwidth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2926" y="70815"/>
            <a:ext cx="6779259" cy="1427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02815" marR="5080" indent="-2190750">
              <a:lnSpc>
                <a:spcPct val="100000"/>
              </a:lnSpc>
              <a:spcBef>
                <a:spcPts val="95"/>
              </a:spcBef>
            </a:pPr>
            <a:r>
              <a:rPr spc="-80" dirty="0"/>
              <a:t>VLANs </a:t>
            </a:r>
            <a:r>
              <a:rPr spc="-125" dirty="0"/>
              <a:t>Remove </a:t>
            </a:r>
            <a:r>
              <a:rPr spc="-75" dirty="0"/>
              <a:t>The</a:t>
            </a:r>
            <a:r>
              <a:rPr spc="-480" dirty="0"/>
              <a:t> </a:t>
            </a:r>
            <a:r>
              <a:rPr spc="-110" dirty="0"/>
              <a:t>Physical  </a:t>
            </a:r>
            <a:r>
              <a:rPr spc="-90" dirty="0"/>
              <a:t>Boundary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501139"/>
            <a:ext cx="7467600" cy="4884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421893"/>
            <a:ext cx="5642991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0" dirty="0"/>
              <a:t>VLAN</a:t>
            </a:r>
            <a:r>
              <a:rPr spc="-275" dirty="0"/>
              <a:t> </a:t>
            </a:r>
            <a:r>
              <a:rPr spc="-95" dirty="0"/>
              <a:t>Memberships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7840" y="1121720"/>
            <a:ext cx="6600190" cy="4847590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32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400" spc="-10" dirty="0">
                <a:solidFill>
                  <a:srgbClr val="2E2B1F"/>
                </a:solidFill>
                <a:latin typeface="Carlito"/>
                <a:cs typeface="Carlito"/>
              </a:rPr>
              <a:t>Static</a:t>
            </a:r>
            <a:r>
              <a:rPr sz="2400" spc="-4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VLANs</a:t>
            </a:r>
            <a:endParaRPr sz="2400">
              <a:latin typeface="Carlito"/>
              <a:cs typeface="Carlito"/>
            </a:endParaRPr>
          </a:p>
          <a:p>
            <a:pPr marL="538480" lvl="1" indent="-229235">
              <a:lnSpc>
                <a:spcPct val="100000"/>
              </a:lnSpc>
              <a:spcBef>
                <a:spcPts val="1025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spc="-15" dirty="0">
                <a:solidFill>
                  <a:srgbClr val="2E2B1F"/>
                </a:solidFill>
                <a:latin typeface="Carlito"/>
                <a:cs typeface="Carlito"/>
              </a:rPr>
              <a:t>Typical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method of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creating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 VLANs</a:t>
            </a:r>
            <a:endParaRPr sz="2000">
              <a:latin typeface="Carlito"/>
              <a:cs typeface="Carlito"/>
            </a:endParaRPr>
          </a:p>
          <a:p>
            <a:pPr marL="538480" lvl="1" indent="-229235">
              <a:lnSpc>
                <a:spcPct val="100000"/>
              </a:lnSpc>
              <a:spcBef>
                <a:spcPts val="96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Most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secure</a:t>
            </a:r>
            <a:endParaRPr sz="2000">
              <a:latin typeface="Carlito"/>
              <a:cs typeface="Carlito"/>
            </a:endParaRPr>
          </a:p>
          <a:p>
            <a:pPr marL="904240" marR="5080" lvl="2" indent="-228600">
              <a:lnSpc>
                <a:spcPct val="120000"/>
              </a:lnSpc>
              <a:spcBef>
                <a:spcPts val="480"/>
              </a:spcBef>
              <a:buClr>
                <a:srgbClr val="D2CA6C"/>
              </a:buClr>
              <a:buFont typeface="Arial"/>
              <a:buChar char="•"/>
              <a:tabLst>
                <a:tab pos="904240" algn="l"/>
                <a:tab pos="904875" algn="l"/>
              </a:tabLst>
            </a:pP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switch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port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assigned </a:t>
            </a:r>
            <a:r>
              <a:rPr sz="2000" spc="-15" dirty="0">
                <a:solidFill>
                  <a:srgbClr val="2E2B1F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VLAN </a:t>
            </a:r>
            <a:r>
              <a:rPr sz="2000" spc="-15" dirty="0">
                <a:solidFill>
                  <a:srgbClr val="2E2B1F"/>
                </a:solidFill>
                <a:latin typeface="Carlito"/>
                <a:cs typeface="Carlito"/>
              </a:rPr>
              <a:t>always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maintains that  assignment until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 changed</a:t>
            </a:r>
            <a:endParaRPr sz="20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109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Dynamic</a:t>
            </a:r>
            <a:r>
              <a:rPr sz="2400" spc="-3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rlito"/>
                <a:cs typeface="Carlito"/>
              </a:rPr>
              <a:t>VLANs</a:t>
            </a:r>
            <a:endParaRPr sz="2400">
              <a:latin typeface="Carlito"/>
              <a:cs typeface="Carlito"/>
            </a:endParaRPr>
          </a:p>
          <a:p>
            <a:pPr marL="538480" lvl="1" indent="-229235">
              <a:lnSpc>
                <a:spcPct val="100000"/>
              </a:lnSpc>
              <a:spcBef>
                <a:spcPts val="1025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Node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assignment </a:t>
            </a:r>
            <a:r>
              <a:rPr sz="2000" spc="-15" dirty="0">
                <a:solidFill>
                  <a:srgbClr val="2E2B1F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VLAN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is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 automatic</a:t>
            </a:r>
            <a:endParaRPr sz="2000">
              <a:latin typeface="Carlito"/>
              <a:cs typeface="Carlito"/>
            </a:endParaRPr>
          </a:p>
          <a:p>
            <a:pPr marL="904240" lvl="2" indent="-229235">
              <a:lnSpc>
                <a:spcPct val="100000"/>
              </a:lnSpc>
              <a:spcBef>
                <a:spcPts val="960"/>
              </a:spcBef>
              <a:buClr>
                <a:srgbClr val="D2CA6C"/>
              </a:buClr>
              <a:buFont typeface="Arial"/>
              <a:buChar char="•"/>
              <a:tabLst>
                <a:tab pos="904240" algn="l"/>
                <a:tab pos="904875" algn="l"/>
              </a:tabLst>
            </a:pP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MAC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addresses,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protocols, network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addresses,</a:t>
            </a:r>
            <a:r>
              <a:rPr sz="2000" spc="2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rlito"/>
                <a:cs typeface="Carlito"/>
              </a:rPr>
              <a:t>etc</a:t>
            </a:r>
            <a:endParaRPr sz="2000">
              <a:latin typeface="Carlito"/>
              <a:cs typeface="Carlito"/>
            </a:endParaRPr>
          </a:p>
          <a:p>
            <a:pPr marL="538480" lvl="1" indent="-229235">
              <a:lnSpc>
                <a:spcPct val="100000"/>
              </a:lnSpc>
              <a:spcBef>
                <a:spcPts val="96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VLAN Management </a:t>
            </a:r>
            <a:r>
              <a:rPr sz="2000" spc="-10" dirty="0">
                <a:solidFill>
                  <a:srgbClr val="2E2B1F"/>
                </a:solidFill>
                <a:latin typeface="Carlito"/>
                <a:cs typeface="Carlito"/>
              </a:rPr>
              <a:t>Policy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Server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(VMPS)</a:t>
            </a:r>
            <a:endParaRPr sz="2000">
              <a:latin typeface="Carlito"/>
              <a:cs typeface="Carlito"/>
            </a:endParaRPr>
          </a:p>
          <a:p>
            <a:pPr marL="904240" lvl="2" indent="-229235">
              <a:lnSpc>
                <a:spcPct val="100000"/>
              </a:lnSpc>
              <a:spcBef>
                <a:spcPts val="965"/>
              </a:spcBef>
              <a:buClr>
                <a:srgbClr val="D2CA6C"/>
              </a:buClr>
              <a:buFont typeface="Arial"/>
              <a:buChar char="•"/>
              <a:tabLst>
                <a:tab pos="904240" algn="l"/>
                <a:tab pos="904875" algn="l"/>
              </a:tabLst>
            </a:pP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MAC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address database </a:t>
            </a:r>
            <a:r>
              <a:rPr sz="2000" spc="-15" dirty="0">
                <a:solidFill>
                  <a:srgbClr val="2E2B1F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dynamic</a:t>
            </a:r>
            <a:r>
              <a:rPr sz="2000" spc="-25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assignments</a:t>
            </a:r>
            <a:endParaRPr sz="2000">
              <a:latin typeface="Carlito"/>
              <a:cs typeface="Carlito"/>
            </a:endParaRPr>
          </a:p>
          <a:p>
            <a:pPr marL="904240" lvl="2" indent="-229235">
              <a:lnSpc>
                <a:spcPct val="100000"/>
              </a:lnSpc>
              <a:spcBef>
                <a:spcPts val="960"/>
              </a:spcBef>
              <a:buClr>
                <a:srgbClr val="D2CA6C"/>
              </a:buClr>
              <a:buFont typeface="Arial"/>
              <a:buChar char="•"/>
              <a:tabLst>
                <a:tab pos="904240" algn="l"/>
                <a:tab pos="904875" algn="l"/>
              </a:tabLst>
            </a:pP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MAC-address </a:t>
            </a:r>
            <a:r>
              <a:rPr sz="2000" spc="-15" dirty="0">
                <a:solidFill>
                  <a:srgbClr val="2E2B1F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2E2B1F"/>
                </a:solidFill>
                <a:latin typeface="Carlito"/>
                <a:cs typeface="Carlito"/>
              </a:rPr>
              <a:t>VLAN</a:t>
            </a:r>
            <a:r>
              <a:rPr sz="2000" spc="-30" dirty="0">
                <a:solidFill>
                  <a:srgbClr val="2E2B1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2E2B1F"/>
                </a:solidFill>
                <a:latin typeface="Carlito"/>
                <a:cs typeface="Carlito"/>
              </a:rPr>
              <a:t>mapping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266</Words>
  <Application>Microsoft Office PowerPoint</Application>
  <PresentationFormat>On-screen Show (4:3)</PresentationFormat>
  <Paragraphs>69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Caladea</vt:lpstr>
      <vt:lpstr>Calibri</vt:lpstr>
      <vt:lpstr>Carlito</vt:lpstr>
      <vt:lpstr>Office Theme</vt:lpstr>
      <vt:lpstr>VLAN</vt:lpstr>
      <vt:lpstr>Virtual LANs (VLANs)</vt:lpstr>
      <vt:lpstr>Switches</vt:lpstr>
      <vt:lpstr>Features of VLANs</vt:lpstr>
      <vt:lpstr>Flat Network Structure</vt:lpstr>
      <vt:lpstr>Security</vt:lpstr>
      <vt:lpstr>Flexibility &amp; Scalability</vt:lpstr>
      <vt:lpstr>VLANs Remove The Physical  Boundary</vt:lpstr>
      <vt:lpstr>VLAN Memberships</vt:lpstr>
      <vt:lpstr>Identifying VLANs</vt:lpstr>
      <vt:lpstr>Identifying VLANs (cont.)</vt:lpstr>
      <vt:lpstr>VLAN Trunk Protocol (VTP)</vt:lpstr>
      <vt:lpstr>VTP Benefits</vt:lpstr>
      <vt:lpstr>VTP Modes</vt:lpstr>
      <vt:lpstr>VTP Modes of Operation</vt:lpstr>
      <vt:lpstr>Configuring VLANs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VLAN</dc:title>
  <cp:lastModifiedBy>Vinayprasad MS</cp:lastModifiedBy>
  <cp:revision>1</cp:revision>
  <dcterms:created xsi:type="dcterms:W3CDTF">2020-03-30T06:10:08Z</dcterms:created>
  <dcterms:modified xsi:type="dcterms:W3CDTF">2020-03-30T06:14:32Z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2016-09-09T00:00:00Z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2020-03-30T00:00:00Z</vt:filetime>
  </property>
</Properties>
</file>