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81581"/>
            <a:ext cx="9839350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08684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5799" y="1943480"/>
            <a:ext cx="9779635" cy="294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qingyi/wm811k-wafer-map" TargetMode="External"/><Relationship Id="rId4" Type="http://schemas.openxmlformats.org/officeDocument/2006/relationships/hyperlink" Target="http://mirlab.org/dataset/publi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615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Dataset</a:t>
            </a:r>
            <a:r>
              <a:rPr spc="-135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40" dirty="0"/>
              <a:t>Goal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3400" y="2013225"/>
            <a:ext cx="7143801" cy="3360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5091430" indent="-183515">
              <a:lnSpc>
                <a:spcPts val="2590"/>
              </a:lnSpc>
              <a:spcBef>
                <a:spcPts val="425"/>
              </a:spcBef>
              <a:buClr>
                <a:srgbClr val="7E7E7E"/>
              </a:buClr>
              <a:buFont typeface="Arial MT"/>
              <a:buChar char="•"/>
              <a:tabLst>
                <a:tab pos="196215" algn="l"/>
              </a:tabLst>
            </a:pPr>
            <a:r>
              <a:rPr spc="-5" dirty="0"/>
              <a:t>~800,000 </a:t>
            </a:r>
            <a:r>
              <a:rPr spc="-10" dirty="0"/>
              <a:t>real </a:t>
            </a:r>
            <a:r>
              <a:rPr spc="-25" dirty="0"/>
              <a:t>wafer </a:t>
            </a:r>
            <a:r>
              <a:rPr spc="-5" dirty="0"/>
              <a:t>maps </a:t>
            </a:r>
            <a:r>
              <a:rPr spc="-15" dirty="0"/>
              <a:t>from </a:t>
            </a:r>
            <a:r>
              <a:rPr dirty="0"/>
              <a:t>with </a:t>
            </a:r>
            <a:r>
              <a:rPr spc="-530" dirty="0"/>
              <a:t> </a:t>
            </a:r>
            <a:r>
              <a:rPr spc="-5" dirty="0"/>
              <a:t>various</a:t>
            </a:r>
            <a:r>
              <a:rPr spc="-15" dirty="0"/>
              <a:t> failure</a:t>
            </a:r>
            <a:r>
              <a:rPr spc="10" dirty="0"/>
              <a:t> </a:t>
            </a:r>
            <a:r>
              <a:rPr spc="-15" dirty="0"/>
              <a:t>patterns</a:t>
            </a:r>
          </a:p>
          <a:p>
            <a:pPr marL="195580" indent="-183515">
              <a:lnSpc>
                <a:spcPct val="100000"/>
              </a:lnSpc>
              <a:spcBef>
                <a:spcPts val="280"/>
              </a:spcBef>
              <a:buClr>
                <a:srgbClr val="7E7E7E"/>
              </a:buClr>
              <a:buFont typeface="Arial MT"/>
              <a:buChar char="•"/>
              <a:tabLst>
                <a:tab pos="196215" algn="l"/>
              </a:tabLst>
            </a:pPr>
            <a:r>
              <a:rPr dirty="0"/>
              <a:t>8</a:t>
            </a:r>
            <a:r>
              <a:rPr spc="-30" dirty="0"/>
              <a:t> </a:t>
            </a:r>
            <a:r>
              <a:rPr spc="-15" dirty="0"/>
              <a:t>pattern</a:t>
            </a:r>
            <a:r>
              <a:rPr spc="-40" dirty="0"/>
              <a:t> </a:t>
            </a:r>
            <a:r>
              <a:rPr spc="-5" dirty="0"/>
              <a:t>classes</a:t>
            </a:r>
            <a:endParaRPr lang="en-IN" spc="-5" dirty="0"/>
          </a:p>
          <a:p>
            <a:pPr marL="195580" indent="-183515">
              <a:spcBef>
                <a:spcPts val="280"/>
              </a:spcBef>
              <a:buClr>
                <a:srgbClr val="7E7E7E"/>
              </a:buClr>
              <a:buFont typeface="Arial MT"/>
              <a:buChar char="•"/>
              <a:tabLst>
                <a:tab pos="196215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Goal: </a:t>
            </a:r>
            <a:r>
              <a:rPr lang="en-US" sz="2400" spc="-40" dirty="0">
                <a:solidFill>
                  <a:srgbClr val="404040"/>
                </a:solidFill>
                <a:latin typeface="Calibri"/>
                <a:cs typeface="Calibri"/>
              </a:rPr>
              <a:t>Train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a model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to recognize failure </a:t>
            </a:r>
            <a:r>
              <a:rPr lang="en-US"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endParaRPr lang="en-US" sz="24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280"/>
              </a:spcBef>
              <a:buClr>
                <a:srgbClr val="7E7E7E"/>
              </a:buClr>
              <a:tabLst>
                <a:tab pos="196215" algn="l"/>
              </a:tabLst>
            </a:pPr>
            <a:endParaRPr spc="-5" dirty="0"/>
          </a:p>
          <a:p>
            <a:pPr>
              <a:lnSpc>
                <a:spcPct val="100000"/>
              </a:lnSpc>
            </a:pPr>
            <a:endParaRPr sz="27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493" y="2101132"/>
            <a:ext cx="2126024" cy="23735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2274861"/>
            <a:ext cx="2121385" cy="18644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03492" y="5193791"/>
            <a:ext cx="5507990" cy="11068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Source: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Public</a:t>
            </a:r>
            <a:r>
              <a:rPr sz="1800" spc="-15" dirty="0">
                <a:latin typeface="Times New Roman"/>
                <a:cs typeface="Times New Roman"/>
              </a:rPr>
              <a:t> MIR-WM811K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Corpus</a:t>
            </a:r>
          </a:p>
          <a:p>
            <a:pPr marL="202565" marR="389255">
              <a:lnSpc>
                <a:spcPts val="2540"/>
              </a:lnSpc>
              <a:spcBef>
                <a:spcPts val="140"/>
              </a:spcBef>
            </a:pPr>
            <a:r>
              <a:rPr sz="1800" u="heavy" spc="-5" dirty="0">
                <a:solidFill>
                  <a:srgbClr val="8B8B8B"/>
                </a:solidFill>
                <a:uFill>
                  <a:solidFill>
                    <a:srgbClr val="8B8B8B"/>
                  </a:solidFill>
                </a:uFill>
                <a:latin typeface="Calibri"/>
                <a:cs typeface="Calibri"/>
                <a:hlinkClick r:id="rId4"/>
              </a:rPr>
              <a:t>http://mirlab.org/dataset/public/ </a:t>
            </a:r>
            <a:r>
              <a:rPr sz="1800" dirty="0">
                <a:solidFill>
                  <a:srgbClr val="8B8B8B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8B8B8B"/>
                </a:solidFill>
                <a:uFill>
                  <a:solidFill>
                    <a:srgbClr val="8B8B8B"/>
                  </a:solidFill>
                </a:uFill>
                <a:latin typeface="Calibri"/>
                <a:cs typeface="Calibri"/>
                <a:hlinkClick r:id="rId5"/>
              </a:rPr>
              <a:t>https://www.kaggle.com/qingyi/wm811k-wafer-map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321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Data</a:t>
            </a:r>
            <a:r>
              <a:rPr spc="-175" dirty="0"/>
              <a:t> </a:t>
            </a:r>
            <a:r>
              <a:rPr spc="-4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1751710"/>
            <a:ext cx="4272915" cy="31635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60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25,000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labeled</a:t>
            </a:r>
            <a:endParaRPr sz="240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20"/>
              </a:spcBef>
              <a:buClr>
                <a:srgbClr val="7E7E7E"/>
              </a:buClr>
              <a:buFont typeface="Arial MT"/>
              <a:buChar char="•"/>
              <a:tabLst>
                <a:tab pos="37846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Dropped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275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Dropped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extraneous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390"/>
              </a:spcBef>
              <a:buClr>
                <a:srgbClr val="7E7E7E"/>
              </a:buClr>
              <a:buFont typeface="Arial MT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size,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wafer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index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284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Categorically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Resized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uniform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image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Pixel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grayscale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Formatted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tensorflow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557" y="2275868"/>
            <a:ext cx="4847675" cy="3167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30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Image</a:t>
            </a:r>
            <a:r>
              <a:rPr spc="-110" dirty="0"/>
              <a:t> </a:t>
            </a:r>
            <a:r>
              <a:rPr spc="-45" dirty="0"/>
              <a:t>Classes</a:t>
            </a:r>
            <a:r>
              <a:rPr spc="-9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spc="-50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727521"/>
            <a:ext cx="3873371" cy="291361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60"/>
              </a:spcBef>
              <a:buClr>
                <a:srgbClr val="7E7E7E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aspect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ratios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endParaRPr sz="2400" dirty="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34"/>
              </a:spcBef>
              <a:buClr>
                <a:srgbClr val="7E7E7E"/>
              </a:buClr>
              <a:buFont typeface="Arial MT"/>
              <a:buChar char="•"/>
              <a:tabLst>
                <a:tab pos="379095" algn="l"/>
              </a:tabLst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Roughly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10x10</a:t>
            </a:r>
            <a:r>
              <a:rPr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100x100</a:t>
            </a:r>
            <a:r>
              <a:rPr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pixels</a:t>
            </a:r>
            <a:endParaRPr dirty="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335"/>
              </a:spcBef>
              <a:buClr>
                <a:srgbClr val="7E7E7E"/>
              </a:buClr>
              <a:buFont typeface="Arial MT"/>
              <a:buChar char="•"/>
              <a:tabLst>
                <a:tab pos="1962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Resized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uniform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endParaRPr sz="2400" dirty="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34"/>
              </a:spcBef>
              <a:buClr>
                <a:srgbClr val="7E7E7E"/>
              </a:buClr>
              <a:buFont typeface="Arial MT"/>
              <a:buChar char="•"/>
              <a:tabLst>
                <a:tab pos="379095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24x24</a:t>
            </a:r>
            <a:endParaRPr dirty="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09"/>
              </a:spcBef>
              <a:buClr>
                <a:srgbClr val="7E7E7E"/>
              </a:buClr>
              <a:buFont typeface="Arial MT"/>
              <a:buChar char="•"/>
              <a:tabLst>
                <a:tab pos="379095" algn="l"/>
              </a:tabLst>
            </a:pP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32x32</a:t>
            </a:r>
            <a:endParaRPr dirty="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05"/>
              </a:spcBef>
              <a:buClr>
                <a:srgbClr val="7E7E7E"/>
              </a:buClr>
              <a:buFont typeface="Arial MT"/>
              <a:buChar char="•"/>
              <a:tabLst>
                <a:tab pos="379095" algn="l"/>
              </a:tabLst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48x48*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4464" y="2002606"/>
            <a:ext cx="7691755" cy="4150360"/>
            <a:chOff x="4474464" y="2002606"/>
            <a:chExt cx="7691755" cy="4150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1488" y="2002606"/>
              <a:ext cx="7446166" cy="21928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4464" y="4088891"/>
              <a:ext cx="7691628" cy="2063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908685"/>
            <a:ext cx="53037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Training and Testing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5302" y="1810834"/>
            <a:ext cx="3946525" cy="117019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84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Significant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imbalances</a:t>
            </a:r>
            <a:endParaRPr sz="1800" dirty="0">
              <a:latin typeface="Calibri"/>
              <a:cs typeface="Calibri"/>
            </a:endParaRPr>
          </a:p>
          <a:p>
            <a:pPr marL="194945" marR="5080" indent="-182880">
              <a:lnSpc>
                <a:spcPts val="1939"/>
              </a:lnSpc>
              <a:spcBef>
                <a:spcPts val="630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Mismatch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distributions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</a:t>
            </a:r>
            <a:endParaRPr sz="1800" dirty="0">
              <a:latin typeface="Calibri"/>
              <a:cs typeface="Calibri"/>
            </a:endParaRPr>
          </a:p>
          <a:p>
            <a:pPr marL="378460" lvl="1" indent="-183515">
              <a:lnSpc>
                <a:spcPct val="100000"/>
              </a:lnSpc>
              <a:spcBef>
                <a:spcPts val="434"/>
              </a:spcBef>
              <a:buClr>
                <a:srgbClr val="7E7E7E"/>
              </a:buClr>
              <a:buFont typeface="Arial MT"/>
              <a:buChar char="•"/>
              <a:tabLst>
                <a:tab pos="378460" algn="l"/>
              </a:tabLst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train/test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labels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6669"/>
              </p:ext>
            </p:extLst>
          </p:nvPr>
        </p:nvGraphicFramePr>
        <p:xfrm>
          <a:off x="1643061" y="3399033"/>
          <a:ext cx="2560499" cy="2280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87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Class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Percentage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86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Center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87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Donut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87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Edge-Loc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86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Edge-Ring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48.5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87">
                <a:tc>
                  <a:txBody>
                    <a:bodyPr/>
                    <a:lstStyle/>
                    <a:p>
                      <a:pPr marL="762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7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73">
                <a:tc>
                  <a:txBody>
                    <a:bodyPr/>
                    <a:lstStyle/>
                    <a:p>
                      <a:pPr marL="7620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Random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87">
                <a:tc>
                  <a:txBody>
                    <a:bodyPr/>
                    <a:lstStyle/>
                    <a:p>
                      <a:pPr marL="7620">
                        <a:lnSpc>
                          <a:spcPts val="188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Scratch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86">
                <a:tc>
                  <a:txBody>
                    <a:bodyPr/>
                    <a:lstStyle/>
                    <a:p>
                      <a:pPr marL="7620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Near-full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24000" y="2976395"/>
            <a:ext cx="252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distribution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(training)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5978" y="1673732"/>
            <a:ext cx="981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5774" y="4223435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83BEB-16E4-20C3-C612-6DB589E7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26" y="1942972"/>
            <a:ext cx="4201274" cy="2280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570244-9475-0CA7-FE8B-A9638AB5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91" y="4465668"/>
            <a:ext cx="5083109" cy="1883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245" y="838200"/>
            <a:ext cx="723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CNN</a:t>
            </a:r>
            <a:r>
              <a:rPr spc="-180" dirty="0"/>
              <a:t> </a:t>
            </a:r>
            <a:r>
              <a:rPr spc="-40" dirty="0"/>
              <a:t>Model</a:t>
            </a:r>
            <a:r>
              <a:rPr lang="en-IN" spc="-40" dirty="0"/>
              <a:t> And Results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1219200" y="2165279"/>
            <a:ext cx="3281679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dimensions: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48x48x1</a:t>
            </a:r>
            <a:endParaRPr sz="2000" dirty="0">
              <a:latin typeface="Calibri"/>
              <a:cs typeface="Calibri"/>
            </a:endParaRPr>
          </a:p>
          <a:p>
            <a:pPr marL="195580" marR="15875" indent="-182880">
              <a:lnSpc>
                <a:spcPct val="80000"/>
              </a:lnSpc>
              <a:spcBef>
                <a:spcPts val="600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Dropout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pooling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overfitting</a:t>
            </a:r>
            <a:endParaRPr sz="2000" dirty="0">
              <a:latin typeface="Calibri"/>
              <a:cs typeface="Calibri"/>
            </a:endParaRPr>
          </a:p>
          <a:p>
            <a:pPr marL="195580" marR="5080" indent="-182880">
              <a:lnSpc>
                <a:spcPct val="80000"/>
              </a:lnSpc>
              <a:spcBef>
                <a:spcPts val="600"/>
              </a:spcBef>
              <a:buClr>
                <a:srgbClr val="7E7E7E"/>
              </a:buClr>
              <a:buFont typeface="Arial MT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activation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softmax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multiclass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2F36F2-0449-2E0E-F7F4-EEDF93D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02968"/>
            <a:ext cx="5219700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772042-57E3-C689-B13B-B7A05EA5EAB0}"/>
              </a:ext>
            </a:extLst>
          </p:cNvPr>
          <p:cNvSpPr txBox="1"/>
          <p:nvPr/>
        </p:nvSpPr>
        <p:spPr>
          <a:xfrm>
            <a:off x="1223480" y="4200100"/>
            <a:ext cx="5482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var(--notebook-cell-output-font-family)"/>
              </a:rPr>
              <a:t>Training Results=</a:t>
            </a:r>
            <a:r>
              <a:rPr lang="en-US" b="0" i="0" dirty="0">
                <a:effectLst/>
                <a:latin typeface="var(--notebook-cell-output-font-family)"/>
              </a:rPr>
              <a:t>loss=0.1205961278026, accuracy=0.9658730158730159</a:t>
            </a:r>
          </a:p>
          <a:p>
            <a:pPr algn="l"/>
            <a:r>
              <a:rPr lang="en-US" b="0" i="0" dirty="0">
                <a:effectLst/>
                <a:latin typeface="var(--notebook-cell-output-font-family)"/>
              </a:rPr>
              <a:t> Testing Results=Loss=0.21907317556221695, accuracy=0.9259259259259259)</a:t>
            </a:r>
          </a:p>
          <a:p>
            <a:br>
              <a:rPr lang="en-US" b="0" i="0" dirty="0">
                <a:effectLst/>
                <a:latin typeface="Segoe WPC"/>
              </a:rPr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204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MT</vt:lpstr>
      <vt:lpstr>Calibri</vt:lpstr>
      <vt:lpstr>Calibri Light</vt:lpstr>
      <vt:lpstr>Segoe WPC</vt:lpstr>
      <vt:lpstr>Times New Roman</vt:lpstr>
      <vt:lpstr>var(--notebook-cell-output-font-family)</vt:lpstr>
      <vt:lpstr>Office Theme</vt:lpstr>
      <vt:lpstr>Dataset &amp; Goal</vt:lpstr>
      <vt:lpstr>Data Cleaning</vt:lpstr>
      <vt:lpstr>Image Classes and Dimensions</vt:lpstr>
      <vt:lpstr>Training and Testing</vt:lpstr>
      <vt:lpstr>CNN Model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Wafer Defect Classifier</dc:title>
  <dc:creator>Chris Shaffer</dc:creator>
  <cp:lastModifiedBy>dhanush</cp:lastModifiedBy>
  <cp:revision>1</cp:revision>
  <dcterms:created xsi:type="dcterms:W3CDTF">2023-06-15T22:41:00Z</dcterms:created>
  <dcterms:modified xsi:type="dcterms:W3CDTF">2023-06-15T23:40:19Z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2023-06-15T00:00:00Z</vt:filetime>
  </property>
</Properties>
</file>