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38900"/>
  <p:notesSz cx="11430000" cy="6438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6059"/>
            <a:ext cx="9715500" cy="1352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5784"/>
            <a:ext cx="8001000" cy="160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B3F4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B3F4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B3F4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29999" y="6438899"/>
                </a:moveTo>
                <a:lnTo>
                  <a:pt x="0" y="64388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38899"/>
                </a:lnTo>
                <a:close/>
              </a:path>
            </a:pathLst>
          </a:custGeom>
          <a:solidFill>
            <a:srgbClr val="FFF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9575" y="446633"/>
            <a:ext cx="1369695" cy="105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B3F4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0554" y="2117596"/>
            <a:ext cx="7688891" cy="223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88177"/>
            <a:ext cx="36576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D-dhanush4424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487" y="0"/>
            <a:ext cx="8495030" cy="15113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98825" marR="5080" indent="-3286760">
              <a:lnSpc>
                <a:spcPct val="114700"/>
              </a:lnSpc>
              <a:spcBef>
                <a:spcPts val="95"/>
              </a:spcBef>
            </a:pPr>
            <a:r>
              <a:rPr dirty="0" sz="4250" spc="-75" b="1">
                <a:solidFill>
                  <a:srgbClr val="000000"/>
                </a:solidFill>
                <a:latin typeface="Times New Roman"/>
                <a:cs typeface="Times New Roman"/>
              </a:rPr>
              <a:t>Lane</a:t>
            </a:r>
            <a:r>
              <a:rPr dirty="0" sz="4250" spc="-1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20" b="1">
                <a:solidFill>
                  <a:srgbClr val="000000"/>
                </a:solidFill>
                <a:latin typeface="Times New Roman"/>
                <a:cs typeface="Times New Roman"/>
              </a:rPr>
              <a:t>(Road)</a:t>
            </a:r>
            <a:r>
              <a:rPr dirty="0" sz="4250" spc="-1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90" b="1">
                <a:solidFill>
                  <a:srgbClr val="000000"/>
                </a:solidFill>
                <a:latin typeface="Times New Roman"/>
                <a:cs typeface="Times New Roman"/>
              </a:rPr>
              <a:t>Detection</a:t>
            </a:r>
            <a:r>
              <a:rPr dirty="0" sz="4250" spc="-1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95" b="1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dirty="0" sz="4250" spc="-1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50" b="1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dirty="0" sz="4250" spc="-10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90" b="1">
                <a:solidFill>
                  <a:srgbClr val="000000"/>
                </a:solidFill>
                <a:latin typeface="Times New Roman"/>
                <a:cs typeface="Times New Roman"/>
              </a:rPr>
              <a:t>open</a:t>
            </a:r>
            <a:r>
              <a:rPr dirty="0" sz="4250" spc="-19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250" spc="5" b="1">
                <a:solidFill>
                  <a:srgbClr val="000000"/>
                </a:solidFill>
                <a:latin typeface="Times New Roman"/>
                <a:cs typeface="Times New Roman"/>
              </a:rPr>
              <a:t>cv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0554" y="2117596"/>
            <a:ext cx="5530850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110" b="1">
                <a:latin typeface="Times New Roman"/>
                <a:cs typeface="Times New Roman"/>
              </a:rPr>
              <a:t>P</a:t>
            </a:r>
            <a:r>
              <a:rPr dirty="0" sz="2250" spc="-80" b="1">
                <a:latin typeface="Times New Roman"/>
                <a:cs typeface="Times New Roman"/>
              </a:rPr>
              <a:t>r</a:t>
            </a:r>
            <a:r>
              <a:rPr dirty="0" sz="2250" spc="65" b="1">
                <a:latin typeface="Times New Roman"/>
                <a:cs typeface="Times New Roman"/>
              </a:rPr>
              <a:t>e</a:t>
            </a:r>
            <a:r>
              <a:rPr dirty="0" sz="2250" spc="55" b="1">
                <a:latin typeface="Times New Roman"/>
                <a:cs typeface="Times New Roman"/>
              </a:rPr>
              <a:t>s</a:t>
            </a:r>
            <a:r>
              <a:rPr dirty="0" sz="2250" spc="65" b="1">
                <a:latin typeface="Times New Roman"/>
                <a:cs typeface="Times New Roman"/>
              </a:rPr>
              <a:t>e</a:t>
            </a:r>
            <a:r>
              <a:rPr dirty="0" sz="2250" spc="55" b="1">
                <a:latin typeface="Times New Roman"/>
                <a:cs typeface="Times New Roman"/>
              </a:rPr>
              <a:t>n</a:t>
            </a:r>
            <a:r>
              <a:rPr dirty="0" sz="2250" spc="75" b="1">
                <a:latin typeface="Times New Roman"/>
                <a:cs typeface="Times New Roman"/>
              </a:rPr>
              <a:t>t</a:t>
            </a:r>
            <a:r>
              <a:rPr dirty="0" sz="2250" spc="65" b="1">
                <a:latin typeface="Times New Roman"/>
                <a:cs typeface="Times New Roman"/>
              </a:rPr>
              <a:t>e</a:t>
            </a:r>
            <a:r>
              <a:rPr dirty="0" sz="2250" spc="-20" b="1">
                <a:latin typeface="Times New Roman"/>
                <a:cs typeface="Times New Roman"/>
              </a:rPr>
              <a:t>d</a:t>
            </a:r>
            <a:r>
              <a:rPr dirty="0" sz="2250" spc="-100" b="1">
                <a:latin typeface="Times New Roman"/>
                <a:cs typeface="Times New Roman"/>
              </a:rPr>
              <a:t> </a:t>
            </a:r>
            <a:r>
              <a:rPr dirty="0" sz="2250" spc="-10" b="1">
                <a:latin typeface="Times New Roman"/>
                <a:cs typeface="Times New Roman"/>
              </a:rPr>
              <a:t>b</a:t>
            </a:r>
            <a:r>
              <a:rPr dirty="0" sz="2250" spc="-15" b="1">
                <a:latin typeface="Times New Roman"/>
                <a:cs typeface="Times New Roman"/>
              </a:rPr>
              <a:t>y</a:t>
            </a:r>
            <a:r>
              <a:rPr dirty="0" sz="2250" spc="-125" b="1">
                <a:latin typeface="Times New Roman"/>
                <a:cs typeface="Times New Roman"/>
              </a:rPr>
              <a:t>:</a:t>
            </a:r>
            <a:r>
              <a:rPr dirty="0" sz="2250" spc="-100" b="1">
                <a:latin typeface="Times New Roman"/>
                <a:cs typeface="Times New Roman"/>
              </a:rPr>
              <a:t> </a:t>
            </a:r>
            <a:r>
              <a:rPr dirty="0" sz="2250" spc="-155" b="1">
                <a:latin typeface="Times New Roman"/>
                <a:cs typeface="Times New Roman"/>
              </a:rPr>
              <a:t>M</a:t>
            </a:r>
            <a:r>
              <a:rPr dirty="0" sz="2250" spc="65" b="1">
                <a:latin typeface="Times New Roman"/>
                <a:cs typeface="Times New Roman"/>
              </a:rPr>
              <a:t>.</a:t>
            </a:r>
            <a:r>
              <a:rPr dirty="0" sz="2250" spc="-100" b="1">
                <a:latin typeface="Times New Roman"/>
                <a:cs typeface="Times New Roman"/>
              </a:rPr>
              <a:t> </a:t>
            </a:r>
            <a:r>
              <a:rPr dirty="0" sz="2250" spc="-55" b="1">
                <a:latin typeface="Times New Roman"/>
                <a:cs typeface="Times New Roman"/>
              </a:rPr>
              <a:t>D</a:t>
            </a:r>
            <a:r>
              <a:rPr dirty="0" sz="2250" spc="55" b="1">
                <a:latin typeface="Times New Roman"/>
                <a:cs typeface="Times New Roman"/>
              </a:rPr>
              <a:t>h</a:t>
            </a:r>
            <a:r>
              <a:rPr dirty="0" sz="2250" spc="-15" b="1">
                <a:latin typeface="Times New Roman"/>
                <a:cs typeface="Times New Roman"/>
              </a:rPr>
              <a:t>a</a:t>
            </a:r>
            <a:r>
              <a:rPr dirty="0" sz="2250" spc="55" b="1">
                <a:latin typeface="Times New Roman"/>
                <a:cs typeface="Times New Roman"/>
              </a:rPr>
              <a:t>n</a:t>
            </a:r>
            <a:r>
              <a:rPr dirty="0" sz="2250" spc="40" b="1">
                <a:latin typeface="Times New Roman"/>
                <a:cs typeface="Times New Roman"/>
              </a:rPr>
              <a:t>u</a:t>
            </a:r>
            <a:r>
              <a:rPr dirty="0" sz="2250" spc="55" b="1">
                <a:latin typeface="Times New Roman"/>
                <a:cs typeface="Times New Roman"/>
              </a:rPr>
              <a:t>s</a:t>
            </a:r>
            <a:r>
              <a:rPr dirty="0" sz="2250" spc="55" b="1">
                <a:latin typeface="Times New Roman"/>
                <a:cs typeface="Times New Roman"/>
              </a:rPr>
              <a:t>h</a:t>
            </a:r>
            <a:r>
              <a:rPr dirty="0" sz="2250" spc="65" b="1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  <a:p>
            <a:pPr marL="1771650">
              <a:lnSpc>
                <a:spcPct val="100000"/>
              </a:lnSpc>
              <a:spcBef>
                <a:spcPts val="1989"/>
              </a:spcBef>
            </a:pPr>
            <a:r>
              <a:rPr dirty="0" sz="1900" spc="105" b="1">
                <a:latin typeface="Times New Roman"/>
                <a:cs typeface="Times New Roman"/>
              </a:rPr>
              <a:t>||</a:t>
            </a:r>
            <a:r>
              <a:rPr dirty="0" sz="1900" spc="90" b="1">
                <a:latin typeface="Times New Roman"/>
                <a:cs typeface="Times New Roman"/>
              </a:rPr>
              <a:t>|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spc="5" b="1">
                <a:latin typeface="Times New Roman"/>
                <a:cs typeface="Times New Roman"/>
              </a:rPr>
              <a:t>y</a:t>
            </a:r>
            <a:r>
              <a:rPr dirty="0" sz="1900" spc="70" b="1">
                <a:latin typeface="Times New Roman"/>
                <a:cs typeface="Times New Roman"/>
              </a:rPr>
              <a:t>e</a:t>
            </a:r>
            <a:r>
              <a:rPr dirty="0" sz="1900" spc="10" b="1">
                <a:latin typeface="Times New Roman"/>
                <a:cs typeface="Times New Roman"/>
              </a:rPr>
              <a:t>a</a:t>
            </a:r>
            <a:r>
              <a:rPr dirty="0" sz="1900" spc="-70" b="1">
                <a:latin typeface="Times New Roman"/>
                <a:cs typeface="Times New Roman"/>
              </a:rPr>
              <a:t>r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spc="-185" b="1">
                <a:latin typeface="Times New Roman"/>
                <a:cs typeface="Times New Roman"/>
              </a:rPr>
              <a:t>C</a:t>
            </a:r>
            <a:r>
              <a:rPr dirty="0" sz="1900" spc="-75" b="1">
                <a:latin typeface="Times New Roman"/>
                <a:cs typeface="Times New Roman"/>
              </a:rPr>
              <a:t>S</a:t>
            </a:r>
            <a:r>
              <a:rPr dirty="0" sz="1900" spc="-170" b="1">
                <a:latin typeface="Times New Roman"/>
                <a:cs typeface="Times New Roman"/>
              </a:rPr>
              <a:t>E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spc="80" b="1">
                <a:latin typeface="Times New Roman"/>
                <a:cs typeface="Times New Roman"/>
              </a:rPr>
              <a:t>,</a:t>
            </a:r>
            <a:r>
              <a:rPr dirty="0" sz="1900" spc="-225" b="1">
                <a:latin typeface="Times New Roman"/>
                <a:cs typeface="Times New Roman"/>
              </a:rPr>
              <a:t>K</a:t>
            </a:r>
            <a:r>
              <a:rPr dirty="0" sz="1900" spc="-200" b="1">
                <a:latin typeface="Times New Roman"/>
                <a:cs typeface="Times New Roman"/>
              </a:rPr>
              <a:t>V</a:t>
            </a:r>
            <a:r>
              <a:rPr dirty="0" sz="1900" spc="-185" b="1">
                <a:latin typeface="Times New Roman"/>
                <a:cs typeface="Times New Roman"/>
              </a:rPr>
              <a:t>C</a:t>
            </a:r>
            <a:r>
              <a:rPr dirty="0" sz="1900" spc="-155" b="1">
                <a:latin typeface="Times New Roman"/>
                <a:cs typeface="Times New Roman"/>
              </a:rPr>
              <a:t>E</a:t>
            </a:r>
            <a:r>
              <a:rPr dirty="0" sz="1900" spc="-110" b="1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784985">
              <a:lnSpc>
                <a:spcPct val="100000"/>
              </a:lnSpc>
            </a:pPr>
            <a:r>
              <a:rPr dirty="0" sz="2100" spc="-90" b="1">
                <a:latin typeface="Times New Roman"/>
                <a:cs typeface="Times New Roman"/>
              </a:rPr>
              <a:t>N</a:t>
            </a:r>
            <a:r>
              <a:rPr dirty="0" sz="2100" spc="-150" b="1">
                <a:latin typeface="Times New Roman"/>
                <a:cs typeface="Times New Roman"/>
              </a:rPr>
              <a:t>M</a:t>
            </a:r>
            <a:r>
              <a:rPr dirty="0" sz="2100" spc="-125" b="1">
                <a:latin typeface="Times New Roman"/>
                <a:cs typeface="Times New Roman"/>
              </a:rPr>
              <a:t> </a:t>
            </a:r>
            <a:r>
              <a:rPr dirty="0" sz="2100" spc="-114" b="1">
                <a:latin typeface="Times New Roman"/>
                <a:cs typeface="Times New Roman"/>
              </a:rPr>
              <a:t>I</a:t>
            </a:r>
            <a:r>
              <a:rPr dirty="0" sz="2100" spc="-70" b="1">
                <a:latin typeface="Times New Roman"/>
                <a:cs typeface="Times New Roman"/>
              </a:rPr>
              <a:t>D</a:t>
            </a:r>
            <a:r>
              <a:rPr dirty="0" sz="2100" spc="100" b="1">
                <a:latin typeface="Times New Roman"/>
                <a:cs typeface="Times New Roman"/>
              </a:rPr>
              <a:t>-</a:t>
            </a:r>
            <a:r>
              <a:rPr dirty="0" sz="2100" spc="-30" b="1">
                <a:latin typeface="Times New Roman"/>
                <a:cs typeface="Times New Roman"/>
              </a:rPr>
              <a:t>a</a:t>
            </a:r>
            <a:r>
              <a:rPr dirty="0" sz="2100" spc="20" b="1">
                <a:latin typeface="Times New Roman"/>
                <a:cs typeface="Times New Roman"/>
              </a:rPr>
              <a:t>u</a:t>
            </a:r>
            <a:r>
              <a:rPr dirty="0" sz="2100" spc="80" b="1">
                <a:latin typeface="Times New Roman"/>
                <a:cs typeface="Times New Roman"/>
              </a:rPr>
              <a:t>4</a:t>
            </a:r>
            <a:r>
              <a:rPr dirty="0" sz="2100" spc="20" b="1">
                <a:latin typeface="Times New Roman"/>
                <a:cs typeface="Times New Roman"/>
              </a:rPr>
              <a:t>2</a:t>
            </a:r>
            <a:r>
              <a:rPr dirty="0" sz="2100" spc="-270" b="1">
                <a:latin typeface="Times New Roman"/>
                <a:cs typeface="Times New Roman"/>
              </a:rPr>
              <a:t>1</a:t>
            </a:r>
            <a:r>
              <a:rPr dirty="0" sz="2100" spc="20" b="1">
                <a:latin typeface="Times New Roman"/>
                <a:cs typeface="Times New Roman"/>
              </a:rPr>
              <a:t>22</a:t>
            </a:r>
            <a:r>
              <a:rPr dirty="0" sz="2100" spc="-270" b="1">
                <a:latin typeface="Times New Roman"/>
                <a:cs typeface="Times New Roman"/>
              </a:rPr>
              <a:t>11</a:t>
            </a:r>
            <a:r>
              <a:rPr dirty="0" sz="2100" spc="220" b="1">
                <a:latin typeface="Times New Roman"/>
                <a:cs typeface="Times New Roman"/>
              </a:rPr>
              <a:t>0</a:t>
            </a:r>
            <a:r>
              <a:rPr dirty="0" sz="2100" spc="80" b="1">
                <a:latin typeface="Times New Roman"/>
                <a:cs typeface="Times New Roman"/>
              </a:rPr>
              <a:t>4</a:t>
            </a:r>
            <a:r>
              <a:rPr dirty="0" sz="2100" spc="220" b="1">
                <a:latin typeface="Times New Roman"/>
                <a:cs typeface="Times New Roman"/>
              </a:rPr>
              <a:t>0</a:t>
            </a:r>
            <a:r>
              <a:rPr dirty="0" sz="2100" spc="-270" b="1">
                <a:latin typeface="Times New Roman"/>
                <a:cs typeface="Times New Roman"/>
              </a:rPr>
              <a:t>1</a:t>
            </a:r>
            <a:r>
              <a:rPr dirty="0" sz="2100" spc="-265" b="1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784985">
              <a:lnSpc>
                <a:spcPct val="100000"/>
              </a:lnSpc>
            </a:pPr>
            <a:r>
              <a:rPr dirty="0" sz="1900" spc="-190" b="1">
                <a:latin typeface="Times New Roman"/>
                <a:cs typeface="Times New Roman"/>
              </a:rPr>
              <a:t>E</a:t>
            </a:r>
            <a:r>
              <a:rPr dirty="0" sz="1900" spc="25" b="1">
                <a:latin typeface="Times New Roman"/>
                <a:cs typeface="Times New Roman"/>
              </a:rPr>
              <a:t>m</a:t>
            </a:r>
            <a:r>
              <a:rPr dirty="0" sz="1900" spc="-25" b="1">
                <a:latin typeface="Times New Roman"/>
                <a:cs typeface="Times New Roman"/>
              </a:rPr>
              <a:t>a</a:t>
            </a:r>
            <a:r>
              <a:rPr dirty="0" sz="1900" spc="20" b="1">
                <a:latin typeface="Times New Roman"/>
                <a:cs typeface="Times New Roman"/>
              </a:rPr>
              <a:t>i</a:t>
            </a:r>
            <a:r>
              <a:rPr dirty="0" sz="1900" spc="25" b="1">
                <a:latin typeface="Times New Roman"/>
                <a:cs typeface="Times New Roman"/>
              </a:rPr>
              <a:t>l</a:t>
            </a:r>
            <a:r>
              <a:rPr dirty="0" sz="1900" spc="-110" b="1">
                <a:latin typeface="Times New Roman"/>
                <a:cs typeface="Times New Roman"/>
              </a:rPr>
              <a:t> </a:t>
            </a:r>
            <a:r>
              <a:rPr dirty="0" sz="1900" spc="-105" b="1">
                <a:latin typeface="Times New Roman"/>
                <a:cs typeface="Times New Roman"/>
                <a:hlinkClick r:id="rId2"/>
              </a:rPr>
              <a:t>I</a:t>
            </a:r>
            <a:r>
              <a:rPr dirty="0" sz="1900" spc="-65" b="1">
                <a:latin typeface="Times New Roman"/>
                <a:cs typeface="Times New Roman"/>
                <a:hlinkClick r:id="rId2"/>
              </a:rPr>
              <a:t>D</a:t>
            </a:r>
            <a:r>
              <a:rPr dirty="0" sz="1900" spc="90" b="1">
                <a:latin typeface="Times New Roman"/>
                <a:cs typeface="Times New Roman"/>
                <a:hlinkClick r:id="rId2"/>
              </a:rPr>
              <a:t>-</a:t>
            </a:r>
            <a:r>
              <a:rPr dirty="0" sz="1900" spc="-20" b="1">
                <a:latin typeface="Times New Roman"/>
                <a:cs typeface="Times New Roman"/>
                <a:hlinkClick r:id="rId2"/>
              </a:rPr>
              <a:t>d</a:t>
            </a:r>
            <a:r>
              <a:rPr dirty="0" sz="1900" spc="30" b="1">
                <a:latin typeface="Times New Roman"/>
                <a:cs typeface="Times New Roman"/>
                <a:hlinkClick r:id="rId2"/>
              </a:rPr>
              <a:t>h</a:t>
            </a:r>
            <a:r>
              <a:rPr dirty="0" sz="1900" spc="-25" b="1">
                <a:latin typeface="Times New Roman"/>
                <a:cs typeface="Times New Roman"/>
                <a:hlinkClick r:id="rId2"/>
              </a:rPr>
              <a:t>a</a:t>
            </a:r>
            <a:r>
              <a:rPr dirty="0" sz="1900" spc="30" b="1">
                <a:latin typeface="Times New Roman"/>
                <a:cs typeface="Times New Roman"/>
                <a:hlinkClick r:id="rId2"/>
              </a:rPr>
              <a:t>n</a:t>
            </a:r>
            <a:r>
              <a:rPr dirty="0" sz="1900" spc="20" b="1">
                <a:latin typeface="Times New Roman"/>
                <a:cs typeface="Times New Roman"/>
                <a:hlinkClick r:id="rId2"/>
              </a:rPr>
              <a:t>u</a:t>
            </a:r>
            <a:r>
              <a:rPr dirty="0" sz="1900" spc="30" b="1">
                <a:latin typeface="Times New Roman"/>
                <a:cs typeface="Times New Roman"/>
                <a:hlinkClick r:id="rId2"/>
              </a:rPr>
              <a:t>s</a:t>
            </a:r>
            <a:r>
              <a:rPr dirty="0" sz="1900" spc="30" b="1">
                <a:latin typeface="Times New Roman"/>
                <a:cs typeface="Times New Roman"/>
                <a:hlinkClick r:id="rId2"/>
              </a:rPr>
              <a:t>h</a:t>
            </a:r>
            <a:r>
              <a:rPr dirty="0" sz="1900" spc="70" b="1">
                <a:latin typeface="Times New Roman"/>
                <a:cs typeface="Times New Roman"/>
                <a:hlinkClick r:id="rId2"/>
              </a:rPr>
              <a:t>44</a:t>
            </a:r>
            <a:r>
              <a:rPr dirty="0" sz="1900" spc="15" b="1">
                <a:latin typeface="Times New Roman"/>
                <a:cs typeface="Times New Roman"/>
                <a:hlinkClick r:id="rId2"/>
              </a:rPr>
              <a:t>2</a:t>
            </a:r>
            <a:r>
              <a:rPr dirty="0" sz="1900" spc="70" b="1">
                <a:latin typeface="Times New Roman"/>
                <a:cs typeface="Times New Roman"/>
                <a:hlinkClick r:id="rId2"/>
              </a:rPr>
              <a:t>4</a:t>
            </a:r>
            <a:r>
              <a:rPr dirty="0" sz="1900" spc="40" b="1">
                <a:latin typeface="Times New Roman"/>
                <a:cs typeface="Times New Roman"/>
                <a:hlinkClick r:id="rId2"/>
              </a:rPr>
              <a:t>@</a:t>
            </a:r>
            <a:r>
              <a:rPr dirty="0" sz="1900" spc="10" b="1">
                <a:latin typeface="Times New Roman"/>
                <a:cs typeface="Times New Roman"/>
                <a:hlinkClick r:id="rId2"/>
              </a:rPr>
              <a:t>g</a:t>
            </a:r>
            <a:r>
              <a:rPr dirty="0" sz="1900" spc="25" b="1">
                <a:latin typeface="Times New Roman"/>
                <a:cs typeface="Times New Roman"/>
                <a:hlinkClick r:id="rId2"/>
              </a:rPr>
              <a:t>m</a:t>
            </a:r>
            <a:r>
              <a:rPr dirty="0" sz="1900" spc="-25" b="1">
                <a:latin typeface="Times New Roman"/>
                <a:cs typeface="Times New Roman"/>
                <a:hlinkClick r:id="rId2"/>
              </a:rPr>
              <a:t>a</a:t>
            </a:r>
            <a:r>
              <a:rPr dirty="0" sz="1900" spc="20" b="1">
                <a:latin typeface="Times New Roman"/>
                <a:cs typeface="Times New Roman"/>
                <a:hlinkClick r:id="rId2"/>
              </a:rPr>
              <a:t>il</a:t>
            </a:r>
            <a:r>
              <a:rPr dirty="0" sz="1900" spc="50" b="1">
                <a:latin typeface="Times New Roman"/>
                <a:cs typeface="Times New Roman"/>
                <a:hlinkClick r:id="rId2"/>
              </a:rPr>
              <a:t>.</a:t>
            </a:r>
            <a:r>
              <a:rPr dirty="0" sz="1900" spc="5" b="1">
                <a:latin typeface="Times New Roman"/>
                <a:cs typeface="Times New Roman"/>
                <a:hlinkClick r:id="rId2"/>
              </a:rPr>
              <a:t>c</a:t>
            </a:r>
            <a:r>
              <a:rPr dirty="0" sz="1900" spc="35" b="1">
                <a:latin typeface="Times New Roman"/>
                <a:cs typeface="Times New Roman"/>
                <a:hlinkClick r:id="rId2"/>
              </a:rPr>
              <a:t>o</a:t>
            </a:r>
            <a:r>
              <a:rPr dirty="0" sz="1900" spc="30" b="1">
                <a:latin typeface="Times New Roman"/>
                <a:cs typeface="Times New Roman"/>
                <a:hlinkClick r:id="rId2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4682" y="1029317"/>
            <a:ext cx="1409700" cy="1215390"/>
          </a:xfrm>
          <a:custGeom>
            <a:avLst/>
            <a:gdLst/>
            <a:ahLst/>
            <a:cxnLst/>
            <a:rect l="l" t="t" r="r" b="b"/>
            <a:pathLst>
              <a:path w="1409700" h="1215389">
                <a:moveTo>
                  <a:pt x="0" y="1215062"/>
                </a:moveTo>
                <a:lnTo>
                  <a:pt x="1409381" y="1215062"/>
                </a:lnTo>
                <a:lnTo>
                  <a:pt x="1409381" y="0"/>
                </a:lnTo>
                <a:lnTo>
                  <a:pt x="0" y="0"/>
                </a:lnTo>
                <a:lnTo>
                  <a:pt x="0" y="1215062"/>
                </a:lnTo>
                <a:close/>
              </a:path>
            </a:pathLst>
          </a:custGeom>
          <a:solidFill>
            <a:srgbClr val="D0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1466" y="2206294"/>
            <a:ext cx="7707630" cy="2587625"/>
          </a:xfrm>
          <a:custGeom>
            <a:avLst/>
            <a:gdLst/>
            <a:ahLst/>
            <a:cxnLst/>
            <a:rect l="l" t="t" r="r" b="b"/>
            <a:pathLst>
              <a:path w="7707630" h="2587625">
                <a:moveTo>
                  <a:pt x="7707541" y="0"/>
                </a:moveTo>
                <a:lnTo>
                  <a:pt x="2548318" y="0"/>
                </a:lnTo>
                <a:lnTo>
                  <a:pt x="2548318" y="38087"/>
                </a:lnTo>
                <a:lnTo>
                  <a:pt x="618350" y="38087"/>
                </a:lnTo>
                <a:lnTo>
                  <a:pt x="618350" y="1256969"/>
                </a:lnTo>
                <a:lnTo>
                  <a:pt x="0" y="1256969"/>
                </a:lnTo>
                <a:lnTo>
                  <a:pt x="0" y="2587307"/>
                </a:lnTo>
                <a:lnTo>
                  <a:pt x="3919613" y="2587307"/>
                </a:lnTo>
                <a:lnTo>
                  <a:pt x="3919613" y="1383931"/>
                </a:lnTo>
                <a:lnTo>
                  <a:pt x="7707541" y="1383931"/>
                </a:lnTo>
                <a:lnTo>
                  <a:pt x="7707541" y="1269657"/>
                </a:lnTo>
                <a:lnTo>
                  <a:pt x="7707541" y="1231569"/>
                </a:lnTo>
                <a:lnTo>
                  <a:pt x="3284753" y="1231569"/>
                </a:lnTo>
                <a:lnTo>
                  <a:pt x="3284753" y="165061"/>
                </a:lnTo>
                <a:lnTo>
                  <a:pt x="7707541" y="165061"/>
                </a:lnTo>
                <a:lnTo>
                  <a:pt x="7707541" y="38087"/>
                </a:lnTo>
                <a:lnTo>
                  <a:pt x="7707541" y="0"/>
                </a:lnTo>
                <a:close/>
              </a:path>
            </a:pathLst>
          </a:custGeom>
          <a:solidFill>
            <a:srgbClr val="D0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1282" y="285706"/>
            <a:ext cx="1958975" cy="50863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50" spc="15" b="1">
                <a:solidFill>
                  <a:srgbClr val="443728"/>
                </a:solidFill>
                <a:latin typeface="Times New Roman"/>
                <a:cs typeface="Times New Roman"/>
              </a:rPr>
              <a:t>Conclusion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186" y="2776185"/>
            <a:ext cx="11557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30" b="1">
                <a:solidFill>
                  <a:srgbClr val="443728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7883" y="1702889"/>
            <a:ext cx="8826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-185" b="1">
                <a:solidFill>
                  <a:srgbClr val="443728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549" y="3697404"/>
            <a:ext cx="947419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75" b="1">
                <a:solidFill>
                  <a:srgbClr val="443728"/>
                </a:solidFill>
                <a:latin typeface="Times New Roman"/>
                <a:cs typeface="Times New Roman"/>
              </a:rPr>
              <a:t>I</a:t>
            </a:r>
            <a:r>
              <a:rPr dirty="0" sz="1550" spc="40" b="1">
                <a:solidFill>
                  <a:srgbClr val="443728"/>
                </a:solidFill>
                <a:latin typeface="Times New Roman"/>
                <a:cs typeface="Times New Roman"/>
              </a:rPr>
              <a:t>nn</a:t>
            </a:r>
            <a:r>
              <a:rPr dirty="0" sz="1550" spc="40" b="1">
                <a:solidFill>
                  <a:srgbClr val="443728"/>
                </a:solidFill>
                <a:latin typeface="Times New Roman"/>
                <a:cs typeface="Times New Roman"/>
              </a:rPr>
              <a:t>o</a:t>
            </a:r>
            <a:r>
              <a:rPr dirty="0" sz="1550" spc="-10" b="1">
                <a:solidFill>
                  <a:srgbClr val="443728"/>
                </a:solidFill>
                <a:latin typeface="Times New Roman"/>
                <a:cs typeface="Times New Roman"/>
              </a:rPr>
              <a:t>v</a:t>
            </a:r>
            <a:r>
              <a:rPr dirty="0" sz="1550" spc="-10" b="1">
                <a:solidFill>
                  <a:srgbClr val="443728"/>
                </a:solidFill>
                <a:latin typeface="Times New Roman"/>
                <a:cs typeface="Times New Roman"/>
              </a:rPr>
              <a:t>a</a:t>
            </a:r>
            <a:r>
              <a:rPr dirty="0" sz="1550" spc="45" b="1">
                <a:solidFill>
                  <a:srgbClr val="443728"/>
                </a:solidFill>
                <a:latin typeface="Times New Roman"/>
                <a:cs typeface="Times New Roman"/>
              </a:rPr>
              <a:t>t</a:t>
            </a:r>
            <a:r>
              <a:rPr dirty="0" sz="1550" spc="25" b="1">
                <a:solidFill>
                  <a:srgbClr val="443728"/>
                </a:solidFill>
                <a:latin typeface="Times New Roman"/>
                <a:cs typeface="Times New Roman"/>
              </a:rPr>
              <a:t>i</a:t>
            </a:r>
            <a:r>
              <a:rPr dirty="0" sz="1550" spc="-10" b="1">
                <a:solidFill>
                  <a:srgbClr val="443728"/>
                </a:solidFill>
                <a:latin typeface="Times New Roman"/>
                <a:cs typeface="Times New Roman"/>
              </a:rPr>
              <a:t>v</a:t>
            </a:r>
            <a:r>
              <a:rPr dirty="0" sz="1550" spc="45" b="1">
                <a:solidFill>
                  <a:srgbClr val="443728"/>
                </a:solidFill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4744" y="1248389"/>
            <a:ext cx="3823970" cy="6826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550" b="1">
                <a:solidFill>
                  <a:srgbClr val="443728"/>
                </a:solidFill>
                <a:latin typeface="Times New Roman"/>
                <a:cs typeface="Times New Roman"/>
              </a:rPr>
              <a:t>Reliable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Robust</a:t>
            </a:r>
            <a:r>
              <a:rPr dirty="0" sz="1250" spc="-5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lane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443728"/>
                </a:solidFill>
                <a:latin typeface="Trebuchet MS"/>
                <a:cs typeface="Trebuchet MS"/>
              </a:rPr>
              <a:t>detection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for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443728"/>
                </a:solidFill>
                <a:latin typeface="Trebuchet MS"/>
                <a:cs typeface="Trebuchet MS"/>
              </a:rPr>
              <a:t>safe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70">
                <a:solidFill>
                  <a:srgbClr val="443728"/>
                </a:solidFill>
                <a:latin typeface="Trebuchet MS"/>
                <a:cs typeface="Trebuchet MS"/>
              </a:rPr>
              <a:t>autonomous</a:t>
            </a:r>
            <a:r>
              <a:rPr dirty="0" sz="1250" spc="-5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driving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5699" y="2473713"/>
            <a:ext cx="3907790" cy="6826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550" spc="-10" b="1">
                <a:solidFill>
                  <a:srgbClr val="443728"/>
                </a:solidFill>
                <a:latin typeface="Times New Roman"/>
                <a:cs typeface="Times New Roman"/>
              </a:rPr>
              <a:t>Adaptable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Handling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443728"/>
                </a:solidFill>
                <a:latin typeface="Trebuchet MS"/>
                <a:cs typeface="Trebuchet MS"/>
              </a:rPr>
              <a:t>diverse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road</a:t>
            </a:r>
            <a:r>
              <a:rPr dirty="0" sz="1250" spc="-4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conditions</a:t>
            </a:r>
            <a:r>
              <a:rPr dirty="0" sz="1250" spc="-5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and</a:t>
            </a:r>
            <a:r>
              <a:rPr dirty="0" sz="1250" spc="-4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environments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282" y="4279362"/>
            <a:ext cx="7437755" cy="20459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sensor</a:t>
            </a:r>
            <a:r>
              <a:rPr dirty="0" sz="1250" spc="-8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fusion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30000"/>
              </a:lnSpc>
            </a:pP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In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conclusion,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lane </a:t>
            </a:r>
            <a:r>
              <a:rPr dirty="0" sz="1250" spc="15">
                <a:solidFill>
                  <a:srgbClr val="443728"/>
                </a:solidFill>
                <a:latin typeface="Trebuchet MS"/>
                <a:cs typeface="Trebuchet MS"/>
              </a:rPr>
              <a:t>detection </a:t>
            </a: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systems </a:t>
            </a:r>
            <a:r>
              <a:rPr dirty="0" sz="1250" spc="30">
                <a:solidFill>
                  <a:srgbClr val="443728"/>
                </a:solidFill>
                <a:latin typeface="Trebuchet MS"/>
                <a:cs typeface="Trebuchet MS"/>
              </a:rPr>
              <a:t>are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a </a:t>
            </a:r>
            <a:r>
              <a:rPr dirty="0" sz="1250">
                <a:solidFill>
                  <a:srgbClr val="443728"/>
                </a:solidFill>
                <a:latin typeface="Trebuchet MS"/>
                <a:cs typeface="Trebuchet MS"/>
              </a:rPr>
              <a:t>crucial </a:t>
            </a: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component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of </a:t>
            </a:r>
            <a:r>
              <a:rPr dirty="0" sz="1250" spc="70">
                <a:solidFill>
                  <a:srgbClr val="443728"/>
                </a:solidFill>
                <a:latin typeface="Trebuchet MS"/>
                <a:cs typeface="Trebuchet MS"/>
              </a:rPr>
              <a:t>autonomous </a:t>
            </a:r>
            <a:r>
              <a:rPr dirty="0" sz="1250" spc="5">
                <a:solidFill>
                  <a:srgbClr val="443728"/>
                </a:solidFill>
                <a:latin typeface="Trebuchet MS"/>
                <a:cs typeface="Trebuchet MS"/>
              </a:rPr>
              <a:t>driving,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enabling </a:t>
            </a:r>
            <a:r>
              <a:rPr dirty="0" sz="1250" spc="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443728"/>
                </a:solidFill>
                <a:latin typeface="Trebuchet MS"/>
                <a:cs typeface="Trebuchet MS"/>
              </a:rPr>
              <a:t>vehicles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to navigate </a:t>
            </a:r>
            <a:r>
              <a:rPr dirty="0" sz="1250" spc="10">
                <a:solidFill>
                  <a:srgbClr val="443728"/>
                </a:solidFill>
                <a:latin typeface="Trebuchet MS"/>
                <a:cs typeface="Trebuchet MS"/>
              </a:rPr>
              <a:t>safely </a:t>
            </a: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and </a:t>
            </a:r>
            <a:r>
              <a:rPr dirty="0" sz="1250" spc="-15">
                <a:solidFill>
                  <a:srgbClr val="443728"/>
                </a:solidFill>
                <a:latin typeface="Trebuchet MS"/>
                <a:cs typeface="Trebuchet MS"/>
              </a:rPr>
              <a:t>effectively </a:t>
            </a:r>
            <a:r>
              <a:rPr dirty="0" sz="1250" spc="90">
                <a:solidFill>
                  <a:srgbClr val="443728"/>
                </a:solidFill>
                <a:latin typeface="Trebuchet MS"/>
                <a:cs typeface="Trebuchet MS"/>
              </a:rPr>
              <a:t>on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the </a:t>
            </a:r>
            <a:r>
              <a:rPr dirty="0" sz="1250" spc="30">
                <a:solidFill>
                  <a:srgbClr val="443728"/>
                </a:solidFill>
                <a:latin typeface="Trebuchet MS"/>
                <a:cs typeface="Trebuchet MS"/>
              </a:rPr>
              <a:t>roads. </a:t>
            </a:r>
            <a:r>
              <a:rPr dirty="0" sz="1250" spc="60">
                <a:solidFill>
                  <a:srgbClr val="443728"/>
                </a:solidFill>
                <a:latin typeface="Trebuchet MS"/>
                <a:cs typeface="Trebuchet MS"/>
              </a:rPr>
              <a:t>By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combining </a:t>
            </a:r>
            <a:r>
              <a:rPr dirty="0" sz="1250" spc="40">
                <a:solidFill>
                  <a:srgbClr val="443728"/>
                </a:solidFill>
                <a:latin typeface="Trebuchet MS"/>
                <a:cs typeface="Trebuchet MS"/>
              </a:rPr>
              <a:t>advanced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computer </a:t>
            </a:r>
            <a:r>
              <a:rPr dirty="0" sz="1250" spc="30">
                <a:solidFill>
                  <a:srgbClr val="443728"/>
                </a:solidFill>
                <a:latin typeface="Trebuchet MS"/>
                <a:cs typeface="Trebuchet MS"/>
              </a:rPr>
              <a:t>vision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 techniques </a:t>
            </a:r>
            <a:r>
              <a:rPr dirty="0" sz="1250" spc="10">
                <a:solidFill>
                  <a:srgbClr val="443728"/>
                </a:solidFill>
                <a:latin typeface="Trebuchet MS"/>
                <a:cs typeface="Trebuchet MS"/>
              </a:rPr>
              <a:t>with </a:t>
            </a: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seamless </a:t>
            </a: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sensor </a:t>
            </a:r>
            <a:r>
              <a:rPr dirty="0" sz="1250" spc="5">
                <a:solidFill>
                  <a:srgbClr val="443728"/>
                </a:solidFill>
                <a:latin typeface="Trebuchet MS"/>
                <a:cs typeface="Trebuchet MS"/>
              </a:rPr>
              <a:t>integration,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these </a:t>
            </a:r>
            <a:r>
              <a:rPr dirty="0" sz="1250" spc="55">
                <a:solidFill>
                  <a:srgbClr val="443728"/>
                </a:solidFill>
                <a:latin typeface="Trebuchet MS"/>
                <a:cs typeface="Trebuchet MS"/>
              </a:rPr>
              <a:t>systems </a:t>
            </a:r>
            <a:r>
              <a:rPr dirty="0" sz="1250" spc="40">
                <a:solidFill>
                  <a:srgbClr val="443728"/>
                </a:solidFill>
                <a:latin typeface="Trebuchet MS"/>
                <a:cs typeface="Trebuchet MS"/>
              </a:rPr>
              <a:t>have </a:t>
            </a:r>
            <a:r>
              <a:rPr dirty="0" sz="1250" spc="50">
                <a:solidFill>
                  <a:srgbClr val="443728"/>
                </a:solidFill>
                <a:latin typeface="Trebuchet MS"/>
                <a:cs typeface="Trebuchet MS"/>
              </a:rPr>
              <a:t>become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increasingly </a:t>
            </a:r>
            <a:r>
              <a:rPr dirty="0" sz="1250" spc="-10">
                <a:solidFill>
                  <a:srgbClr val="443728"/>
                </a:solidFill>
                <a:latin typeface="Trebuchet MS"/>
                <a:cs typeface="Trebuchet MS"/>
              </a:rPr>
              <a:t>reliable, </a:t>
            </a:r>
            <a:r>
              <a:rPr dirty="0" sz="1250" spc="-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443728"/>
                </a:solidFill>
                <a:latin typeface="Trebuchet MS"/>
                <a:cs typeface="Trebuchet MS"/>
              </a:rPr>
              <a:t>adaptable,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and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443728"/>
                </a:solidFill>
                <a:latin typeface="Trebuchet MS"/>
                <a:cs typeface="Trebuchet MS"/>
              </a:rPr>
              <a:t>innovative.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75">
                <a:solidFill>
                  <a:srgbClr val="443728"/>
                </a:solidFill>
                <a:latin typeface="Trebuchet MS"/>
                <a:cs typeface="Trebuchet MS"/>
              </a:rPr>
              <a:t>As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research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in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this</a:t>
            </a:r>
            <a:r>
              <a:rPr dirty="0" sz="1250" spc="-3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443728"/>
                </a:solidFill>
                <a:latin typeface="Trebuchet MS"/>
                <a:cs typeface="Trebuchet MS"/>
              </a:rPr>
              <a:t>field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40">
                <a:solidFill>
                  <a:srgbClr val="443728"/>
                </a:solidFill>
                <a:latin typeface="Trebuchet MS"/>
                <a:cs typeface="Trebuchet MS"/>
              </a:rPr>
              <a:t>continues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to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progress,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we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can</a:t>
            </a:r>
            <a:r>
              <a:rPr dirty="0" sz="1250" spc="-3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443728"/>
                </a:solidFill>
                <a:latin typeface="Trebuchet MS"/>
                <a:cs typeface="Trebuchet MS"/>
              </a:rPr>
              <a:t>expect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even</a:t>
            </a:r>
            <a:r>
              <a:rPr dirty="0" sz="1250" spc="-4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65">
                <a:solidFill>
                  <a:srgbClr val="443728"/>
                </a:solidFill>
                <a:latin typeface="Trebuchet MS"/>
                <a:cs typeface="Trebuchet MS"/>
              </a:rPr>
              <a:t>more </a:t>
            </a:r>
            <a:r>
              <a:rPr dirty="0" sz="1250" spc="-36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sophisticated lane </a:t>
            </a:r>
            <a:r>
              <a:rPr dirty="0" sz="1250" spc="15">
                <a:solidFill>
                  <a:srgbClr val="443728"/>
                </a:solidFill>
                <a:latin typeface="Trebuchet MS"/>
                <a:cs typeface="Trebuchet MS"/>
              </a:rPr>
              <a:t>detection </a:t>
            </a:r>
            <a:r>
              <a:rPr dirty="0" sz="1250" spc="5">
                <a:solidFill>
                  <a:srgbClr val="443728"/>
                </a:solidFill>
                <a:latin typeface="Trebuchet MS"/>
                <a:cs typeface="Trebuchet MS"/>
              </a:rPr>
              <a:t>capabilities that </a:t>
            </a:r>
            <a:r>
              <a:rPr dirty="0" sz="1250" spc="-25">
                <a:solidFill>
                  <a:srgbClr val="443728"/>
                </a:solidFill>
                <a:latin typeface="Trebuchet MS"/>
                <a:cs typeface="Trebuchet MS"/>
              </a:rPr>
              <a:t>will </a:t>
            </a:r>
            <a:r>
              <a:rPr dirty="0" sz="1250" spc="40">
                <a:solidFill>
                  <a:srgbClr val="443728"/>
                </a:solidFill>
                <a:latin typeface="Trebuchet MS"/>
                <a:cs typeface="Trebuchet MS"/>
              </a:rPr>
              <a:t>pave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the </a:t>
            </a:r>
            <a:r>
              <a:rPr dirty="0" sz="1250" spc="35">
                <a:solidFill>
                  <a:srgbClr val="443728"/>
                </a:solidFill>
                <a:latin typeface="Trebuchet MS"/>
                <a:cs typeface="Trebuchet MS"/>
              </a:rPr>
              <a:t>way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for </a:t>
            </a:r>
            <a:r>
              <a:rPr dirty="0" sz="1250" spc="45">
                <a:solidFill>
                  <a:srgbClr val="443728"/>
                </a:solidFill>
                <a:latin typeface="Trebuchet MS"/>
                <a:cs typeface="Trebuchet MS"/>
              </a:rPr>
              <a:t>a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future </a:t>
            </a:r>
            <a:r>
              <a:rPr dirty="0" sz="1250" spc="25">
                <a:solidFill>
                  <a:srgbClr val="443728"/>
                </a:solidFill>
                <a:latin typeface="Trebuchet MS"/>
                <a:cs typeface="Trebuchet MS"/>
              </a:rPr>
              <a:t>of </a:t>
            </a:r>
            <a:r>
              <a:rPr dirty="0" sz="1250" spc="5">
                <a:solidFill>
                  <a:srgbClr val="443728"/>
                </a:solidFill>
                <a:latin typeface="Trebuchet MS"/>
                <a:cs typeface="Trebuchet MS"/>
              </a:rPr>
              <a:t>truly </a:t>
            </a:r>
            <a:r>
              <a:rPr dirty="0" sz="1250" spc="70">
                <a:solidFill>
                  <a:srgbClr val="443728"/>
                </a:solidFill>
                <a:latin typeface="Trebuchet MS"/>
                <a:cs typeface="Trebuchet MS"/>
              </a:rPr>
              <a:t>autonomous </a:t>
            </a:r>
            <a:r>
              <a:rPr dirty="0" sz="1250" spc="7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443728"/>
                </a:solidFill>
                <a:latin typeface="Trebuchet MS"/>
                <a:cs typeface="Trebuchet MS"/>
              </a:rPr>
              <a:t>transportation.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9292" y="3981049"/>
            <a:ext cx="75311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35" b="1">
                <a:solidFill>
                  <a:srgbClr val="443728"/>
                </a:solidFill>
                <a:latin typeface="Leelawadee UI"/>
                <a:cs typeface="Leelawadee UI"/>
              </a:rPr>
              <a:t>3</a:t>
            </a:r>
            <a:r>
              <a:rPr dirty="0" sz="1550" spc="35">
                <a:solidFill>
                  <a:srgbClr val="443728"/>
                </a:solidFill>
                <a:latin typeface="Trebuchet MS"/>
                <a:cs typeface="Trebuchet MS"/>
              </a:rPr>
              <a:t>Levera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6730" y="3981049"/>
            <a:ext cx="361251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55">
                <a:solidFill>
                  <a:srgbClr val="443728"/>
                </a:solidFill>
                <a:latin typeface="Trebuchet MS"/>
                <a:cs typeface="Trebuchet MS"/>
              </a:rPr>
              <a:t>ging</a:t>
            </a:r>
            <a:r>
              <a:rPr dirty="0" sz="1550" spc="-6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443728"/>
                </a:solidFill>
                <a:latin typeface="Trebuchet MS"/>
                <a:cs typeface="Trebuchet MS"/>
              </a:rPr>
              <a:t>cutting-edge</a:t>
            </a:r>
            <a:r>
              <a:rPr dirty="0" sz="1550" spc="-6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550" spc="65">
                <a:solidFill>
                  <a:srgbClr val="443728"/>
                </a:solidFill>
                <a:latin typeface="Trebuchet MS"/>
                <a:cs typeface="Trebuchet MS"/>
              </a:rPr>
              <a:t>computer</a:t>
            </a:r>
            <a:r>
              <a:rPr dirty="0" sz="1550" spc="-60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443728"/>
                </a:solidFill>
                <a:latin typeface="Trebuchet MS"/>
                <a:cs typeface="Trebuchet MS"/>
              </a:rPr>
              <a:t>vision</a:t>
            </a:r>
            <a:r>
              <a:rPr dirty="0" sz="1550" spc="-65">
                <a:solidFill>
                  <a:srgbClr val="443728"/>
                </a:solidFill>
                <a:latin typeface="Trebuchet MS"/>
                <a:cs typeface="Trebuchet MS"/>
              </a:rPr>
              <a:t> </a:t>
            </a:r>
            <a:r>
              <a:rPr dirty="0" sz="1550" spc="95">
                <a:solidFill>
                  <a:srgbClr val="443728"/>
                </a:solidFill>
                <a:latin typeface="Trebuchet MS"/>
                <a:cs typeface="Trebuchet MS"/>
              </a:rPr>
              <a:t>and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6293" y="257"/>
            <a:ext cx="4283706" cy="64386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396" y="4203696"/>
            <a:ext cx="257174" cy="276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704" y="590737"/>
            <a:ext cx="3794760" cy="1918970"/>
          </a:xfrm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5"/>
              </a:spcBef>
            </a:pPr>
            <a:r>
              <a:rPr dirty="0" sz="4050" spc="-15"/>
              <a:t>Introductionto </a:t>
            </a:r>
            <a:r>
              <a:rPr dirty="0" sz="4050" spc="-10"/>
              <a:t> </a:t>
            </a:r>
            <a:r>
              <a:rPr dirty="0" sz="4050" spc="-5"/>
              <a:t>Road</a:t>
            </a:r>
            <a:r>
              <a:rPr dirty="0" sz="4050" spc="-180"/>
              <a:t> </a:t>
            </a:r>
            <a:r>
              <a:rPr dirty="0" sz="4050" spc="-20"/>
              <a:t>Detection </a:t>
            </a:r>
            <a:r>
              <a:rPr dirty="0" sz="4050" spc="-1265"/>
              <a:t> </a:t>
            </a:r>
            <a:r>
              <a:rPr dirty="0" sz="4050" spc="-5"/>
              <a:t>System</a:t>
            </a:r>
            <a:endParaRPr sz="4050"/>
          </a:p>
        </p:txBody>
      </p:sp>
      <p:sp>
        <p:nvSpPr>
          <p:cNvPr id="5" name="object 5"/>
          <p:cNvSpPr txBox="1"/>
          <p:nvPr/>
        </p:nvSpPr>
        <p:spPr>
          <a:xfrm>
            <a:off x="629704" y="3381424"/>
            <a:ext cx="566928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Road</a:t>
            </a:r>
            <a:r>
              <a:rPr dirty="0" sz="1350" spc="2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detection</a:t>
            </a:r>
            <a:r>
              <a:rPr dirty="0" sz="1350" spc="2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systems</a:t>
            </a:r>
            <a:r>
              <a:rPr dirty="0" sz="1350" spc="29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are</a:t>
            </a:r>
            <a:r>
              <a:rPr dirty="0" sz="1350" spc="2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crucial</a:t>
            </a:r>
            <a:r>
              <a:rPr dirty="0" sz="1350" spc="29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for</a:t>
            </a:r>
            <a:r>
              <a:rPr dirty="0" sz="1350" spc="2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modern</a:t>
            </a:r>
            <a:r>
              <a:rPr dirty="0" sz="1350" spc="29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transportation</a:t>
            </a:r>
            <a:r>
              <a:rPr dirty="0" sz="1350" spc="2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and </a:t>
            </a:r>
            <a:r>
              <a:rPr dirty="0" sz="1350" spc="-40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safety,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2A2E3C"/>
                </a:solidFill>
                <a:latin typeface="Lucida Sans Unicode"/>
                <a:cs typeface="Lucida Sans Unicode"/>
              </a:rPr>
              <a:t>impacting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everything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from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autonomous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vehicles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traffic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flow.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476" y="2496597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507619" y="507619"/>
                </a:moveTo>
                <a:lnTo>
                  <a:pt x="0" y="507619"/>
                </a:lnTo>
                <a:lnTo>
                  <a:pt x="0" y="0"/>
                </a:lnTo>
                <a:lnTo>
                  <a:pt x="507619" y="0"/>
                </a:lnTo>
                <a:lnTo>
                  <a:pt x="507619" y="507619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61935" y="249660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507619" y="507619"/>
                </a:moveTo>
                <a:lnTo>
                  <a:pt x="0" y="507619"/>
                </a:lnTo>
                <a:lnTo>
                  <a:pt x="0" y="0"/>
                </a:lnTo>
                <a:lnTo>
                  <a:pt x="507619" y="0"/>
                </a:lnTo>
                <a:lnTo>
                  <a:pt x="507619" y="507619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1395" y="249660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507619" y="507619"/>
                </a:moveTo>
                <a:lnTo>
                  <a:pt x="0" y="507619"/>
                </a:lnTo>
                <a:lnTo>
                  <a:pt x="0" y="0"/>
                </a:lnTo>
                <a:lnTo>
                  <a:pt x="507619" y="0"/>
                </a:lnTo>
                <a:lnTo>
                  <a:pt x="507619" y="507619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7" y="5894327"/>
            <a:ext cx="1752599" cy="419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8515" y="1498041"/>
            <a:ext cx="6184265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"/>
              <a:t>Importance</a:t>
            </a:r>
            <a:r>
              <a:rPr dirty="0" spc="-95"/>
              <a:t> </a:t>
            </a:r>
            <a:r>
              <a:rPr dirty="0" spc="-45"/>
              <a:t>of</a:t>
            </a:r>
            <a:r>
              <a:rPr dirty="0" spc="-90"/>
              <a:t> </a:t>
            </a:r>
            <a:r>
              <a:rPr dirty="0" spc="10"/>
              <a:t>Road</a:t>
            </a:r>
            <a:r>
              <a:rPr dirty="0" spc="-95"/>
              <a:t> </a:t>
            </a:r>
            <a:r>
              <a:rPr dirty="0" spc="-5"/>
              <a:t>Detection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7766" y="2586948"/>
            <a:ext cx="877569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4490" algn="l"/>
                <a:tab pos="716915" algn="l"/>
              </a:tabLst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1</a:t>
            </a: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2</a:t>
            </a: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4731" y="2579555"/>
            <a:ext cx="100965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40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650" spc="10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650" spc="3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20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650" spc="5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650" spc="4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-1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731" y="2827205"/>
            <a:ext cx="66865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650" spc="3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650" spc="4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20">
                <a:solidFill>
                  <a:srgbClr val="2A2E3C"/>
                </a:solidFill>
                <a:latin typeface="Lucida Sans Unicode"/>
                <a:cs typeface="Lucida Sans Unicode"/>
              </a:rPr>
              <a:t>ff</a:t>
            </a:r>
            <a:r>
              <a:rPr dirty="0" sz="1650" spc="-3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650" spc="-40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261" y="2589168"/>
            <a:ext cx="1938655" cy="1657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>
                <a:solidFill>
                  <a:srgbClr val="2A2E3C"/>
                </a:solidFill>
                <a:latin typeface="Lucida Sans Unicode"/>
                <a:cs typeface="Lucida Sans Unicode"/>
              </a:rPr>
              <a:t>Enhanced</a:t>
            </a:r>
            <a:r>
              <a:rPr dirty="0" sz="1650" spc="-6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15">
                <a:solidFill>
                  <a:srgbClr val="2A2E3C"/>
                </a:solidFill>
                <a:latin typeface="Lucida Sans Unicode"/>
                <a:cs typeface="Lucida Sans Unicode"/>
              </a:rPr>
              <a:t>Safety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7299"/>
              </a:lnSpc>
              <a:spcBef>
                <a:spcPts val="520"/>
              </a:spcBef>
            </a:pPr>
            <a:r>
              <a:rPr dirty="0" sz="1350" spc="-8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cc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n 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b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o 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1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 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85">
                <a:solidFill>
                  <a:srgbClr val="2A2E3C"/>
                </a:solidFill>
                <a:latin typeface="Lucida Sans Unicode"/>
                <a:cs typeface="Lucida Sans Unicode"/>
              </a:rPr>
              <a:t>k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f 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accidents.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9331" y="3125361"/>
            <a:ext cx="2167890" cy="13874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 marR="30480">
              <a:lnSpc>
                <a:spcPct val="125200"/>
              </a:lnSpc>
              <a:spcBef>
                <a:spcPts val="155"/>
              </a:spcBef>
            </a:pP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baseline="30303" sz="2475" spc="-600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ff</a:t>
            </a:r>
            <a:r>
              <a:rPr dirty="0" baseline="30303" sz="2475" spc="-60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ic</a:t>
            </a:r>
            <a:r>
              <a:rPr dirty="0" baseline="30303" sz="2475" spc="-60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ie</a:t>
            </a:r>
            <a:r>
              <a:rPr dirty="0" baseline="30303" sz="2475" spc="-60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baseline="30303" sz="2475" spc="-60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-40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39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baseline="30303" sz="2475" spc="-419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baseline="30303" sz="2475" spc="-419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ad</a:t>
            </a:r>
            <a:r>
              <a:rPr dirty="0" baseline="30303" sz="2475" spc="-419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baseline="30303" sz="2475" spc="-419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baseline="30303" sz="2475" spc="-419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280">
                <a:solidFill>
                  <a:srgbClr val="2A2E3C"/>
                </a:solidFill>
                <a:latin typeface="Lucida Sans Unicode"/>
                <a:cs typeface="Lucida Sans Unicode"/>
              </a:rPr>
              <a:t>tection </a:t>
            </a:r>
            <a:r>
              <a:rPr dirty="0" sz="1350" spc="-2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b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b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tt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ff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w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, 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1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14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d 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1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d 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capacity.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4200" y="2579555"/>
            <a:ext cx="2075814" cy="22002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866140">
              <a:lnSpc>
                <a:spcPts val="1950"/>
              </a:lnSpc>
              <a:spcBef>
                <a:spcPts val="225"/>
              </a:spcBef>
            </a:pPr>
            <a:r>
              <a:rPr dirty="0" sz="1650" spc="10">
                <a:solidFill>
                  <a:srgbClr val="2A2E3C"/>
                </a:solidFill>
                <a:latin typeface="Lucida Sans Unicode"/>
                <a:cs typeface="Lucida Sans Unicode"/>
              </a:rPr>
              <a:t>Autonomo </a:t>
            </a:r>
            <a:r>
              <a:rPr dirty="0" sz="1650" spc="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1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6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650" spc="-7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2A2E3C"/>
                </a:solidFill>
                <a:latin typeface="Lucida Sans Unicode"/>
                <a:cs typeface="Lucida Sans Unicode"/>
              </a:rPr>
              <a:t>Vehicles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  <a:spcBef>
                <a:spcPts val="675"/>
              </a:spcBef>
            </a:pP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ss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 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d 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45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m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 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,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75">
                <a:solidFill>
                  <a:srgbClr val="2A2E3C"/>
                </a:solidFill>
                <a:latin typeface="Lucida Sans Unicode"/>
                <a:cs typeface="Lucida Sans Unicode"/>
              </a:rPr>
              <a:t>g 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y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n 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navigation.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6009" y="2695718"/>
            <a:ext cx="343535" cy="295275"/>
          </a:xfrm>
          <a:custGeom>
            <a:avLst/>
            <a:gdLst/>
            <a:ahLst/>
            <a:cxnLst/>
            <a:rect l="l" t="t" r="r" b="b"/>
            <a:pathLst>
              <a:path w="343535" h="295275">
                <a:moveTo>
                  <a:pt x="343453" y="295274"/>
                </a:moveTo>
                <a:lnTo>
                  <a:pt x="0" y="295274"/>
                </a:lnTo>
                <a:lnTo>
                  <a:pt x="0" y="0"/>
                </a:lnTo>
                <a:lnTo>
                  <a:pt x="343453" y="0"/>
                </a:lnTo>
                <a:lnTo>
                  <a:pt x="343453" y="295274"/>
                </a:lnTo>
                <a:close/>
              </a:path>
            </a:pathLst>
          </a:custGeom>
          <a:solidFill>
            <a:srgbClr val="D160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53994" y="267429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646" y="342646"/>
                </a:moveTo>
                <a:lnTo>
                  <a:pt x="0" y="342646"/>
                </a:lnTo>
                <a:lnTo>
                  <a:pt x="0" y="0"/>
                </a:lnTo>
                <a:lnTo>
                  <a:pt x="342646" y="0"/>
                </a:lnTo>
                <a:lnTo>
                  <a:pt x="342646" y="342646"/>
                </a:lnTo>
                <a:close/>
              </a:path>
            </a:pathLst>
          </a:custGeom>
          <a:solidFill>
            <a:srgbClr val="D160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52001" y="2717149"/>
            <a:ext cx="342900" cy="257175"/>
          </a:xfrm>
          <a:custGeom>
            <a:avLst/>
            <a:gdLst/>
            <a:ahLst/>
            <a:cxnLst/>
            <a:rect l="l" t="t" r="r" b="b"/>
            <a:pathLst>
              <a:path w="342900" h="257175">
                <a:moveTo>
                  <a:pt x="342265" y="256921"/>
                </a:moveTo>
                <a:lnTo>
                  <a:pt x="0" y="256921"/>
                </a:lnTo>
                <a:lnTo>
                  <a:pt x="0" y="0"/>
                </a:lnTo>
                <a:lnTo>
                  <a:pt x="342265" y="0"/>
                </a:lnTo>
                <a:lnTo>
                  <a:pt x="342265" y="256921"/>
                </a:lnTo>
                <a:close/>
              </a:path>
            </a:pathLst>
          </a:custGeom>
          <a:solidFill>
            <a:srgbClr val="D160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8515" y="1736328"/>
            <a:ext cx="720725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15">
                <a:latin typeface="Tahoma"/>
                <a:cs typeface="Tahoma"/>
              </a:rPr>
              <a:t>How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Road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Detection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45">
                <a:latin typeface="Tahoma"/>
                <a:cs typeface="Tahoma"/>
              </a:rPr>
              <a:t>Systems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 spc="175">
                <a:latin typeface="Tahoma"/>
                <a:cs typeface="Tahoma"/>
              </a:rPr>
              <a:t>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38515" y="3033152"/>
            <a:ext cx="2366010" cy="148844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50" spc="105">
                <a:solidFill>
                  <a:srgbClr val="2A2E3C"/>
                </a:solidFill>
                <a:latin typeface="Tahoma"/>
                <a:cs typeface="Tahoma"/>
              </a:rPr>
              <a:t>Cameras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400"/>
              </a:spcBef>
            </a:pP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Visual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recognition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technology </a:t>
            </a:r>
            <a:r>
              <a:rPr dirty="0" sz="1350" spc="-4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processes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images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to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identify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markings, </a:t>
            </a:r>
            <a:r>
              <a:rPr dirty="0" sz="1350" spc="10">
                <a:solidFill>
                  <a:srgbClr val="2A2E3C"/>
                </a:solidFill>
                <a:latin typeface="Tahoma"/>
                <a:cs typeface="Tahoma"/>
              </a:rPr>
              <a:t>signs,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 </a:t>
            </a:r>
            <a:r>
              <a:rPr dirty="0" sz="1350" spc="6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obstacles.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6531" y="3033152"/>
            <a:ext cx="2464435" cy="148844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50" spc="90">
                <a:solidFill>
                  <a:srgbClr val="2A2E3C"/>
                </a:solidFill>
                <a:latin typeface="Tahoma"/>
                <a:cs typeface="Tahoma"/>
              </a:rPr>
              <a:t>Radar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400"/>
              </a:spcBef>
            </a:pP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Uses radio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waves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to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detect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objects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2A2E3C"/>
                </a:solidFill>
                <a:latin typeface="Tahoma"/>
                <a:cs typeface="Tahoma"/>
              </a:rPr>
              <a:t>vehicles,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providing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real-time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information </a:t>
            </a:r>
            <a:r>
              <a:rPr dirty="0" sz="1350" spc="70">
                <a:solidFill>
                  <a:srgbClr val="2A2E3C"/>
                </a:solidFill>
                <a:latin typeface="Tahoma"/>
                <a:cs typeface="Tahoma"/>
              </a:rPr>
              <a:t>on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conditions.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4558" y="3033152"/>
            <a:ext cx="2446020" cy="148844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50" spc="55">
                <a:solidFill>
                  <a:srgbClr val="2A2E3C"/>
                </a:solidFill>
                <a:latin typeface="Tahoma"/>
                <a:cs typeface="Tahoma"/>
              </a:rPr>
              <a:t>L</a:t>
            </a:r>
            <a:r>
              <a:rPr dirty="0" sz="1650" spc="-3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650" spc="-145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650" spc="-3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650" spc="120">
                <a:solidFill>
                  <a:srgbClr val="2A2E3C"/>
                </a:solidFill>
                <a:latin typeface="Tahoma"/>
                <a:cs typeface="Tahoma"/>
              </a:rPr>
              <a:t>D</a:t>
            </a: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650" spc="15">
                <a:solidFill>
                  <a:srgbClr val="2A2E3C"/>
                </a:solidFill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400"/>
              </a:spcBef>
            </a:pP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Utilizes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laser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sensors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to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create </a:t>
            </a:r>
            <a:r>
              <a:rPr dirty="0" sz="1350" spc="-4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detailed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3D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maps, offering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 precise data </a:t>
            </a:r>
            <a:r>
              <a:rPr dirty="0" sz="1350" spc="70">
                <a:solidFill>
                  <a:srgbClr val="2A2E3C"/>
                </a:solidFill>
                <a:latin typeface="Tahoma"/>
                <a:cs typeface="Tahoma"/>
              </a:rPr>
              <a:t>on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the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and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surroundings.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841017"/>
            <a:ext cx="780542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10">
                <a:latin typeface="Tahoma"/>
                <a:cs typeface="Tahoma"/>
              </a:rPr>
              <a:t>Types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60">
                <a:latin typeface="Tahoma"/>
                <a:cs typeface="Tahoma"/>
              </a:rPr>
              <a:t>of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Road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Detection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50">
                <a:latin typeface="Tahoma"/>
                <a:cs typeface="Tahoma"/>
              </a:rPr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9283" y="2817358"/>
            <a:ext cx="1572260" cy="5492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  <a:tabLst>
                <a:tab pos="1268730" algn="l"/>
              </a:tabLst>
            </a:pPr>
            <a:r>
              <a:rPr dirty="0" sz="1650" spc="85">
                <a:solidFill>
                  <a:srgbClr val="2B3F41"/>
                </a:solidFill>
                <a:latin typeface="Tahoma"/>
                <a:cs typeface="Tahoma"/>
              </a:rPr>
              <a:t>Wireless </a:t>
            </a:r>
            <a:r>
              <a:rPr dirty="0" sz="1650" spc="90">
                <a:solidFill>
                  <a:srgbClr val="2B3F41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2B3F41"/>
                </a:solidFill>
                <a:latin typeface="Tahoma"/>
                <a:cs typeface="Tahoma"/>
              </a:rPr>
              <a:t>S</a:t>
            </a:r>
            <a:r>
              <a:rPr dirty="0" sz="1650" spc="140">
                <a:solidFill>
                  <a:srgbClr val="2B3F41"/>
                </a:solidFill>
                <a:latin typeface="Tahoma"/>
                <a:cs typeface="Tahoma"/>
              </a:rPr>
              <a:t>e</a:t>
            </a:r>
            <a:r>
              <a:rPr dirty="0" sz="1650" spc="175">
                <a:solidFill>
                  <a:srgbClr val="2B3F41"/>
                </a:solidFill>
                <a:latin typeface="Tahoma"/>
                <a:cs typeface="Tahoma"/>
              </a:rPr>
              <a:t>n</a:t>
            </a:r>
            <a:r>
              <a:rPr dirty="0" sz="1650" spc="130">
                <a:solidFill>
                  <a:srgbClr val="2B3F41"/>
                </a:solidFill>
                <a:latin typeface="Tahoma"/>
                <a:cs typeface="Tahoma"/>
              </a:rPr>
              <a:t>s</a:t>
            </a:r>
            <a:r>
              <a:rPr dirty="0" sz="1650" spc="180">
                <a:solidFill>
                  <a:srgbClr val="2B3F41"/>
                </a:solidFill>
                <a:latin typeface="Tahoma"/>
                <a:cs typeface="Tahoma"/>
              </a:rPr>
              <a:t>o</a:t>
            </a:r>
            <a:r>
              <a:rPr dirty="0" sz="1650" spc="90">
                <a:solidFill>
                  <a:srgbClr val="2B3F41"/>
                </a:solidFill>
                <a:latin typeface="Tahoma"/>
                <a:cs typeface="Tahoma"/>
              </a:rPr>
              <a:t>r</a:t>
            </a:r>
            <a:r>
              <a:rPr dirty="0" sz="1650">
                <a:solidFill>
                  <a:srgbClr val="2B3F41"/>
                </a:solidFill>
                <a:latin typeface="Tahoma"/>
                <a:cs typeface="Tahoma"/>
              </a:rPr>
              <a:t>	</a:t>
            </a:r>
            <a:r>
              <a:rPr dirty="0" sz="1650" spc="229">
                <a:solidFill>
                  <a:srgbClr val="2B3F41"/>
                </a:solidFill>
                <a:latin typeface="Tahoma"/>
                <a:cs typeface="Tahoma"/>
              </a:rPr>
              <a:t>N</a:t>
            </a:r>
            <a:r>
              <a:rPr dirty="0" sz="1650" spc="75">
                <a:solidFill>
                  <a:srgbClr val="2B3F41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283" y="3350757"/>
            <a:ext cx="8058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>
                <a:solidFill>
                  <a:srgbClr val="2B3F41"/>
                </a:solidFill>
                <a:latin typeface="Tahoma"/>
                <a:cs typeface="Tahoma"/>
              </a:rPr>
              <a:t>two</a:t>
            </a:r>
            <a:r>
              <a:rPr dirty="0" sz="1650" spc="-20">
                <a:solidFill>
                  <a:srgbClr val="2B3F41"/>
                </a:solidFill>
                <a:latin typeface="Tahoma"/>
                <a:cs typeface="Tahoma"/>
              </a:rPr>
              <a:t> </a:t>
            </a:r>
            <a:r>
              <a:rPr dirty="0" sz="1650" spc="114">
                <a:solidFill>
                  <a:srgbClr val="2B3F41"/>
                </a:solidFill>
                <a:latin typeface="Tahoma"/>
                <a:cs typeface="Tahoma"/>
              </a:rPr>
              <a:t>rks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515" y="2827092"/>
            <a:ext cx="2510790" cy="1449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2B3F41"/>
                </a:solidFill>
                <a:latin typeface="Tahoma"/>
                <a:cs typeface="Tahoma"/>
              </a:rPr>
              <a:t>Video-Based</a:t>
            </a:r>
            <a:r>
              <a:rPr dirty="0" sz="1650" spc="-50">
                <a:solidFill>
                  <a:srgbClr val="2B3F41"/>
                </a:solidFill>
                <a:latin typeface="Tahoma"/>
                <a:cs typeface="Tahoma"/>
              </a:rPr>
              <a:t> </a:t>
            </a:r>
            <a:r>
              <a:rPr dirty="0" sz="1650" spc="80">
                <a:solidFill>
                  <a:srgbClr val="2B3F41"/>
                </a:solidFill>
                <a:latin typeface="Tahoma"/>
                <a:cs typeface="Tahoma"/>
              </a:rPr>
              <a:t>Systems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95"/>
              </a:spcBef>
            </a:pP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Utilize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cameras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to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capture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2A2E3C"/>
                </a:solidFill>
                <a:latin typeface="Tahoma"/>
                <a:cs typeface="Tahoma"/>
              </a:rPr>
              <a:t>real-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time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visual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data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for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</a:t>
            </a:r>
            <a:r>
              <a:rPr dirty="0" sz="1350" spc="6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monitoring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object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detection.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83" y="3487666"/>
            <a:ext cx="254190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Deploy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sensors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along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roadways 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to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collect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transmit 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traffic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condition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0">
                <a:solidFill>
                  <a:srgbClr val="2A2E3C"/>
                </a:solidFill>
                <a:latin typeface="Tahoma"/>
                <a:cs typeface="Tahoma"/>
              </a:rPr>
              <a:t>data.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059" y="2827083"/>
            <a:ext cx="2513965" cy="11912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5">
                <a:solidFill>
                  <a:srgbClr val="2B3F41"/>
                </a:solidFill>
                <a:latin typeface="Tahoma"/>
                <a:cs typeface="Tahoma"/>
              </a:rPr>
              <a:t>LiDAR</a:t>
            </a:r>
            <a:r>
              <a:rPr dirty="0" sz="1650" spc="-120">
                <a:solidFill>
                  <a:srgbClr val="2B3F41"/>
                </a:solidFill>
                <a:latin typeface="Tahoma"/>
                <a:cs typeface="Tahoma"/>
              </a:rPr>
              <a:t> </a:t>
            </a:r>
            <a:r>
              <a:rPr dirty="0" sz="1650" spc="80">
                <a:solidFill>
                  <a:srgbClr val="2B3F41"/>
                </a:solidFill>
                <a:latin typeface="Tahoma"/>
                <a:cs typeface="Tahoma"/>
              </a:rPr>
              <a:t>Technology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85"/>
              </a:spcBef>
            </a:pP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Employs laser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scanning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for 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high-resolution</a:t>
            </a:r>
            <a:r>
              <a:rPr dirty="0" sz="1350" spc="-7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digital</a:t>
            </a:r>
            <a:r>
              <a:rPr dirty="0" sz="1350" spc="-7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mapping </a:t>
            </a:r>
            <a:r>
              <a:rPr dirty="0" sz="1350" spc="-4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object</a:t>
            </a:r>
            <a:r>
              <a:rPr dirty="0" sz="1350" spc="-7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recognition.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"/>
            <a:ext cx="2867024" cy="64386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9575" y="456148"/>
            <a:ext cx="3989070" cy="10541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  <a:tabLst>
                <a:tab pos="3568065" algn="l"/>
              </a:tabLst>
            </a:pPr>
            <a:r>
              <a:rPr dirty="0" spc="-135"/>
              <a:t>A</a:t>
            </a:r>
            <a:r>
              <a:rPr dirty="0" spc="-5"/>
              <a:t>pp</a:t>
            </a:r>
            <a:r>
              <a:rPr dirty="0" spc="-75"/>
              <a:t>li</a:t>
            </a:r>
            <a:r>
              <a:rPr dirty="0" spc="-60"/>
              <a:t>c</a:t>
            </a:r>
            <a:r>
              <a:rPr dirty="0" spc="65"/>
              <a:t>a</a:t>
            </a:r>
            <a:r>
              <a:rPr dirty="0" spc="-10"/>
              <a:t>t</a:t>
            </a:r>
            <a:r>
              <a:rPr dirty="0" spc="-75"/>
              <a:t>i</a:t>
            </a:r>
            <a:r>
              <a:rPr dirty="0" spc="15"/>
              <a:t>o</a:t>
            </a:r>
            <a:r>
              <a:rPr dirty="0" spc="30"/>
              <a:t>n</a:t>
            </a:r>
            <a:r>
              <a:rPr dirty="0" spc="-105"/>
              <a:t>s</a:t>
            </a:r>
            <a:r>
              <a:rPr dirty="0"/>
              <a:t>	</a:t>
            </a:r>
            <a:r>
              <a:rPr dirty="0" spc="15"/>
              <a:t>o</a:t>
            </a:r>
            <a:r>
              <a:rPr dirty="0" spc="-90"/>
              <a:t>f  </a:t>
            </a:r>
            <a:r>
              <a:rPr dirty="0" spc="-5"/>
              <a:t>Detection</a:t>
            </a:r>
            <a:r>
              <a:rPr dirty="0" spc="-114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9450" y="456348"/>
            <a:ext cx="1065530" cy="539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5">
                <a:solidFill>
                  <a:srgbClr val="2B3F41"/>
                </a:solidFill>
                <a:latin typeface="Lucida Sans Unicode"/>
                <a:cs typeface="Lucida Sans Unicode"/>
              </a:rPr>
              <a:t>R</a:t>
            </a:r>
            <a:r>
              <a:rPr dirty="0" sz="3350" spc="15">
                <a:solidFill>
                  <a:srgbClr val="2B3F41"/>
                </a:solidFill>
                <a:latin typeface="Lucida Sans Unicode"/>
                <a:cs typeface="Lucida Sans Unicode"/>
              </a:rPr>
              <a:t>o</a:t>
            </a:r>
            <a:r>
              <a:rPr dirty="0" sz="3350" spc="65">
                <a:solidFill>
                  <a:srgbClr val="2B3F41"/>
                </a:solidFill>
                <a:latin typeface="Lucida Sans Unicode"/>
                <a:cs typeface="Lucida Sans Unicode"/>
              </a:rPr>
              <a:t>a</a:t>
            </a:r>
            <a:r>
              <a:rPr dirty="0" sz="3350" spc="-50">
                <a:solidFill>
                  <a:srgbClr val="2B3F41"/>
                </a:solidFill>
                <a:latin typeface="Lucida Sans Unicode"/>
                <a:cs typeface="Lucida Sans Unicode"/>
              </a:rPr>
              <a:t>d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3429" y="1758341"/>
            <a:ext cx="990600" cy="4247515"/>
          </a:xfrm>
          <a:prstGeom prst="rect">
            <a:avLst/>
          </a:prstGeom>
          <a:solidFill>
            <a:srgbClr val="E2C7B4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algn="ctr" marL="46990">
              <a:lnSpc>
                <a:spcPct val="100000"/>
              </a:lnSpc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Lucida Sans Unicode"/>
              <a:cs typeface="Lucida Sans Unicode"/>
            </a:endParaRPr>
          </a:p>
          <a:p>
            <a:pPr algn="ctr" marL="12065">
              <a:lnSpc>
                <a:spcPct val="100000"/>
              </a:lnSpc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Lucida Sans Unicode"/>
              <a:cs typeface="Lucida Sans Unicode"/>
            </a:endParaRPr>
          </a:p>
          <a:p>
            <a:pPr algn="ctr" marL="6350">
              <a:lnSpc>
                <a:spcPct val="100000"/>
              </a:lnSpc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086" y="1831600"/>
            <a:ext cx="5758180" cy="9956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-20">
                <a:solidFill>
                  <a:srgbClr val="2A2E3C"/>
                </a:solidFill>
                <a:latin typeface="Lucida Sans Unicode"/>
                <a:cs typeface="Lucida Sans Unicode"/>
              </a:rPr>
              <a:t>Traffic</a:t>
            </a:r>
            <a:r>
              <a:rPr dirty="0" sz="1650" spc="-7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">
                <a:solidFill>
                  <a:srgbClr val="2A2E3C"/>
                </a:solidFill>
                <a:latin typeface="Lucida Sans Unicode"/>
                <a:cs typeface="Lucida Sans Unicode"/>
              </a:rPr>
              <a:t>Monitoring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Real-time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traffic flow analysis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for optimal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management and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control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of </a:t>
            </a:r>
            <a:r>
              <a:rPr dirty="0" sz="1350" spc="-4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road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networks.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0996" y="5079551"/>
            <a:ext cx="199517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3870" algn="l"/>
                <a:tab pos="1502410" algn="l"/>
              </a:tabLst>
            </a:pP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for	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improved	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traffic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086" y="4572523"/>
            <a:ext cx="3606800" cy="9956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30">
                <a:solidFill>
                  <a:srgbClr val="2A2E3C"/>
                </a:solidFill>
                <a:latin typeface="Lucida Sans Unicode"/>
                <a:cs typeface="Lucida Sans Unicode"/>
              </a:rPr>
              <a:t>Smart</a:t>
            </a:r>
            <a:r>
              <a:rPr dirty="0" sz="1650" spc="-5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2A2E3C"/>
                </a:solidFill>
                <a:latin typeface="Lucida Sans Unicode"/>
                <a:cs typeface="Lucida Sans Unicode"/>
              </a:rPr>
              <a:t>City</a:t>
            </a:r>
            <a:r>
              <a:rPr dirty="0" sz="1650" spc="-5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">
                <a:solidFill>
                  <a:srgbClr val="2A2E3C"/>
                </a:solidFill>
                <a:latin typeface="Lucida Sans Unicode"/>
                <a:cs typeface="Lucida Sans Unicode"/>
              </a:rPr>
              <a:t>Integration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  <a:tabLst>
                <a:tab pos="1151255" algn="l"/>
                <a:tab pos="1736725" algn="l"/>
                <a:tab pos="2461895" algn="l"/>
              </a:tabLst>
            </a:pP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95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1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15">
                <a:solidFill>
                  <a:srgbClr val="2A2E3C"/>
                </a:solidFill>
                <a:latin typeface="Lucida Sans Unicode"/>
                <a:cs typeface="Lucida Sans Unicode"/>
              </a:rPr>
              <a:t>w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b</a:t>
            </a:r>
            <a:r>
              <a:rPr dirty="0" sz="1350" spc="1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15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u</a:t>
            </a:r>
            <a:r>
              <a:rPr dirty="0" sz="1350" spc="10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e 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4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safety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protocols.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076" y="3202066"/>
            <a:ext cx="5965825" cy="9956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-5">
                <a:solidFill>
                  <a:srgbClr val="2A2E3C"/>
                </a:solidFill>
                <a:latin typeface="Lucida Sans Unicode"/>
                <a:cs typeface="Lucida Sans Unicode"/>
              </a:rPr>
              <a:t>Vehicle</a:t>
            </a:r>
            <a:r>
              <a:rPr dirty="0" sz="1650" spc="-5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15">
                <a:solidFill>
                  <a:srgbClr val="2A2E3C"/>
                </a:solidFill>
                <a:latin typeface="Lucida Sans Unicode"/>
                <a:cs typeface="Lucida Sans Unicode"/>
              </a:rPr>
              <a:t>Safety</a:t>
            </a:r>
            <a:r>
              <a:rPr dirty="0" sz="1650" spc="-5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10">
                <a:solidFill>
                  <a:srgbClr val="2A2E3C"/>
                </a:solidFill>
                <a:latin typeface="Lucida Sans Unicode"/>
                <a:cs typeface="Lucida Sans Unicode"/>
              </a:rPr>
              <a:t>Systems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Support</a:t>
            </a:r>
            <a:r>
              <a:rPr dirty="0" sz="1350" spc="22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for</a:t>
            </a:r>
            <a:r>
              <a:rPr dirty="0" sz="1350" spc="22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5">
                <a:solidFill>
                  <a:srgbClr val="2A2E3C"/>
                </a:solidFill>
                <a:latin typeface="Lucida Sans Unicode"/>
                <a:cs typeface="Lucida Sans Unicode"/>
              </a:rPr>
              <a:t>collision</a:t>
            </a:r>
            <a:r>
              <a:rPr dirty="0" sz="1350" spc="22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avoidance,</a:t>
            </a:r>
            <a:r>
              <a:rPr dirty="0" sz="1350" spc="22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lane</a:t>
            </a:r>
            <a:r>
              <a:rPr dirty="0" sz="1350" spc="22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departure</a:t>
            </a:r>
            <a:r>
              <a:rPr dirty="0" sz="1350" spc="22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warnings,</a:t>
            </a:r>
            <a:r>
              <a:rPr dirty="0" sz="1350" spc="22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22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adaptive </a:t>
            </a:r>
            <a:r>
              <a:rPr dirty="0" sz="1350" spc="-40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cruise</a:t>
            </a:r>
            <a:r>
              <a:rPr dirty="0" sz="1350" spc="-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control.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3929" y="257"/>
            <a:ext cx="2846069" cy="643864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83762" y="2315755"/>
            <a:ext cx="3685540" cy="1686560"/>
          </a:xfrm>
          <a:custGeom>
            <a:avLst/>
            <a:gdLst/>
            <a:ahLst/>
            <a:cxnLst/>
            <a:rect l="l" t="t" r="r" b="b"/>
            <a:pathLst>
              <a:path w="3685540" h="1686560">
                <a:moveTo>
                  <a:pt x="3684934" y="1686051"/>
                </a:moveTo>
                <a:lnTo>
                  <a:pt x="0" y="1686051"/>
                </a:lnTo>
                <a:lnTo>
                  <a:pt x="0" y="0"/>
                </a:lnTo>
                <a:lnTo>
                  <a:pt x="3684934" y="0"/>
                </a:lnTo>
                <a:lnTo>
                  <a:pt x="3684934" y="1686051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3720" y="4047876"/>
            <a:ext cx="7419975" cy="1400175"/>
          </a:xfrm>
          <a:custGeom>
            <a:avLst/>
            <a:gdLst/>
            <a:ahLst/>
            <a:cxnLst/>
            <a:rect l="l" t="t" r="r" b="b"/>
            <a:pathLst>
              <a:path w="7419975" h="1400175">
                <a:moveTo>
                  <a:pt x="7416800" y="1402333"/>
                </a:moveTo>
                <a:lnTo>
                  <a:pt x="0" y="1402333"/>
                </a:lnTo>
                <a:lnTo>
                  <a:pt x="0" y="0"/>
                </a:lnTo>
                <a:lnTo>
                  <a:pt x="7416800" y="0"/>
                </a:lnTo>
                <a:lnTo>
                  <a:pt x="7416800" y="1402333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14473" y="2315755"/>
            <a:ext cx="3685540" cy="1686560"/>
          </a:xfrm>
          <a:custGeom>
            <a:avLst/>
            <a:gdLst/>
            <a:ahLst/>
            <a:cxnLst/>
            <a:rect l="l" t="t" r="r" b="b"/>
            <a:pathLst>
              <a:path w="3685540" h="1686560">
                <a:moveTo>
                  <a:pt x="3685667" y="1687829"/>
                </a:moveTo>
                <a:lnTo>
                  <a:pt x="127" y="1687829"/>
                </a:lnTo>
                <a:lnTo>
                  <a:pt x="127" y="0"/>
                </a:lnTo>
                <a:lnTo>
                  <a:pt x="3685667" y="0"/>
                </a:lnTo>
                <a:lnTo>
                  <a:pt x="3685667" y="1687829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704" y="1008141"/>
            <a:ext cx="5943600" cy="10541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  <a:tabLst>
                <a:tab pos="2178685" algn="l"/>
                <a:tab pos="3082290" algn="l"/>
              </a:tabLst>
            </a:pPr>
            <a:r>
              <a:rPr dirty="0" spc="325">
                <a:latin typeface="Trebuchet MS"/>
                <a:cs typeface="Trebuchet MS"/>
              </a:rPr>
              <a:t>B</a:t>
            </a:r>
            <a:r>
              <a:rPr dirty="0" spc="110">
                <a:latin typeface="Trebuchet MS"/>
                <a:cs typeface="Trebuchet MS"/>
              </a:rPr>
              <a:t>e</a:t>
            </a:r>
            <a:r>
              <a:rPr dirty="0" spc="280">
                <a:latin typeface="Trebuchet MS"/>
                <a:cs typeface="Trebuchet MS"/>
              </a:rPr>
              <a:t>n</a:t>
            </a:r>
            <a:r>
              <a:rPr dirty="0" spc="110">
                <a:latin typeface="Trebuchet MS"/>
                <a:cs typeface="Trebuchet MS"/>
              </a:rPr>
              <a:t>e</a:t>
            </a:r>
            <a:r>
              <a:rPr dirty="0" spc="-60">
                <a:latin typeface="Trebuchet MS"/>
                <a:cs typeface="Trebuchet MS"/>
              </a:rPr>
              <a:t>f</a:t>
            </a:r>
            <a:r>
              <a:rPr dirty="0" spc="-60">
                <a:latin typeface="Trebuchet MS"/>
                <a:cs typeface="Trebuchet MS"/>
              </a:rPr>
              <a:t>i</a:t>
            </a:r>
            <a:r>
              <a:rPr dirty="0" spc="-85">
                <a:latin typeface="Trebuchet MS"/>
                <a:cs typeface="Trebuchet MS"/>
              </a:rPr>
              <a:t>t</a:t>
            </a:r>
            <a:r>
              <a:rPr dirty="0" spc="250">
                <a:latin typeface="Trebuchet MS"/>
                <a:cs typeface="Trebuchet MS"/>
              </a:rPr>
              <a:t>s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dirty="0" spc="275">
                <a:latin typeface="Trebuchet MS"/>
                <a:cs typeface="Trebuchet MS"/>
              </a:rPr>
              <a:t>o</a:t>
            </a:r>
            <a:r>
              <a:rPr dirty="0" spc="-105">
                <a:latin typeface="Trebuchet MS"/>
                <a:cs typeface="Trebuchet MS"/>
              </a:rPr>
              <a:t>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dirty="0" spc="50">
                <a:latin typeface="Trebuchet MS"/>
                <a:cs typeface="Trebuchet MS"/>
              </a:rPr>
              <a:t>I</a:t>
            </a:r>
            <a:r>
              <a:rPr dirty="0" spc="385">
                <a:latin typeface="Trebuchet MS"/>
                <a:cs typeface="Trebuchet MS"/>
              </a:rPr>
              <a:t>m</a:t>
            </a:r>
            <a:r>
              <a:rPr dirty="0" spc="240">
                <a:latin typeface="Trebuchet MS"/>
                <a:cs typeface="Trebuchet MS"/>
              </a:rPr>
              <a:t>p</a:t>
            </a:r>
            <a:r>
              <a:rPr dirty="0" spc="-95">
                <a:latin typeface="Trebuchet MS"/>
                <a:cs typeface="Trebuchet MS"/>
              </a:rPr>
              <a:t>l</a:t>
            </a:r>
            <a:r>
              <a:rPr dirty="0" spc="110">
                <a:latin typeface="Trebuchet MS"/>
                <a:cs typeface="Trebuchet MS"/>
              </a:rPr>
              <a:t>e</a:t>
            </a:r>
            <a:r>
              <a:rPr dirty="0" spc="385">
                <a:latin typeface="Trebuchet MS"/>
                <a:cs typeface="Trebuchet MS"/>
              </a:rPr>
              <a:t>m</a:t>
            </a:r>
            <a:r>
              <a:rPr dirty="0" spc="110">
                <a:latin typeface="Trebuchet MS"/>
                <a:cs typeface="Trebuchet MS"/>
              </a:rPr>
              <a:t>e</a:t>
            </a:r>
            <a:r>
              <a:rPr dirty="0" spc="280">
                <a:latin typeface="Trebuchet MS"/>
                <a:cs typeface="Trebuchet MS"/>
              </a:rPr>
              <a:t>n</a:t>
            </a:r>
            <a:r>
              <a:rPr dirty="0" spc="-85">
                <a:latin typeface="Trebuchet MS"/>
                <a:cs typeface="Trebuchet MS"/>
              </a:rPr>
              <a:t>t</a:t>
            </a:r>
            <a:r>
              <a:rPr dirty="0" spc="-60">
                <a:latin typeface="Trebuchet MS"/>
                <a:cs typeface="Trebuchet MS"/>
              </a:rPr>
              <a:t>i</a:t>
            </a:r>
            <a:r>
              <a:rPr dirty="0" spc="280">
                <a:latin typeface="Trebuchet MS"/>
                <a:cs typeface="Trebuchet MS"/>
              </a:rPr>
              <a:t>n</a:t>
            </a:r>
            <a:r>
              <a:rPr dirty="0" spc="105">
                <a:latin typeface="Trebuchet MS"/>
                <a:cs typeface="Trebuchet MS"/>
              </a:rPr>
              <a:t>g  </a:t>
            </a:r>
            <a:r>
              <a:rPr dirty="0" spc="200">
                <a:latin typeface="Trebuchet MS"/>
                <a:cs typeface="Trebuchet MS"/>
              </a:rPr>
              <a:t>Road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105">
                <a:latin typeface="Trebuchet MS"/>
                <a:cs typeface="Trebuchet MS"/>
              </a:rPr>
              <a:t>Detection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 spc="185">
                <a:latin typeface="Trebuchet MS"/>
                <a:cs typeface="Trebuchet MS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526" y="2393130"/>
            <a:ext cx="3107690" cy="125285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100">
                <a:solidFill>
                  <a:srgbClr val="2A2E3C"/>
                </a:solidFill>
                <a:latin typeface="Trebuchet MS"/>
                <a:cs typeface="Trebuchet MS"/>
              </a:rPr>
              <a:t>Enhanced</a:t>
            </a:r>
            <a:r>
              <a:rPr dirty="0" sz="1650" spc="-5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650" spc="45">
                <a:solidFill>
                  <a:srgbClr val="2A2E3C"/>
                </a:solidFill>
                <a:latin typeface="Trebuchet MS"/>
                <a:cs typeface="Trebuchet MS"/>
              </a:rPr>
              <a:t>Safety</a:t>
            </a:r>
            <a:endParaRPr sz="165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5">
                <a:solidFill>
                  <a:srgbClr val="2A2E3C"/>
                </a:solidFill>
                <a:latin typeface="Trebuchet MS"/>
                <a:cs typeface="Trebuchet MS"/>
              </a:rPr>
              <a:t>Significant</a:t>
            </a:r>
            <a:r>
              <a:rPr dirty="0" sz="1350" spc="1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reduction</a:t>
            </a:r>
            <a:r>
              <a:rPr dirty="0" sz="1350" spc="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2A2E3C"/>
                </a:solidFill>
                <a:latin typeface="Trebuchet MS"/>
                <a:cs typeface="Trebuchet MS"/>
              </a:rPr>
              <a:t>in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2A2E3C"/>
                </a:solidFill>
                <a:latin typeface="Trebuchet MS"/>
                <a:cs typeface="Trebuchet MS"/>
              </a:rPr>
              <a:t>the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2A2E3C"/>
                </a:solidFill>
                <a:latin typeface="Trebuchet MS"/>
                <a:cs typeface="Trebuchet MS"/>
              </a:rPr>
              <a:t>number </a:t>
            </a:r>
            <a:r>
              <a:rPr dirty="0" sz="1350" spc="-39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rebuchet MS"/>
                <a:cs typeface="Trebuchet MS"/>
              </a:rPr>
              <a:t>and </a:t>
            </a:r>
            <a:r>
              <a:rPr dirty="0" sz="1350" spc="5">
                <a:solidFill>
                  <a:srgbClr val="2A2E3C"/>
                </a:solidFill>
                <a:latin typeface="Trebuchet MS"/>
                <a:cs typeface="Trebuchet MS"/>
              </a:rPr>
              <a:t>severity</a:t>
            </a:r>
            <a:r>
              <a:rPr dirty="0" sz="1350" spc="1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2A2E3C"/>
                </a:solidFill>
                <a:latin typeface="Trebuchet MS"/>
                <a:cs typeface="Trebuchet MS"/>
              </a:rPr>
              <a:t>of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rebuchet MS"/>
                <a:cs typeface="Trebuchet MS"/>
              </a:rPr>
              <a:t>road</a:t>
            </a:r>
            <a:r>
              <a:rPr dirty="0" sz="1350" spc="5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2A2E3C"/>
                </a:solidFill>
                <a:latin typeface="Trebuchet MS"/>
                <a:cs typeface="Trebuchet MS"/>
              </a:rPr>
              <a:t>accidents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rebuchet MS"/>
                <a:cs typeface="Trebuchet MS"/>
              </a:rPr>
              <a:t>and </a:t>
            </a:r>
            <a:r>
              <a:rPr dirty="0" sz="1350" spc="6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2A2E3C"/>
                </a:solidFill>
                <a:latin typeface="Trebuchet MS"/>
                <a:cs typeface="Trebuchet MS"/>
              </a:rPr>
              <a:t>collisions.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526" y="4125369"/>
            <a:ext cx="6715759" cy="995044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650" spc="80">
                <a:solidFill>
                  <a:srgbClr val="2A2E3C"/>
                </a:solidFill>
                <a:latin typeface="Trebuchet MS"/>
                <a:cs typeface="Trebuchet MS"/>
              </a:rPr>
              <a:t>Environmental</a:t>
            </a:r>
            <a:r>
              <a:rPr dirty="0" sz="1650" spc="-6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650" spc="70">
                <a:solidFill>
                  <a:srgbClr val="2A2E3C"/>
                </a:solidFill>
                <a:latin typeface="Trebuchet MS"/>
                <a:cs typeface="Trebuchet MS"/>
              </a:rPr>
              <a:t>Impact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50">
                <a:solidFill>
                  <a:srgbClr val="2A2E3C"/>
                </a:solidFill>
                <a:latin typeface="Trebuchet MS"/>
                <a:cs typeface="Trebuchet MS"/>
              </a:rPr>
              <a:t>Reduced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2A2E3C"/>
                </a:solidFill>
                <a:latin typeface="Trebuchet MS"/>
                <a:cs typeface="Trebuchet MS"/>
              </a:rPr>
              <a:t>carbon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2A2E3C"/>
                </a:solidFill>
                <a:latin typeface="Trebuchet MS"/>
                <a:cs typeface="Trebuchet MS"/>
              </a:rPr>
              <a:t>emissions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2A2E3C"/>
                </a:solidFill>
                <a:latin typeface="Trebuchet MS"/>
                <a:cs typeface="Trebuchet MS"/>
              </a:rPr>
              <a:t>and</a:t>
            </a:r>
            <a:r>
              <a:rPr dirty="0" sz="1350" spc="-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5">
                <a:solidFill>
                  <a:srgbClr val="2A2E3C"/>
                </a:solidFill>
                <a:latin typeface="Trebuchet MS"/>
                <a:cs typeface="Trebuchet MS"/>
              </a:rPr>
              <a:t>fuel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2A2E3C"/>
                </a:solidFill>
                <a:latin typeface="Trebuchet MS"/>
                <a:cs typeface="Trebuchet MS"/>
              </a:rPr>
              <a:t>consumption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rebuchet MS"/>
                <a:cs typeface="Trebuchet MS"/>
              </a:rPr>
              <a:t>through</a:t>
            </a:r>
            <a:r>
              <a:rPr dirty="0" sz="1350" spc="-2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rebuchet MS"/>
                <a:cs typeface="Trebuchet MS"/>
              </a:rPr>
              <a:t>optimized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Trebuchet MS"/>
                <a:cs typeface="Trebuchet MS"/>
              </a:rPr>
              <a:t>traffic</a:t>
            </a:r>
            <a:r>
              <a:rPr dirty="0" sz="13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rebuchet MS"/>
                <a:cs typeface="Trebuchet MS"/>
              </a:rPr>
              <a:t>control </a:t>
            </a:r>
            <a:r>
              <a:rPr dirty="0" sz="1350" spc="-39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2A2E3C"/>
                </a:solidFill>
                <a:latin typeface="Trebuchet MS"/>
                <a:cs typeface="Trebuchet MS"/>
              </a:rPr>
              <a:t>and</a:t>
            </a:r>
            <a:r>
              <a:rPr dirty="0" sz="1350" spc="-4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Trebuchet MS"/>
                <a:cs typeface="Trebuchet MS"/>
              </a:rPr>
              <a:t>flow.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3602" y="2393130"/>
            <a:ext cx="3185795" cy="125285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15">
                <a:solidFill>
                  <a:srgbClr val="2A2E3C"/>
                </a:solidFill>
                <a:latin typeface="Trebuchet MS"/>
                <a:cs typeface="Trebuchet MS"/>
              </a:rPr>
              <a:t>Efficient</a:t>
            </a:r>
            <a:r>
              <a:rPr dirty="0" sz="1650" spc="-3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650" spc="5">
                <a:solidFill>
                  <a:srgbClr val="2A2E3C"/>
                </a:solidFill>
                <a:latin typeface="Trebuchet MS"/>
                <a:cs typeface="Trebuchet MS"/>
              </a:rPr>
              <a:t>Traffic</a:t>
            </a:r>
            <a:r>
              <a:rPr dirty="0" sz="1650" spc="-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650" spc="50">
                <a:solidFill>
                  <a:srgbClr val="2A2E3C"/>
                </a:solidFill>
                <a:latin typeface="Trebuchet MS"/>
                <a:cs typeface="Trebuchet MS"/>
              </a:rPr>
              <a:t>Flow</a:t>
            </a:r>
            <a:endParaRPr sz="165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45">
                <a:solidFill>
                  <a:srgbClr val="2A2E3C"/>
                </a:solidFill>
                <a:latin typeface="Trebuchet MS"/>
                <a:cs typeface="Trebuchet MS"/>
              </a:rPr>
              <a:t>Improved </a:t>
            </a:r>
            <a:r>
              <a:rPr dirty="0" sz="1350" spc="-30">
                <a:solidFill>
                  <a:srgbClr val="2A2E3C"/>
                </a:solidFill>
                <a:latin typeface="Trebuchet MS"/>
                <a:cs typeface="Trebuchet MS"/>
              </a:rPr>
              <a:t>traffic </a:t>
            </a:r>
            <a:r>
              <a:rPr dirty="0" sz="1350" spc="50">
                <a:solidFill>
                  <a:srgbClr val="2A2E3C"/>
                </a:solidFill>
                <a:latin typeface="Trebuchet MS"/>
                <a:cs typeface="Trebuchet MS"/>
              </a:rPr>
              <a:t>management </a:t>
            </a:r>
            <a:r>
              <a:rPr dirty="0" sz="1350" spc="20">
                <a:solidFill>
                  <a:srgbClr val="2A2E3C"/>
                </a:solidFill>
                <a:latin typeface="Trebuchet MS"/>
                <a:cs typeface="Trebuchet MS"/>
              </a:rPr>
              <a:t>leading </a:t>
            </a:r>
            <a:r>
              <a:rPr dirty="0" sz="1350" spc="2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2A2E3C"/>
                </a:solidFill>
                <a:latin typeface="Trebuchet MS"/>
                <a:cs typeface="Trebuchet MS"/>
              </a:rPr>
              <a:t>to </a:t>
            </a:r>
            <a:r>
              <a:rPr dirty="0" sz="1350" spc="35">
                <a:solidFill>
                  <a:srgbClr val="2A2E3C"/>
                </a:solidFill>
                <a:latin typeface="Trebuchet MS"/>
                <a:cs typeface="Trebuchet MS"/>
              </a:rPr>
              <a:t>reduced congestion </a:t>
            </a:r>
            <a:r>
              <a:rPr dirty="0" sz="1350" spc="60">
                <a:solidFill>
                  <a:srgbClr val="2A2E3C"/>
                </a:solidFill>
                <a:latin typeface="Trebuchet MS"/>
                <a:cs typeface="Trebuchet MS"/>
              </a:rPr>
              <a:t>and </a:t>
            </a:r>
            <a:r>
              <a:rPr dirty="0" sz="1350" spc="55">
                <a:solidFill>
                  <a:srgbClr val="2A2E3C"/>
                </a:solidFill>
                <a:latin typeface="Trebuchet MS"/>
                <a:cs typeface="Trebuchet MS"/>
              </a:rPr>
              <a:t>smoother </a:t>
            </a:r>
            <a:r>
              <a:rPr dirty="0" sz="1350" spc="60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Trebuchet MS"/>
                <a:cs typeface="Trebuchet MS"/>
              </a:rPr>
              <a:t>travel</a:t>
            </a:r>
            <a:r>
              <a:rPr dirty="0" sz="1350" spc="-65">
                <a:solidFill>
                  <a:srgbClr val="2A2E3C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2A2E3C"/>
                </a:solidFill>
                <a:latin typeface="Trebuchet MS"/>
                <a:cs typeface="Trebuchet MS"/>
              </a:rPr>
              <a:t>experiences.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"/>
            <a:ext cx="11429999" cy="21410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92475" y="3657675"/>
            <a:ext cx="504825" cy="514984"/>
          </a:xfrm>
          <a:custGeom>
            <a:avLst/>
            <a:gdLst/>
            <a:ahLst/>
            <a:cxnLst/>
            <a:rect l="l" t="t" r="r" b="b"/>
            <a:pathLst>
              <a:path w="504825" h="514985">
                <a:moveTo>
                  <a:pt x="507745" y="517651"/>
                </a:moveTo>
                <a:lnTo>
                  <a:pt x="0" y="517651"/>
                </a:lnTo>
                <a:lnTo>
                  <a:pt x="0" y="0"/>
                </a:lnTo>
                <a:lnTo>
                  <a:pt x="507745" y="0"/>
                </a:lnTo>
                <a:lnTo>
                  <a:pt x="507745" y="517651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1935" y="3657679"/>
            <a:ext cx="504825" cy="514984"/>
          </a:xfrm>
          <a:custGeom>
            <a:avLst/>
            <a:gdLst/>
            <a:ahLst/>
            <a:cxnLst/>
            <a:rect l="l" t="t" r="r" b="b"/>
            <a:pathLst>
              <a:path w="504825" h="514985">
                <a:moveTo>
                  <a:pt x="507745" y="517779"/>
                </a:moveTo>
                <a:lnTo>
                  <a:pt x="0" y="517779"/>
                </a:lnTo>
                <a:lnTo>
                  <a:pt x="0" y="127"/>
                </a:lnTo>
                <a:lnTo>
                  <a:pt x="507745" y="127"/>
                </a:lnTo>
                <a:lnTo>
                  <a:pt x="507745" y="517779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1395" y="3657687"/>
            <a:ext cx="505459" cy="514984"/>
          </a:xfrm>
          <a:custGeom>
            <a:avLst/>
            <a:gdLst/>
            <a:ahLst/>
            <a:cxnLst/>
            <a:rect l="l" t="t" r="r" b="b"/>
            <a:pathLst>
              <a:path w="505459" h="514985">
                <a:moveTo>
                  <a:pt x="507745" y="517651"/>
                </a:moveTo>
                <a:lnTo>
                  <a:pt x="0" y="517651"/>
                </a:lnTo>
                <a:lnTo>
                  <a:pt x="0" y="0"/>
                </a:lnTo>
                <a:lnTo>
                  <a:pt x="507745" y="0"/>
                </a:lnTo>
                <a:lnTo>
                  <a:pt x="507745" y="517651"/>
                </a:lnTo>
                <a:close/>
              </a:path>
            </a:pathLst>
          </a:custGeom>
          <a:solidFill>
            <a:srgbClr val="E2C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8515" y="2752064"/>
            <a:ext cx="8463915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55">
                <a:latin typeface="Tahoma"/>
                <a:cs typeface="Tahoma"/>
              </a:rPr>
              <a:t>Challenges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in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Road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 spc="165">
                <a:latin typeface="Tahoma"/>
                <a:cs typeface="Tahoma"/>
              </a:rPr>
              <a:t>Detection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40">
                <a:latin typeface="Tahoma"/>
                <a:cs typeface="Tahoma"/>
              </a:rPr>
              <a:t>Technology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3115" y="3697856"/>
            <a:ext cx="145415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9890" algn="l"/>
              </a:tabLst>
            </a:pPr>
            <a:r>
              <a:rPr dirty="0" baseline="29166" sz="3000" spc="89">
                <a:solidFill>
                  <a:srgbClr val="2A2E3C"/>
                </a:solidFill>
                <a:latin typeface="Tahoma"/>
                <a:cs typeface="Tahoma"/>
              </a:rPr>
              <a:t>1</a:t>
            </a:r>
            <a:r>
              <a:rPr dirty="0" baseline="29166" sz="3000" spc="89">
                <a:solidFill>
                  <a:srgbClr val="2A2E3C"/>
                </a:solidFill>
                <a:latin typeface="Tahoma"/>
                <a:cs typeface="Tahoma"/>
              </a:rPr>
              <a:t>	</a:t>
            </a:r>
            <a:r>
              <a:rPr dirty="0" baseline="29166" sz="3000" spc="89">
                <a:solidFill>
                  <a:srgbClr val="2A2E3C"/>
                </a:solidFill>
                <a:latin typeface="Tahoma"/>
                <a:cs typeface="Tahoma"/>
              </a:rPr>
              <a:t>2</a:t>
            </a:r>
            <a:r>
              <a:rPr dirty="0" baseline="29166" sz="3000" spc="-262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650" spc="-844">
                <a:solidFill>
                  <a:srgbClr val="2A2E3C"/>
                </a:solidFill>
                <a:latin typeface="Tahoma"/>
                <a:cs typeface="Tahoma"/>
              </a:rPr>
              <a:t>d</a:t>
            </a:r>
            <a:r>
              <a:rPr dirty="0" baseline="29166" sz="3000" spc="-179">
                <a:solidFill>
                  <a:srgbClr val="2A2E3C"/>
                </a:solidFill>
                <a:latin typeface="Tahoma"/>
                <a:cs typeface="Tahoma"/>
              </a:rPr>
              <a:t>3</a:t>
            </a:r>
            <a:r>
              <a:rPr dirty="0" sz="1650" spc="40">
                <a:solidFill>
                  <a:srgbClr val="2A2E3C"/>
                </a:solidFill>
                <a:latin typeface="Tahoma"/>
                <a:cs typeface="Tahoma"/>
              </a:rPr>
              <a:t>v</a:t>
            </a: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sz="1650" spc="110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650" spc="85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650" spc="75">
                <a:solidFill>
                  <a:srgbClr val="2A2E3C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861" y="3891568"/>
            <a:ext cx="2050414" cy="149606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Weather</a:t>
            </a:r>
            <a:endParaRPr sz="1650">
              <a:latin typeface="Tahoma"/>
              <a:cs typeface="Tahoma"/>
            </a:endParaRPr>
          </a:p>
          <a:p>
            <a:pPr marL="38100" marR="30480">
              <a:lnSpc>
                <a:spcPct val="122500"/>
              </a:lnSpc>
              <a:spcBef>
                <a:spcPts val="360"/>
              </a:spcBef>
            </a:pP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h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lle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d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it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g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in</a:t>
            </a:r>
            <a:r>
              <a:rPr dirty="0" baseline="28619" sz="2475" spc="-307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350" spc="-204">
                <a:solidFill>
                  <a:srgbClr val="2A2E3C"/>
                </a:solidFill>
                <a:latin typeface="Tahoma"/>
                <a:cs typeface="Tahoma"/>
              </a:rPr>
              <a:t>accurate </a:t>
            </a:r>
            <a:r>
              <a:rPr dirty="0" sz="1350" spc="-20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detection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during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heavy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rain,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snow,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A2E3C"/>
                </a:solidFill>
                <a:latin typeface="Tahoma"/>
                <a:cs typeface="Tahoma"/>
              </a:rPr>
              <a:t>fog,</a:t>
            </a:r>
            <a:r>
              <a:rPr dirty="0" sz="1350" spc="-8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5">
                <a:solidFill>
                  <a:srgbClr val="2A2E3C"/>
                </a:solidFill>
                <a:latin typeface="Tahoma"/>
                <a:cs typeface="Tahoma"/>
              </a:rPr>
              <a:t>or </a:t>
            </a:r>
            <a:r>
              <a:rPr dirty="0" sz="1350" spc="-4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other</a:t>
            </a:r>
            <a:r>
              <a:rPr dirty="0" sz="1350" spc="-1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weather</a:t>
            </a:r>
            <a:r>
              <a:rPr dirty="0" sz="1350" spc="-10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extremes.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9331" y="3740624"/>
            <a:ext cx="2203450" cy="19062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 marR="1525905">
              <a:lnSpc>
                <a:spcPts val="1950"/>
              </a:lnSpc>
              <a:spcBef>
                <a:spcPts val="225"/>
              </a:spcBef>
            </a:pPr>
            <a:r>
              <a:rPr dirty="0" sz="1650" spc="60">
                <a:solidFill>
                  <a:srgbClr val="2A2E3C"/>
                </a:solidFill>
                <a:latin typeface="Tahoma"/>
                <a:cs typeface="Tahoma"/>
              </a:rPr>
              <a:t>High- </a:t>
            </a:r>
            <a:r>
              <a:rPr dirty="0" sz="1650" spc="6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650" spc="135">
                <a:solidFill>
                  <a:srgbClr val="2A2E3C"/>
                </a:solidFill>
                <a:latin typeface="Tahoma"/>
                <a:cs typeface="Tahoma"/>
              </a:rPr>
              <a:t>p</a:t>
            </a: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ee</a:t>
            </a:r>
            <a:r>
              <a:rPr dirty="0" sz="1650" spc="114">
                <a:solidFill>
                  <a:srgbClr val="2A2E3C"/>
                </a:solidFill>
                <a:latin typeface="Tahoma"/>
                <a:cs typeface="Tahoma"/>
              </a:rPr>
              <a:t>d</a:t>
            </a:r>
            <a:endParaRPr sz="1650">
              <a:latin typeface="Tahoma"/>
              <a:cs typeface="Tahoma"/>
            </a:endParaRPr>
          </a:p>
          <a:p>
            <a:pPr marL="38100" marR="30480">
              <a:lnSpc>
                <a:spcPct val="123100"/>
              </a:lnSpc>
              <a:spcBef>
                <a:spcPts val="300"/>
              </a:spcBef>
            </a:pPr>
            <a:r>
              <a:rPr dirty="0" sz="1350" spc="-760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baseline="28619" sz="2475" spc="-262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350" spc="-560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baseline="28619" sz="2475" spc="-202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sz="1350" spc="-400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baseline="28619" sz="2475" spc="-652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sz="1350" spc="-229">
                <a:solidFill>
                  <a:srgbClr val="2A2E3C"/>
                </a:solidFill>
                <a:latin typeface="Tahoma"/>
                <a:cs typeface="Tahoma"/>
              </a:rPr>
              <a:t>u</a:t>
            </a:r>
            <a:r>
              <a:rPr dirty="0" baseline="28619" sz="2475" spc="-944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350" spc="-100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baseline="28619" sz="2475" spc="-1110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350" spc="65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-745">
                <a:solidFill>
                  <a:srgbClr val="2A2E3C"/>
                </a:solidFill>
                <a:latin typeface="Tahoma"/>
                <a:cs typeface="Tahoma"/>
              </a:rPr>
              <a:t>g</a:t>
            </a:r>
            <a:r>
              <a:rPr dirty="0" baseline="28619" sz="2475" spc="165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baseline="28619" sz="2475" spc="-22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350" spc="-409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baseline="28619" sz="2475" spc="-652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sz="1350" spc="-140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baseline="28619" sz="2475" spc="-839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350" spc="70">
                <a:solidFill>
                  <a:srgbClr val="2A2E3C"/>
                </a:solidFill>
                <a:latin typeface="Tahoma"/>
                <a:cs typeface="Tahoma"/>
              </a:rPr>
              <a:t>p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350" spc="75">
                <a:solidFill>
                  <a:srgbClr val="2A2E3C"/>
                </a:solidFill>
                <a:latin typeface="Tahoma"/>
                <a:cs typeface="Tahoma"/>
              </a:rPr>
              <a:t>d</a:t>
            </a:r>
            <a:r>
              <a:rPr dirty="0" sz="1350" spc="-7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350" spc="65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75">
                <a:solidFill>
                  <a:srgbClr val="2A2E3C"/>
                </a:solidFill>
                <a:latin typeface="Tahoma"/>
                <a:cs typeface="Tahoma"/>
              </a:rPr>
              <a:t>d</a:t>
            </a:r>
            <a:r>
              <a:rPr dirty="0" sz="1350" spc="-7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70">
                <a:solidFill>
                  <a:srgbClr val="2A2E3C"/>
                </a:solidFill>
                <a:latin typeface="Tahoma"/>
                <a:cs typeface="Tahoma"/>
              </a:rPr>
              <a:t>p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sz="1350" spc="15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e 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road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detection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performance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at </a:t>
            </a:r>
            <a:r>
              <a:rPr dirty="0" sz="1350" spc="35">
                <a:solidFill>
                  <a:srgbClr val="2A2E3C"/>
                </a:solidFill>
                <a:latin typeface="Tahoma"/>
                <a:cs typeface="Tahoma"/>
              </a:rPr>
              <a:t>high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speeds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in complex 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driving</a:t>
            </a:r>
            <a:r>
              <a:rPr dirty="0" sz="1350" spc="-8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situations.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8800" y="3740624"/>
            <a:ext cx="2185035" cy="19062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 marR="1008380">
              <a:lnSpc>
                <a:spcPts val="1950"/>
              </a:lnSpc>
              <a:spcBef>
                <a:spcPts val="225"/>
              </a:spcBef>
            </a:pPr>
            <a:r>
              <a:rPr dirty="0" sz="1650" spc="-125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650" spc="130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650" spc="65">
                <a:solidFill>
                  <a:srgbClr val="2A2E3C"/>
                </a:solidFill>
                <a:latin typeface="Tahoma"/>
                <a:cs typeface="Tahoma"/>
              </a:rPr>
              <a:t>t</a:t>
            </a:r>
            <a:r>
              <a:rPr dirty="0" sz="1650" spc="95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sz="1650" spc="20">
                <a:solidFill>
                  <a:srgbClr val="2A2E3C"/>
                </a:solidFill>
                <a:latin typeface="Tahoma"/>
                <a:cs typeface="Tahoma"/>
              </a:rPr>
              <a:t>g</a:t>
            </a:r>
            <a:r>
              <a:rPr dirty="0" sz="1650" spc="110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650" spc="90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650" spc="65">
                <a:solidFill>
                  <a:srgbClr val="2A2E3C"/>
                </a:solidFill>
                <a:latin typeface="Tahoma"/>
                <a:cs typeface="Tahoma"/>
              </a:rPr>
              <a:t>t</a:t>
            </a:r>
            <a:r>
              <a:rPr dirty="0" sz="1650" spc="65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650" spc="135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sz="1650" spc="80">
                <a:solidFill>
                  <a:srgbClr val="2A2E3C"/>
                </a:solidFill>
                <a:latin typeface="Tahoma"/>
                <a:cs typeface="Tahoma"/>
              </a:rPr>
              <a:t>n  </a:t>
            </a:r>
            <a:r>
              <a:rPr dirty="0" sz="1650" spc="85">
                <a:solidFill>
                  <a:srgbClr val="2A2E3C"/>
                </a:solidFill>
                <a:latin typeface="Tahoma"/>
                <a:cs typeface="Tahoma"/>
              </a:rPr>
              <a:t>with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yn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fr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a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hr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s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t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i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u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zi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c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n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t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g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u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r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o</a:t>
            </a:r>
            <a:r>
              <a:rPr dirty="0" baseline="28619" sz="2475" spc="-434">
                <a:solidFill>
                  <a:srgbClr val="2A2E3C"/>
                </a:solidFill>
                <a:latin typeface="Tahoma"/>
                <a:cs typeface="Tahoma"/>
              </a:rPr>
              <a:t>e</a:t>
            </a:r>
            <a:r>
              <a:rPr dirty="0" sz="1350" spc="-290">
                <a:solidFill>
                  <a:srgbClr val="2A2E3C"/>
                </a:solidFill>
                <a:latin typeface="Tahoma"/>
                <a:cs typeface="Tahoma"/>
              </a:rPr>
              <a:t>ad</a:t>
            </a:r>
            <a:endParaRPr sz="1350">
              <a:latin typeface="Tahoma"/>
              <a:cs typeface="Tahoma"/>
            </a:endParaRPr>
          </a:p>
          <a:p>
            <a:pPr marL="38100" marR="30480">
              <a:lnSpc>
                <a:spcPts val="2020"/>
              </a:lnSpc>
              <a:spcBef>
                <a:spcPts val="60"/>
              </a:spcBef>
            </a:pP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detection systems with </a:t>
            </a:r>
            <a:r>
              <a:rPr dirty="0" sz="1350" spc="4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30">
                <a:solidFill>
                  <a:srgbClr val="2A2E3C"/>
                </a:solidFill>
                <a:latin typeface="Tahoma"/>
                <a:cs typeface="Tahoma"/>
              </a:rPr>
              <a:t>existing</a:t>
            </a:r>
            <a:r>
              <a:rPr dirty="0" sz="1350" spc="-9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40">
                <a:solidFill>
                  <a:srgbClr val="2A2E3C"/>
                </a:solidFill>
                <a:latin typeface="Tahoma"/>
                <a:cs typeface="Tahoma"/>
              </a:rPr>
              <a:t>infrastructure</a:t>
            </a:r>
            <a:r>
              <a:rPr dirty="0" sz="1350" spc="-90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and </a:t>
            </a:r>
            <a:r>
              <a:rPr dirty="0" sz="1350" spc="-40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2A2E3C"/>
                </a:solidFill>
                <a:latin typeface="Tahoma"/>
                <a:cs typeface="Tahoma"/>
              </a:rPr>
              <a:t>urban </a:t>
            </a:r>
            <a:r>
              <a:rPr dirty="0" sz="1350" spc="50">
                <a:solidFill>
                  <a:srgbClr val="2A2E3C"/>
                </a:solidFill>
                <a:latin typeface="Tahoma"/>
                <a:cs typeface="Tahoma"/>
              </a:rPr>
              <a:t>development </a:t>
            </a:r>
            <a:r>
              <a:rPr dirty="0" sz="1350" spc="55">
                <a:solidFill>
                  <a:srgbClr val="2A2E3C"/>
                </a:solidFill>
                <a:latin typeface="Tahoma"/>
                <a:cs typeface="Tahoma"/>
              </a:rPr>
              <a:t> </a:t>
            </a:r>
            <a:r>
              <a:rPr dirty="0" sz="1350" spc="25">
                <a:solidFill>
                  <a:srgbClr val="2A2E3C"/>
                </a:solidFill>
                <a:latin typeface="Tahoma"/>
                <a:cs typeface="Tahoma"/>
              </a:rPr>
              <a:t>projects.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"/>
            <a:ext cx="2867024" cy="64386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1803396"/>
            <a:ext cx="66674" cy="41528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8703" y="1955796"/>
            <a:ext cx="1000125" cy="390525"/>
            <a:chOff x="3568703" y="1955796"/>
            <a:chExt cx="1000125" cy="3905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9703" y="2120903"/>
              <a:ext cx="619124" cy="47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8703" y="1955796"/>
              <a:ext cx="409574" cy="3905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568703" y="3378203"/>
            <a:ext cx="1000125" cy="409575"/>
            <a:chOff x="3568703" y="3378203"/>
            <a:chExt cx="1000125" cy="4095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9703" y="3555996"/>
              <a:ext cx="619124" cy="47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8703" y="3378203"/>
              <a:ext cx="409574" cy="40957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568703" y="4813296"/>
            <a:ext cx="1000125" cy="409575"/>
            <a:chOff x="3568703" y="4813296"/>
            <a:chExt cx="1000125" cy="4095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9703" y="4991100"/>
              <a:ext cx="619124" cy="47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8703" y="4813296"/>
              <a:ext cx="419099" cy="40957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pc="-15"/>
              <a:t>F</a:t>
            </a:r>
            <a:r>
              <a:rPr dirty="0" spc="30"/>
              <a:t>u</a:t>
            </a:r>
            <a:r>
              <a:rPr dirty="0" spc="-10"/>
              <a:t>t</a:t>
            </a:r>
            <a:r>
              <a:rPr dirty="0" spc="30"/>
              <a:t>u</a:t>
            </a:r>
            <a:r>
              <a:rPr dirty="0" spc="50"/>
              <a:t>r</a:t>
            </a:r>
            <a:r>
              <a:rPr dirty="0" spc="15"/>
              <a:t>e  </a:t>
            </a:r>
            <a:r>
              <a:rPr dirty="0" spc="10"/>
              <a:t>Road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89575" y="1475333"/>
            <a:ext cx="1708785" cy="539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85">
                <a:solidFill>
                  <a:srgbClr val="2B3F41"/>
                </a:solidFill>
                <a:latin typeface="Lucida Sans Unicode"/>
                <a:cs typeface="Lucida Sans Unicode"/>
              </a:rPr>
              <a:t>S</a:t>
            </a:r>
            <a:r>
              <a:rPr dirty="0" sz="3350" spc="-20">
                <a:solidFill>
                  <a:srgbClr val="2B3F41"/>
                </a:solidFill>
                <a:latin typeface="Lucida Sans Unicode"/>
                <a:cs typeface="Lucida Sans Unicode"/>
              </a:rPr>
              <a:t>y</a:t>
            </a:r>
            <a:r>
              <a:rPr dirty="0" sz="3350" spc="-60">
                <a:solidFill>
                  <a:srgbClr val="2B3F41"/>
                </a:solidFill>
                <a:latin typeface="Lucida Sans Unicode"/>
                <a:cs typeface="Lucida Sans Unicode"/>
              </a:rPr>
              <a:t>s</a:t>
            </a:r>
            <a:r>
              <a:rPr dirty="0" sz="3350" spc="-10">
                <a:solidFill>
                  <a:srgbClr val="2B3F41"/>
                </a:solidFill>
                <a:latin typeface="Lucida Sans Unicode"/>
                <a:cs typeface="Lucida Sans Unicode"/>
              </a:rPr>
              <a:t>t</a:t>
            </a:r>
            <a:r>
              <a:rPr dirty="0" sz="3350" spc="70">
                <a:solidFill>
                  <a:srgbClr val="2B3F41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35">
                <a:solidFill>
                  <a:srgbClr val="2B3F41"/>
                </a:solidFill>
                <a:latin typeface="Lucida Sans Unicode"/>
                <a:cs typeface="Lucida Sans Unicode"/>
              </a:rPr>
              <a:t>m</a:t>
            </a:r>
            <a:r>
              <a:rPr dirty="0" sz="3350" spc="-105">
                <a:solidFill>
                  <a:srgbClr val="2B3F41"/>
                </a:solidFill>
                <a:latin typeface="Lucida Sans Unicode"/>
                <a:cs typeface="Lucida Sans Unicode"/>
              </a:rPr>
              <a:t>s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040" y="446833"/>
            <a:ext cx="3669665" cy="1053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89330" marR="5080" indent="-977265">
              <a:lnSpc>
                <a:spcPct val="100699"/>
              </a:lnSpc>
              <a:spcBef>
                <a:spcPts val="90"/>
              </a:spcBef>
              <a:tabLst>
                <a:tab pos="3279775" algn="l"/>
              </a:tabLst>
            </a:pPr>
            <a:r>
              <a:rPr dirty="0" sz="3350" spc="-20">
                <a:solidFill>
                  <a:srgbClr val="2B3F41"/>
                </a:solidFill>
                <a:latin typeface="Lucida Sans Unicode"/>
                <a:cs typeface="Lucida Sans Unicode"/>
              </a:rPr>
              <a:t>D</a:t>
            </a:r>
            <a:r>
              <a:rPr dirty="0" sz="3350" spc="70">
                <a:solidFill>
                  <a:srgbClr val="2B3F41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-5">
                <a:solidFill>
                  <a:srgbClr val="2B3F41"/>
                </a:solidFill>
                <a:latin typeface="Lucida Sans Unicode"/>
                <a:cs typeface="Lucida Sans Unicode"/>
              </a:rPr>
              <a:t>v</a:t>
            </a:r>
            <a:r>
              <a:rPr dirty="0" sz="3350" spc="70">
                <a:solidFill>
                  <a:srgbClr val="2B3F41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-75">
                <a:solidFill>
                  <a:srgbClr val="2B3F41"/>
                </a:solidFill>
                <a:latin typeface="Lucida Sans Unicode"/>
                <a:cs typeface="Lucida Sans Unicode"/>
              </a:rPr>
              <a:t>l</a:t>
            </a:r>
            <a:r>
              <a:rPr dirty="0" sz="3350" spc="15">
                <a:solidFill>
                  <a:srgbClr val="2B3F41"/>
                </a:solidFill>
                <a:latin typeface="Lucida Sans Unicode"/>
                <a:cs typeface="Lucida Sans Unicode"/>
              </a:rPr>
              <a:t>o</a:t>
            </a:r>
            <a:r>
              <a:rPr dirty="0" sz="3350" spc="-5">
                <a:solidFill>
                  <a:srgbClr val="2B3F41"/>
                </a:solidFill>
                <a:latin typeface="Lucida Sans Unicode"/>
                <a:cs typeface="Lucida Sans Unicode"/>
              </a:rPr>
              <a:t>p</a:t>
            </a:r>
            <a:r>
              <a:rPr dirty="0" sz="3350" spc="35">
                <a:solidFill>
                  <a:srgbClr val="2B3F41"/>
                </a:solidFill>
                <a:latin typeface="Lucida Sans Unicode"/>
                <a:cs typeface="Lucida Sans Unicode"/>
              </a:rPr>
              <a:t>m</a:t>
            </a:r>
            <a:r>
              <a:rPr dirty="0" sz="3350" spc="70">
                <a:solidFill>
                  <a:srgbClr val="2B3F41"/>
                </a:solidFill>
                <a:latin typeface="Lucida Sans Unicode"/>
                <a:cs typeface="Lucida Sans Unicode"/>
              </a:rPr>
              <a:t>e</a:t>
            </a:r>
            <a:r>
              <a:rPr dirty="0" sz="3350" spc="30">
                <a:solidFill>
                  <a:srgbClr val="2B3F41"/>
                </a:solidFill>
                <a:latin typeface="Lucida Sans Unicode"/>
                <a:cs typeface="Lucida Sans Unicode"/>
              </a:rPr>
              <a:t>n</a:t>
            </a:r>
            <a:r>
              <a:rPr dirty="0" sz="3350" spc="-10">
                <a:solidFill>
                  <a:srgbClr val="2B3F41"/>
                </a:solidFill>
                <a:latin typeface="Lucida Sans Unicode"/>
                <a:cs typeface="Lucida Sans Unicode"/>
              </a:rPr>
              <a:t>t</a:t>
            </a:r>
            <a:r>
              <a:rPr dirty="0" sz="3350" spc="-105">
                <a:solidFill>
                  <a:srgbClr val="2B3F41"/>
                </a:solidFill>
                <a:latin typeface="Lucida Sans Unicode"/>
                <a:cs typeface="Lucida Sans Unicode"/>
              </a:rPr>
              <a:t>s</a:t>
            </a:r>
            <a:r>
              <a:rPr dirty="0" sz="3350">
                <a:solidFill>
                  <a:srgbClr val="2B3F41"/>
                </a:solidFill>
                <a:latin typeface="Lucida Sans Unicode"/>
                <a:cs typeface="Lucida Sans Unicode"/>
              </a:rPr>
              <a:t>	</a:t>
            </a:r>
            <a:r>
              <a:rPr dirty="0" sz="3350" spc="-75">
                <a:solidFill>
                  <a:srgbClr val="2B3F41"/>
                </a:solidFill>
                <a:latin typeface="Lucida Sans Unicode"/>
                <a:cs typeface="Lucida Sans Unicode"/>
              </a:rPr>
              <a:t>i</a:t>
            </a:r>
            <a:r>
              <a:rPr dirty="0" sz="3350" spc="-10">
                <a:solidFill>
                  <a:srgbClr val="2B3F41"/>
                </a:solidFill>
                <a:latin typeface="Lucida Sans Unicode"/>
                <a:cs typeface="Lucida Sans Unicode"/>
              </a:rPr>
              <a:t>n  </a:t>
            </a:r>
            <a:r>
              <a:rPr dirty="0" sz="3350" spc="-5">
                <a:solidFill>
                  <a:srgbClr val="2B3F41"/>
                </a:solidFill>
                <a:latin typeface="Lucida Sans Unicode"/>
                <a:cs typeface="Lucida Sans Unicode"/>
              </a:rPr>
              <a:t>Detection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9575" y="1973890"/>
            <a:ext cx="1727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4722" y="4824637"/>
            <a:ext cx="1727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7541" y="3387553"/>
            <a:ext cx="1727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10">
                <a:solidFill>
                  <a:srgbClr val="2A2E3C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8734" y="1822105"/>
            <a:ext cx="5846445" cy="9956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-30">
                <a:solidFill>
                  <a:srgbClr val="2A2E3C"/>
                </a:solidFill>
                <a:latin typeface="Lucida Sans Unicode"/>
                <a:cs typeface="Lucida Sans Unicode"/>
              </a:rPr>
              <a:t>AI</a:t>
            </a:r>
            <a:r>
              <a:rPr dirty="0" sz="1650" spc="-7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">
                <a:solidFill>
                  <a:srgbClr val="2A2E3C"/>
                </a:solidFill>
                <a:latin typeface="Lucida Sans Unicode"/>
                <a:cs typeface="Lucida Sans Unicode"/>
              </a:rPr>
              <a:t>Integration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</a:pP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Further</a:t>
            </a:r>
            <a:r>
              <a:rPr dirty="0" sz="1350" spc="3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1350" spc="3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3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artificial</a:t>
            </a:r>
            <a:r>
              <a:rPr dirty="0" sz="1350" spc="3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intelligence</a:t>
            </a:r>
            <a:r>
              <a:rPr dirty="0" sz="1350" spc="3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3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enhance</a:t>
            </a:r>
            <a:r>
              <a:rPr dirty="0" sz="1350" spc="3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3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accuracy </a:t>
            </a:r>
            <a:r>
              <a:rPr dirty="0" sz="1350" spc="-40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70">
                <a:solidFill>
                  <a:srgbClr val="2A2E3C"/>
                </a:solidFill>
                <a:latin typeface="Lucida Sans Unicode"/>
                <a:cs typeface="Lucida Sans Unicode"/>
              </a:rPr>
              <a:t>real-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time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capabilities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road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detection</a:t>
            </a:r>
            <a:r>
              <a:rPr dirty="0" sz="1350" spc="-5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systems.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60530" y="3766187"/>
            <a:ext cx="861060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" algn="l"/>
                <a:tab pos="681355" algn="l"/>
              </a:tabLst>
            </a:pP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-45">
                <a:solidFill>
                  <a:srgbClr val="2A2E3C"/>
                </a:solidFill>
                <a:latin typeface="Lucida Sans Unicode"/>
                <a:cs typeface="Lucida Sans Unicode"/>
              </a:rPr>
              <a:t>f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65">
                <a:solidFill>
                  <a:srgbClr val="2A2E3C"/>
                </a:solidFill>
                <a:latin typeface="Lucida Sans Unicode"/>
                <a:cs typeface="Lucida Sans Unicode"/>
              </a:rPr>
              <a:t>5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8725" y="3259181"/>
            <a:ext cx="4957445" cy="9956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650" spc="-15">
                <a:solidFill>
                  <a:srgbClr val="2A2E3C"/>
                </a:solidFill>
                <a:latin typeface="Lucida Sans Unicode"/>
                <a:cs typeface="Lucida Sans Unicode"/>
              </a:rPr>
              <a:t>5G</a:t>
            </a:r>
            <a:r>
              <a:rPr dirty="0" sz="1650" spc="-6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">
                <a:solidFill>
                  <a:srgbClr val="2A2E3C"/>
                </a:solidFill>
                <a:latin typeface="Lucida Sans Unicode"/>
                <a:cs typeface="Lucida Sans Unicode"/>
              </a:rPr>
              <a:t>Connectivity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75"/>
              </a:spcBef>
              <a:tabLst>
                <a:tab pos="1043305" algn="l"/>
                <a:tab pos="1450975" algn="l"/>
                <a:tab pos="2500630" algn="l"/>
                <a:tab pos="2950845" algn="l"/>
                <a:tab pos="4020820" algn="l"/>
              </a:tabLst>
            </a:pP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2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v</a:t>
            </a:r>
            <a:r>
              <a:rPr dirty="0" sz="1350" spc="2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15">
                <a:solidFill>
                  <a:srgbClr val="2A2E3C"/>
                </a:solidFill>
                <a:latin typeface="Lucida Sans Unicode"/>
                <a:cs typeface="Lucida Sans Unicode"/>
              </a:rPr>
              <a:t>r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9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11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-90">
                <a:solidFill>
                  <a:srgbClr val="2A2E3C"/>
                </a:solidFill>
                <a:latin typeface="Lucida Sans Unicode"/>
                <a:cs typeface="Lucida Sans Unicode"/>
              </a:rPr>
              <a:t>g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h</a:t>
            </a:r>
            <a:r>
              <a:rPr dirty="0" sz="1350" spc="-330">
                <a:solidFill>
                  <a:srgbClr val="2A2E3C"/>
                </a:solidFill>
                <a:latin typeface="Lucida Sans Unicode"/>
                <a:cs typeface="Lucida Sans Unicode"/>
              </a:rPr>
              <a:t>-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s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5">
                <a:solidFill>
                  <a:srgbClr val="2A2E3C"/>
                </a:solidFill>
                <a:latin typeface="Lucida Sans Unicode"/>
                <a:cs typeface="Lucida Sans Unicode"/>
              </a:rPr>
              <a:t>ee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o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w</a:t>
            </a:r>
            <a:r>
              <a:rPr dirty="0" sz="1350" spc="-330">
                <a:solidFill>
                  <a:srgbClr val="2A2E3C"/>
                </a:solidFill>
                <a:latin typeface="Lucida Sans Unicode"/>
                <a:cs typeface="Lucida Sans Unicode"/>
              </a:rPr>
              <a:t>-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l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2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5">
                <a:solidFill>
                  <a:srgbClr val="2A2E3C"/>
                </a:solidFill>
                <a:latin typeface="Lucida Sans Unicode"/>
                <a:cs typeface="Lucida Sans Unicode"/>
              </a:rPr>
              <a:t>n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y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	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c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p</a:t>
            </a:r>
            <a:r>
              <a:rPr dirty="0" sz="1350" spc="20">
                <a:solidFill>
                  <a:srgbClr val="2A2E3C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b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ili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t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i</a:t>
            </a:r>
            <a:r>
              <a:rPr dirty="0" sz="1350" spc="25">
                <a:solidFill>
                  <a:srgbClr val="2A2E3C"/>
                </a:solidFill>
                <a:latin typeface="Lucida Sans Unicode"/>
                <a:cs typeface="Lucida Sans Unicode"/>
              </a:rPr>
              <a:t>e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  </a:t>
            </a:r>
            <a:r>
              <a:rPr dirty="0" sz="1350" spc="-5">
                <a:solidFill>
                  <a:srgbClr val="2A2E3C"/>
                </a:solidFill>
                <a:latin typeface="Lucida Sans Unicode"/>
                <a:cs typeface="Lucida Sans Unicode"/>
              </a:rPr>
              <a:t>improve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data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transmission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2A2E3C"/>
                </a:solidFill>
                <a:latin typeface="Lucida Sans Unicode"/>
                <a:cs typeface="Lucida Sans Unicode"/>
              </a:rPr>
              <a:t>system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2A2E3C"/>
                </a:solidFill>
                <a:latin typeface="Lucida Sans Unicode"/>
                <a:cs typeface="Lucida Sans Unicode"/>
              </a:rPr>
              <a:t>response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0">
                <a:solidFill>
                  <a:srgbClr val="2A2E3C"/>
                </a:solidFill>
                <a:latin typeface="Lucida Sans Unicode"/>
                <a:cs typeface="Lucida Sans Unicode"/>
              </a:rPr>
              <a:t>times.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8734" y="4708152"/>
            <a:ext cx="5969635" cy="97409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50" spc="40">
                <a:solidFill>
                  <a:srgbClr val="2A2E3C"/>
                </a:solidFill>
                <a:latin typeface="Lucida Sans Unicode"/>
                <a:cs typeface="Lucida Sans Unicode"/>
              </a:rPr>
              <a:t>Urban</a:t>
            </a:r>
            <a:r>
              <a:rPr dirty="0" sz="1650" spc="-8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5">
                <a:solidFill>
                  <a:srgbClr val="2A2E3C"/>
                </a:solidFill>
                <a:latin typeface="Lucida Sans Unicode"/>
                <a:cs typeface="Lucida Sans Unicode"/>
              </a:rPr>
              <a:t>Mobility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400"/>
              </a:spcBef>
            </a:pP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1350" spc="2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2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road</a:t>
            </a:r>
            <a:r>
              <a:rPr dirty="0" sz="1350" spc="2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detection</a:t>
            </a:r>
            <a:r>
              <a:rPr dirty="0" sz="1350" spc="2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systems</a:t>
            </a:r>
            <a:r>
              <a:rPr dirty="0" sz="1350" spc="2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2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0">
                <a:solidFill>
                  <a:srgbClr val="2A2E3C"/>
                </a:solidFill>
                <a:latin typeface="Lucida Sans Unicode"/>
                <a:cs typeface="Lucida Sans Unicode"/>
              </a:rPr>
              <a:t>support</a:t>
            </a:r>
            <a:r>
              <a:rPr dirty="0" sz="1350" spc="2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emerging</a:t>
            </a:r>
            <a:r>
              <a:rPr dirty="0" sz="1350" spc="21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trends</a:t>
            </a:r>
            <a:r>
              <a:rPr dirty="0" sz="1350" spc="215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35">
                <a:solidFill>
                  <a:srgbClr val="2A2E3C"/>
                </a:solidFill>
                <a:latin typeface="Lucida Sans Unicode"/>
                <a:cs typeface="Lucida Sans Unicode"/>
              </a:rPr>
              <a:t>in </a:t>
            </a:r>
            <a:r>
              <a:rPr dirty="0" sz="1350" spc="-409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urban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mobility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5">
                <a:solidFill>
                  <a:srgbClr val="2A2E3C"/>
                </a:solidFill>
                <a:latin typeface="Lucida Sans Unicode"/>
                <a:cs typeface="Lucida Sans Unicode"/>
              </a:rPr>
              <a:t>and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25">
                <a:solidFill>
                  <a:srgbClr val="2A2E3C"/>
                </a:solidFill>
                <a:latin typeface="Lucida Sans Unicode"/>
                <a:cs typeface="Lucida Sans Unicode"/>
              </a:rPr>
              <a:t>transportation</a:t>
            </a:r>
            <a:r>
              <a:rPr dirty="0" sz="1350" spc="-80">
                <a:solidFill>
                  <a:srgbClr val="2A2E3C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40">
                <a:solidFill>
                  <a:srgbClr val="2A2E3C"/>
                </a:solidFill>
                <a:latin typeface="Lucida Sans Unicode"/>
                <a:cs typeface="Lucida Sans Unicode"/>
              </a:rPr>
              <a:t>services.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Darshan Darshu</dc:creator>
  <cp:keywords>DAGBYKP2eAY,BAFd6P6N3m0</cp:keywords>
  <dc:title>Introduction-to-Road-Detection-System.pdf.pdf</dc:title>
  <dcterms:created xsi:type="dcterms:W3CDTF">2024-04-03T16:48:29Z</dcterms:created>
  <dcterms:modified xsi:type="dcterms:W3CDTF">2024-04-03T16:48:29Z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2024-04-03T00:00:00Z</vt:filetime>
  </property>
</Properties>
</file>