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  <p:sldMasterId id="2147483683" r:id="rId3"/>
  </p:sldMasterIdLst>
  <p:notesMasterIdLst>
    <p:notesMasterId r:id="rId35"/>
  </p:notesMasterIdLst>
  <p:sldIdLst>
    <p:sldId id="310" r:id="rId4"/>
    <p:sldId id="313" r:id="rId5"/>
    <p:sldId id="316" r:id="rId6"/>
    <p:sldId id="319" r:id="rId7"/>
    <p:sldId id="322" r:id="rId8"/>
    <p:sldId id="325" r:id="rId9"/>
    <p:sldId id="328" r:id="rId10"/>
    <p:sldId id="331" r:id="rId11"/>
    <p:sldId id="334" r:id="rId12"/>
    <p:sldId id="337" r:id="rId13"/>
    <p:sldId id="340" r:id="rId14"/>
    <p:sldId id="343" r:id="rId15"/>
    <p:sldId id="346" r:id="rId16"/>
    <p:sldId id="349" r:id="rId17"/>
    <p:sldId id="352" r:id="rId18"/>
    <p:sldId id="262" r:id="rId19"/>
    <p:sldId id="265" r:id="rId20"/>
    <p:sldId id="268" r:id="rId21"/>
    <p:sldId id="271" r:id="rId22"/>
    <p:sldId id="274" r:id="rId23"/>
    <p:sldId id="277" r:id="rId24"/>
    <p:sldId id="280" r:id="rId25"/>
    <p:sldId id="283" r:id="rId26"/>
    <p:sldId id="286" r:id="rId27"/>
    <p:sldId id="289" r:id="rId28"/>
    <p:sldId id="292" r:id="rId29"/>
    <p:sldId id="295" r:id="rId30"/>
    <p:sldId id="298" r:id="rId31"/>
    <p:sldId id="301" r:id="rId32"/>
    <p:sldId id="304" r:id="rId33"/>
    <p:sldId id="353" r:id="rId34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/>
    </p:cSldViewPr>
  </p:slide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 /><Relationship Id="rId13" Type="http://schemas.openxmlformats.org/officeDocument/2006/relationships/slide" Target="slides/slide10.xml" /><Relationship Id="rId18" Type="http://schemas.openxmlformats.org/officeDocument/2006/relationships/slide" Target="slides/slide15.xml" /><Relationship Id="rId26" Type="http://schemas.openxmlformats.org/officeDocument/2006/relationships/slide" Target="slides/slide23.xml" /><Relationship Id="rId39" Type="http://schemas.openxmlformats.org/officeDocument/2006/relationships/theme" Target="theme/theme1.xml" /><Relationship Id="rId3" Type="http://schemas.openxmlformats.org/officeDocument/2006/relationships/slideMaster" Target="slideMasters/slideMaster3.xml" /><Relationship Id="rId21" Type="http://schemas.openxmlformats.org/officeDocument/2006/relationships/slide" Target="slides/slide18.xml" /><Relationship Id="rId34" Type="http://schemas.openxmlformats.org/officeDocument/2006/relationships/slide" Target="slides/slide31.xml" /><Relationship Id="rId7" Type="http://schemas.openxmlformats.org/officeDocument/2006/relationships/slide" Target="slides/slide4.xml" /><Relationship Id="rId12" Type="http://schemas.openxmlformats.org/officeDocument/2006/relationships/slide" Target="slides/slide9.xml" /><Relationship Id="rId17" Type="http://schemas.openxmlformats.org/officeDocument/2006/relationships/slide" Target="slides/slide14.xml" /><Relationship Id="rId25" Type="http://schemas.openxmlformats.org/officeDocument/2006/relationships/slide" Target="slides/slide22.xml" /><Relationship Id="rId33" Type="http://schemas.openxmlformats.org/officeDocument/2006/relationships/slide" Target="slides/slide30.xml" /><Relationship Id="rId38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3.xml" /><Relationship Id="rId20" Type="http://schemas.openxmlformats.org/officeDocument/2006/relationships/slide" Target="slides/slide17.xml" /><Relationship Id="rId29" Type="http://schemas.openxmlformats.org/officeDocument/2006/relationships/slide" Target="slides/slide26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3.xml" /><Relationship Id="rId11" Type="http://schemas.openxmlformats.org/officeDocument/2006/relationships/slide" Target="slides/slide8.xml" /><Relationship Id="rId24" Type="http://schemas.openxmlformats.org/officeDocument/2006/relationships/slide" Target="slides/slide21.xml" /><Relationship Id="rId32" Type="http://schemas.openxmlformats.org/officeDocument/2006/relationships/slide" Target="slides/slide29.xml" /><Relationship Id="rId37" Type="http://schemas.openxmlformats.org/officeDocument/2006/relationships/presProps" Target="presProps.xml" /><Relationship Id="rId40" Type="http://schemas.openxmlformats.org/officeDocument/2006/relationships/tableStyles" Target="tableStyles.xml" /><Relationship Id="rId5" Type="http://schemas.openxmlformats.org/officeDocument/2006/relationships/slide" Target="slides/slide2.xml" /><Relationship Id="rId15" Type="http://schemas.openxmlformats.org/officeDocument/2006/relationships/slide" Target="slides/slide12.xml" /><Relationship Id="rId23" Type="http://schemas.openxmlformats.org/officeDocument/2006/relationships/slide" Target="slides/slide20.xml" /><Relationship Id="rId28" Type="http://schemas.openxmlformats.org/officeDocument/2006/relationships/slide" Target="slides/slide25.xml" /><Relationship Id="rId36" Type="http://schemas.openxmlformats.org/officeDocument/2006/relationships/tags" Target="tags/tag1.xml" /><Relationship Id="rId10" Type="http://schemas.openxmlformats.org/officeDocument/2006/relationships/slide" Target="slides/slide7.xml" /><Relationship Id="rId19" Type="http://schemas.openxmlformats.org/officeDocument/2006/relationships/slide" Target="slides/slide16.xml" /><Relationship Id="rId31" Type="http://schemas.openxmlformats.org/officeDocument/2006/relationships/slide" Target="slides/slide28.xml" /><Relationship Id="rId4" Type="http://schemas.openxmlformats.org/officeDocument/2006/relationships/slide" Target="slides/slide1.xml" /><Relationship Id="rId9" Type="http://schemas.openxmlformats.org/officeDocument/2006/relationships/slide" Target="slides/slide6.xml" /><Relationship Id="rId14" Type="http://schemas.openxmlformats.org/officeDocument/2006/relationships/slide" Target="slides/slide11.xml" /><Relationship Id="rId22" Type="http://schemas.openxmlformats.org/officeDocument/2006/relationships/slide" Target="slides/slide19.xml" /><Relationship Id="rId27" Type="http://schemas.openxmlformats.org/officeDocument/2006/relationships/slide" Target="slides/slide24.xml" /><Relationship Id="rId30" Type="http://schemas.openxmlformats.org/officeDocument/2006/relationships/slide" Target="slides/slide27.xml" /><Relationship Id="rId35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7C791-E6FF-41DE-A8EC-1207A1DCE6C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01E32-3263-4550-87A2-7672162AD3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542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8F5CE-03D1-4F3A-8DF0-3CE05C0EDD8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33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28F5CE-03D1-4F3A-8DF0-3CE05C0EDD8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03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221EA8-8C22-4599-B730-AABA192900F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9965EF-BD80-4B81-988D-805B898C6772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8423266-8F78-46B3-B8B4-B0D0FB32C7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A3810-F715-59E7-37DA-58092800B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BC722-4C0E-5BEE-648C-AF5EF9811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BF5D6-3F93-F25A-9906-DA35C21D6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D83E4-F249-F097-2A55-8C774EE9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38C27-1EC3-B6F3-78BD-CEFDAF8B6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90916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4911-E9DB-53F1-5517-998672A3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8FDEB-F4D2-455B-A366-3FA9EDC62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3B966-2533-93BA-6B4A-F22C3112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64A70-6839-DE9C-04D5-738421F2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C748-9252-61B5-AC26-EDEC74D5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21122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608A-9419-A2CF-5721-77189EC6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7A928-B6AE-2E35-C6AC-4D93D44AF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3E3EF-2007-1B1E-B68D-3A3AD1196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E75F-7A7B-838A-577A-FEEC5A5BD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91ECA-52A0-7EB1-0EA0-A76C505E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7822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28D92-DB1F-F1A7-FB2C-C912D096E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FDEC-6E8F-7FE0-C1C3-328E78EEE8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D745A-3C35-FBA7-8881-591960E75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7077C-04C0-1984-AB4E-93754EE4D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3445D-D4F6-65F5-489D-823BEFBB0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7F12-3793-359B-8AB1-8CDEE535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95101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BFB12-2D84-F42A-1203-2A5F64B64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8B43F8-6280-21F6-3D2B-55286F50F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1A6F8-9CA1-5F41-0575-53620515C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2A55B3-6EFE-54AF-E442-22F2D5088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6897F-43EF-91E8-0FA7-E792F4895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D97FB1-E1E4-FF9F-0D85-E8F898E6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F2FD25-7F8A-DB2B-F703-16C7C62D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ED7761-51E7-F39F-3B58-B59E05A6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5774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70C0-77DB-C679-5DCF-468E5AD4E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E4DD1-71A5-BD66-33F7-97128961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B71CDC-F62C-95E7-2EAD-23CB98E4A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F1F05-331F-CDC3-A7E5-78F02E2D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900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C14AA-826C-D9AC-9584-22FB76AE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233BD4-35C9-06FA-B5E5-11C964E9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96B6D-B386-4B17-74FE-777E396A1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209630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4E3C-4F81-9706-C154-A9ABB3248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FF4FA-03F5-E31C-E65A-9E8E26E83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602B86-B779-AB7D-62F6-C0A445DB3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7DFE-0B05-5390-4D3F-E4BFF951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803C8-7230-A09A-64DB-930FF8477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55BD1-E40F-E72A-85EE-9470408B2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014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D3CD40A-D90D-4632-9905-86946BD4B75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3B37-0626-14FF-EE84-32383414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99AC-D729-FE55-C961-5BD5B9864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CBB668-3149-C075-EA80-E7B49CDA3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79AEA-4374-D62B-4815-453F48DB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5D86E-82F2-DCCB-391A-6128B6077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C30CC-FB60-8092-EBB1-BB65B4D8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26214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54523-F5B5-C314-8583-F4FA7BB8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C45845-220F-559C-08DB-BEE4F824E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89FFD-C795-B9B1-42B6-400C30746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4C1D5-15F1-7D47-5A83-F3A8EB9F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5CD0-1862-65E1-AC09-D79721442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34547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5FA87-B5C4-C3A8-8D67-8973B910E1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3A284-72FF-D517-0E8A-92D22A355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5137-12B2-2E49-3360-93FF519A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1C49E-1302-8BB9-07AA-C3FCB3B8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0BD56-9BA0-2C20-23E2-893D86BB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634679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540D1-81F4-C723-8101-C28874F96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9A14A-3BD7-36F7-1D34-5121034C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B7DC-BA16-8681-8716-AD2CFF16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98A2-A15F-52B4-BF90-EA3A6B4E3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0736-AEA1-6CCD-B1C7-2787B021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677062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C582A-8351-BE6B-F8EF-0F93CF4C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0BAC6-399D-42C5-B439-A2C7D6617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D4F31-1E12-05E4-2CD0-38E6119F5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F4C2-166D-F7D2-6048-9EC69B8D8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F3841-FD51-0FCE-AB80-4869AE82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77082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E24C-2BB0-0AA9-FD07-44400540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39E62-1D20-EB53-ED03-7B17393FC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65D8-81BA-F596-F8BC-C7BCA26EC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F3714-830D-BC4F-6F7A-6C3929AB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81E9A-E7F3-A964-35C2-D2D52CD6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5660031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B427-D705-8D34-193D-84AC21F8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3268-EF14-2129-4AF4-EDE706CA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B399AB-FD68-CEEB-8AF6-2DC602FB4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0F7F44-F8FB-B0AB-A016-B80E5533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75BC1-8661-6CD4-E388-652109B0D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66B42-4172-0D76-41C2-65C43B71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6355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71B4C-9793-C23F-903D-4D1656B90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F0861-CC0D-E6CE-DAAA-6F18784D6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F29FB-5969-DB91-D77C-7744354BE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1BC4B5-6437-58E9-5A1D-6CC7FEAD2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189AA-C3D9-690F-FC45-EABB2022A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566AB-60D3-F6CE-476B-033DAF8D0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8A801-014B-7171-2F68-F19969146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5F4746-015B-135B-FE91-64B4B60D8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369450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BA1B7-9065-20F5-2A90-AD8E4B2C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99089D-74A8-8A8A-E63A-BA6E51CC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39C4E-A180-111B-BD8C-E659A19F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68A9F8-D359-2D26-C2B7-53A201D7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007870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400AD-9CDE-72C9-CD42-E7BB0AA60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A993A-5A3A-60B5-AE3A-F4971740F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5F1E9-B086-6235-9788-7D8C5F31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8338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0DBDDD-BD5E-4025-88D4-B347A01AB5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6BD8-5420-5B74-F5D6-6DBD2CA5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6F11F-6104-68ED-B02F-24368BAC6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E098D-5C66-9E52-0867-B0725F64C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F5AD7-65B0-3467-8876-873EF7C5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F6495-4E91-10E6-5696-9932028CE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4BF7ED-C311-5E18-5A09-366BD11E8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1563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E05B-BB19-737D-CD55-58421164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BB389-CA94-4545-6F49-4B77EC980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ED8CBD-C64F-A04B-5BE8-E710F0424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C53EF-8F46-C0D5-9715-C830A3736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A6CDB-0E86-D83C-19BF-B80A5C29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DF44F-3D8D-66DD-2692-7FCC892E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9840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421F2-3C48-47B1-8051-6D40CF794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6D2EB-9BB5-07B3-D6D9-17223A91F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94C8-E3C9-4185-4E32-583397D1C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E0E4E-359B-AD21-10FB-51F46F24A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A3C0-044D-008C-6CA1-3BBE4ED2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4851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A866A-87B8-817F-597B-F998F4332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655EF-4407-56FB-6021-8FD5D8E37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9498-897F-25C7-1B32-9310A8F97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1A80C-4594-FA6B-6E4A-F190AC1F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59964-69C0-EC90-3E60-945213E35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62287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836F584-AA54-413B-82AE-BFC24120BDF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08B7290-15E1-483E-A8F7-80809439E86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FF0D8C8-333F-468A-9009-64C3B1A7D9C1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4A2E85E-00C7-48D0-892E-03E972EB3289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A80AB3C-4C62-49D4-8B14-F62802D12F6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99FEA446-0D4C-4743-9AB7-EE911F9C2EEE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DA4572-4B1B-0ECF-E88F-D134F211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AA9F9-F047-A97F-32C2-543F3B7B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1416-7661-A365-7E16-CC474180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C8EFB2-C4EC-40A3-9820-5D5A7541D24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810D3-6914-EB49-79A4-677FC059D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432F3-8689-9BC7-A76B-55176F160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BC6543A-FAF7-4236-8EEC-8057BEED93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78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54C29-9F2C-FA43-52ED-24539CD20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A0221-1669-AAF1-803C-5AA08F9A3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E6A90-6BA2-5DC0-C16A-0BEB130ED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38EA07B-7A3B-4DE3-BA80-1EA18998728B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31F44-F81E-3F31-B713-EAD8BD7BB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A00C-2F27-91C9-4925-186F65310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EDC451-CBEE-4CEE-8826-C241BC1DA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04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3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3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3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2FCAD0-0B08-4DEB-A17A-D4A8C052139E}"/>
              </a:ext>
            </a:extLst>
          </p:cNvPr>
          <p:cNvSpPr/>
          <p:nvPr/>
        </p:nvSpPr>
        <p:spPr>
          <a:xfrm>
            <a:off x="1685878" y="76924"/>
            <a:ext cx="8599715" cy="161582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800" b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T. THIMMAIAH INSTITUTE OF TECHNOLOGY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(Estd. 1986) Oorgaum, Kolar Gold Fields, Karnataka – 563120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899160" algn="ctr"/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</a:t>
            </a:r>
            <a:r>
              <a:rPr lang="en-US" sz="1800" b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(Affiliated to VTU, Belgaum, Approved by AICTE - New Delhi)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>
                <a:solidFill>
                  <a:srgbClr val="001F4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NAAC Accredited 'A' Grade, NBA Accredited (CSE, ECE, Mining Engg) Program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D3A31-11C6-4C4B-B8AB-0AB59C11298B}"/>
              </a:ext>
            </a:extLst>
          </p:cNvPr>
          <p:cNvSpPr/>
          <p:nvPr/>
        </p:nvSpPr>
        <p:spPr>
          <a:xfrm>
            <a:off x="764275" y="2867653"/>
            <a:ext cx="10713491" cy="95410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“Automatic Detection of Motorcycle Registration Number</a:t>
            </a:r>
          </a:p>
          <a:p>
            <a:pPr marL="0" indent="0" algn="ctr">
              <a:buNone/>
            </a:pPr>
            <a:r>
              <a:rPr lang="en-I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 case of Helmet Rule Violation by Motorcyclists”</a:t>
            </a:r>
          </a:p>
        </p:txBody>
      </p:sp>
      <p:pic>
        <p:nvPicPr>
          <p:cNvPr id="6" name="Content Placeholder 11" descr="Image result for vtu logo download">
            <a:extLst>
              <a:ext uri="{FF2B5EF4-FFF2-40B4-BE49-F238E27FC236}">
                <a16:creationId xmlns:a16="http://schemas.microsoft.com/office/drawing/2014/main" id="{6EE3C3E9-4C37-4A24-883F-F8F59F1C4C80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7956" y="327247"/>
            <a:ext cx="1685901" cy="156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Content Placeholder 12">
            <a:extLst>
              <a:ext uri="{FF2B5EF4-FFF2-40B4-BE49-F238E27FC236}">
                <a16:creationId xmlns:a16="http://schemas.microsoft.com/office/drawing/2014/main" id="{377C0912-1620-45E7-BCE6-F6813B4D277C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294441"/>
            <a:ext cx="1384613" cy="16018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13C48D3-B201-45A4-9550-CA69239523A7}"/>
              </a:ext>
            </a:extLst>
          </p:cNvPr>
          <p:cNvSpPr/>
          <p:nvPr/>
        </p:nvSpPr>
        <p:spPr>
          <a:xfrm>
            <a:off x="2861476" y="1472989"/>
            <a:ext cx="691901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A10848-9107-450F-983E-FD0637A3C556}"/>
              </a:ext>
            </a:extLst>
          </p:cNvPr>
          <p:cNvSpPr/>
          <p:nvPr/>
        </p:nvSpPr>
        <p:spPr>
          <a:xfrm>
            <a:off x="4580332" y="1945948"/>
            <a:ext cx="3031335" cy="9233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Review-1 Presentation </a:t>
            </a:r>
          </a:p>
          <a:p>
            <a:pPr marL="0" indent="0" algn="ctr">
              <a:buNone/>
            </a:pPr>
            <a:r>
              <a:rPr lang="en-US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1800" b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FD2F0-E604-2261-F468-BFC360065EBB}"/>
              </a:ext>
            </a:extLst>
          </p:cNvPr>
          <p:cNvSpPr txBox="1"/>
          <p:nvPr/>
        </p:nvSpPr>
        <p:spPr>
          <a:xfrm>
            <a:off x="277914" y="3821760"/>
            <a:ext cx="10621733" cy="2203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740"/>
              </a:spcBef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spcBef>
                <a:spcPts val="740"/>
              </a:spcBef>
            </a:pPr>
            <a:endParaRPr lang="en-US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740"/>
              </a:spcBef>
            </a:pPr>
            <a:r>
              <a:rPr lang="en-US" sz="1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Under the Guidance of                                                                                                           </a:t>
            </a:r>
            <a:endParaRPr lang="en-US" b="1" spc="-3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40"/>
              </a:spcBef>
            </a:pPr>
            <a:r>
              <a:rPr lang="en-US" b="1" spc="-3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Dr</a:t>
            </a:r>
            <a:r>
              <a:rPr lang="en-US" sz="1800" b="1" spc="-3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b="1" spc="-3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Mohamed Kareemulla</a:t>
            </a:r>
            <a:endParaRPr lang="en-IN" spc="-3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40"/>
              </a:spcBef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Professor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Dept. of CSE </a:t>
            </a:r>
            <a:endParaRPr lang="en-IN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740"/>
              </a:spcBef>
            </a:pPr>
            <a:r>
              <a:rPr lang="en-US" b="1"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</a:t>
            </a:r>
            <a:r>
              <a:rPr lang="en-US" sz="18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TTIT, K.G.F</a:t>
            </a:r>
            <a:endParaRPr lang="en-IN" sz="18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D852B-6E88-6AE2-AC66-74256E32223B}"/>
              </a:ext>
            </a:extLst>
          </p:cNvPr>
          <p:cNvSpPr txBox="1"/>
          <p:nvPr/>
        </p:nvSpPr>
        <p:spPr>
          <a:xfrm>
            <a:off x="7059168" y="3821760"/>
            <a:ext cx="4854917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150000"/>
              </a:lnSpc>
            </a:pPr>
            <a:endParaRPr lang="en-I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50000"/>
              </a:lnSpc>
            </a:pPr>
            <a:r>
              <a:rPr lang="en-IN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lvl="1" algn="ctr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Ajay  K  M   1GV21CS005</a:t>
            </a:r>
          </a:p>
          <a:p>
            <a:pPr lvl="1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Dhanush  M   1GV21CS020</a:t>
            </a:r>
          </a:p>
          <a:p>
            <a:pPr lvl="1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Harish  V   1GV21CS025</a:t>
            </a:r>
          </a:p>
          <a:p>
            <a:pPr lvl="1"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Manjunatha  R   1GV21CS043</a:t>
            </a:r>
            <a:endParaRPr lang="en-I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>
              <a:lnSpc>
                <a:spcPct val="150000"/>
              </a:lnSpc>
            </a:pPr>
            <a:endParaRPr lang="en-IN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IN" sz="1200" b="1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648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E2CD6-F74F-1650-ADA9-7F7B6E17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B79D53-EE3F-9024-BB11-151FAB3A509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29A01-D94F-5C14-9617-042F770C31A2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4A78A-320F-23AA-D70E-B701270E5E46}"/>
              </a:ext>
            </a:extLst>
          </p:cNvPr>
          <p:cNvSpPr txBox="1"/>
          <p:nvPr/>
        </p:nvSpPr>
        <p:spPr>
          <a:xfrm>
            <a:off x="0" y="660400"/>
            <a:ext cx="12192000" cy="357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Present System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Traffic Monitoring Systems.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Recognition.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Manual Intervention.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High Cost.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7819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F9518-0AE1-EB0F-25D6-48AC850FB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E6891-F9B1-210C-1D74-D8C3DBF4827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F116D-3A06-AF91-0743-CBD84C555FF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       10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C54CB-B1D7-57A1-0314-D0E1E4E7CBE3}"/>
              </a:ext>
            </a:extLst>
          </p:cNvPr>
          <p:cNvSpPr txBox="1"/>
          <p:nvPr/>
        </p:nvSpPr>
        <p:spPr>
          <a:xfrm>
            <a:off x="0" y="609600"/>
            <a:ext cx="12192000" cy="535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Gaps in Existing Systems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Helmet Detection Accuracy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Motorcycle Plate Issues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Slow Enforcement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Cost and Scalability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Image suggestion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Corruption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01007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852A0-3B1A-E8C5-4315-16EB166E7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1EA65-695E-F566-0945-A42CCE42825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43A3D-FAF9-690C-6F4A-A819F4659CD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11601E-A75A-C728-392C-10844B9C2A00}"/>
              </a:ext>
            </a:extLst>
          </p:cNvPr>
          <p:cNvSpPr txBox="1"/>
          <p:nvPr/>
        </p:nvSpPr>
        <p:spPr>
          <a:xfrm>
            <a:off x="0" y="512064"/>
            <a:ext cx="12192000" cy="8463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Proposed System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Four-Phase Detection Pipeline</a:t>
            </a:r>
          </a:p>
          <a:p>
            <a:pPr marL="2171700" lvl="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Motorcycle and Rider Detection</a:t>
            </a:r>
          </a:p>
          <a:p>
            <a:pPr marL="2171700" lvl="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Helmet Detection</a:t>
            </a:r>
          </a:p>
          <a:p>
            <a:pPr marL="2171700" lvl="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Detection</a:t>
            </a:r>
          </a:p>
          <a:p>
            <a:pPr marL="2171700" lvl="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 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Performance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Logging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Enhanced Accuracy</a:t>
            </a: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288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0EAF-37EF-FEAC-5D0E-36640166D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98210-7B53-C055-E7F3-2C3CAC964BD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26282-F46F-2512-D39B-97EF22E75D26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E5A3EA-B221-4C90-0A06-23711FF48BD5}"/>
              </a:ext>
            </a:extLst>
          </p:cNvPr>
          <p:cNvSpPr txBox="1"/>
          <p:nvPr/>
        </p:nvSpPr>
        <p:spPr>
          <a:xfrm>
            <a:off x="0" y="369332"/>
            <a:ext cx="121920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algn="just">
              <a:lnSpc>
                <a:spcPct val="150000"/>
              </a:lnSpc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Processor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GPU (Essential for DL)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60468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29A4-5E1A-F4FF-2694-E33D4AF6B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1309B-2402-B979-9C88-7FD84B981BE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CEDF5-78E3-0E15-CC6D-C9891360ADD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97E41-EB1A-695A-93CD-76713D9E09D4}"/>
              </a:ext>
            </a:extLst>
          </p:cNvPr>
          <p:cNvSpPr txBox="1"/>
          <p:nvPr/>
        </p:nvSpPr>
        <p:spPr>
          <a:xfrm>
            <a:off x="0" y="609600"/>
            <a:ext cx="12192000" cy="5359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Software Requirements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Frameworks:</a:t>
            </a:r>
          </a:p>
          <a:p>
            <a:pPr marL="2743200" lvl="5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YOLOv8(Ultralytics)  </a:t>
            </a:r>
          </a:p>
          <a:p>
            <a:pPr marL="2743200" lvl="5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TensorFlow/PyTorch  </a:t>
            </a:r>
          </a:p>
          <a:p>
            <a:pPr marL="2743200" lvl="5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OpenCV </a:t>
            </a:r>
          </a:p>
        </p:txBody>
      </p:sp>
    </p:spTree>
    <p:extLst>
      <p:ext uri="{BB962C8B-B14F-4D97-AF65-F5344CB8AC3E}">
        <p14:creationId xmlns:p14="http://schemas.microsoft.com/office/powerpoint/2010/main" val="365730321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5CA62-C361-683E-5DCF-1FAB85C86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85C9A-7ACE-9C9C-2113-D4378E43D3E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29BDF-E46A-3042-2E40-19983979EBAD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       14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7C94CC-7D1A-78F3-9727-5D8E16E7A3BB}"/>
              </a:ext>
            </a:extLst>
          </p:cNvPr>
          <p:cNvSpPr txBox="1"/>
          <p:nvPr/>
        </p:nvSpPr>
        <p:spPr>
          <a:xfrm>
            <a:off x="0" y="609600"/>
            <a:ext cx="12192000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Tesseract OCR 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for extracting license plate numbers.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Formats: </a:t>
            </a:r>
          </a:p>
          <a:p>
            <a:pPr marL="4114800" lvl="8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Images: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JPEG, PNG </a:t>
            </a:r>
          </a:p>
          <a:p>
            <a:pPr marL="4114800" lvl="8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Videos: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MP4, AVI, MKV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SQLite / MySQL 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IDE (for Development):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VS Code / Jupyter Notebook / PyCharm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1466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2BDE60-D080-4ECE-923C-4D2EA6B538C7}"/>
              </a:ext>
            </a:extLst>
          </p:cNvPr>
          <p:cNvSpPr>
            <a:spLocks noGrp="1"/>
          </p:cNvSpPr>
          <p:nvPr/>
        </p:nvSpPr>
        <p:spPr>
          <a:xfrm>
            <a:off x="277483" y="326114"/>
            <a:ext cx="8932778" cy="178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PRESENTATION OUTLINE </a:t>
            </a:r>
            <a:endParaRPr lang="en-IN" sz="40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EB9FA-8583-44A1-8EE7-B567A862D8CD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4B9FB-1938-43C5-CC02-2FD9A1CF5E4F}"/>
              </a:ext>
            </a:extLst>
          </p:cNvPr>
          <p:cNvSpPr txBox="1"/>
          <p:nvPr/>
        </p:nvSpPr>
        <p:spPr>
          <a:xfrm>
            <a:off x="0" y="6482443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1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F3279-115B-3663-717D-DD5DD6F76602}"/>
              </a:ext>
            </a:extLst>
          </p:cNvPr>
          <p:cNvSpPr txBox="1"/>
          <p:nvPr/>
        </p:nvSpPr>
        <p:spPr>
          <a:xfrm>
            <a:off x="1447800" y="1689100"/>
            <a:ext cx="72009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marL="457200" indent="-457200">
              <a:buFont typeface="+mj-lt"/>
              <a:buAutoNum type="arabicPeriod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5675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41ADC-E99E-A3E0-15A1-7F26C0ACC40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BC4CB-3520-D786-B2D7-47784E797136}"/>
              </a:ext>
            </a:extLst>
          </p:cNvPr>
          <p:cNvSpPr txBox="1"/>
          <p:nvPr/>
        </p:nvSpPr>
        <p:spPr>
          <a:xfrm>
            <a:off x="0" y="642518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</a:t>
            </a:r>
            <a:endParaRPr lang="en-IN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FC1DD-0661-DAE4-8EBE-F1E00FB20A30}"/>
              </a:ext>
            </a:extLst>
          </p:cNvPr>
          <p:cNvSpPr txBox="1"/>
          <p:nvPr/>
        </p:nvSpPr>
        <p:spPr>
          <a:xfrm>
            <a:off x="355600" y="646331"/>
            <a:ext cx="11595768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DESIGN</a:t>
            </a: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Modular Stage-wise Detection.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Frame-by-Frame Processing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High-Accuracy Model Selection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Automatic Data Logging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079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F306-E8AF-49ED-B8DE-D2C4F4EF3682}"/>
              </a:ext>
            </a:extLst>
          </p:cNvPr>
          <p:cNvSpPr>
            <a:spLocks noGrp="1"/>
          </p:cNvSpPr>
          <p:nvPr/>
        </p:nvSpPr>
        <p:spPr>
          <a:xfrm>
            <a:off x="326402" y="1052419"/>
            <a:ext cx="10764861" cy="519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0D4AC-DE41-8E02-BE23-8ACDE15B38B1}"/>
              </a:ext>
            </a:extLst>
          </p:cNvPr>
          <p:cNvSpPr txBox="1"/>
          <p:nvPr/>
        </p:nvSpPr>
        <p:spPr>
          <a:xfrm>
            <a:off x="0" y="64008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DB231-5A82-9B3D-124B-443C9004743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F9E00-6626-46BB-566B-FE6D361D7D92}"/>
              </a:ext>
            </a:extLst>
          </p:cNvPr>
          <p:cNvSpPr txBox="1"/>
          <p:nvPr/>
        </p:nvSpPr>
        <p:spPr>
          <a:xfrm>
            <a:off x="0" y="497305"/>
            <a:ext cx="11865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System Architecture</a:t>
            </a:r>
          </a:p>
          <a:p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89667-6AC2-00DA-B4B5-CAF6183DF3AD}"/>
              </a:ext>
            </a:extLst>
          </p:cNvPr>
          <p:cNvSpPr txBox="1"/>
          <p:nvPr/>
        </p:nvSpPr>
        <p:spPr>
          <a:xfrm>
            <a:off x="0" y="1346200"/>
            <a:ext cx="11226800" cy="360483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57300" lvl="2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Four-Phase Detection Pipeline</a:t>
            </a:r>
          </a:p>
          <a:p>
            <a:pPr marL="2171700" lvl="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Motorcycle and Rider Detection</a:t>
            </a:r>
          </a:p>
          <a:p>
            <a:pPr marL="2171700" lvl="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Helmet Detection</a:t>
            </a:r>
          </a:p>
          <a:p>
            <a:pPr marL="2171700" lvl="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Detection</a:t>
            </a:r>
          </a:p>
          <a:p>
            <a:pPr marL="2171700" lvl="4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Character Recognition </a:t>
            </a:r>
          </a:p>
        </p:txBody>
      </p:sp>
    </p:spTree>
    <p:extLst>
      <p:ext uri="{BB962C8B-B14F-4D97-AF65-F5344CB8AC3E}">
        <p14:creationId xmlns:p14="http://schemas.microsoft.com/office/powerpoint/2010/main" val="14805612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8E7846-6B9C-15B5-7992-0CD9AD8EA51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227D2-5E16-9375-2366-28336DFA3055}"/>
              </a:ext>
            </a:extLst>
          </p:cNvPr>
          <p:cNvSpPr txBox="1"/>
          <p:nvPr/>
        </p:nvSpPr>
        <p:spPr>
          <a:xfrm>
            <a:off x="0" y="638860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3C3B2B-02C9-CBDB-9DC0-CFC2E86F651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987286"/>
            <a:ext cx="12192000" cy="54013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B39A36-62B9-724D-B339-5A369AF75520}"/>
              </a:ext>
            </a:extLst>
          </p:cNvPr>
          <p:cNvSpPr txBox="1"/>
          <p:nvPr/>
        </p:nvSpPr>
        <p:spPr>
          <a:xfrm>
            <a:off x="0" y="279400"/>
            <a:ext cx="850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30255998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2BDE60-D080-4ECE-923C-4D2EA6B538C7}"/>
              </a:ext>
            </a:extLst>
          </p:cNvPr>
          <p:cNvSpPr>
            <a:spLocks noGrp="1"/>
          </p:cNvSpPr>
          <p:nvPr/>
        </p:nvSpPr>
        <p:spPr>
          <a:xfrm>
            <a:off x="277483" y="326114"/>
            <a:ext cx="8932778" cy="17809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40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PRESENTATION OUTLINE </a:t>
            </a:r>
            <a:endParaRPr lang="en-IN" sz="400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CEB9FA-8583-44A1-8EE7-B567A862D8CD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  <a:p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C4B9FB-1938-43C5-CC02-2FD9A1CF5E4F}"/>
              </a:ext>
            </a:extLst>
          </p:cNvPr>
          <p:cNvSpPr txBox="1"/>
          <p:nvPr/>
        </p:nvSpPr>
        <p:spPr>
          <a:xfrm>
            <a:off x="0" y="648244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1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F3279-115B-3663-717D-DD5DD6F76602}"/>
              </a:ext>
            </a:extLst>
          </p:cNvPr>
          <p:cNvSpPr txBox="1"/>
          <p:nvPr/>
        </p:nvSpPr>
        <p:spPr>
          <a:xfrm>
            <a:off x="1447800" y="1689100"/>
            <a:ext cx="72009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57200" indent="-457200">
              <a:buFont typeface="+mj-lt"/>
              <a:buAutoNum type="arabicPeriod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5675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CBB9D-D65E-CAC4-AFAB-ABAEF9340E8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AC9DD-B8F9-23DD-8B87-5D4E95AAEBAD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F33AD-BA48-87CD-ACB9-07F09C8A74A8}"/>
              </a:ext>
            </a:extLst>
          </p:cNvPr>
          <p:cNvSpPr txBox="1"/>
          <p:nvPr/>
        </p:nvSpPr>
        <p:spPr>
          <a:xfrm>
            <a:off x="0" y="369332"/>
            <a:ext cx="12192000" cy="24266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  <a:p>
            <a:pPr lvl="1" algn="just">
              <a:lnSpc>
                <a:spcPct val="150000"/>
              </a:lnSpc>
            </a:pPr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86876-D4FA-59D3-4397-6F373E904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900" y="375381"/>
            <a:ext cx="9309100" cy="6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1872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5CA62-C361-683E-5DCF-1FAB85C86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85C9A-7ACE-9C9C-2113-D4378E43D3E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929BDF-E46A-3042-2E40-19983979EBAD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5A37D6-0A8A-D777-BFB4-AB849D770BBE}"/>
              </a:ext>
            </a:extLst>
          </p:cNvPr>
          <p:cNvSpPr txBox="1"/>
          <p:nvPr/>
        </p:nvSpPr>
        <p:spPr>
          <a:xfrm>
            <a:off x="609600" y="865632"/>
            <a:ext cx="11119104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 OVERVIEW</a:t>
            </a:r>
          </a:p>
          <a:p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Motorcycle and Rider Detection Module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Helmet Detection Module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Detection Module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Character Recognition Module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 Storage Module</a:t>
            </a:r>
          </a:p>
          <a:p>
            <a:pPr marL="457200" indent="-457200"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21466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B696-41D4-4001-BD38-360E0A857F8E}"/>
              </a:ext>
            </a:extLst>
          </p:cNvPr>
          <p:cNvSpPr>
            <a:spLocks noGrp="1"/>
          </p:cNvSpPr>
          <p:nvPr/>
        </p:nvSpPr>
        <p:spPr>
          <a:xfrm>
            <a:off x="455847" y="369658"/>
            <a:ext cx="6130010" cy="1117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endParaRPr lang="en-IN" sz="40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B3459-D26E-DF98-5AA2-78DF989FAEFE}"/>
              </a:ext>
            </a:extLst>
          </p:cNvPr>
          <p:cNvSpPr txBox="1"/>
          <p:nvPr/>
        </p:nvSpPr>
        <p:spPr>
          <a:xfrm>
            <a:off x="0" y="648244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FA92C-EEE2-308B-F6D2-DAAB86DAC72A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017F0-C23A-EB98-4B13-4A6C8D01B6CA}"/>
              </a:ext>
            </a:extLst>
          </p:cNvPr>
          <p:cNvSpPr txBox="1"/>
          <p:nvPr/>
        </p:nvSpPr>
        <p:spPr>
          <a:xfrm>
            <a:off x="455847" y="1295400"/>
            <a:ext cx="11113853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>
              <a:buNone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Motorcycle and Rider Detection Module</a:t>
            </a:r>
          </a:p>
          <a:p>
            <a:pPr>
              <a:buNone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lvl="1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Identify motorcycles and the riders in images.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</a:p>
          <a:p>
            <a:pPr lvl="4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YOLOv8 (Object Detection Model).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1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 around bikes and riders</a:t>
            </a:r>
            <a:r>
              <a:rPr lang="en-US"/>
              <a:t>.</a:t>
            </a:r>
          </a:p>
          <a:p>
            <a:pPr lvl="1"/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4293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5D359A-BB42-4A3C-5B66-DB832BAA09D0}"/>
              </a:ext>
            </a:extLst>
          </p:cNvPr>
          <p:cNvSpPr txBox="1"/>
          <p:nvPr/>
        </p:nvSpPr>
        <p:spPr>
          <a:xfrm>
            <a:off x="0" y="64497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E66A8-4CDE-EE66-9E18-C1772E8C0DC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BEDB30-1D93-27F3-59AF-94D219872BD6}"/>
              </a:ext>
            </a:extLst>
          </p:cNvPr>
          <p:cNvSpPr txBox="1"/>
          <p:nvPr/>
        </p:nvSpPr>
        <p:spPr>
          <a:xfrm>
            <a:off x="1041400" y="800100"/>
            <a:ext cx="107315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Helmet Detection Module</a:t>
            </a:r>
          </a:p>
          <a:p>
            <a:pPr>
              <a:buNone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</a:p>
          <a:p>
            <a:pPr lvl="1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Check whether the detected rider is wearing a 			helmet.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</a:p>
          <a:p>
            <a:pPr lvl="3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YOLOv8 (Separate Helmet Classifier)</a:t>
            </a: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lvl="2"/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Label riders as "Helmeted" or "Non-Helmeted"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594091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292EA6-E7B5-6511-9B58-C18813D031DB}"/>
              </a:ext>
            </a:extLst>
          </p:cNvPr>
          <p:cNvSpPr txBox="1"/>
          <p:nvPr/>
        </p:nvSpPr>
        <p:spPr>
          <a:xfrm>
            <a:off x="0" y="64497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8B1E7-6450-0AD5-07D1-FB413E59CB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2E0175-0417-BB4E-67C1-E3B6D424ABF7}"/>
              </a:ext>
            </a:extLst>
          </p:cNvPr>
          <p:cNvSpPr txBox="1"/>
          <p:nvPr/>
        </p:nvSpPr>
        <p:spPr>
          <a:xfrm>
            <a:off x="1092200" y="952500"/>
            <a:ext cx="103759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Detection Module</a:t>
            </a:r>
          </a:p>
          <a:p>
            <a:pPr>
              <a:buNone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Locate the license plate on motorcycles where 			helmet violation is detected.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YOLOv8 (License Plate Detection)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Bounding box around the license plate.</a:t>
            </a:r>
          </a:p>
          <a:p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34992991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E2CD6-F74F-1650-ADA9-7F7B6E17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B79D53-EE3F-9024-BB11-151FAB3A509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A29A01-D94F-5C14-9617-042F770C31A2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4A78A-320F-23AA-D70E-B701270E5E46}"/>
              </a:ext>
            </a:extLst>
          </p:cNvPr>
          <p:cNvSpPr txBox="1"/>
          <p:nvPr/>
        </p:nvSpPr>
        <p:spPr>
          <a:xfrm>
            <a:off x="1092200" y="660400"/>
            <a:ext cx="101346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Character Recognition Module</a:t>
            </a:r>
          </a:p>
          <a:p>
            <a:pPr>
              <a:buNone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Recognize and extract the text from the license 		plate image.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Tesseract OCR (Optical Character Recognition)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Registration number (text format).</a:t>
            </a:r>
          </a:p>
          <a:p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47819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F9518-0AE1-EB0F-25D6-48AC850FB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5E6891-F9B1-210C-1D74-D8C3DBF4827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DF116D-3A06-AF91-0743-CBD84C555FF5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C54CB-B1D7-57A1-0314-D0E1E4E7CBE3}"/>
              </a:ext>
            </a:extLst>
          </p:cNvPr>
          <p:cNvSpPr txBox="1"/>
          <p:nvPr/>
        </p:nvSpPr>
        <p:spPr>
          <a:xfrm>
            <a:off x="0" y="609600"/>
            <a:ext cx="12192000" cy="742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59300E-216D-2CFB-53E4-BCB69B23322C}"/>
              </a:ext>
            </a:extLst>
          </p:cNvPr>
          <p:cNvSpPr txBox="1"/>
          <p:nvPr/>
        </p:nvSpPr>
        <p:spPr>
          <a:xfrm>
            <a:off x="950977" y="850900"/>
            <a:ext cx="10364724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Database Storage Module</a:t>
            </a:r>
          </a:p>
          <a:p>
            <a:pPr>
              <a:buNone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b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	Save the detected violation details for record and 			future action.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Stored: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00400" lvl="6" indent="-457200"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Rider’s Image</a:t>
            </a:r>
          </a:p>
          <a:p>
            <a:pPr marL="3200400" lvl="6" indent="-457200"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Number</a:t>
            </a:r>
          </a:p>
        </p:txBody>
      </p:sp>
    </p:spTree>
    <p:extLst>
      <p:ext uri="{BB962C8B-B14F-4D97-AF65-F5344CB8AC3E}">
        <p14:creationId xmlns:p14="http://schemas.microsoft.com/office/powerpoint/2010/main" val="20510100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852A0-3B1A-E8C5-4315-16EB166E7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1EA65-695E-F566-0945-A42CCE42825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43A3D-FAF9-690C-6F4A-A819F4659CD0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E130E-BA9A-4E8C-839C-BD32802C890C}"/>
              </a:ext>
            </a:extLst>
          </p:cNvPr>
          <p:cNvSpPr txBox="1"/>
          <p:nvPr/>
        </p:nvSpPr>
        <p:spPr>
          <a:xfrm>
            <a:off x="241300" y="369332"/>
            <a:ext cx="1130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4E5F47-4A71-DD69-3190-5C1ED787F5DC}"/>
              </a:ext>
            </a:extLst>
          </p:cNvPr>
          <p:cNvSpPr txBox="1"/>
          <p:nvPr/>
        </p:nvSpPr>
        <p:spPr>
          <a:xfrm>
            <a:off x="368300" y="1193800"/>
            <a:ext cx="11176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Start the system.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Capture a frame from the  images 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Detect if a motorcycle is present in the frame using the first 	YOLOv8 model.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Detect if a person is sitting on the motorcycle.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Check if the rider is wearing a helmet using the second YOLOv8 	model.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Detect the license plate on motorcycle using the third YOLOv8 	model.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7: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Crop the detected license plate region from the frame.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8: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Apply Tesseract OCR to the cropped license plate image.</a:t>
            </a:r>
          </a:p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Step 9: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Store the  details in database.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628852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0EAF-37EF-FEAC-5D0E-36640166D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98210-7B53-C055-E7F3-2C3CAC964BD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826282-F46F-2512-D39B-97EF22E75D26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0F2C3A-E3D9-08B3-3505-236D0348C890}"/>
              </a:ext>
            </a:extLst>
          </p:cNvPr>
          <p:cNvSpPr txBox="1"/>
          <p:nvPr/>
        </p:nvSpPr>
        <p:spPr>
          <a:xfrm>
            <a:off x="419100" y="584200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SAMPLE CODE</a:t>
            </a:r>
            <a:endParaRPr lang="en-I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306F4E-D191-4D85-62F1-A25C4AE51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1625600"/>
            <a:ext cx="7879093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6046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29A4-5E1A-F4FF-2694-E33D4AF6B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71309B-2402-B979-9C88-7FD84B981BE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CEDF5-78E3-0E15-CC6D-C9891360ADDE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697E41-EB1A-695A-93CD-76713D9E09D4}"/>
              </a:ext>
            </a:extLst>
          </p:cNvPr>
          <p:cNvSpPr txBox="1"/>
          <p:nvPr/>
        </p:nvSpPr>
        <p:spPr>
          <a:xfrm>
            <a:off x="0" y="609600"/>
            <a:ext cx="12192000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87136-CCC7-2748-2975-92AEDC379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1003300"/>
            <a:ext cx="9433474" cy="434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0321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541ADC-E99E-A3E0-15A1-7F26C0ACC401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8BC4CB-3520-D786-B2D7-47784E797136}"/>
              </a:ext>
            </a:extLst>
          </p:cNvPr>
          <p:cNvSpPr txBox="1"/>
          <p:nvPr/>
        </p:nvSpPr>
        <p:spPr>
          <a:xfrm>
            <a:off x="0" y="6425184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2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FFC1DD-0661-DAE4-8EBE-F1E00FB20A30}"/>
              </a:ext>
            </a:extLst>
          </p:cNvPr>
          <p:cNvSpPr txBox="1"/>
          <p:nvPr/>
        </p:nvSpPr>
        <p:spPr>
          <a:xfrm>
            <a:off x="355600" y="646331"/>
            <a:ext cx="1159576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	INTRODUCTION</a:t>
            </a:r>
          </a:p>
          <a:p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Road safety.</a:t>
            </a: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Data of Ministry of Road Transport and Highways. </a:t>
            </a: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 </a:t>
            </a: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Use of Computer Vision and Deep Learning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 algn="just">
              <a:lnSpc>
                <a:spcPct val="150000"/>
              </a:lnSpc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079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C9B773-6B23-DDFC-5514-2B6A3C37CE6D}"/>
              </a:ext>
            </a:extLst>
          </p:cNvPr>
          <p:cNvSpPr txBox="1"/>
          <p:nvPr/>
        </p:nvSpPr>
        <p:spPr>
          <a:xfrm>
            <a:off x="0" y="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  <a:p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7D26C-A526-5B82-44A2-7906FB5285D4}"/>
              </a:ext>
            </a:extLst>
          </p:cNvPr>
          <p:cNvSpPr txBox="1"/>
          <p:nvPr/>
        </p:nvSpPr>
        <p:spPr>
          <a:xfrm>
            <a:off x="0" y="6502400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Dr.TTIT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KGF                                                                                                                                                           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3C85F-7D74-6CC5-464C-60E97F9D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1003300"/>
            <a:ext cx="966209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246593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4B2C-1076-F157-0770-1E53C803C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1316"/>
            <a:ext cx="10515600" cy="4449754"/>
          </a:xfrm>
        </p:spPr>
        <p:txBody>
          <a:bodyPr/>
          <a:lstStyle/>
          <a:p>
            <a:r>
              <a:rPr lang="en-GB" b="1" dirty="0"/>
              <a:t>                             THANK YOU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235466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F306-E8AF-49ED-B8DE-D2C4F4EF3682}"/>
              </a:ext>
            </a:extLst>
          </p:cNvPr>
          <p:cNvSpPr>
            <a:spLocks noGrp="1"/>
          </p:cNvSpPr>
          <p:nvPr/>
        </p:nvSpPr>
        <p:spPr>
          <a:xfrm>
            <a:off x="326402" y="1052419"/>
            <a:ext cx="10764861" cy="5195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ct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0D4AC-DE41-8E02-BE23-8ACDE15B38B1}"/>
              </a:ext>
            </a:extLst>
          </p:cNvPr>
          <p:cNvSpPr txBox="1"/>
          <p:nvPr/>
        </p:nvSpPr>
        <p:spPr>
          <a:xfrm>
            <a:off x="0" y="640080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3 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DDB231-5A82-9B3D-124B-443C9004743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F9E00-6626-46BB-566B-FE6D361D7D92}"/>
              </a:ext>
            </a:extLst>
          </p:cNvPr>
          <p:cNvSpPr txBox="1"/>
          <p:nvPr/>
        </p:nvSpPr>
        <p:spPr>
          <a:xfrm>
            <a:off x="0" y="497305"/>
            <a:ext cx="11865598" cy="790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Objective</a:t>
            </a:r>
          </a:p>
          <a:p>
            <a:pPr lvl="2" algn="just"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road safety by developing an automated, real-time detection system. </a:t>
            </a:r>
          </a:p>
          <a:p>
            <a:pPr algn="just">
              <a:lnSpc>
                <a:spcPct val="150000"/>
              </a:lnSpc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Abstract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road safety by developing an automated system that detects motorcyclists without helmets and extracts their vehicle registration numbers for enforcement. 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Using YOLOv8  and Tesseract OCR.</a:t>
            </a: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4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56122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8E7846-6B9C-15B5-7992-0CD9AD8EA51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6227D2-5E16-9375-2366-28336DFA3055}"/>
              </a:ext>
            </a:extLst>
          </p:cNvPr>
          <p:cNvSpPr txBox="1"/>
          <p:nvPr/>
        </p:nvSpPr>
        <p:spPr>
          <a:xfrm>
            <a:off x="0" y="638860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        4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E988C-E4C2-3943-8D71-62EEB4431898}"/>
              </a:ext>
            </a:extLst>
          </p:cNvPr>
          <p:cNvSpPr txBox="1"/>
          <p:nvPr/>
        </p:nvSpPr>
        <p:spPr>
          <a:xfrm>
            <a:off x="0" y="546100"/>
            <a:ext cx="12192000" cy="5236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Motivation</a:t>
            </a:r>
          </a:p>
          <a:p>
            <a:pPr algn="just">
              <a:lnSpc>
                <a:spcPct val="150000"/>
              </a:lnSpc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	The motivation is to save lives by promoting helmet compliance.</a:t>
            </a:r>
          </a:p>
          <a:p>
            <a:pPr algn="just">
              <a:lnSpc>
                <a:spcPct val="150000"/>
              </a:lnSpc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Scope</a:t>
            </a:r>
            <a:r>
              <a:rPr lang="en-I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Helmet Violation Detection 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Recognition</a:t>
            </a:r>
          </a:p>
          <a:p>
            <a:pPr marL="1200150" lvl="2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 Data Storage</a:t>
            </a:r>
          </a:p>
          <a:p>
            <a:pPr marL="1257300" lvl="2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and Future Enhancements</a:t>
            </a:r>
          </a:p>
        </p:txBody>
      </p:sp>
    </p:spTree>
    <p:extLst>
      <p:ext uri="{BB962C8B-B14F-4D97-AF65-F5344CB8AC3E}">
        <p14:creationId xmlns:p14="http://schemas.microsoft.com/office/powerpoint/2010/main" val="330255998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BCBB9D-D65E-CAC4-AFAB-ABAEF9340E8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AC9DD-B8F9-23DD-8B87-5D4E95AAEBAD}"/>
              </a:ext>
            </a:extLst>
          </p:cNvPr>
          <p:cNvSpPr txBox="1"/>
          <p:nvPr/>
        </p:nvSpPr>
        <p:spPr>
          <a:xfrm>
            <a:off x="0" y="648866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        5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F33AD-BA48-87CD-ACB9-07F09C8A74A8}"/>
              </a:ext>
            </a:extLst>
          </p:cNvPr>
          <p:cNvSpPr txBox="1"/>
          <p:nvPr/>
        </p:nvSpPr>
        <p:spPr>
          <a:xfrm>
            <a:off x="0" y="369332"/>
            <a:ext cx="12192000" cy="667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Applications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Traffic law Enforcement.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Road Safety Improvement.</a:t>
            </a:r>
          </a:p>
          <a:p>
            <a:pPr marL="1714500" lvl="3" indent="-3429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Integration.</a:t>
            </a:r>
          </a:p>
          <a:p>
            <a:pPr marL="1657350" lvl="3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Vehicle Tracking</a:t>
            </a:r>
          </a:p>
          <a:p>
            <a:pPr marL="1657350" lvl="3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Toll Management</a:t>
            </a:r>
          </a:p>
          <a:p>
            <a:pPr marL="1657350" lvl="3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Traffic Data  Analysis</a:t>
            </a:r>
          </a:p>
          <a:p>
            <a:pPr marL="1657350" lvl="3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Cross-Violation Detection</a:t>
            </a:r>
            <a:endParaRPr lang="en-I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itchFamily="34" charset="0"/>
              <a:buChar char="•"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81872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B696-41D4-4001-BD38-360E0A857F8E}"/>
              </a:ext>
            </a:extLst>
          </p:cNvPr>
          <p:cNvSpPr>
            <a:spLocks noGrp="1"/>
          </p:cNvSpPr>
          <p:nvPr/>
        </p:nvSpPr>
        <p:spPr>
          <a:xfrm>
            <a:off x="455847" y="369658"/>
            <a:ext cx="6130010" cy="11178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cap="none" spc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</a:t>
            </a:r>
            <a:endParaRPr lang="en-IN" sz="4000">
              <a:solidFill>
                <a:schemeClr val="tx1"/>
              </a:solidFill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3F6E6AF8-628F-4BDB-9CE4-22E4F1AC4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15122"/>
              </p:ext>
            </p:extLst>
          </p:nvPr>
        </p:nvGraphicFramePr>
        <p:xfrm>
          <a:off x="470646" y="1164366"/>
          <a:ext cx="11562328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620">
                  <a:extLst>
                    <a:ext uri="{9D8B030D-6E8A-4147-A177-3AD203B41FA5}">
                      <a16:colId xmlns:a16="http://schemas.microsoft.com/office/drawing/2014/main" val="4084592012"/>
                    </a:ext>
                  </a:extLst>
                </a:gridCol>
                <a:gridCol w="1427621">
                  <a:extLst>
                    <a:ext uri="{9D8B030D-6E8A-4147-A177-3AD203B41FA5}">
                      <a16:colId xmlns:a16="http://schemas.microsoft.com/office/drawing/2014/main" val="2204650097"/>
                    </a:ext>
                  </a:extLst>
                </a:gridCol>
                <a:gridCol w="2321174">
                  <a:extLst>
                    <a:ext uri="{9D8B030D-6E8A-4147-A177-3AD203B41FA5}">
                      <a16:colId xmlns:a16="http://schemas.microsoft.com/office/drawing/2014/main" val="3593077919"/>
                    </a:ext>
                  </a:extLst>
                </a:gridCol>
                <a:gridCol w="2528716">
                  <a:extLst>
                    <a:ext uri="{9D8B030D-6E8A-4147-A177-3AD203B41FA5}">
                      <a16:colId xmlns:a16="http://schemas.microsoft.com/office/drawing/2014/main" val="3150088468"/>
                    </a:ext>
                  </a:extLst>
                </a:gridCol>
                <a:gridCol w="2758125">
                  <a:extLst>
                    <a:ext uri="{9D8B030D-6E8A-4147-A177-3AD203B41FA5}">
                      <a16:colId xmlns:a16="http://schemas.microsoft.com/office/drawing/2014/main" val="1232583653"/>
                    </a:ext>
                  </a:extLst>
                </a:gridCol>
                <a:gridCol w="2066072">
                  <a:extLst>
                    <a:ext uri="{9D8B030D-6E8A-4147-A177-3AD203B41FA5}">
                      <a16:colId xmlns:a16="http://schemas.microsoft.com/office/drawing/2014/main" val="586765329"/>
                    </a:ext>
                  </a:extLst>
                </a:gridCol>
              </a:tblGrid>
              <a:tr h="61944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Title , Journal name, 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  <a:r>
                        <a:rPr lang="en-IN" err="1"/>
                        <a:t>ethodology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Merits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Demerits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725880"/>
                  </a:ext>
                </a:extLst>
              </a:tr>
              <a:tr h="433395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G.Vijendra Reddy, Swathi B.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Gopinath,</a:t>
                      </a: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Arun Raj,</a:t>
                      </a:r>
                    </a:p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Karthik.S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Praveen S Patil, AkshayBari,</a:t>
                      </a: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Mahesh Waghmode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Comprehensive Review on Helmet Detection and Number Plate Recognition.</a:t>
                      </a:r>
                    </a:p>
                    <a:p>
                      <a:pPr algn="just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2024.</a:t>
                      </a:r>
                    </a:p>
                    <a:p>
                      <a:pPr algn="just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Detection of Helmet and License Plate Using Machine Learning</a:t>
                      </a: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2024.</a:t>
                      </a:r>
                    </a:p>
                    <a:p>
                      <a:pPr algn="l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Revolutionizing Number Plate Detection Machine Learning</a:t>
                      </a: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Reviews various object detection approaches including Faster R-CNN and SSD.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Machine Learning algorithms to detect helmets and recognize license plates from images.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Explores advanced machine learning techniques for vehicle classification.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a comparative analysis of different techniques,highlights their performance metrics.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Demonstrates the application of machine learning in traffic monitoring and safety enforcement.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Discusses the evolution of methodologies in the field.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experimental validation.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details on the algorithms used their performance metrics are not provided.</a:t>
                      </a:r>
                    </a:p>
                    <a:p>
                      <a:pPr algn="just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implementation details are not provided.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31556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28B3459-D26E-DF98-5AA2-78DF989FAEFE}"/>
              </a:ext>
            </a:extLst>
          </p:cNvPr>
          <p:cNvSpPr txBox="1"/>
          <p:nvPr/>
        </p:nvSpPr>
        <p:spPr>
          <a:xfrm>
            <a:off x="0" y="6482443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6  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5FA92C-EEE2-308B-F6D2-DAAB86DAC72A}"/>
              </a:ext>
            </a:extLst>
          </p:cNvPr>
          <p:cNvSpPr txBox="1"/>
          <p:nvPr/>
        </p:nvSpPr>
        <p:spPr>
          <a:xfrm>
            <a:off x="0" y="0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159684293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0FC37C-159B-3722-C0E6-17155D5D5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729066"/>
              </p:ext>
            </p:extLst>
          </p:nvPr>
        </p:nvGraphicFramePr>
        <p:xfrm>
          <a:off x="440871" y="571500"/>
          <a:ext cx="11381016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18">
                  <a:extLst>
                    <a:ext uri="{9D8B030D-6E8A-4147-A177-3AD203B41FA5}">
                      <a16:colId xmlns:a16="http://schemas.microsoft.com/office/drawing/2014/main" val="1753036073"/>
                    </a:ext>
                  </a:extLst>
                </a:gridCol>
                <a:gridCol w="1337432">
                  <a:extLst>
                    <a:ext uri="{9D8B030D-6E8A-4147-A177-3AD203B41FA5}">
                      <a16:colId xmlns:a16="http://schemas.microsoft.com/office/drawing/2014/main" val="2481946000"/>
                    </a:ext>
                  </a:extLst>
                </a:gridCol>
                <a:gridCol w="3190499">
                  <a:extLst>
                    <a:ext uri="{9D8B030D-6E8A-4147-A177-3AD203B41FA5}">
                      <a16:colId xmlns:a16="http://schemas.microsoft.com/office/drawing/2014/main" val="3947518293"/>
                    </a:ext>
                  </a:extLst>
                </a:gridCol>
                <a:gridCol w="1998091">
                  <a:extLst>
                    <a:ext uri="{9D8B030D-6E8A-4147-A177-3AD203B41FA5}">
                      <a16:colId xmlns:a16="http://schemas.microsoft.com/office/drawing/2014/main" val="1289538465"/>
                    </a:ext>
                  </a:extLst>
                </a:gridCol>
                <a:gridCol w="1933635">
                  <a:extLst>
                    <a:ext uri="{9D8B030D-6E8A-4147-A177-3AD203B41FA5}">
                      <a16:colId xmlns:a16="http://schemas.microsoft.com/office/drawing/2014/main" val="2522398996"/>
                    </a:ext>
                  </a:extLst>
                </a:gridCol>
                <a:gridCol w="2175341">
                  <a:extLst>
                    <a:ext uri="{9D8B030D-6E8A-4147-A177-3AD203B41FA5}">
                      <a16:colId xmlns:a16="http://schemas.microsoft.com/office/drawing/2014/main" val="2333836771"/>
                    </a:ext>
                  </a:extLst>
                </a:gridCol>
              </a:tblGrid>
              <a:tr h="87923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Title , Journal name, 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  <a:r>
                        <a:rPr lang="en-IN" err="1"/>
                        <a:t>ethodology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Merits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Demerits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67189"/>
                  </a:ext>
                </a:extLst>
              </a:tr>
              <a:tr h="48357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Dipti Prajapati,</a:t>
                      </a:r>
                    </a:p>
                    <a:p>
                      <a:r>
                        <a:rPr lang="en-US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Samishtarani Sabat.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V, Sri Uthra, et al.</a:t>
                      </a: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Adithya  Krishna R,</a:t>
                      </a: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Sandeep 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Helmet Detection and Number Plate Recognition Using YOLOv8 and TensorFlow.</a:t>
                      </a: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pPr algn="just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Helmet Detection and Number Plate Extraction Using Computer Vision </a:t>
                      </a: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pPr algn="just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Camera-mounted Helmet Detection with YOLOv8 on Custom Dataset</a:t>
                      </a: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Employs the YOLOv8 model and tensorflow to detect helmets.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video surveillance and deep learning model for detection of helmet.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Investigates the use of YOLOv8 for helmet detection using a camera.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Emphasizes real-time processing capabilities and potential for traffic.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Emphasizes real-time processing and automation in traffic law enforcement.</a:t>
                      </a: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the importance of accurate license plate location.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specifies are not provided. </a:t>
                      </a: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metrics are not detailed.</a:t>
                      </a: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implementation details and performance metrics are not provided.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848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5D359A-BB42-4A3C-5B66-DB832BAA09D0}"/>
              </a:ext>
            </a:extLst>
          </p:cNvPr>
          <p:cNvSpPr txBox="1"/>
          <p:nvPr/>
        </p:nvSpPr>
        <p:spPr>
          <a:xfrm>
            <a:off x="0" y="64497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E66A8-4CDE-EE66-9E18-C1772E8C0DC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351859409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7EFAC2-10DB-A73A-60C6-B59D41B265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885397"/>
              </p:ext>
            </p:extLst>
          </p:nvPr>
        </p:nvGraphicFramePr>
        <p:xfrm>
          <a:off x="440871" y="571500"/>
          <a:ext cx="11381016" cy="571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018">
                  <a:extLst>
                    <a:ext uri="{9D8B030D-6E8A-4147-A177-3AD203B41FA5}">
                      <a16:colId xmlns:a16="http://schemas.microsoft.com/office/drawing/2014/main" val="1753036073"/>
                    </a:ext>
                  </a:extLst>
                </a:gridCol>
                <a:gridCol w="1337432">
                  <a:extLst>
                    <a:ext uri="{9D8B030D-6E8A-4147-A177-3AD203B41FA5}">
                      <a16:colId xmlns:a16="http://schemas.microsoft.com/office/drawing/2014/main" val="2481946000"/>
                    </a:ext>
                  </a:extLst>
                </a:gridCol>
                <a:gridCol w="3190499">
                  <a:extLst>
                    <a:ext uri="{9D8B030D-6E8A-4147-A177-3AD203B41FA5}">
                      <a16:colId xmlns:a16="http://schemas.microsoft.com/office/drawing/2014/main" val="3947518293"/>
                    </a:ext>
                  </a:extLst>
                </a:gridCol>
                <a:gridCol w="1998091">
                  <a:extLst>
                    <a:ext uri="{9D8B030D-6E8A-4147-A177-3AD203B41FA5}">
                      <a16:colId xmlns:a16="http://schemas.microsoft.com/office/drawing/2014/main" val="1289538465"/>
                    </a:ext>
                  </a:extLst>
                </a:gridCol>
                <a:gridCol w="1933635">
                  <a:extLst>
                    <a:ext uri="{9D8B030D-6E8A-4147-A177-3AD203B41FA5}">
                      <a16:colId xmlns:a16="http://schemas.microsoft.com/office/drawing/2014/main" val="2522398996"/>
                    </a:ext>
                  </a:extLst>
                </a:gridCol>
                <a:gridCol w="2175341">
                  <a:extLst>
                    <a:ext uri="{9D8B030D-6E8A-4147-A177-3AD203B41FA5}">
                      <a16:colId xmlns:a16="http://schemas.microsoft.com/office/drawing/2014/main" val="2333836771"/>
                    </a:ext>
                  </a:extLst>
                </a:gridCol>
              </a:tblGrid>
              <a:tr h="879230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Sl.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Title , Journal name, 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  <a:r>
                        <a:rPr lang="en-IN" err="1"/>
                        <a:t>ethodology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Merits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Demerits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267189"/>
                  </a:ext>
                </a:extLst>
              </a:tr>
              <a:tr h="483577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</a:t>
                      </a: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Saravanan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Swapna Ranikura,</a:t>
                      </a: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Suman Rathlavanth,Sai kumar.</a:t>
                      </a: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M.Thirunavukkarasu,</a:t>
                      </a:r>
                    </a:p>
                    <a:p>
                      <a:r>
                        <a:rPr lang="en-IN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Bugade Amoolya.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Study on the Development of an Automatic Helmet Violation Detection System.</a:t>
                      </a: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pPr algn="just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Helmet Detection and Number Plate Recognition Using Deep Learning.</a:t>
                      </a: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  <a:p>
                      <a:pPr algn="just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Helmet Detection and License Plate Recognition.</a:t>
                      </a:r>
                    </a:p>
                    <a:p>
                      <a:pPr algn="l"/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developing an automated system.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Utilizes deep learning approaches for detecting helmets.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HOG for bike detection ,CNN for helmet detection.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Emphasizes real-time processing capabilities and integration in traffic.</a:t>
                      </a:r>
                    </a:p>
                    <a:p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Highlights the potential of deep learning in enhancing detection accuracy</a:t>
                      </a: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automatred, reduces manual monitoring.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specifies are not provided. </a:t>
                      </a: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Performance analysis.</a:t>
                      </a: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Performances drops in poor lighting, struggles with non-standard plates.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848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A292EA6-E7B5-6511-9B58-C18813D031DB}"/>
              </a:ext>
            </a:extLst>
          </p:cNvPr>
          <p:cNvSpPr txBox="1"/>
          <p:nvPr/>
        </p:nvSpPr>
        <p:spPr>
          <a:xfrm>
            <a:off x="0" y="6449786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Dept. of CSE, Dr.TTIT, KGF                                                                                                                                                     8                                                                                                </a:t>
            </a:r>
            <a:endParaRPr lang="en-IN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/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B8B1E7-6450-0AD5-07D1-FB413E59CBEF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Automatic Detection of Motorcycle Registration Number in case of Helmet Rule Violation by Motorcyclists             </a:t>
            </a:r>
            <a:r>
              <a:rPr lang="en-US" sz="1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</p:spTree>
    <p:extLst>
      <p:ext uri="{BB962C8B-B14F-4D97-AF65-F5344CB8AC3E}">
        <p14:creationId xmlns:p14="http://schemas.microsoft.com/office/powerpoint/2010/main" val="349929912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29"/>
  <p:tag name="AS_OS" val="Unix 5.4.0.212"/>
  <p:tag name="AS_RELEASE_DATE" val="2024.02.14"/>
  <p:tag name="AS_TITLE" val="Aspose.Slides for .NET6"/>
  <p:tag name="AS_VERSION" val="2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Microsoft Office PowerPoint</Application>
  <PresentationFormat>Widescreen</PresentationFormat>
  <Paragraphs>238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Dhanush M</cp:lastModifiedBy>
  <cp:revision>2</cp:revision>
  <cp:lastPrinted>2025-05-08T17:07:51Z</cp:lastPrinted>
  <dcterms:created xsi:type="dcterms:W3CDTF">2025-05-08T17:07:51Z</dcterms:created>
  <dcterms:modified xsi:type="dcterms:W3CDTF">2025-05-08T17:24:06Z</dcterms:modified>
</cp:coreProperties>
</file>