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7" r:id="rId4"/>
    <p:sldId id="272" r:id="rId5"/>
    <p:sldId id="294" r:id="rId6"/>
    <p:sldId id="273" r:id="rId7"/>
    <p:sldId id="275" r:id="rId8"/>
    <p:sldId id="281" r:id="rId9"/>
    <p:sldId id="282" r:id="rId10"/>
    <p:sldId id="284" r:id="rId11"/>
    <p:sldId id="287" r:id="rId12"/>
    <p:sldId id="292" r:id="rId13"/>
    <p:sldId id="290" r:id="rId14"/>
    <p:sldId id="29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752E-64F5-462D-959D-70A49298157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EAD-B102-4DCC-9BF8-3D6A87AF5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0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8F5CE-03D1-4F3A-8DF0-3CE05C0EDD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44DA-BA85-28F8-0768-8BF370D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A8D21-2682-67CC-BDBF-EA19183F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741F-2C50-7AC2-E0C2-8B60305C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350B-07BA-EC58-6748-3159E386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1FD8-557A-B53A-050F-977C3E47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1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8686-DA9B-8065-7B49-9D630C5D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D751-E81F-FD30-3FC7-C4EBC65A2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F9BA-A3DF-E465-3080-942C1D6E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B8DB-04D8-232B-9EE7-39D47E68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6273-C21C-D612-51DB-E49E1AE8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6AF9-3604-DDD2-D2AA-53C01FE15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6315-FF4F-8F7F-4BEF-5D6F43E88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A01B-EBBB-219C-2583-98CAA3E7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7892-DE8C-ACBA-F0A8-09D7E884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7C72-777F-8760-F236-64EB50B2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6A89-152D-ABED-1F9B-3586BF95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3907-367D-E840-C05E-EFDD1699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AC42-2D52-5C0C-8086-06461BFC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16DA-5EA7-2B56-DDA5-EBABE490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E34-34E6-6D35-685F-221CE9A4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C0B4-8272-BBA8-2950-07908C1D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52883-5A32-7AAE-A0BD-67E160CC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8B13-52CF-E927-CA71-3FA6A622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CE75-6519-7830-1F5C-2B9A573C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C503-F79B-42E2-E160-305F40F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6831-89E7-84CC-3D65-D55000DA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58A1-D5D3-0B38-1CED-B7607844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7A7C-985C-BA11-2129-2E9BEAC4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18AC-3368-2817-B3D6-6765B317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0775-5BDF-46B0-6951-14D6BB9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612C-DA11-7F94-C56F-C48A8EF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CDF6-A583-2FAC-6418-D6322E79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5100-63ED-69B7-AF02-C4774FD6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903D-FDA1-06B7-C18E-B7518B04F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B6BE-F2D7-C417-3FE8-D704EDF5B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52461-B5E6-1BB2-DD2C-88F8E562F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FEF7-417B-9C6B-99FF-97839070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025D8-99A2-38D8-D648-3EFD63F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51046-D220-E3DD-BBC4-5B0ECC56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3CDB-68FF-AD75-B0F0-04898B1B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D2B97-D54B-115F-7489-B5FA5817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63A8B-DCCF-A719-9438-D7E4629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2C34-3F50-8F5D-9BEE-2BE9D532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1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8F0C2-E78E-85F2-0F99-227A1B2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A5449-8634-0F84-B70A-F07E37B5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A444-DF7D-2BEC-6F55-F3776F0C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A295-448D-29C6-657B-78FD245A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6BDF-6F60-124B-B100-CE647C2C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67F-144B-26F2-0000-B50BD737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DB47-1F24-8895-9DE3-0057CDF5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77AB-CD03-F274-6E2C-3E7963BA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92E2-5112-1129-2ADA-9D5F0C64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4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7744-8060-4AB7-3D4A-B03D8D10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2734F-9638-F671-988D-88CAD585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9568D-6F05-3DF8-188F-3EA6D4E3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7837-B588-73BF-3C93-B1AAADC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8B432-3423-964B-E093-F0907158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B75A-5D25-DF89-3642-C56C5897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C983-8294-28BC-71C1-68B43216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93F6-EAC0-FAF4-331F-369EA0C2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6162-40DD-FFFB-937D-25646C7D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7DBA-8541-4ECD-BE11-C1F3255F36E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95B7-43C3-D800-BF1D-05054FD8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DA4A-DE5A-5B69-1D09-597CEEA86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1F1F-B8A8-499E-B05A-0D6551DB1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6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P@0.5" TargetMode="Externa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FCAD0-0B08-4DEB-A17A-D4A8C052139E}"/>
              </a:ext>
            </a:extLst>
          </p:cNvPr>
          <p:cNvSpPr/>
          <p:nvPr/>
        </p:nvSpPr>
        <p:spPr>
          <a:xfrm>
            <a:off x="1685878" y="76924"/>
            <a:ext cx="859971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T. THIMMAIAH INSTITUTE OF TECHNOLOGY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err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Estd</a:t>
            </a:r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1986) </a:t>
            </a:r>
            <a:r>
              <a:rPr lang="en-US" sz="1800" b="1" err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Oorgaum</a:t>
            </a:r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Kolar Gold Fields, Karnataka – 563120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9160" algn="ctr"/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(Affiliated to VTU, Belgaum, Approved by AICTE - New Delhi)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NAAC Accredited 'A' Grade, NBA Accredited (CSE, ECE, Mining </a:t>
            </a:r>
            <a:r>
              <a:rPr lang="en-US" sz="1800" b="1" err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Engg</a:t>
            </a:r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Program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D3A31-11C6-4C4B-B8AB-0AB59C11298B}"/>
              </a:ext>
            </a:extLst>
          </p:cNvPr>
          <p:cNvSpPr/>
          <p:nvPr/>
        </p:nvSpPr>
        <p:spPr>
          <a:xfrm>
            <a:off x="764275" y="2867653"/>
            <a:ext cx="10713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Detection of Motorcycle Registration Number</a:t>
            </a:r>
          </a:p>
          <a:p>
            <a:pPr marL="0" indent="0" algn="ctr">
              <a:buNone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case of Helmet Rule Violation by Motorcyclists”</a:t>
            </a:r>
          </a:p>
        </p:txBody>
      </p:sp>
      <p:pic>
        <p:nvPicPr>
          <p:cNvPr id="6" name="Content Placeholder 11" descr="Image result for vtu logo download">
            <a:extLst>
              <a:ext uri="{FF2B5EF4-FFF2-40B4-BE49-F238E27FC236}">
                <a16:creationId xmlns:a16="http://schemas.microsoft.com/office/drawing/2014/main" id="{6EE3C3E9-4C37-4A24-883F-F8F59F1C4C8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6" y="327247"/>
            <a:ext cx="1685901" cy="15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3C48D3-B201-45A4-9550-CA69239523A7}"/>
              </a:ext>
            </a:extLst>
          </p:cNvPr>
          <p:cNvSpPr/>
          <p:nvPr/>
        </p:nvSpPr>
        <p:spPr>
          <a:xfrm>
            <a:off x="2861476" y="1472989"/>
            <a:ext cx="6919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10848-9107-450F-983E-FD0637A3C556}"/>
              </a:ext>
            </a:extLst>
          </p:cNvPr>
          <p:cNvSpPr/>
          <p:nvPr/>
        </p:nvSpPr>
        <p:spPr>
          <a:xfrm>
            <a:off x="4580332" y="1945948"/>
            <a:ext cx="3031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Review-2 Presentation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FD2F0-E604-2261-F468-BFC360065EBB}"/>
              </a:ext>
            </a:extLst>
          </p:cNvPr>
          <p:cNvSpPr txBox="1"/>
          <p:nvPr/>
        </p:nvSpPr>
        <p:spPr>
          <a:xfrm>
            <a:off x="277914" y="3846144"/>
            <a:ext cx="10621733" cy="220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40"/>
              </a:spcBef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740"/>
              </a:spcBef>
            </a:pP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Under the Guidance of                                                                                                           </a:t>
            </a:r>
            <a:endParaRPr lang="en-US" b="1" spc="-3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b="1" spc="-3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Dr</a:t>
            </a:r>
            <a:r>
              <a:rPr lang="en-US" sz="1800" b="1" spc="-3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spc="-3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Mohamed </a:t>
            </a:r>
            <a:r>
              <a:rPr lang="en-US" b="1" spc="-3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Kareemulla</a:t>
            </a:r>
            <a:endParaRPr lang="en-IN" spc="-3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Professor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Dept. of CSE </a:t>
            </a:r>
            <a:endParaRPr lang="en-I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TTIT, K.G.F</a:t>
            </a:r>
            <a:endParaRPr lang="en-IN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D852B-6E88-6AE2-AC66-74256E32223B}"/>
              </a:ext>
            </a:extLst>
          </p:cNvPr>
          <p:cNvSpPr txBox="1"/>
          <p:nvPr/>
        </p:nvSpPr>
        <p:spPr>
          <a:xfrm>
            <a:off x="7059168" y="3821760"/>
            <a:ext cx="485491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endParaRPr lang="en-I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r>
              <a:rPr lang="en-I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lvl="1" algn="ctr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  K  M   1GV21CS005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Dhanush  M   1GV21CS020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Harish  V   1GV21CS025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Manjunatha  R   1GV21CS043</a:t>
            </a:r>
            <a:endParaRPr lang="en-I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endParaRPr lang="en-I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4B25A-7CDD-A1CD-7EA0-53305FECC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85" y="327246"/>
            <a:ext cx="1831300" cy="14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F9518-0AE1-EB0F-25D6-48AC850FB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E6891-F9B1-210C-1D74-D8C3DBF4827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F116D-3A06-AF91-0743-CBD84C555FF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11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C54CB-B1D7-57A1-0314-D0E1E4E7CBE3}"/>
              </a:ext>
            </a:extLst>
          </p:cNvPr>
          <p:cNvSpPr txBox="1"/>
          <p:nvPr/>
        </p:nvSpPr>
        <p:spPr>
          <a:xfrm>
            <a:off x="0" y="609600"/>
            <a:ext cx="1219200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9300E-216D-2CFB-53E4-BCB69B23322C}"/>
              </a:ext>
            </a:extLst>
          </p:cNvPr>
          <p:cNvSpPr txBox="1"/>
          <p:nvPr/>
        </p:nvSpPr>
        <p:spPr>
          <a:xfrm>
            <a:off x="950977" y="850900"/>
            <a:ext cx="103647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 Storage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Save the detected violation details for record and 			future 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Stored: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Rider’s Image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Number</a:t>
            </a:r>
          </a:p>
        </p:txBody>
      </p:sp>
    </p:spTree>
    <p:extLst>
      <p:ext uri="{BB962C8B-B14F-4D97-AF65-F5344CB8AC3E}">
        <p14:creationId xmlns:p14="http://schemas.microsoft.com/office/powerpoint/2010/main" val="205101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52A0-3B1A-E8C5-4315-16EB166E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1EA65-695E-F566-0945-A42CCE42825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43A3D-FAF9-690C-6F4A-A819F4659CD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130E-BA9A-4E8C-839C-BD32802C890C}"/>
              </a:ext>
            </a:extLst>
          </p:cNvPr>
          <p:cNvSpPr txBox="1"/>
          <p:nvPr/>
        </p:nvSpPr>
        <p:spPr>
          <a:xfrm>
            <a:off x="241300" y="369332"/>
            <a:ext cx="1130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E5F47-4A71-DD69-3190-5C1ED787F5DC}"/>
              </a:ext>
            </a:extLst>
          </p:cNvPr>
          <p:cNvSpPr txBox="1"/>
          <p:nvPr/>
        </p:nvSpPr>
        <p:spPr>
          <a:xfrm>
            <a:off x="368300" y="1193800"/>
            <a:ext cx="1117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Start the system.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Capture a frame from the  images 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 if a motorcycle is present in the frame using the first 	YOLOv8 model.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 if a person is sitting on the motorcycle.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rider is wearing a helmet using the second YOLOv8 	model.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license plate on motorcycle using the third YOLOv8 	model.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Crop the detected license plate region from the frame.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Apply Tesseract OCR to the cropped license plate image.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9: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Store the  details in database.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0EAF-37EF-FEAC-5D0E-36640166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98210-7B53-C055-E7F3-2C3CAC964BD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6282-F46F-2512-D39B-97EF22E75D2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F2C3A-E3D9-08B3-3505-236D0348C890}"/>
              </a:ext>
            </a:extLst>
          </p:cNvPr>
          <p:cNvSpPr txBox="1"/>
          <p:nvPr/>
        </p:nvSpPr>
        <p:spPr>
          <a:xfrm>
            <a:off x="419100" y="584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06F4E-D191-4D85-62F1-A25C4AE5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625600"/>
            <a:ext cx="7879093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0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29A4-5E1A-F4FF-2694-E33D4AF6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1309B-2402-B979-9C88-7FD84B981BE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CEDF5-78E3-0E15-CC6D-C9891360ADD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97E41-EB1A-695A-93CD-76713D9E09D4}"/>
              </a:ext>
            </a:extLst>
          </p:cNvPr>
          <p:cNvSpPr txBox="1"/>
          <p:nvPr/>
        </p:nvSpPr>
        <p:spPr>
          <a:xfrm>
            <a:off x="0" y="609600"/>
            <a:ext cx="1219200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87136-CCC7-2748-2975-92AEDC37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003300"/>
            <a:ext cx="9433474" cy="43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C9B773-6B23-DDFC-5514-2B6A3C37CE6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7D26C-A526-5B82-44A2-7906FB5285D4}"/>
              </a:ext>
            </a:extLst>
          </p:cNvPr>
          <p:cNvSpPr txBox="1"/>
          <p:nvPr/>
        </p:nvSpPr>
        <p:spPr>
          <a:xfrm>
            <a:off x="0" y="6502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3C85F-7D74-6CC5-464C-60E97F9D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003300"/>
            <a:ext cx="966209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E129D-210C-4682-9B16-FBFCA7B7A549}"/>
              </a:ext>
            </a:extLst>
          </p:cNvPr>
          <p:cNvSpPr txBox="1"/>
          <p:nvPr/>
        </p:nvSpPr>
        <p:spPr>
          <a:xfrm>
            <a:off x="2604546" y="2268668"/>
            <a:ext cx="7508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167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2BDE60-D080-4ECE-923C-4D2EA6B538C7}"/>
              </a:ext>
            </a:extLst>
          </p:cNvPr>
          <p:cNvSpPr>
            <a:spLocks noGrp="1"/>
          </p:cNvSpPr>
          <p:nvPr/>
        </p:nvSpPr>
        <p:spPr>
          <a:xfrm>
            <a:off x="277483" y="326114"/>
            <a:ext cx="8932778" cy="178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IN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PRESENTATION OUTLINE </a:t>
            </a:r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B9FA-8583-44A1-8EE7-B567A862D8CD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4B9FB-1938-43C5-CC02-2FD9A1CF5E4F}"/>
              </a:ext>
            </a:extLst>
          </p:cNvPr>
          <p:cNvSpPr txBox="1"/>
          <p:nvPr/>
        </p:nvSpPr>
        <p:spPr>
          <a:xfrm>
            <a:off x="0" y="64824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1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3279-115B-3663-717D-DD5DD6F76602}"/>
              </a:ext>
            </a:extLst>
          </p:cNvPr>
          <p:cNvSpPr txBox="1"/>
          <p:nvPr/>
        </p:nvSpPr>
        <p:spPr>
          <a:xfrm>
            <a:off x="1447800" y="1689100"/>
            <a:ext cx="1026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RESULT</a:t>
            </a: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</a:t>
            </a:r>
          </a:p>
          <a:p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41ADC-E99E-A3E0-15A1-7F26C0ACC40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BC4CB-3520-D786-B2D7-47784E797136}"/>
              </a:ext>
            </a:extLst>
          </p:cNvPr>
          <p:cNvSpPr txBox="1"/>
          <p:nvPr/>
        </p:nvSpPr>
        <p:spPr>
          <a:xfrm>
            <a:off x="0" y="64251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2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FC1DD-0661-DAE4-8EBE-F1E00FB20A30}"/>
              </a:ext>
            </a:extLst>
          </p:cNvPr>
          <p:cNvSpPr txBox="1"/>
          <p:nvPr/>
        </p:nvSpPr>
        <p:spPr>
          <a:xfrm>
            <a:off x="355600" y="646331"/>
            <a:ext cx="1159576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EXPLANATION</a:t>
            </a: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4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Detects person on a bike.</a:t>
            </a:r>
          </a:p>
          <a:p>
            <a:pPr lvl="4" algn="just"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579D6-E567-2AD8-6BD9-106AFF75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646332"/>
            <a:ext cx="4838700" cy="59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F306-E8AF-49ED-B8DE-D2C4F4EF3682}"/>
              </a:ext>
            </a:extLst>
          </p:cNvPr>
          <p:cNvSpPr>
            <a:spLocks noGrp="1"/>
          </p:cNvSpPr>
          <p:nvPr/>
        </p:nvSpPr>
        <p:spPr>
          <a:xfrm>
            <a:off x="326402" y="1052419"/>
            <a:ext cx="10764861" cy="519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D4AC-DE41-8E02-BE23-8ACDE15B38B1}"/>
              </a:ext>
            </a:extLst>
          </p:cNvPr>
          <p:cNvSpPr txBox="1"/>
          <p:nvPr/>
        </p:nvSpPr>
        <p:spPr>
          <a:xfrm>
            <a:off x="0" y="64008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 3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DB231-5A82-9B3D-124B-443C9004743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9E00-6626-46BB-566B-FE6D361D7D92}"/>
              </a:ext>
            </a:extLst>
          </p:cNvPr>
          <p:cNvSpPr txBox="1"/>
          <p:nvPr/>
        </p:nvSpPr>
        <p:spPr>
          <a:xfrm>
            <a:off x="0" y="497305"/>
            <a:ext cx="11865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B5BFE-C826-1668-0258-A36BA6A4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723900"/>
            <a:ext cx="4711700" cy="5524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0A3C21-4B58-97B0-B6EF-94988E2C3AB1}"/>
              </a:ext>
            </a:extLst>
          </p:cNvPr>
          <p:cNvSpPr txBox="1"/>
          <p:nvPr/>
        </p:nvSpPr>
        <p:spPr>
          <a:xfrm>
            <a:off x="825499" y="1820744"/>
            <a:ext cx="45805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Detects head without helmet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6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9439-210B-ABB5-BD59-79896308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CC9FE-692C-1156-6975-D4AAA539562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7FBE4-5CD4-F0E1-0F46-168D619DF739}"/>
              </a:ext>
            </a:extLst>
          </p:cNvPr>
          <p:cNvSpPr txBox="1"/>
          <p:nvPr/>
        </p:nvSpPr>
        <p:spPr>
          <a:xfrm>
            <a:off x="0" y="64251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2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B0FEB-CF8D-3787-9A5B-35B03479B043}"/>
              </a:ext>
            </a:extLst>
          </p:cNvPr>
          <p:cNvSpPr txBox="1"/>
          <p:nvPr/>
        </p:nvSpPr>
        <p:spPr>
          <a:xfrm>
            <a:off x="355600" y="646331"/>
            <a:ext cx="1159576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4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Detects number plate of </a:t>
            </a:r>
          </a:p>
          <a:p>
            <a:pPr lvl="4" algn="just"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	non-helmeted rider</a:t>
            </a:r>
          </a:p>
          <a:p>
            <a:pPr lvl="4" algn="just"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48BAC-F6A9-8720-5660-6A0076D64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1292663"/>
            <a:ext cx="3708400" cy="50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696-41D4-4001-BD38-360E0A857F8E}"/>
              </a:ext>
            </a:extLst>
          </p:cNvPr>
          <p:cNvSpPr>
            <a:spLocks noGrp="1"/>
          </p:cNvSpPr>
          <p:nvPr/>
        </p:nvSpPr>
        <p:spPr>
          <a:xfrm>
            <a:off x="455846" y="369658"/>
            <a:ext cx="11280307" cy="111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COMPARSION WITH OTHER EXPLANATION </a:t>
            </a:r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B3459-D26E-DF98-5AA2-78DF989FAEFE}"/>
              </a:ext>
            </a:extLst>
          </p:cNvPr>
          <p:cNvSpPr txBox="1"/>
          <p:nvPr/>
        </p:nvSpPr>
        <p:spPr>
          <a:xfrm>
            <a:off x="0" y="648244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FA92C-EEE2-308B-F6D2-DAAB86DAC72A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17F0-C23A-EB98-4B13-4A6C8D01B6CA}"/>
              </a:ext>
            </a:extLst>
          </p:cNvPr>
          <p:cNvSpPr txBox="1"/>
          <p:nvPr/>
        </p:nvSpPr>
        <p:spPr>
          <a:xfrm>
            <a:off x="455847" y="1295400"/>
            <a:ext cx="1111385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proposed system  Character Recognition included.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YOLOv8 offers higher accuracy and better real-time performance than YOLOv2/3/5.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Full end-to-end pipeline: detects non-helmeted riders, locate plates and extracts characters.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Works for both rider and passenger helmet detection-often missing in previous work.</a:t>
            </a:r>
          </a:p>
          <a:p>
            <a:pPr>
              <a:buNone/>
            </a:pPr>
            <a:endParaRPr lang="en-US"/>
          </a:p>
          <a:p>
            <a:pPr lvl="1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5D359A-BB42-4A3C-5B66-DB832BAA09D0}"/>
              </a:ext>
            </a:extLst>
          </p:cNvPr>
          <p:cNvSpPr txBox="1"/>
          <p:nvPr/>
        </p:nvSpPr>
        <p:spPr>
          <a:xfrm>
            <a:off x="0" y="64497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 8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E66A8-4CDE-EE66-9E18-C1772E8C0DC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EDB30-1D93-27F3-59AF-94D219872BD6}"/>
              </a:ext>
            </a:extLst>
          </p:cNvPr>
          <p:cNvSpPr txBox="1"/>
          <p:nvPr/>
        </p:nvSpPr>
        <p:spPr>
          <a:xfrm>
            <a:off x="1041400" y="800100"/>
            <a:ext cx="107315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By using YOLOv8 high-performance as been achieved.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Covering the entire violation pipeline.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Strong accuracy metrics (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mAP@0.5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up to 0.987)</a:t>
            </a:r>
          </a:p>
          <a:p>
            <a:pPr lvl="1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9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92EA6-E7B5-6511-9B58-C18813D031DB}"/>
              </a:ext>
            </a:extLst>
          </p:cNvPr>
          <p:cNvSpPr txBox="1"/>
          <p:nvPr/>
        </p:nvSpPr>
        <p:spPr>
          <a:xfrm>
            <a:off x="0" y="64497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  9 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8B1E7-6450-0AD5-07D1-FB413E59CB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E0175-0417-BB4E-67C1-E3B6D424ABF7}"/>
              </a:ext>
            </a:extLst>
          </p:cNvPr>
          <p:cNvSpPr txBox="1"/>
          <p:nvPr/>
        </p:nvSpPr>
        <p:spPr>
          <a:xfrm>
            <a:off x="1092200" y="952500"/>
            <a:ext cx="103759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 image super-resolution before OCR to enhance blurry plates.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It can integrate with edge devices for real-time field detection.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Convert YOLO models to ONNX or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for  faster inference.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499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2CD6-F74F-1650-ADA9-7F7B6E17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79D53-EE3F-9024-BB11-151FAB3A509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29A01-D94F-5C14-9617-042F770C31A2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10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4A78A-320F-23AA-D70E-B701270E5E46}"/>
              </a:ext>
            </a:extLst>
          </p:cNvPr>
          <p:cNvSpPr txBox="1"/>
          <p:nvPr/>
        </p:nvSpPr>
        <p:spPr>
          <a:xfrm>
            <a:off x="1092200" y="660400"/>
            <a:ext cx="1013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Character Recognition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Recognize and extract the text from the license 		plate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Tesseract OCR (Optical Character Recognition)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Registration number (text format).</a:t>
            </a:r>
          </a:p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R</dc:creator>
  <cp:lastModifiedBy>MANJUNATH R</cp:lastModifiedBy>
  <cp:revision>1</cp:revision>
  <dcterms:created xsi:type="dcterms:W3CDTF">2025-05-08T14:41:24Z</dcterms:created>
  <dcterms:modified xsi:type="dcterms:W3CDTF">2025-05-09T04:14:43Z</dcterms:modified>
</cp:coreProperties>
</file>