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8" r:id="rId5"/>
    <p:sldId id="263" r:id="rId6"/>
    <p:sldId id="269" r:id="rId7"/>
    <p:sldId id="273" r:id="rId8"/>
    <p:sldId id="278" r:id="rId9"/>
    <p:sldId id="264" r:id="rId10"/>
    <p:sldId id="271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7" autoAdjust="0"/>
    <p:restoredTop sz="94694"/>
  </p:normalViewPr>
  <p:slideViewPr>
    <p:cSldViewPr snapToGrid="0">
      <p:cViewPr varScale="1">
        <p:scale>
          <a:sx n="67" d="100"/>
          <a:sy n="67" d="100"/>
        </p:scale>
        <p:origin x="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FCBB6-62EC-439E-B3FD-359D9BF99BF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1F2155-2D67-4F45-9C99-FE159F874B99}">
      <dgm:prSet/>
      <dgm:spPr/>
      <dgm:t>
        <a:bodyPr/>
        <a:lstStyle/>
        <a:p>
          <a:r>
            <a:rPr lang="en-US" b="1" i="0" baseline="0"/>
            <a:t>EDA Insights</a:t>
          </a:r>
          <a:r>
            <a:rPr lang="en-US" b="0" i="0" baseline="0"/>
            <a:t>:</a:t>
          </a:r>
          <a:endParaRPr lang="en-US"/>
        </a:p>
      </dgm:t>
    </dgm:pt>
    <dgm:pt modelId="{ED9E3E89-5BA7-470F-AD81-FF88C37A4AC7}" type="parTrans" cxnId="{3A286A03-B20A-47A2-A2B1-6B36350C4E4F}">
      <dgm:prSet/>
      <dgm:spPr/>
      <dgm:t>
        <a:bodyPr/>
        <a:lstStyle/>
        <a:p>
          <a:endParaRPr lang="en-US"/>
        </a:p>
      </dgm:t>
    </dgm:pt>
    <dgm:pt modelId="{F096F3B5-8E7B-4776-9B3E-7690D143C756}" type="sibTrans" cxnId="{3A286A03-B20A-47A2-A2B1-6B36350C4E4F}">
      <dgm:prSet/>
      <dgm:spPr/>
      <dgm:t>
        <a:bodyPr/>
        <a:lstStyle/>
        <a:p>
          <a:endParaRPr lang="en-US"/>
        </a:p>
      </dgm:t>
    </dgm:pt>
    <dgm:pt modelId="{1479D17F-62AC-41A0-B290-371F100609AF}">
      <dgm:prSet/>
      <dgm:spPr/>
      <dgm:t>
        <a:bodyPr/>
        <a:lstStyle/>
        <a:p>
          <a:r>
            <a:rPr lang="en-US" b="0" i="0" baseline="0"/>
            <a:t>Age, cholesterol levels, and chest pain type are highly significant predictors of heart disease.</a:t>
          </a:r>
          <a:endParaRPr lang="en-US"/>
        </a:p>
      </dgm:t>
    </dgm:pt>
    <dgm:pt modelId="{FD123E6D-8A0E-4A7D-BDD0-B40BDEA55004}" type="parTrans" cxnId="{A7AF6C75-E079-445F-971B-B5556CF450E8}">
      <dgm:prSet/>
      <dgm:spPr/>
      <dgm:t>
        <a:bodyPr/>
        <a:lstStyle/>
        <a:p>
          <a:endParaRPr lang="en-US"/>
        </a:p>
      </dgm:t>
    </dgm:pt>
    <dgm:pt modelId="{BD09CEF6-A0F4-4768-8660-E4883CC79D9D}" type="sibTrans" cxnId="{A7AF6C75-E079-445F-971B-B5556CF450E8}">
      <dgm:prSet/>
      <dgm:spPr/>
      <dgm:t>
        <a:bodyPr/>
        <a:lstStyle/>
        <a:p>
          <a:endParaRPr lang="en-US"/>
        </a:p>
      </dgm:t>
    </dgm:pt>
    <dgm:pt modelId="{5BC8C786-F3CE-4A84-9423-E9EDD5D5889C}">
      <dgm:prSet/>
      <dgm:spPr/>
      <dgm:t>
        <a:bodyPr/>
        <a:lstStyle/>
        <a:p>
          <a:r>
            <a:rPr lang="en-US" b="0" i="0" baseline="0"/>
            <a:t>Clear differences observed in feature trends between individuals with and without heart disease.</a:t>
          </a:r>
          <a:endParaRPr lang="en-US"/>
        </a:p>
      </dgm:t>
    </dgm:pt>
    <dgm:pt modelId="{30F0B529-57F2-4ADA-86E8-855BAC6AF28E}" type="parTrans" cxnId="{8C1C6B9E-FB3D-4CDE-ABD5-06004EC5973C}">
      <dgm:prSet/>
      <dgm:spPr/>
      <dgm:t>
        <a:bodyPr/>
        <a:lstStyle/>
        <a:p>
          <a:endParaRPr lang="en-US"/>
        </a:p>
      </dgm:t>
    </dgm:pt>
    <dgm:pt modelId="{7EBBCFE7-9C74-4C6E-835A-BAE7106760FE}" type="sibTrans" cxnId="{8C1C6B9E-FB3D-4CDE-ABD5-06004EC5973C}">
      <dgm:prSet/>
      <dgm:spPr/>
      <dgm:t>
        <a:bodyPr/>
        <a:lstStyle/>
        <a:p>
          <a:endParaRPr lang="en-US"/>
        </a:p>
      </dgm:t>
    </dgm:pt>
    <dgm:pt modelId="{27D4B457-E477-4EAC-AFD0-EF5F3F6AB45F}">
      <dgm:prSet/>
      <dgm:spPr/>
      <dgm:t>
        <a:bodyPr/>
        <a:lstStyle/>
        <a:p>
          <a:r>
            <a:rPr lang="en-US" b="1" i="0" baseline="0"/>
            <a:t>Machine Learning Models</a:t>
          </a:r>
          <a:r>
            <a:rPr lang="en-US" b="0" i="0" baseline="0"/>
            <a:t>:</a:t>
          </a:r>
          <a:endParaRPr lang="en-US"/>
        </a:p>
      </dgm:t>
    </dgm:pt>
    <dgm:pt modelId="{350CD64D-2029-40E5-88EA-92A41B64E281}" type="parTrans" cxnId="{C11DA6D2-4BC7-4655-9EB0-036E519EE623}">
      <dgm:prSet/>
      <dgm:spPr/>
      <dgm:t>
        <a:bodyPr/>
        <a:lstStyle/>
        <a:p>
          <a:endParaRPr lang="en-US"/>
        </a:p>
      </dgm:t>
    </dgm:pt>
    <dgm:pt modelId="{AAC2582B-A492-41C2-850F-1849963D6F4D}" type="sibTrans" cxnId="{C11DA6D2-4BC7-4655-9EB0-036E519EE623}">
      <dgm:prSet/>
      <dgm:spPr/>
      <dgm:t>
        <a:bodyPr/>
        <a:lstStyle/>
        <a:p>
          <a:endParaRPr lang="en-US"/>
        </a:p>
      </dgm:t>
    </dgm:pt>
    <dgm:pt modelId="{E88D487A-1CEB-4A4D-B1C6-C9620A17A04F}">
      <dgm:prSet/>
      <dgm:spPr/>
      <dgm:t>
        <a:bodyPr/>
        <a:lstStyle/>
        <a:p>
          <a:r>
            <a:rPr lang="en-US" dirty="0"/>
            <a:t>The Decision Tree model is most effective for predicting heart disease in this dataset.</a:t>
          </a:r>
        </a:p>
      </dgm:t>
    </dgm:pt>
    <dgm:pt modelId="{835586B9-ED89-4420-B754-450C0A4ED0DE}" type="parTrans" cxnId="{F3B5F367-3A9E-4AEB-9224-1BB9A993233A}">
      <dgm:prSet/>
      <dgm:spPr/>
      <dgm:t>
        <a:bodyPr/>
        <a:lstStyle/>
        <a:p>
          <a:endParaRPr lang="en-US"/>
        </a:p>
      </dgm:t>
    </dgm:pt>
    <dgm:pt modelId="{9D78E382-C9F1-45F4-B65B-664BC661FE93}" type="sibTrans" cxnId="{F3B5F367-3A9E-4AEB-9224-1BB9A993233A}">
      <dgm:prSet/>
      <dgm:spPr/>
      <dgm:t>
        <a:bodyPr/>
        <a:lstStyle/>
        <a:p>
          <a:endParaRPr lang="en-US"/>
        </a:p>
      </dgm:t>
    </dgm:pt>
    <dgm:pt modelId="{15073CD6-DB1E-4CB5-B6C3-38C02738F315}">
      <dgm:prSet/>
      <dgm:spPr/>
      <dgm:t>
        <a:bodyPr/>
        <a:lstStyle/>
        <a:p>
          <a:r>
            <a:rPr lang="en-US" b="1" i="0" baseline="0"/>
            <a:t>Impact</a:t>
          </a:r>
          <a:r>
            <a:rPr lang="en-US" b="0" i="0" baseline="0"/>
            <a:t>:</a:t>
          </a:r>
          <a:endParaRPr lang="en-US"/>
        </a:p>
      </dgm:t>
    </dgm:pt>
    <dgm:pt modelId="{7786588F-94B8-4203-8C2E-B6DBED112161}" type="parTrans" cxnId="{1B462D71-4D29-4463-BEB7-BF9AC7B794BD}">
      <dgm:prSet/>
      <dgm:spPr/>
      <dgm:t>
        <a:bodyPr/>
        <a:lstStyle/>
        <a:p>
          <a:endParaRPr lang="en-US"/>
        </a:p>
      </dgm:t>
    </dgm:pt>
    <dgm:pt modelId="{19C854DD-400C-4158-9A79-458C2782994A}" type="sibTrans" cxnId="{1B462D71-4D29-4463-BEB7-BF9AC7B794BD}">
      <dgm:prSet/>
      <dgm:spPr/>
      <dgm:t>
        <a:bodyPr/>
        <a:lstStyle/>
        <a:p>
          <a:endParaRPr lang="en-US"/>
        </a:p>
      </dgm:t>
    </dgm:pt>
    <dgm:pt modelId="{D87425A6-FB78-4768-8684-5CA4F8C0C959}">
      <dgm:prSet/>
      <dgm:spPr/>
      <dgm:t>
        <a:bodyPr/>
        <a:lstStyle/>
        <a:p>
          <a:r>
            <a:rPr lang="en-US" b="0" i="0" baseline="0" dirty="0"/>
            <a:t>This project demonstrates the effectiveness of machine learning in predicting heart disease with high accuracy, aiding early diagnosis and better patient outcomes.</a:t>
          </a:r>
          <a:endParaRPr lang="en-US" dirty="0"/>
        </a:p>
      </dgm:t>
    </dgm:pt>
    <dgm:pt modelId="{10C7A1AD-10A3-468F-84AA-663AFF25A4BE}" type="parTrans" cxnId="{4C07EB57-AEF7-4870-9749-50E84991A375}">
      <dgm:prSet/>
      <dgm:spPr/>
      <dgm:t>
        <a:bodyPr/>
        <a:lstStyle/>
        <a:p>
          <a:endParaRPr lang="en-US"/>
        </a:p>
      </dgm:t>
    </dgm:pt>
    <dgm:pt modelId="{2B3FF498-7FCF-4DBB-96FC-CADD4DDCFED8}" type="sibTrans" cxnId="{4C07EB57-AEF7-4870-9749-50E84991A375}">
      <dgm:prSet/>
      <dgm:spPr/>
      <dgm:t>
        <a:bodyPr/>
        <a:lstStyle/>
        <a:p>
          <a:endParaRPr lang="en-US"/>
        </a:p>
      </dgm:t>
    </dgm:pt>
    <dgm:pt modelId="{88D38533-4D10-4AA2-81E3-04660CD5D336}">
      <dgm:prSet/>
      <dgm:spPr/>
      <dgm:t>
        <a:bodyPr/>
        <a:lstStyle/>
        <a:p>
          <a:r>
            <a:rPr lang="en-US" b="1"/>
            <a:t>Future Scope</a:t>
          </a:r>
          <a:r>
            <a:rPr lang="en-US"/>
            <a:t>:</a:t>
          </a:r>
        </a:p>
      </dgm:t>
    </dgm:pt>
    <dgm:pt modelId="{F3FF0D1F-6883-44C9-A579-31AF03C074F9}" type="parTrans" cxnId="{1D445AD4-A027-433C-95D4-E65661B1347B}">
      <dgm:prSet/>
      <dgm:spPr/>
      <dgm:t>
        <a:bodyPr/>
        <a:lstStyle/>
        <a:p>
          <a:endParaRPr lang="en-US"/>
        </a:p>
      </dgm:t>
    </dgm:pt>
    <dgm:pt modelId="{3ECE8F5A-523B-4E14-9A0E-A4B4FA0BA34F}" type="sibTrans" cxnId="{1D445AD4-A027-433C-95D4-E65661B1347B}">
      <dgm:prSet/>
      <dgm:spPr/>
      <dgm:t>
        <a:bodyPr/>
        <a:lstStyle/>
        <a:p>
          <a:endParaRPr lang="en-US"/>
        </a:p>
      </dgm:t>
    </dgm:pt>
    <dgm:pt modelId="{837B6EAF-D0B5-4BA6-AD24-917FAE1457E8}">
      <dgm:prSet/>
      <dgm:spPr/>
      <dgm:t>
        <a:bodyPr/>
        <a:lstStyle/>
        <a:p>
          <a:r>
            <a:rPr lang="en-US" dirty="0"/>
            <a:t>Future work can explore ensemble models or deep learning for enhanced performance.</a:t>
          </a:r>
        </a:p>
      </dgm:t>
    </dgm:pt>
    <dgm:pt modelId="{A25039C0-4B64-490C-BFE5-4FA2B6DBD83F}" type="parTrans" cxnId="{FEB6A2ED-39C9-442E-BD7E-31DF9CA4062C}">
      <dgm:prSet/>
      <dgm:spPr/>
      <dgm:t>
        <a:bodyPr/>
        <a:lstStyle/>
        <a:p>
          <a:endParaRPr lang="en-US"/>
        </a:p>
      </dgm:t>
    </dgm:pt>
    <dgm:pt modelId="{5E53BDDF-D45F-4516-8FFE-B248A50ED68C}" type="sibTrans" cxnId="{FEB6A2ED-39C9-442E-BD7E-31DF9CA4062C}">
      <dgm:prSet/>
      <dgm:spPr/>
      <dgm:t>
        <a:bodyPr/>
        <a:lstStyle/>
        <a:p>
          <a:endParaRPr lang="en-US"/>
        </a:p>
      </dgm:t>
    </dgm:pt>
    <dgm:pt modelId="{76D385C2-2530-4394-8641-C35FECAA231F}">
      <dgm:prSet/>
      <dgm:spPr/>
      <dgm:t>
        <a:bodyPr/>
        <a:lstStyle/>
        <a:p>
          <a:r>
            <a:rPr lang="en-US" dirty="0"/>
            <a:t>Future improvements may include hyperparameter tuning and ensemble methods.</a:t>
          </a:r>
        </a:p>
      </dgm:t>
    </dgm:pt>
    <dgm:pt modelId="{0B1723A1-3896-4A45-A439-5C780F2E48B6}" type="parTrans" cxnId="{3E3C81BC-D2D3-4B16-8CB0-175AA946E042}">
      <dgm:prSet/>
      <dgm:spPr/>
      <dgm:t>
        <a:bodyPr/>
        <a:lstStyle/>
        <a:p>
          <a:endParaRPr lang="en-IN"/>
        </a:p>
      </dgm:t>
    </dgm:pt>
    <dgm:pt modelId="{F89EBD30-0220-4474-A1EC-089941CC2501}" type="sibTrans" cxnId="{3E3C81BC-D2D3-4B16-8CB0-175AA946E042}">
      <dgm:prSet/>
      <dgm:spPr/>
      <dgm:t>
        <a:bodyPr/>
        <a:lstStyle/>
        <a:p>
          <a:endParaRPr lang="en-IN"/>
        </a:p>
      </dgm:t>
    </dgm:pt>
    <dgm:pt modelId="{3176142D-A90A-40E5-8F3A-CE7A533223D7}">
      <dgm:prSet/>
      <dgm:spPr/>
      <dgm:t>
        <a:bodyPr/>
        <a:lstStyle/>
        <a:p>
          <a:r>
            <a:rPr lang="en-US" dirty="0"/>
            <a:t>Incorporating more diverse and real-time data can improve model generalization and clinical relevance.</a:t>
          </a:r>
        </a:p>
      </dgm:t>
    </dgm:pt>
    <dgm:pt modelId="{EE73BA8F-15BE-4D6D-84A1-E6F5D57733D4}" type="parTrans" cxnId="{69B99DEC-1149-4129-9A42-EB774AC884D1}">
      <dgm:prSet/>
      <dgm:spPr/>
      <dgm:t>
        <a:bodyPr/>
        <a:lstStyle/>
        <a:p>
          <a:endParaRPr lang="en-IN"/>
        </a:p>
      </dgm:t>
    </dgm:pt>
    <dgm:pt modelId="{9AD6B5E8-0313-49BA-8A45-99CFAA35778E}" type="sibTrans" cxnId="{69B99DEC-1149-4129-9A42-EB774AC884D1}">
      <dgm:prSet/>
      <dgm:spPr/>
      <dgm:t>
        <a:bodyPr/>
        <a:lstStyle/>
        <a:p>
          <a:endParaRPr lang="en-IN"/>
        </a:p>
      </dgm:t>
    </dgm:pt>
    <dgm:pt modelId="{82E84E95-27D5-46F3-9A57-E5B4F6984BC8}" type="pres">
      <dgm:prSet presAssocID="{489FCBB6-62EC-439E-B3FD-359D9BF99BF9}" presName="linear" presStyleCnt="0">
        <dgm:presLayoutVars>
          <dgm:dir/>
          <dgm:animLvl val="lvl"/>
          <dgm:resizeHandles val="exact"/>
        </dgm:presLayoutVars>
      </dgm:prSet>
      <dgm:spPr/>
    </dgm:pt>
    <dgm:pt modelId="{C830CCCE-4FBD-4755-88FD-0FEDC1279806}" type="pres">
      <dgm:prSet presAssocID="{8D1F2155-2D67-4F45-9C99-FE159F874B99}" presName="parentLin" presStyleCnt="0"/>
      <dgm:spPr/>
    </dgm:pt>
    <dgm:pt modelId="{27229FCA-FC6B-4007-B4EB-690CBF000CE7}" type="pres">
      <dgm:prSet presAssocID="{8D1F2155-2D67-4F45-9C99-FE159F874B99}" presName="parentLeftMargin" presStyleLbl="node1" presStyleIdx="0" presStyleCnt="4"/>
      <dgm:spPr/>
    </dgm:pt>
    <dgm:pt modelId="{69D73963-D4AC-4E1D-BEA4-7A4A025C0F6B}" type="pres">
      <dgm:prSet presAssocID="{8D1F2155-2D67-4F45-9C99-FE159F874B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A9477F-DA66-47E4-A89C-9B8869ADCB40}" type="pres">
      <dgm:prSet presAssocID="{8D1F2155-2D67-4F45-9C99-FE159F874B99}" presName="negativeSpace" presStyleCnt="0"/>
      <dgm:spPr/>
    </dgm:pt>
    <dgm:pt modelId="{BEB6CC97-44A0-4C0A-837C-CEAC34A6D7D4}" type="pres">
      <dgm:prSet presAssocID="{8D1F2155-2D67-4F45-9C99-FE159F874B99}" presName="childText" presStyleLbl="conFgAcc1" presStyleIdx="0" presStyleCnt="4">
        <dgm:presLayoutVars>
          <dgm:bulletEnabled val="1"/>
        </dgm:presLayoutVars>
      </dgm:prSet>
      <dgm:spPr/>
    </dgm:pt>
    <dgm:pt modelId="{D63BE088-E65E-4928-AA35-CA5881EC7420}" type="pres">
      <dgm:prSet presAssocID="{F096F3B5-8E7B-4776-9B3E-7690D143C756}" presName="spaceBetweenRectangles" presStyleCnt="0"/>
      <dgm:spPr/>
    </dgm:pt>
    <dgm:pt modelId="{D55E6898-8687-4DA7-9EB2-6D61FBFF4896}" type="pres">
      <dgm:prSet presAssocID="{27D4B457-E477-4EAC-AFD0-EF5F3F6AB45F}" presName="parentLin" presStyleCnt="0"/>
      <dgm:spPr/>
    </dgm:pt>
    <dgm:pt modelId="{E1D444C5-D913-4304-BD0C-2B4A4844642D}" type="pres">
      <dgm:prSet presAssocID="{27D4B457-E477-4EAC-AFD0-EF5F3F6AB45F}" presName="parentLeftMargin" presStyleLbl="node1" presStyleIdx="0" presStyleCnt="4"/>
      <dgm:spPr/>
    </dgm:pt>
    <dgm:pt modelId="{68EBEB56-E5F7-40EB-BC62-8A887F34B08C}" type="pres">
      <dgm:prSet presAssocID="{27D4B457-E477-4EAC-AFD0-EF5F3F6AB45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E2EEC4-33DC-4BC3-9582-83C2562ABE22}" type="pres">
      <dgm:prSet presAssocID="{27D4B457-E477-4EAC-AFD0-EF5F3F6AB45F}" presName="negativeSpace" presStyleCnt="0"/>
      <dgm:spPr/>
    </dgm:pt>
    <dgm:pt modelId="{839D697D-551D-40DF-8138-2CBC5BF8B059}" type="pres">
      <dgm:prSet presAssocID="{27D4B457-E477-4EAC-AFD0-EF5F3F6AB45F}" presName="childText" presStyleLbl="conFgAcc1" presStyleIdx="1" presStyleCnt="4">
        <dgm:presLayoutVars>
          <dgm:bulletEnabled val="1"/>
        </dgm:presLayoutVars>
      </dgm:prSet>
      <dgm:spPr/>
    </dgm:pt>
    <dgm:pt modelId="{7962A8CC-3766-4CAC-BE7E-C5FE5B2437BE}" type="pres">
      <dgm:prSet presAssocID="{AAC2582B-A492-41C2-850F-1849963D6F4D}" presName="spaceBetweenRectangles" presStyleCnt="0"/>
      <dgm:spPr/>
    </dgm:pt>
    <dgm:pt modelId="{EDBDD096-2C20-47CA-9846-33E4C0783A37}" type="pres">
      <dgm:prSet presAssocID="{15073CD6-DB1E-4CB5-B6C3-38C02738F315}" presName="parentLin" presStyleCnt="0"/>
      <dgm:spPr/>
    </dgm:pt>
    <dgm:pt modelId="{3E94FDD9-9DFE-41C7-8D44-4C1D0FCB5BE7}" type="pres">
      <dgm:prSet presAssocID="{15073CD6-DB1E-4CB5-B6C3-38C02738F315}" presName="parentLeftMargin" presStyleLbl="node1" presStyleIdx="1" presStyleCnt="4"/>
      <dgm:spPr/>
    </dgm:pt>
    <dgm:pt modelId="{6B6D0D8B-D586-4901-BDAF-1453D6681961}" type="pres">
      <dgm:prSet presAssocID="{15073CD6-DB1E-4CB5-B6C3-38C02738F3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6FDB31-6C22-4944-B85D-7BC3979F6B6E}" type="pres">
      <dgm:prSet presAssocID="{15073CD6-DB1E-4CB5-B6C3-38C02738F315}" presName="negativeSpace" presStyleCnt="0"/>
      <dgm:spPr/>
    </dgm:pt>
    <dgm:pt modelId="{A74D9CC6-AD16-49A4-99DE-74407DDFC07F}" type="pres">
      <dgm:prSet presAssocID="{15073CD6-DB1E-4CB5-B6C3-38C02738F315}" presName="childText" presStyleLbl="conFgAcc1" presStyleIdx="2" presStyleCnt="4">
        <dgm:presLayoutVars>
          <dgm:bulletEnabled val="1"/>
        </dgm:presLayoutVars>
      </dgm:prSet>
      <dgm:spPr/>
    </dgm:pt>
    <dgm:pt modelId="{3AAE2AB7-0EA1-49C8-B3C0-555719AA83A0}" type="pres">
      <dgm:prSet presAssocID="{19C854DD-400C-4158-9A79-458C2782994A}" presName="spaceBetweenRectangles" presStyleCnt="0"/>
      <dgm:spPr/>
    </dgm:pt>
    <dgm:pt modelId="{1BB7FFC0-885E-4BF3-B5CF-4B69122DE7BA}" type="pres">
      <dgm:prSet presAssocID="{88D38533-4D10-4AA2-81E3-04660CD5D336}" presName="parentLin" presStyleCnt="0"/>
      <dgm:spPr/>
    </dgm:pt>
    <dgm:pt modelId="{1CBE3BFE-9B3D-4373-AAC1-69FB58D934C2}" type="pres">
      <dgm:prSet presAssocID="{88D38533-4D10-4AA2-81E3-04660CD5D336}" presName="parentLeftMargin" presStyleLbl="node1" presStyleIdx="2" presStyleCnt="4"/>
      <dgm:spPr/>
    </dgm:pt>
    <dgm:pt modelId="{5B64EB58-A4F4-4D14-9E1C-C94BCBC7B80E}" type="pres">
      <dgm:prSet presAssocID="{88D38533-4D10-4AA2-81E3-04660CD5D33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17BD3B8-816A-4D81-AC61-F038EAD66F56}" type="pres">
      <dgm:prSet presAssocID="{88D38533-4D10-4AA2-81E3-04660CD5D336}" presName="negativeSpace" presStyleCnt="0"/>
      <dgm:spPr/>
    </dgm:pt>
    <dgm:pt modelId="{15B32ABC-B553-452E-BCBC-6D0E7D7B5F3C}" type="pres">
      <dgm:prSet presAssocID="{88D38533-4D10-4AA2-81E3-04660CD5D33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A286A03-B20A-47A2-A2B1-6B36350C4E4F}" srcId="{489FCBB6-62EC-439E-B3FD-359D9BF99BF9}" destId="{8D1F2155-2D67-4F45-9C99-FE159F874B99}" srcOrd="0" destOrd="0" parTransId="{ED9E3E89-5BA7-470F-AD81-FF88C37A4AC7}" sibTransId="{F096F3B5-8E7B-4776-9B3E-7690D143C756}"/>
    <dgm:cxn modelId="{F6107105-A372-4F31-B93C-01000F371AE9}" type="presOf" srcId="{76D385C2-2530-4394-8641-C35FECAA231F}" destId="{839D697D-551D-40DF-8138-2CBC5BF8B059}" srcOrd="0" destOrd="1" presId="urn:microsoft.com/office/officeart/2005/8/layout/list1"/>
    <dgm:cxn modelId="{9532D60D-4896-43DC-8952-A4DD3CF224DE}" type="presOf" srcId="{8D1F2155-2D67-4F45-9C99-FE159F874B99}" destId="{27229FCA-FC6B-4007-B4EB-690CBF000CE7}" srcOrd="0" destOrd="0" presId="urn:microsoft.com/office/officeart/2005/8/layout/list1"/>
    <dgm:cxn modelId="{33744118-B355-4F31-8C0B-0CE7BAF19585}" type="presOf" srcId="{489FCBB6-62EC-439E-B3FD-359D9BF99BF9}" destId="{82E84E95-27D5-46F3-9A57-E5B4F6984BC8}" srcOrd="0" destOrd="0" presId="urn:microsoft.com/office/officeart/2005/8/layout/list1"/>
    <dgm:cxn modelId="{E21B7938-DB1F-44EB-A812-5D99754C7A25}" type="presOf" srcId="{88D38533-4D10-4AA2-81E3-04660CD5D336}" destId="{5B64EB58-A4F4-4D14-9E1C-C94BCBC7B80E}" srcOrd="1" destOrd="0" presId="urn:microsoft.com/office/officeart/2005/8/layout/list1"/>
    <dgm:cxn modelId="{F3B5F367-3A9E-4AEB-9224-1BB9A993233A}" srcId="{27D4B457-E477-4EAC-AFD0-EF5F3F6AB45F}" destId="{E88D487A-1CEB-4A4D-B1C6-C9620A17A04F}" srcOrd="0" destOrd="0" parTransId="{835586B9-ED89-4420-B754-450C0A4ED0DE}" sibTransId="{9D78E382-C9F1-45F4-B65B-664BC661FE93}"/>
    <dgm:cxn modelId="{E270AC68-CA9F-4C0B-A3C0-F11F6E6B6759}" type="presOf" srcId="{D87425A6-FB78-4768-8684-5CA4F8C0C959}" destId="{A74D9CC6-AD16-49A4-99DE-74407DDFC07F}" srcOrd="0" destOrd="0" presId="urn:microsoft.com/office/officeart/2005/8/layout/list1"/>
    <dgm:cxn modelId="{30466C6A-BE0C-4D93-8F71-D782CCF73FC7}" type="presOf" srcId="{27D4B457-E477-4EAC-AFD0-EF5F3F6AB45F}" destId="{68EBEB56-E5F7-40EB-BC62-8A887F34B08C}" srcOrd="1" destOrd="0" presId="urn:microsoft.com/office/officeart/2005/8/layout/list1"/>
    <dgm:cxn modelId="{1B462D71-4D29-4463-BEB7-BF9AC7B794BD}" srcId="{489FCBB6-62EC-439E-B3FD-359D9BF99BF9}" destId="{15073CD6-DB1E-4CB5-B6C3-38C02738F315}" srcOrd="2" destOrd="0" parTransId="{7786588F-94B8-4203-8C2E-B6DBED112161}" sibTransId="{19C854DD-400C-4158-9A79-458C2782994A}"/>
    <dgm:cxn modelId="{45D9EF51-F815-4616-8272-55A496E5DFE9}" type="presOf" srcId="{5BC8C786-F3CE-4A84-9423-E9EDD5D5889C}" destId="{BEB6CC97-44A0-4C0A-837C-CEAC34A6D7D4}" srcOrd="0" destOrd="1" presId="urn:microsoft.com/office/officeart/2005/8/layout/list1"/>
    <dgm:cxn modelId="{A7AF6C75-E079-445F-971B-B5556CF450E8}" srcId="{8D1F2155-2D67-4F45-9C99-FE159F874B99}" destId="{1479D17F-62AC-41A0-B290-371F100609AF}" srcOrd="0" destOrd="0" parTransId="{FD123E6D-8A0E-4A7D-BDD0-B40BDEA55004}" sibTransId="{BD09CEF6-A0F4-4768-8660-E4883CC79D9D}"/>
    <dgm:cxn modelId="{95A7CC75-3FC0-4FF8-A1BA-B3112D44999C}" type="presOf" srcId="{1479D17F-62AC-41A0-B290-371F100609AF}" destId="{BEB6CC97-44A0-4C0A-837C-CEAC34A6D7D4}" srcOrd="0" destOrd="0" presId="urn:microsoft.com/office/officeart/2005/8/layout/list1"/>
    <dgm:cxn modelId="{4C07EB57-AEF7-4870-9749-50E84991A375}" srcId="{15073CD6-DB1E-4CB5-B6C3-38C02738F315}" destId="{D87425A6-FB78-4768-8684-5CA4F8C0C959}" srcOrd="0" destOrd="0" parTransId="{10C7A1AD-10A3-468F-84AA-663AFF25A4BE}" sibTransId="{2B3FF498-7FCF-4DBB-96FC-CADD4DDCFED8}"/>
    <dgm:cxn modelId="{55BBB689-64FD-4D96-B016-8237DA22A831}" type="presOf" srcId="{27D4B457-E477-4EAC-AFD0-EF5F3F6AB45F}" destId="{E1D444C5-D913-4304-BD0C-2B4A4844642D}" srcOrd="0" destOrd="0" presId="urn:microsoft.com/office/officeart/2005/8/layout/list1"/>
    <dgm:cxn modelId="{82CD5D93-EAAC-4398-8299-64EC918AB30D}" type="presOf" srcId="{15073CD6-DB1E-4CB5-B6C3-38C02738F315}" destId="{6B6D0D8B-D586-4901-BDAF-1453D6681961}" srcOrd="1" destOrd="0" presId="urn:microsoft.com/office/officeart/2005/8/layout/list1"/>
    <dgm:cxn modelId="{1941439B-BE30-456A-BE16-1DF85680F84A}" type="presOf" srcId="{837B6EAF-D0B5-4BA6-AD24-917FAE1457E8}" destId="{15B32ABC-B553-452E-BCBC-6D0E7D7B5F3C}" srcOrd="0" destOrd="0" presId="urn:microsoft.com/office/officeart/2005/8/layout/list1"/>
    <dgm:cxn modelId="{8C1C6B9E-FB3D-4CDE-ABD5-06004EC5973C}" srcId="{8D1F2155-2D67-4F45-9C99-FE159F874B99}" destId="{5BC8C786-F3CE-4A84-9423-E9EDD5D5889C}" srcOrd="1" destOrd="0" parTransId="{30F0B529-57F2-4ADA-86E8-855BAC6AF28E}" sibTransId="{7EBBCFE7-9C74-4C6E-835A-BAE7106760FE}"/>
    <dgm:cxn modelId="{4C430AB1-AE8D-4C22-A16E-EE912D71D178}" type="presOf" srcId="{3176142D-A90A-40E5-8F3A-CE7A533223D7}" destId="{15B32ABC-B553-452E-BCBC-6D0E7D7B5F3C}" srcOrd="0" destOrd="1" presId="urn:microsoft.com/office/officeart/2005/8/layout/list1"/>
    <dgm:cxn modelId="{3ACDB1BA-DE44-46C7-9BD0-D9EFD7E473E6}" type="presOf" srcId="{8D1F2155-2D67-4F45-9C99-FE159F874B99}" destId="{69D73963-D4AC-4E1D-BEA4-7A4A025C0F6B}" srcOrd="1" destOrd="0" presId="urn:microsoft.com/office/officeart/2005/8/layout/list1"/>
    <dgm:cxn modelId="{3E3C81BC-D2D3-4B16-8CB0-175AA946E042}" srcId="{27D4B457-E477-4EAC-AFD0-EF5F3F6AB45F}" destId="{76D385C2-2530-4394-8641-C35FECAA231F}" srcOrd="1" destOrd="0" parTransId="{0B1723A1-3896-4A45-A439-5C780F2E48B6}" sibTransId="{F89EBD30-0220-4474-A1EC-089941CC2501}"/>
    <dgm:cxn modelId="{BB96A9C2-AF39-4A23-BDFE-46CF085E7D47}" type="presOf" srcId="{E88D487A-1CEB-4A4D-B1C6-C9620A17A04F}" destId="{839D697D-551D-40DF-8138-2CBC5BF8B059}" srcOrd="0" destOrd="0" presId="urn:microsoft.com/office/officeart/2005/8/layout/list1"/>
    <dgm:cxn modelId="{F9E02DCD-D72A-49FC-8F17-5071F941722F}" type="presOf" srcId="{88D38533-4D10-4AA2-81E3-04660CD5D336}" destId="{1CBE3BFE-9B3D-4373-AAC1-69FB58D934C2}" srcOrd="0" destOrd="0" presId="urn:microsoft.com/office/officeart/2005/8/layout/list1"/>
    <dgm:cxn modelId="{C11DA6D2-4BC7-4655-9EB0-036E519EE623}" srcId="{489FCBB6-62EC-439E-B3FD-359D9BF99BF9}" destId="{27D4B457-E477-4EAC-AFD0-EF5F3F6AB45F}" srcOrd="1" destOrd="0" parTransId="{350CD64D-2029-40E5-88EA-92A41B64E281}" sibTransId="{AAC2582B-A492-41C2-850F-1849963D6F4D}"/>
    <dgm:cxn modelId="{1D445AD4-A027-433C-95D4-E65661B1347B}" srcId="{489FCBB6-62EC-439E-B3FD-359D9BF99BF9}" destId="{88D38533-4D10-4AA2-81E3-04660CD5D336}" srcOrd="3" destOrd="0" parTransId="{F3FF0D1F-6883-44C9-A579-31AF03C074F9}" sibTransId="{3ECE8F5A-523B-4E14-9A0E-A4B4FA0BA34F}"/>
    <dgm:cxn modelId="{17C5B2DE-B8A9-4AF6-A9E8-49680511A187}" type="presOf" srcId="{15073CD6-DB1E-4CB5-B6C3-38C02738F315}" destId="{3E94FDD9-9DFE-41C7-8D44-4C1D0FCB5BE7}" srcOrd="0" destOrd="0" presId="urn:microsoft.com/office/officeart/2005/8/layout/list1"/>
    <dgm:cxn modelId="{69B99DEC-1149-4129-9A42-EB774AC884D1}" srcId="{88D38533-4D10-4AA2-81E3-04660CD5D336}" destId="{3176142D-A90A-40E5-8F3A-CE7A533223D7}" srcOrd="1" destOrd="0" parTransId="{EE73BA8F-15BE-4D6D-84A1-E6F5D57733D4}" sibTransId="{9AD6B5E8-0313-49BA-8A45-99CFAA35778E}"/>
    <dgm:cxn modelId="{FEB6A2ED-39C9-442E-BD7E-31DF9CA4062C}" srcId="{88D38533-4D10-4AA2-81E3-04660CD5D336}" destId="{837B6EAF-D0B5-4BA6-AD24-917FAE1457E8}" srcOrd="0" destOrd="0" parTransId="{A25039C0-4B64-490C-BFE5-4FA2B6DBD83F}" sibTransId="{5E53BDDF-D45F-4516-8FFE-B248A50ED68C}"/>
    <dgm:cxn modelId="{ECC0911D-03E7-402C-B638-13737D87E830}" type="presParOf" srcId="{82E84E95-27D5-46F3-9A57-E5B4F6984BC8}" destId="{C830CCCE-4FBD-4755-88FD-0FEDC1279806}" srcOrd="0" destOrd="0" presId="urn:microsoft.com/office/officeart/2005/8/layout/list1"/>
    <dgm:cxn modelId="{568F2D5D-F076-4B8E-8C71-45EDCC5393D7}" type="presParOf" srcId="{C830CCCE-4FBD-4755-88FD-0FEDC1279806}" destId="{27229FCA-FC6B-4007-B4EB-690CBF000CE7}" srcOrd="0" destOrd="0" presId="urn:microsoft.com/office/officeart/2005/8/layout/list1"/>
    <dgm:cxn modelId="{D00EB67F-598F-4A14-A888-9E46385C0809}" type="presParOf" srcId="{C830CCCE-4FBD-4755-88FD-0FEDC1279806}" destId="{69D73963-D4AC-4E1D-BEA4-7A4A025C0F6B}" srcOrd="1" destOrd="0" presId="urn:microsoft.com/office/officeart/2005/8/layout/list1"/>
    <dgm:cxn modelId="{9D230C6E-E048-426B-8197-F1B5F4878A47}" type="presParOf" srcId="{82E84E95-27D5-46F3-9A57-E5B4F6984BC8}" destId="{C6A9477F-DA66-47E4-A89C-9B8869ADCB40}" srcOrd="1" destOrd="0" presId="urn:microsoft.com/office/officeart/2005/8/layout/list1"/>
    <dgm:cxn modelId="{7E249A92-636C-4543-8DBE-B8C354FBCB5C}" type="presParOf" srcId="{82E84E95-27D5-46F3-9A57-E5B4F6984BC8}" destId="{BEB6CC97-44A0-4C0A-837C-CEAC34A6D7D4}" srcOrd="2" destOrd="0" presId="urn:microsoft.com/office/officeart/2005/8/layout/list1"/>
    <dgm:cxn modelId="{7933A280-7518-4CCE-B6A3-6B2DA5852B3C}" type="presParOf" srcId="{82E84E95-27D5-46F3-9A57-E5B4F6984BC8}" destId="{D63BE088-E65E-4928-AA35-CA5881EC7420}" srcOrd="3" destOrd="0" presId="urn:microsoft.com/office/officeart/2005/8/layout/list1"/>
    <dgm:cxn modelId="{F2A0B0C9-F02B-461D-B961-48E6ABDE8B91}" type="presParOf" srcId="{82E84E95-27D5-46F3-9A57-E5B4F6984BC8}" destId="{D55E6898-8687-4DA7-9EB2-6D61FBFF4896}" srcOrd="4" destOrd="0" presId="urn:microsoft.com/office/officeart/2005/8/layout/list1"/>
    <dgm:cxn modelId="{E2F823AA-F15C-4EC9-BBCA-7C6F950FB490}" type="presParOf" srcId="{D55E6898-8687-4DA7-9EB2-6D61FBFF4896}" destId="{E1D444C5-D913-4304-BD0C-2B4A4844642D}" srcOrd="0" destOrd="0" presId="urn:microsoft.com/office/officeart/2005/8/layout/list1"/>
    <dgm:cxn modelId="{FD30F840-CE65-4462-840D-01C023C631FB}" type="presParOf" srcId="{D55E6898-8687-4DA7-9EB2-6D61FBFF4896}" destId="{68EBEB56-E5F7-40EB-BC62-8A887F34B08C}" srcOrd="1" destOrd="0" presId="urn:microsoft.com/office/officeart/2005/8/layout/list1"/>
    <dgm:cxn modelId="{0E03A565-4A47-4D7B-8B9E-53720E2B72A0}" type="presParOf" srcId="{82E84E95-27D5-46F3-9A57-E5B4F6984BC8}" destId="{35E2EEC4-33DC-4BC3-9582-83C2562ABE22}" srcOrd="5" destOrd="0" presId="urn:microsoft.com/office/officeart/2005/8/layout/list1"/>
    <dgm:cxn modelId="{738F792B-861B-4523-93DA-27FCD249BE6A}" type="presParOf" srcId="{82E84E95-27D5-46F3-9A57-E5B4F6984BC8}" destId="{839D697D-551D-40DF-8138-2CBC5BF8B059}" srcOrd="6" destOrd="0" presId="urn:microsoft.com/office/officeart/2005/8/layout/list1"/>
    <dgm:cxn modelId="{F768EC3A-B5D3-45C8-ACF9-C75A8A1D8F84}" type="presParOf" srcId="{82E84E95-27D5-46F3-9A57-E5B4F6984BC8}" destId="{7962A8CC-3766-4CAC-BE7E-C5FE5B2437BE}" srcOrd="7" destOrd="0" presId="urn:microsoft.com/office/officeart/2005/8/layout/list1"/>
    <dgm:cxn modelId="{0189C2F3-623A-41E6-9E9F-AE6F3A9A5E09}" type="presParOf" srcId="{82E84E95-27D5-46F3-9A57-E5B4F6984BC8}" destId="{EDBDD096-2C20-47CA-9846-33E4C0783A37}" srcOrd="8" destOrd="0" presId="urn:microsoft.com/office/officeart/2005/8/layout/list1"/>
    <dgm:cxn modelId="{2F78910C-CF11-43EE-8491-35533F90374F}" type="presParOf" srcId="{EDBDD096-2C20-47CA-9846-33E4C0783A37}" destId="{3E94FDD9-9DFE-41C7-8D44-4C1D0FCB5BE7}" srcOrd="0" destOrd="0" presId="urn:microsoft.com/office/officeart/2005/8/layout/list1"/>
    <dgm:cxn modelId="{27FDBC40-3F49-497D-9A2B-8D728CD97409}" type="presParOf" srcId="{EDBDD096-2C20-47CA-9846-33E4C0783A37}" destId="{6B6D0D8B-D586-4901-BDAF-1453D6681961}" srcOrd="1" destOrd="0" presId="urn:microsoft.com/office/officeart/2005/8/layout/list1"/>
    <dgm:cxn modelId="{8A149ADC-AB2C-4E5E-92E2-D244C25A6A59}" type="presParOf" srcId="{82E84E95-27D5-46F3-9A57-E5B4F6984BC8}" destId="{606FDB31-6C22-4944-B85D-7BC3979F6B6E}" srcOrd="9" destOrd="0" presId="urn:microsoft.com/office/officeart/2005/8/layout/list1"/>
    <dgm:cxn modelId="{AFE0411B-F35C-4F5B-8658-328087A3AB4A}" type="presParOf" srcId="{82E84E95-27D5-46F3-9A57-E5B4F6984BC8}" destId="{A74D9CC6-AD16-49A4-99DE-74407DDFC07F}" srcOrd="10" destOrd="0" presId="urn:microsoft.com/office/officeart/2005/8/layout/list1"/>
    <dgm:cxn modelId="{7C8BAFA3-1090-4676-9EC4-768C49D53F0A}" type="presParOf" srcId="{82E84E95-27D5-46F3-9A57-E5B4F6984BC8}" destId="{3AAE2AB7-0EA1-49C8-B3C0-555719AA83A0}" srcOrd="11" destOrd="0" presId="urn:microsoft.com/office/officeart/2005/8/layout/list1"/>
    <dgm:cxn modelId="{F82417E9-63EB-4466-B6CA-9C3E228C627C}" type="presParOf" srcId="{82E84E95-27D5-46F3-9A57-E5B4F6984BC8}" destId="{1BB7FFC0-885E-4BF3-B5CF-4B69122DE7BA}" srcOrd="12" destOrd="0" presId="urn:microsoft.com/office/officeart/2005/8/layout/list1"/>
    <dgm:cxn modelId="{C211E630-E4C6-44D5-BDFC-E3C1DA003D98}" type="presParOf" srcId="{1BB7FFC0-885E-4BF3-B5CF-4B69122DE7BA}" destId="{1CBE3BFE-9B3D-4373-AAC1-69FB58D934C2}" srcOrd="0" destOrd="0" presId="urn:microsoft.com/office/officeart/2005/8/layout/list1"/>
    <dgm:cxn modelId="{CF3B703F-BFBF-4895-B95C-F73774FACFB1}" type="presParOf" srcId="{1BB7FFC0-885E-4BF3-B5CF-4B69122DE7BA}" destId="{5B64EB58-A4F4-4D14-9E1C-C94BCBC7B80E}" srcOrd="1" destOrd="0" presId="urn:microsoft.com/office/officeart/2005/8/layout/list1"/>
    <dgm:cxn modelId="{0262E669-F16B-4879-A1F9-528C28EA0859}" type="presParOf" srcId="{82E84E95-27D5-46F3-9A57-E5B4F6984BC8}" destId="{017BD3B8-816A-4D81-AC61-F038EAD66F56}" srcOrd="13" destOrd="0" presId="urn:microsoft.com/office/officeart/2005/8/layout/list1"/>
    <dgm:cxn modelId="{56C9F873-785C-4CB0-AD1A-A2EF946E2BFE}" type="presParOf" srcId="{82E84E95-27D5-46F3-9A57-E5B4F6984BC8}" destId="{15B32ABC-B553-452E-BCBC-6D0E7D7B5F3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6CC97-44A0-4C0A-837C-CEAC34A6D7D4}">
      <dsp:nvSpPr>
        <dsp:cNvPr id="0" name=""/>
        <dsp:cNvSpPr/>
      </dsp:nvSpPr>
      <dsp:spPr>
        <a:xfrm>
          <a:off x="0" y="309860"/>
          <a:ext cx="6364224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Age, cholesterol levels, and chest pain type are highly significant predictors of heart disease.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/>
            <a:t>Clear differences observed in feature trends between individuals with and without heart disease.</a:t>
          </a:r>
          <a:endParaRPr lang="en-US" sz="1300" kern="1200"/>
        </a:p>
      </dsp:txBody>
      <dsp:txXfrm>
        <a:off x="0" y="309860"/>
        <a:ext cx="6364224" cy="1126125"/>
      </dsp:txXfrm>
    </dsp:sp>
    <dsp:sp modelId="{69D73963-D4AC-4E1D-BEA4-7A4A025C0F6B}">
      <dsp:nvSpPr>
        <dsp:cNvPr id="0" name=""/>
        <dsp:cNvSpPr/>
      </dsp:nvSpPr>
      <dsp:spPr>
        <a:xfrm>
          <a:off x="318211" y="117980"/>
          <a:ext cx="4454956" cy="383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EDA Insights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136714"/>
        <a:ext cx="4417488" cy="346292"/>
      </dsp:txXfrm>
    </dsp:sp>
    <dsp:sp modelId="{839D697D-551D-40DF-8138-2CBC5BF8B059}">
      <dsp:nvSpPr>
        <dsp:cNvPr id="0" name=""/>
        <dsp:cNvSpPr/>
      </dsp:nvSpPr>
      <dsp:spPr>
        <a:xfrm>
          <a:off x="0" y="1698066"/>
          <a:ext cx="6364224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The Decision Tree model is most effective for predicting heart disease in this dataset.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Future improvements may include hyperparameter tuning and ensemble methods.</a:t>
          </a:r>
        </a:p>
      </dsp:txBody>
      <dsp:txXfrm>
        <a:off x="0" y="1698066"/>
        <a:ext cx="6364224" cy="1126125"/>
      </dsp:txXfrm>
    </dsp:sp>
    <dsp:sp modelId="{68EBEB56-E5F7-40EB-BC62-8A887F34B08C}">
      <dsp:nvSpPr>
        <dsp:cNvPr id="0" name=""/>
        <dsp:cNvSpPr/>
      </dsp:nvSpPr>
      <dsp:spPr>
        <a:xfrm>
          <a:off x="318211" y="1506186"/>
          <a:ext cx="4454956" cy="3837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Machine Learning Models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1524920"/>
        <a:ext cx="4417488" cy="346292"/>
      </dsp:txXfrm>
    </dsp:sp>
    <dsp:sp modelId="{A74D9CC6-AD16-49A4-99DE-74407DDFC07F}">
      <dsp:nvSpPr>
        <dsp:cNvPr id="0" name=""/>
        <dsp:cNvSpPr/>
      </dsp:nvSpPr>
      <dsp:spPr>
        <a:xfrm>
          <a:off x="0" y="3086271"/>
          <a:ext cx="6364224" cy="921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baseline="0" dirty="0"/>
            <a:t>This project demonstrates the effectiveness of machine learning in predicting heart disease with high accuracy, aiding early diagnosis and better patient outcomes.</a:t>
          </a:r>
          <a:endParaRPr lang="en-US" sz="1300" kern="1200" dirty="0"/>
        </a:p>
      </dsp:txBody>
      <dsp:txXfrm>
        <a:off x="0" y="3086271"/>
        <a:ext cx="6364224" cy="921375"/>
      </dsp:txXfrm>
    </dsp:sp>
    <dsp:sp modelId="{6B6D0D8B-D586-4901-BDAF-1453D6681961}">
      <dsp:nvSpPr>
        <dsp:cNvPr id="0" name=""/>
        <dsp:cNvSpPr/>
      </dsp:nvSpPr>
      <dsp:spPr>
        <a:xfrm>
          <a:off x="318211" y="2894391"/>
          <a:ext cx="4454956" cy="3837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Impact</a:t>
          </a:r>
          <a:r>
            <a:rPr lang="en-US" sz="1300" b="0" i="0" kern="1200" baseline="0"/>
            <a:t>:</a:t>
          </a:r>
          <a:endParaRPr lang="en-US" sz="1300" kern="1200"/>
        </a:p>
      </dsp:txBody>
      <dsp:txXfrm>
        <a:off x="336945" y="2913125"/>
        <a:ext cx="4417488" cy="346292"/>
      </dsp:txXfrm>
    </dsp:sp>
    <dsp:sp modelId="{15B32ABC-B553-452E-BCBC-6D0E7D7B5F3C}">
      <dsp:nvSpPr>
        <dsp:cNvPr id="0" name=""/>
        <dsp:cNvSpPr/>
      </dsp:nvSpPr>
      <dsp:spPr>
        <a:xfrm>
          <a:off x="0" y="4269726"/>
          <a:ext cx="6364224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270764" rIns="493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Future work can explore ensemble models or deep learning for enhanced performance.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Incorporating more diverse and real-time data can improve model generalization and clinical relevance.</a:t>
          </a:r>
        </a:p>
      </dsp:txBody>
      <dsp:txXfrm>
        <a:off x="0" y="4269726"/>
        <a:ext cx="6364224" cy="1126125"/>
      </dsp:txXfrm>
    </dsp:sp>
    <dsp:sp modelId="{5B64EB58-A4F4-4D14-9E1C-C94BCBC7B80E}">
      <dsp:nvSpPr>
        <dsp:cNvPr id="0" name=""/>
        <dsp:cNvSpPr/>
      </dsp:nvSpPr>
      <dsp:spPr>
        <a:xfrm>
          <a:off x="318211" y="4077846"/>
          <a:ext cx="4454956" cy="3837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Future Scope</a:t>
          </a:r>
          <a:r>
            <a:rPr lang="en-US" sz="1300" kern="1200"/>
            <a:t>:</a:t>
          </a:r>
        </a:p>
      </dsp:txBody>
      <dsp:txXfrm>
        <a:off x="336945" y="4096580"/>
        <a:ext cx="441748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ADCAE-EA49-43CA-BBC4-26DD8B2EC84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738F9-E199-4D8A-B3B2-0C475F54DB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738F9-E199-4D8A-B3B2-0C475F54DB0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5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73CD-29F0-CD1E-1E84-F25E62A62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995EC-E817-27B0-2A7B-79FEADB0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BE6E-0B47-DDD1-B6AA-7F102750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452E9-E91A-D474-6058-60FEB029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6F55-4BFB-145F-78EB-2CF72286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4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9C9A-80C5-A1D5-F46F-B2A34A18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8C415-DC5B-671A-4B03-E175B7030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0DEA-F511-4FAF-C404-2E5F096B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F9836-280A-BE0F-DC22-6DA39542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5361E-CCF7-DB98-BB0A-299E964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3833F-C7BD-D135-A7E2-36D62A5F0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D3CC5-8CD5-5FAC-9E1C-66D75D9A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6B0F-ED5B-4ADF-23DD-11149ADF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78AE-DC07-A7FB-79C7-460AEEB6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1F6B4-2DD5-B4C5-7AE4-A798E8C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11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D0A1-2809-3152-D0BF-27C2DC7D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8D8B9-C609-3797-6DFD-96A6CD465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E9E9-6E38-35C1-32FE-5B18F0B8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0A4E-90C2-F774-8CA9-B3BA6A9A5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20A5-0520-9D2B-7F61-AEFDCA20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B5D3-A366-0697-184D-F5C0E537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4CD51-547B-E47E-E0B2-BDE5AC47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A2C-B513-7402-D75B-B8350FCC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F7BB-10CC-1D8C-D5DC-F8C755EE3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2B06-D53A-9369-B31F-1C820CA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E607-2A92-3AA2-BE15-1B027549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4DBD3-5E60-F109-07D5-D9B1F0719E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A185-0BDB-F954-4F8C-5303D59F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71DE-F975-FC59-B5FA-DD63FD37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A1A68-2979-C69C-584C-8BF042D7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C6B65-3DF6-3219-46AA-DA13D523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0DDA-9651-5235-A816-02491186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FB85-D587-907F-D0B7-721235AB9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0A8A8-AFA7-22C2-D572-E4C2913B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60705-66CB-2FFC-4BEC-56304F7F4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FE3EC-B1C6-FDE8-EC1E-8515B28D2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A6287-CE18-1F72-EB0D-E305303E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040A-A3A2-CC65-8545-644AF3B6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B7D9-3C40-26B0-CB24-7DC14C30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6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032E-B450-068B-A8FC-F7F6775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7E13-081F-84C0-B5AC-3024EB56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CB745-38EC-F15B-B243-00BBF86B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9A20C-D1CC-65B3-1050-65A51934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9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59972D-1AB6-5312-E8F1-92DC7B82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D3A0F-40AC-3D9A-B635-D5389F69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95A77-3BCE-D3FF-CD55-FF2125DD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9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112F-D8AE-755E-ED57-004BED3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24D7B-5939-7388-D8DD-BA267787A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E3F11-88E1-DC02-A8B0-27318FAE9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9D0C6-D211-9D5E-DB20-D01C07DA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6CA0D-AC7F-F17D-3039-2A78E12E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F850-D3B6-6D0D-C7E3-996CABCC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7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ECB7-4B2B-3FA5-0D8A-438F5896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BD39F-806B-A88C-69D3-1DE3FB71A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F9D4-316C-3642-B020-1365F634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CD8E1-2E96-A794-8E19-D09884A9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72BE0-3FDD-543D-6A7E-63CBCCC10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81FC5-D294-DC19-4B0D-B1DD3775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2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D83FE-EE85-6AFB-4FD9-E00021DA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379A-40B3-6C2D-4729-808A0CF41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5EA3-76BD-69A0-D8C2-551BA0E34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6E6B0-F9AD-4488-A69E-754403BEA3AF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20A5-F405-10F3-2EA9-4AFD2AED0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3A37-0EAC-AE4C-C0FB-23A983C7D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53D1C-C103-418F-A1AB-DC9EF54A0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4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hnsmith88/heart-disease-dataset" TargetMode="External"/><Relationship Id="rId2" Type="http://schemas.openxmlformats.org/officeDocument/2006/relationships/hyperlink" Target="https://github.com/DhanushBezawada22/Data-Min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AD9112C0-1B16-E8B1-EC8A-D57BB041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057" r="-1" b="27766"/>
          <a:stretch/>
        </p:blipFill>
        <p:spPr>
          <a:xfrm>
            <a:off x="-1" y="10"/>
            <a:ext cx="12228129" cy="466692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188649-971B-D6F5-8BA8-5CEA69D12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8"/>
            <a:ext cx="5407442" cy="97890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/>
              <a:t>Heart Disease Dataset Analysis</a:t>
            </a: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AF4BE-32DA-4645-05A8-3CBF28B5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943" y="5529945"/>
            <a:ext cx="3834715" cy="978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b="1" dirty="0">
                <a:solidFill>
                  <a:schemeClr val="tx2"/>
                </a:solidFill>
              </a:rPr>
              <a:t>        BY:</a:t>
            </a:r>
          </a:p>
          <a:p>
            <a:pPr marL="571500" lvl="1" algn="l"/>
            <a:r>
              <a:rPr lang="en-US" sz="1800" b="1" dirty="0">
                <a:solidFill>
                  <a:schemeClr val="tx2"/>
                </a:solidFill>
              </a:rPr>
              <a:t>Dhanush Sai Ram Bezawada</a:t>
            </a:r>
          </a:p>
          <a:p>
            <a:pPr marL="571500" lvl="1" algn="l"/>
            <a:endParaRPr lang="en-US" sz="1800" b="1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3C18C-41AC-C24B-839B-AB0CEE2D1D6A}"/>
              </a:ext>
            </a:extLst>
          </p:cNvPr>
          <p:cNvSpPr txBox="1"/>
          <p:nvPr/>
        </p:nvSpPr>
        <p:spPr>
          <a:xfrm>
            <a:off x="2695073" y="-149330"/>
            <a:ext cx="61361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Data Mining</a:t>
            </a:r>
          </a:p>
          <a:p>
            <a:r>
              <a:rPr lang="en-US" sz="4000" b="1" dirty="0">
                <a:latin typeface="+mj-lt"/>
              </a:rPr>
              <a:t>Data Mining Exploration and Application</a:t>
            </a:r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0441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BB852-8075-291E-E548-33CDA06C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K-Means Clustering with PCA</a:t>
            </a:r>
            <a:endParaRPr lang="en-US" sz="5400" b="1" dirty="0"/>
          </a:p>
        </p:txBody>
      </p:sp>
      <p:sp>
        <p:nvSpPr>
          <p:cNvPr id="41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5792-0064-5A61-D61E-9256F766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171207" cy="4119172"/>
          </a:xfrm>
        </p:spPr>
        <p:txBody>
          <a:bodyPr anchor="t"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To group patients based on similarities in features without using the target label, and assess how well the clusters align with actual heart disease presence.</a:t>
            </a:r>
          </a:p>
          <a:p>
            <a:pPr>
              <a:buNone/>
            </a:pPr>
            <a:r>
              <a:rPr lang="en-US" b="1" dirty="0"/>
              <a:t>Steps Performed: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K-Means clustering with </a:t>
            </a:r>
            <a:r>
              <a:rPr lang="en-US" b="1" dirty="0"/>
              <a:t>k = 2</a:t>
            </a:r>
            <a:r>
              <a:rPr lang="en-US" dirty="0"/>
              <a:t> (assuming two groups: disease and no disease).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were scaled and reduced to </a:t>
            </a:r>
            <a:r>
              <a:rPr lang="en-US" b="1" dirty="0"/>
              <a:t>2D using PCA</a:t>
            </a:r>
            <a:r>
              <a:rPr lang="en-US" dirty="0"/>
              <a:t>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Clusters visualized in a 2D PCA projection.</a:t>
            </a:r>
          </a:p>
          <a:p>
            <a:pPr>
              <a:buNone/>
            </a:pPr>
            <a:r>
              <a:rPr lang="en-US" b="1" dirty="0"/>
              <a:t>Evaluation: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predicted clusters with actual target labels using </a:t>
            </a:r>
            <a:r>
              <a:rPr lang="en-US" b="1" dirty="0"/>
              <a:t>Adjusted Rand Index (ARI)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Results: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Adjusted Rand Index (ARI): 0.376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Indicates a moderate level of similarity between the clusters and actual labels.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Suggests K-Means does not perfectly align with the true classification but captures some structure in the data.</a:t>
            </a:r>
          </a:p>
          <a:p>
            <a:pPr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Clustering provides some differentiation but is less reliable than supervised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Visualization helps in understanding the natural grouping of the data points.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2E49E-2979-66F6-1329-AD1C12E7C6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523" b="39907"/>
          <a:stretch/>
        </p:blipFill>
        <p:spPr>
          <a:xfrm>
            <a:off x="6743700" y="2219330"/>
            <a:ext cx="5300663" cy="41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3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8E6D0-8AF8-B982-4EEF-B0EF4620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 dirty="0"/>
              <a:t>Conclusion  and Future Scope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6" name="Rectangle 1">
            <a:extLst>
              <a:ext uri="{FF2B5EF4-FFF2-40B4-BE49-F238E27FC236}">
                <a16:creationId xmlns:a16="http://schemas.microsoft.com/office/drawing/2014/main" id="{395262E3-DE54-12AF-546A-DDE6322E7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63833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377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069CF-412A-2B96-DCB3-2C1C87448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600" dirty="0"/>
              <a:t>GitHub Repository for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EB19-E75C-410A-E24D-7B788911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2669083"/>
            <a:ext cx="9469846" cy="886917"/>
          </a:xfrm>
        </p:spPr>
        <p:txBody>
          <a:bodyPr anchor="t">
            <a:normAutofit/>
          </a:bodyPr>
          <a:lstStyle/>
          <a:p>
            <a:r>
              <a:rPr lang="en-IN" sz="2400" dirty="0"/>
              <a:t> </a:t>
            </a:r>
            <a:r>
              <a:rPr lang="en-IN" sz="2400" dirty="0">
                <a:hlinkClick r:id="rId2"/>
              </a:rPr>
              <a:t>https://github.com/DhanushBezawada22/Data-Mining</a:t>
            </a:r>
            <a:r>
              <a:rPr lang="en-IN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BB1E0-3943-CC96-F7D0-35416D7D678F}"/>
              </a:ext>
            </a:extLst>
          </p:cNvPr>
          <p:cNvSpPr txBox="1"/>
          <p:nvPr/>
        </p:nvSpPr>
        <p:spPr>
          <a:xfrm>
            <a:off x="1508760" y="3556000"/>
            <a:ext cx="850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Dataset: </a:t>
            </a:r>
            <a:r>
              <a:rPr lang="en-US" dirty="0">
                <a:hlinkClick r:id="rId3"/>
              </a:rPr>
              <a:t>https://www.kaggle.com/datasets/johnsmith88/heart-disease-dataset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8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60A95-EA2B-70F1-E51F-A57AB44E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b="1"/>
              <a:t>Introduction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E826-23AE-742E-A024-6D049113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Dataset Overview:</a:t>
            </a:r>
          </a:p>
          <a:p>
            <a:pPr lvl="1"/>
            <a:r>
              <a:rPr lang="en-US" sz="1800" dirty="0"/>
              <a:t>The dataset contains information on individuals' medical attributes and whether they have heart disease.</a:t>
            </a:r>
          </a:p>
          <a:p>
            <a:pPr lvl="1"/>
            <a:r>
              <a:rPr lang="en-US" sz="1800" dirty="0"/>
              <a:t>Key features include age, cholesterol levels, resting blood pressure, and exercise-induced angina.</a:t>
            </a:r>
          </a:p>
          <a:p>
            <a:pPr lvl="1"/>
            <a:r>
              <a:rPr lang="en-US" sz="1800" dirty="0"/>
              <a:t>Target Variable: target (0 = No Disease, 1 = Disease)</a:t>
            </a:r>
          </a:p>
          <a:p>
            <a:pPr marL="457200" lvl="1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1800" b="1" dirty="0"/>
              <a:t>Relevance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Heart disease is a major global health issue.</a:t>
            </a:r>
          </a:p>
          <a:p>
            <a:pPr lvl="1"/>
            <a:r>
              <a:rPr lang="en-US" sz="1800" dirty="0"/>
              <a:t>Predicting heart disease can improve early diagnosis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182415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1B3C8-440F-6731-0661-43EC69D3B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 b="1" dirty="0"/>
              <a:t>Dataset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059E08-DE8D-6ECD-9781-F2684F824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Source: </a:t>
            </a:r>
            <a:r>
              <a:rPr lang="en-US" altLang="en-US" sz="1500" dirty="0"/>
              <a:t>Kaggle – </a:t>
            </a:r>
            <a:r>
              <a:rPr lang="en-US" altLang="en-US" sz="1500"/>
              <a:t>Johnsmith</a:t>
            </a:r>
            <a:endParaRPr lang="en-US" altLang="en-US" sz="1500" dirty="0"/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Features: </a:t>
            </a:r>
            <a:r>
              <a:rPr lang="en-US" altLang="en-US" sz="1500" dirty="0"/>
              <a:t>Includes age, sex, cp (chest pain type), </a:t>
            </a:r>
            <a:r>
              <a:rPr lang="en-US" altLang="en-US" sz="1500" dirty="0" err="1"/>
              <a:t>chol</a:t>
            </a:r>
            <a:r>
              <a:rPr lang="en-US" altLang="en-US" sz="1500" dirty="0"/>
              <a:t> (cholesterol), </a:t>
            </a:r>
            <a:r>
              <a:rPr lang="en-US" altLang="en-US" sz="1500" dirty="0" err="1"/>
              <a:t>thalach</a:t>
            </a:r>
            <a:r>
              <a:rPr lang="en-US" altLang="en-US" sz="1500" dirty="0"/>
              <a:t> (max heart rate), target (heart disease diagnosis), and more.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Statistics: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Entries: 1,025Age 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Range: 29–77 years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Cholesterol: 126–564 mg/dL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/>
              <a:t>Heart Rate: 71–202  bpm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/>
              <a:t>Goal: </a:t>
            </a:r>
            <a:r>
              <a:rPr lang="en-US" altLang="en-US" sz="1500" dirty="0"/>
              <a:t>Predict heart disease (target: 1 = Disease, 0 = No Disease) using medical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CC824-DFE7-1CAE-DB7F-C559E0C5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405" b="78389"/>
          <a:stretch/>
        </p:blipFill>
        <p:spPr>
          <a:xfrm>
            <a:off x="6080760" y="0"/>
            <a:ext cx="5558971" cy="1481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4A715-8772-9F7C-1404-56CA3BF2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0" t="18186" r="69762" b="26126"/>
          <a:stretch/>
        </p:blipFill>
        <p:spPr>
          <a:xfrm>
            <a:off x="6093103" y="1517904"/>
            <a:ext cx="5467962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226A0C-2CA9-F96C-535B-5295CE7747A4}"/>
              </a:ext>
            </a:extLst>
          </p:cNvPr>
          <p:cNvSpPr txBox="1"/>
          <p:nvPr/>
        </p:nvSpPr>
        <p:spPr>
          <a:xfrm>
            <a:off x="1285241" y="1008993"/>
            <a:ext cx="10042401" cy="8880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and Methodology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B26DD1-0082-48EA-A017-9CF12FC939BD}"/>
              </a:ext>
            </a:extLst>
          </p:cNvPr>
          <p:cNvSpPr/>
          <p:nvPr/>
        </p:nvSpPr>
        <p:spPr>
          <a:xfrm>
            <a:off x="4065570" y="2342096"/>
            <a:ext cx="1543706" cy="149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🛠️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</a:t>
            </a:r>
          </a:p>
          <a:p>
            <a:pPr algn="ctr"/>
            <a:r>
              <a:rPr lang="en-US" sz="105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Duplicates removal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Handling missing  values 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Ensure clean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B0246-7167-CCC2-4666-36E6BE5D7E05}"/>
              </a:ext>
            </a:extLst>
          </p:cNvPr>
          <p:cNvSpPr/>
          <p:nvPr/>
        </p:nvSpPr>
        <p:spPr>
          <a:xfrm>
            <a:off x="1508760" y="2342096"/>
            <a:ext cx="1695985" cy="1492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rtl="0"/>
            <a:r>
              <a:rPr lang="en-US" sz="12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🔍Data Understanding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Load dataset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Check structure &amp; types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Identify missing values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Explore target variable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234B6-6C85-363A-7C06-D9DD3AA56013}"/>
              </a:ext>
            </a:extLst>
          </p:cNvPr>
          <p:cNvSpPr/>
          <p:nvPr/>
        </p:nvSpPr>
        <p:spPr>
          <a:xfrm>
            <a:off x="9391577" y="2018946"/>
            <a:ext cx="1543705" cy="1788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Prepartation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Standardize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Train-test split(80/20)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Prepare for model training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Ensure balanced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613BCB-74BB-C2FB-E6B6-8FF9DD63BAE6}"/>
              </a:ext>
            </a:extLst>
          </p:cNvPr>
          <p:cNvSpPr/>
          <p:nvPr/>
        </p:nvSpPr>
        <p:spPr>
          <a:xfrm>
            <a:off x="5965274" y="4314737"/>
            <a:ext cx="1581812" cy="17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🗺️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&amp; Comparison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algn="ctr"/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Compare models using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F1 score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Select the best model</a:t>
            </a:r>
          </a:p>
          <a:p>
            <a:endParaRPr lang="en-US" sz="1000" dirty="0"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1E5605-7ACA-A58C-013D-2F698C73B0AF}"/>
              </a:ext>
            </a:extLst>
          </p:cNvPr>
          <p:cNvSpPr/>
          <p:nvPr/>
        </p:nvSpPr>
        <p:spPr>
          <a:xfrm>
            <a:off x="2612571" y="4139870"/>
            <a:ext cx="1973573" cy="18470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IN" sz="800" b="1" dirty="0"/>
              <a:t>💻 Tools &amp; Libraries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🐼 </a:t>
            </a:r>
            <a:r>
              <a:rPr lang="en-IN" sz="800" b="1" dirty="0"/>
              <a:t>Pandas</a:t>
            </a:r>
            <a:r>
              <a:rPr lang="en-IN" sz="800" dirty="0"/>
              <a:t> – For data manipulation and handling structured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📊 </a:t>
            </a:r>
            <a:r>
              <a:rPr lang="en-IN" sz="800" b="1" dirty="0"/>
              <a:t>Seaborn</a:t>
            </a:r>
            <a:r>
              <a:rPr lang="en-IN" sz="800" dirty="0"/>
              <a:t> – For creating statistical visualizations (e.g., heatmaps, distribution plots)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📉 </a:t>
            </a:r>
            <a:r>
              <a:rPr lang="en-IN" sz="800" b="1" dirty="0"/>
              <a:t>Matplotlib</a:t>
            </a:r>
            <a:r>
              <a:rPr lang="en-IN" sz="800" dirty="0"/>
              <a:t> – For general-purpose plotting and figure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🔍 </a:t>
            </a:r>
            <a:r>
              <a:rPr lang="en-IN" sz="800" b="1" dirty="0"/>
              <a:t>Scikit-learn</a:t>
            </a:r>
            <a:r>
              <a:rPr lang="en-IN" sz="800" dirty="0"/>
              <a:t> – For machine learning modelling  (classification, clustering, evaluation metrics)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800" dirty="0"/>
              <a:t>📐 </a:t>
            </a:r>
            <a:r>
              <a:rPr lang="en-IN" sz="800" b="1" dirty="0"/>
              <a:t>NumPy</a:t>
            </a:r>
            <a:r>
              <a:rPr lang="en-IN" sz="800" dirty="0"/>
              <a:t> – For numerical computations, especially during preprocessing and PC</a:t>
            </a:r>
          </a:p>
          <a:p>
            <a:pPr algn="ctr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772713-DB68-3BCA-2BDB-6C6978FB4228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3204745" y="3088310"/>
            <a:ext cx="860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C3325E-399F-04D6-1964-CF4DBB4366D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130261" y="3084923"/>
            <a:ext cx="1274536" cy="3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3507783-0475-5535-0E20-79B0BADA9D95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8166017" y="3188794"/>
            <a:ext cx="1378483" cy="26163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E2A463-A84A-64FB-AFD3-5CDF6257E0A5}"/>
              </a:ext>
            </a:extLst>
          </p:cNvPr>
          <p:cNvCxnSpPr>
            <a:cxnSpLocks/>
          </p:cNvCxnSpPr>
          <p:nvPr/>
        </p:nvCxnSpPr>
        <p:spPr>
          <a:xfrm flipH="1">
            <a:off x="4594040" y="5179703"/>
            <a:ext cx="1379130" cy="1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1EC5F8-466A-0B0E-82B3-80D374245353}"/>
              </a:ext>
            </a:extLst>
          </p:cNvPr>
          <p:cNvSpPr/>
          <p:nvPr/>
        </p:nvSpPr>
        <p:spPr>
          <a:xfrm>
            <a:off x="6586556" y="2036749"/>
            <a:ext cx="1543705" cy="21031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📈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Analyze feature distributions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 Visualize relationship (scatter plots, heatmaps ..etc.)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Identify trends &amp; patterns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Highlight key correlations</a:t>
            </a:r>
          </a:p>
          <a:p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F36F26-37CA-C7AA-7E5F-B9EDE080CA81}"/>
              </a:ext>
            </a:extLst>
          </p:cNvPr>
          <p:cNvSpPr/>
          <p:nvPr/>
        </p:nvSpPr>
        <p:spPr>
          <a:xfrm>
            <a:off x="9537424" y="4448990"/>
            <a:ext cx="1543705" cy="14744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📈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</a:p>
          <a:p>
            <a:pPr algn="ctr"/>
            <a:endParaRPr 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Train Models: Logistic Regression, Decision Tree, Support Vector Machine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Use 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Predict on test data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8C8BD3-1DF9-3897-807A-BD9862CB58BB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5609276" y="3088310"/>
            <a:ext cx="97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6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75C8D9-D245-4DEA-59DD-836F6C76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00" y="2351352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 Visualization </a:t>
            </a:r>
            <a:br>
              <a:rPr lang="en-US" b="1" dirty="0"/>
            </a:br>
            <a:r>
              <a:rPr lang="en-US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7185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1981D-F593-2EAB-6001-DFCAAE6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4200" b="1" dirty="0"/>
              <a:t>Distribution of Target (Heart Disease)</a:t>
            </a:r>
          </a:p>
        </p:txBody>
      </p:sp>
      <p:sp>
        <p:nvSpPr>
          <p:cNvPr id="309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858E30-086D-3DF1-54B2-8911C98A2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Key Points:</a:t>
            </a:r>
          </a:p>
          <a:p>
            <a:r>
              <a:rPr lang="en-US" sz="2000" dirty="0"/>
              <a:t>Bar chart provides a count of individuals with (499) and without heart disease (526).</a:t>
            </a:r>
          </a:p>
          <a:p>
            <a:r>
              <a:rPr lang="en-US" sz="2000" dirty="0"/>
              <a:t>The similar counts ensure that classification models will not be skewed.</a:t>
            </a:r>
          </a:p>
          <a:p>
            <a:pPr marL="0" indent="0">
              <a:buNone/>
            </a:pPr>
            <a:r>
              <a:rPr lang="en-US" sz="2000" b="1" dirty="0"/>
              <a:t>Insight:</a:t>
            </a:r>
          </a:p>
          <a:p>
            <a:r>
              <a:rPr lang="en-US" sz="2000" dirty="0"/>
              <a:t>Balanced target variable distribution confirms dataset suitability for binary classification.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DA894-31AC-110E-3D00-13B6E050EF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77" t="25821" r="41054" b="16234"/>
          <a:stretch/>
        </p:blipFill>
        <p:spPr>
          <a:xfrm>
            <a:off x="5343866" y="1671637"/>
            <a:ext cx="6543335" cy="397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9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0" name="Rectangle 514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7F72D-602B-87EB-4C4B-42F3FFC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Correlation Matrix</a:t>
            </a:r>
          </a:p>
        </p:txBody>
      </p:sp>
      <p:sp>
        <p:nvSpPr>
          <p:cNvPr id="515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6D78A877-8D57-9743-4201-A2E640B1D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 b="1" dirty="0"/>
              <a:t>Key Points: </a:t>
            </a:r>
          </a:p>
          <a:p>
            <a:r>
              <a:rPr lang="en-US" sz="1900" dirty="0"/>
              <a:t>The heatmap highlights the correlation between all features and the target variable.</a:t>
            </a:r>
          </a:p>
          <a:p>
            <a:r>
              <a:rPr lang="en-US" sz="1900" b="1" dirty="0"/>
              <a:t>Strong Positive Correlations</a:t>
            </a:r>
            <a:r>
              <a:rPr lang="en-US" sz="1900" dirty="0"/>
              <a:t>: Chest pain type (cp) and maximum heart rate achieved (</a:t>
            </a:r>
            <a:r>
              <a:rPr lang="en-US" sz="1900" dirty="0" err="1"/>
              <a:t>thalach</a:t>
            </a:r>
            <a:r>
              <a:rPr lang="en-US" sz="1900" dirty="0"/>
              <a:t>) with heart disease.</a:t>
            </a:r>
          </a:p>
          <a:p>
            <a:r>
              <a:rPr lang="en-US" sz="1900" b="1" dirty="0"/>
              <a:t>Negative Correlations</a:t>
            </a:r>
            <a:r>
              <a:rPr lang="en-US" sz="1900" dirty="0"/>
              <a:t>: Exercise-induced angina (</a:t>
            </a:r>
            <a:r>
              <a:rPr lang="en-US" sz="1900" dirty="0" err="1"/>
              <a:t>exang</a:t>
            </a:r>
            <a:r>
              <a:rPr lang="en-US" sz="1900" dirty="0"/>
              <a:t>) and old peak (</a:t>
            </a:r>
            <a:r>
              <a:rPr lang="en-US" sz="1900" dirty="0" err="1"/>
              <a:t>oldpeak</a:t>
            </a:r>
            <a:r>
              <a:rPr lang="en-US" sz="1900" dirty="0"/>
              <a:t>) with heart disease.</a:t>
            </a:r>
          </a:p>
          <a:p>
            <a:pPr marL="0" indent="0">
              <a:buNone/>
            </a:pPr>
            <a:r>
              <a:rPr lang="en-US" sz="1900" b="1" dirty="0"/>
              <a:t>Insight:</a:t>
            </a:r>
          </a:p>
          <a:p>
            <a:r>
              <a:rPr lang="en-US" sz="1900" dirty="0"/>
              <a:t>Features like </a:t>
            </a:r>
            <a:r>
              <a:rPr lang="en-US" sz="1900" dirty="0" err="1"/>
              <a:t>thalach</a:t>
            </a:r>
            <a:r>
              <a:rPr lang="en-US" sz="1900" dirty="0"/>
              <a:t>, cp, and </a:t>
            </a:r>
            <a:r>
              <a:rPr lang="en-US" sz="1900" dirty="0" err="1"/>
              <a:t>oldpeak</a:t>
            </a:r>
            <a:r>
              <a:rPr lang="en-US" sz="1900" dirty="0"/>
              <a:t> have the strongest relationships with the target variable and are highly relevant for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E2569-462A-A555-FE82-B13E5BE0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63" r="65430" b="6612"/>
          <a:stretch/>
        </p:blipFill>
        <p:spPr>
          <a:xfrm>
            <a:off x="7630092" y="2162756"/>
            <a:ext cx="4214813" cy="39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386D-8EC0-490A-9296-FAFCF1ADA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A781BA-2341-444F-811D-870633C4F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51639-0793-0229-1F04-0F92B22D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554" y="469011"/>
            <a:ext cx="4804659" cy="1493682"/>
          </a:xfrm>
        </p:spPr>
        <p:txBody>
          <a:bodyPr anchor="b">
            <a:normAutofit/>
          </a:bodyPr>
          <a:lstStyle/>
          <a:p>
            <a:r>
              <a:rPr lang="en-US" u="sng" dirty="0"/>
              <a:t>Machine Learning Model Performance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A4CF0D-7227-34F5-7D8E-4DE19BCD2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1965" y="2519887"/>
            <a:ext cx="4804659" cy="37809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000" b="1" dirty="0"/>
              <a:t>Key Points</a:t>
            </a:r>
            <a:r>
              <a:rPr lang="en-US" sz="1000" dirty="0"/>
              <a:t>:</a:t>
            </a:r>
          </a:p>
          <a:p>
            <a:pPr marL="0" indent="0">
              <a:buNone/>
            </a:pPr>
            <a:r>
              <a:rPr lang="en-US" sz="1000" dirty="0"/>
              <a:t>This table compares the classification performance of Decision Tree, Logistic Regression, and SVM models using Precision, Recall, F1-Score, Support, and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Logistic Regression</a:t>
            </a:r>
            <a:endParaRPr 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0" b="1" dirty="0"/>
              <a:t>Support Vector Machine</a:t>
            </a:r>
            <a:endParaRPr lang="en-US" sz="1000" dirty="0"/>
          </a:p>
          <a:p>
            <a:pPr marL="0" indent="0">
              <a:buNone/>
            </a:pPr>
            <a:r>
              <a:rPr lang="en-US" sz="1000" b="1" dirty="0"/>
              <a:t>Observations:</a:t>
            </a:r>
          </a:p>
          <a:p>
            <a:r>
              <a:rPr lang="en-US" sz="1000" dirty="0"/>
              <a:t>The </a:t>
            </a:r>
            <a:r>
              <a:rPr lang="en-US" sz="1000" b="1" dirty="0"/>
              <a:t>Decision Tree</a:t>
            </a:r>
            <a:r>
              <a:rPr lang="en-US" sz="1000" dirty="0"/>
              <a:t> model outperformed others with </a:t>
            </a:r>
            <a:r>
              <a:rPr lang="en-US" sz="1000" b="1" dirty="0"/>
              <a:t>98.5% accuracy</a:t>
            </a:r>
            <a:r>
              <a:rPr lang="en-US" sz="1000" dirty="0"/>
              <a:t>, showing excellent balance in precision and recall.</a:t>
            </a:r>
          </a:p>
          <a:p>
            <a:r>
              <a:rPr lang="en-US" sz="1000" b="1" dirty="0"/>
              <a:t>SVM</a:t>
            </a:r>
            <a:r>
              <a:rPr lang="en-US" sz="1000" dirty="0"/>
              <a:t> achieved strong performance with </a:t>
            </a:r>
            <a:r>
              <a:rPr lang="en-US" sz="1000" b="1" dirty="0"/>
              <a:t>88.8% accuracy</a:t>
            </a:r>
            <a:r>
              <a:rPr lang="en-US" sz="1000" dirty="0"/>
              <a:t>, slightly lower but still reliable for prediction.</a:t>
            </a:r>
          </a:p>
          <a:p>
            <a:r>
              <a:rPr lang="en-US" sz="1000" b="1" dirty="0"/>
              <a:t>Logistic Regression</a:t>
            </a:r>
            <a:r>
              <a:rPr lang="en-US" sz="1000" dirty="0"/>
              <a:t> lagged behind with </a:t>
            </a:r>
            <a:r>
              <a:rPr lang="en-US" sz="1000" b="1" dirty="0"/>
              <a:t>79.5% accuracy</a:t>
            </a:r>
            <a:r>
              <a:rPr lang="en-US" sz="1000" dirty="0"/>
              <a:t>, likely due to its linear assumptions not capturing complex patterns.</a:t>
            </a:r>
          </a:p>
          <a:p>
            <a:pPr marL="0" indent="0">
              <a:buNone/>
            </a:pPr>
            <a:r>
              <a:rPr lang="en-US" sz="1000" b="1" dirty="0"/>
              <a:t>Insight:</a:t>
            </a:r>
            <a:endParaRPr lang="en-US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Decision Tree</a:t>
            </a:r>
            <a:r>
              <a:rPr lang="en-US" sz="1000" dirty="0"/>
              <a:t> achieves the best overall performance with 98.5%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SVM</a:t>
            </a:r>
            <a:r>
              <a:rPr lang="en-US" sz="1000" dirty="0"/>
              <a:t> follows with strong metrics across the board and 88.8%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 dirty="0"/>
              <a:t>Logistic Regression</a:t>
            </a:r>
            <a:r>
              <a:rPr lang="en-US" sz="1000" dirty="0"/>
              <a:t> is slightly less effective, particularly in identifying true negatives.</a:t>
            </a:r>
          </a:p>
          <a:p>
            <a:pPr marL="0" indent="0">
              <a:buNone/>
            </a:pPr>
            <a:endParaRPr lang="en-US" sz="1000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A71961-2D3A-C68B-AD35-0065F8F27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11705"/>
              </p:ext>
            </p:extLst>
          </p:nvPr>
        </p:nvGraphicFramePr>
        <p:xfrm>
          <a:off x="6729087" y="2519887"/>
          <a:ext cx="4270949" cy="290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279">
                  <a:extLst>
                    <a:ext uri="{9D8B030D-6E8A-4147-A177-3AD203B41FA5}">
                      <a16:colId xmlns:a16="http://schemas.microsoft.com/office/drawing/2014/main" val="3054868706"/>
                    </a:ext>
                  </a:extLst>
                </a:gridCol>
                <a:gridCol w="635279">
                  <a:extLst>
                    <a:ext uri="{9D8B030D-6E8A-4147-A177-3AD203B41FA5}">
                      <a16:colId xmlns:a16="http://schemas.microsoft.com/office/drawing/2014/main" val="2779280169"/>
                    </a:ext>
                  </a:extLst>
                </a:gridCol>
                <a:gridCol w="700231">
                  <a:extLst>
                    <a:ext uri="{9D8B030D-6E8A-4147-A177-3AD203B41FA5}">
                      <a16:colId xmlns:a16="http://schemas.microsoft.com/office/drawing/2014/main" val="3232056413"/>
                    </a:ext>
                  </a:extLst>
                </a:gridCol>
                <a:gridCol w="577660">
                  <a:extLst>
                    <a:ext uri="{9D8B030D-6E8A-4147-A177-3AD203B41FA5}">
                      <a16:colId xmlns:a16="http://schemas.microsoft.com/office/drawing/2014/main" val="160072585"/>
                    </a:ext>
                  </a:extLst>
                </a:gridCol>
                <a:gridCol w="577660">
                  <a:extLst>
                    <a:ext uri="{9D8B030D-6E8A-4147-A177-3AD203B41FA5}">
                      <a16:colId xmlns:a16="http://schemas.microsoft.com/office/drawing/2014/main" val="4150954738"/>
                    </a:ext>
                  </a:extLst>
                </a:gridCol>
                <a:gridCol w="572420">
                  <a:extLst>
                    <a:ext uri="{9D8B030D-6E8A-4147-A177-3AD203B41FA5}">
                      <a16:colId xmlns:a16="http://schemas.microsoft.com/office/drawing/2014/main" val="2410747568"/>
                    </a:ext>
                  </a:extLst>
                </a:gridCol>
                <a:gridCol w="572420">
                  <a:extLst>
                    <a:ext uri="{9D8B030D-6E8A-4147-A177-3AD203B41FA5}">
                      <a16:colId xmlns:a16="http://schemas.microsoft.com/office/drawing/2014/main" val="2917682214"/>
                    </a:ext>
                  </a:extLst>
                </a:gridCol>
              </a:tblGrid>
              <a:tr h="635467">
                <a:tc>
                  <a:txBody>
                    <a:bodyPr/>
                    <a:lstStyle/>
                    <a:p>
                      <a:r>
                        <a:rPr lang="en-US" sz="1100" dirty="0"/>
                        <a:t>Model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Class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Precision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Recall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F1-Score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520304648"/>
                  </a:ext>
                </a:extLst>
              </a:tr>
              <a:tr h="468286">
                <a:tc>
                  <a:txBody>
                    <a:bodyPr/>
                    <a:lstStyle/>
                    <a:p>
                      <a:r>
                        <a:rPr lang="en-US" sz="1100" dirty="0"/>
                        <a:t>Decision Tree 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98.5%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102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1536664"/>
                  </a:ext>
                </a:extLst>
              </a:tr>
              <a:tr h="28874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0.97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0.99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103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1210029501"/>
                  </a:ext>
                </a:extLst>
              </a:tr>
              <a:tr h="648895">
                <a:tc>
                  <a:txBody>
                    <a:bodyPr/>
                    <a:lstStyle/>
                    <a:p>
                      <a:r>
                        <a:rPr lang="en-US" sz="1100" dirty="0"/>
                        <a:t>Logistic Regression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79.5%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0.85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0.72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0.78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102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975677584"/>
                  </a:ext>
                </a:extLst>
              </a:tr>
              <a:tr h="28874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0.76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0.87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0.81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103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310790897"/>
                  </a:ext>
                </a:extLst>
              </a:tr>
              <a:tr h="288748">
                <a:tc>
                  <a:txBody>
                    <a:bodyPr/>
                    <a:lstStyle/>
                    <a:p>
                      <a:r>
                        <a:rPr lang="en-US" sz="1100" dirty="0"/>
                        <a:t>SVM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88.8%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0.93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0.83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0.88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102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715047617"/>
                  </a:ext>
                </a:extLst>
              </a:tr>
              <a:tr h="28874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0.85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0.94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0.89</a:t>
                      </a:r>
                    </a:p>
                  </a:txBody>
                  <a:tcPr marL="99378" marR="99378" marT="49689" marB="49689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103</a:t>
                      </a:r>
                    </a:p>
                  </a:txBody>
                  <a:tcPr marL="99378" marR="99378" marT="49689" marB="49689"/>
                </a:tc>
                <a:extLst>
                  <a:ext uri="{0D108BD9-81ED-4DB2-BD59-A6C34878D82A}">
                    <a16:rowId xmlns:a16="http://schemas.microsoft.com/office/drawing/2014/main" val="375040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94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DC5A-FE43-410D-1374-012A5412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Results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728AA-D12F-393E-0953-14B62C58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Decision Tree</a:t>
            </a:r>
            <a:r>
              <a:rPr lang="en-US" sz="2400" dirty="0"/>
              <a:t> achieved the highest accuracy (</a:t>
            </a:r>
            <a:r>
              <a:rPr lang="en-US" sz="2400" b="1" dirty="0"/>
              <a:t>98.5%</a:t>
            </a:r>
            <a:r>
              <a:rPr lang="en-US" sz="2400" dirty="0"/>
              <a:t>) with excellent classification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(Class 1): </a:t>
            </a:r>
            <a:r>
              <a:rPr lang="en-US" b="1" dirty="0"/>
              <a:t>1.00</a:t>
            </a:r>
            <a:r>
              <a:rPr lang="en-US" dirty="0"/>
              <a:t>, Recall: </a:t>
            </a:r>
            <a:r>
              <a:rPr lang="en-US" b="1" dirty="0"/>
              <a:t>0.97</a:t>
            </a:r>
            <a:r>
              <a:rPr lang="en-US" dirty="0"/>
              <a:t>, F1-Score: </a:t>
            </a:r>
            <a:r>
              <a:rPr lang="en-US" b="1" dirty="0"/>
              <a:t>0.99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Confusion Matrix: </a:t>
            </a:r>
            <a:r>
              <a:rPr lang="en-US" b="1" dirty="0"/>
              <a:t>102 TN</a:t>
            </a:r>
            <a:r>
              <a:rPr lang="en-US" dirty="0"/>
              <a:t>, </a:t>
            </a:r>
            <a:r>
              <a:rPr lang="en-US" b="1" dirty="0"/>
              <a:t>100 TP</a:t>
            </a:r>
            <a:r>
              <a:rPr lang="en-US" dirty="0"/>
              <a:t>, </a:t>
            </a:r>
            <a:r>
              <a:rPr lang="en-US" b="1" dirty="0"/>
              <a:t>3 FN</a:t>
            </a:r>
            <a:r>
              <a:rPr lang="en-US" dirty="0"/>
              <a:t>, </a:t>
            </a:r>
            <a:r>
              <a:rPr lang="en-US" b="1" dirty="0"/>
              <a:t>0 FP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SVM</a:t>
            </a:r>
            <a:r>
              <a:rPr lang="en-US" sz="2400" dirty="0"/>
              <a:t> performed well with </a:t>
            </a:r>
            <a:r>
              <a:rPr lang="en-US" sz="2400" b="1" dirty="0"/>
              <a:t>88.8% accuracy</a:t>
            </a:r>
            <a:r>
              <a:rPr lang="en-US" sz="2400" dirty="0"/>
              <a:t> and strong F1-Score: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(Class 1): </a:t>
            </a:r>
            <a:r>
              <a:rPr lang="en-US" b="1" dirty="0"/>
              <a:t>0.85</a:t>
            </a:r>
            <a:r>
              <a:rPr lang="en-US" dirty="0"/>
              <a:t>, Recall: </a:t>
            </a:r>
            <a:r>
              <a:rPr lang="en-US" b="1" dirty="0"/>
              <a:t>0.94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Logistic Regression</a:t>
            </a:r>
            <a:r>
              <a:rPr lang="en-US" sz="2400" dirty="0"/>
              <a:t> had </a:t>
            </a:r>
            <a:r>
              <a:rPr lang="en-US" sz="2400" b="1" dirty="0"/>
              <a:t>79.5% accuracy</a:t>
            </a:r>
            <a:r>
              <a:rPr lang="en-US" sz="2400" dirty="0"/>
              <a:t>, with lower precision on positive cases.</a:t>
            </a:r>
          </a:p>
          <a:p>
            <a:r>
              <a:rPr lang="en-US" sz="2400" dirty="0"/>
              <a:t> </a:t>
            </a:r>
            <a:r>
              <a:rPr lang="en-US" sz="2400" b="1" dirty="0"/>
              <a:t>Best Model</a:t>
            </a:r>
            <a:r>
              <a:rPr lang="en-US" sz="2400" dirty="0"/>
              <a:t>: </a:t>
            </a:r>
            <a:r>
              <a:rPr lang="en-US" sz="2400" b="1" dirty="0"/>
              <a:t>Decision Tree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   due to its high accuracy and balanced classification performance.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88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1084</Words>
  <Application>Microsoft Office PowerPoint</Application>
  <PresentationFormat>Widescreen</PresentationFormat>
  <Paragraphs>176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 Heart Disease Dataset Analysis</vt:lpstr>
      <vt:lpstr>Introduction</vt:lpstr>
      <vt:lpstr>Dataset</vt:lpstr>
      <vt:lpstr>PowerPoint Presentation</vt:lpstr>
      <vt:lpstr>Data Visualization  Exploratory Data Analysis</vt:lpstr>
      <vt:lpstr>Distribution of Target (Heart Disease)</vt:lpstr>
      <vt:lpstr>Correlation Matrix</vt:lpstr>
      <vt:lpstr>Machine Learning Model Performance</vt:lpstr>
      <vt:lpstr>Results Summary</vt:lpstr>
      <vt:lpstr>K-Means Clustering with PCA</vt:lpstr>
      <vt:lpstr>Conclusion  and Future Scope</vt:lpstr>
      <vt:lpstr>GitHub Repository for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of New York Airbnb Open Data</dc:title>
  <dc:creator>Sushma Sri Paruchuri</dc:creator>
  <cp:lastModifiedBy>Bezawada Dhanush</cp:lastModifiedBy>
  <cp:revision>16</cp:revision>
  <dcterms:created xsi:type="dcterms:W3CDTF">2024-11-06T04:44:59Z</dcterms:created>
  <dcterms:modified xsi:type="dcterms:W3CDTF">2025-05-06T22:03:52Z</dcterms:modified>
</cp:coreProperties>
</file>