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3" r:id="rId3"/>
    <p:sldId id="328" r:id="rId4"/>
    <p:sldId id="329" r:id="rId5"/>
    <p:sldId id="338" r:id="rId6"/>
    <p:sldId id="334" r:id="rId7"/>
    <p:sldId id="330" r:id="rId8"/>
    <p:sldId id="331" r:id="rId9"/>
    <p:sldId id="337" r:id="rId10"/>
    <p:sldId id="335" r:id="rId11"/>
    <p:sldId id="336" r:id="rId12"/>
    <p:sldId id="32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345986-037E-4E30-BD53-6AC46D985803}">
          <p14:sldIdLst>
            <p14:sldId id="256"/>
            <p14:sldId id="333"/>
            <p14:sldId id="328"/>
          </p14:sldIdLst>
        </p14:section>
        <p14:section name="Untitled Section" id="{FDA6EB66-8CB7-4603-8E3C-16286AF69656}">
          <p14:sldIdLst>
            <p14:sldId id="329"/>
            <p14:sldId id="338"/>
            <p14:sldId id="334"/>
            <p14:sldId id="330"/>
            <p14:sldId id="331"/>
            <p14:sldId id="337"/>
          </p14:sldIdLst>
        </p14:section>
        <p14:section name="Untitled Section" id="{D16EBF1F-AB1B-41C4-A1A4-52FFEAACE0B1}">
          <p14:sldIdLst>
            <p14:sldId id="335"/>
            <p14:sldId id="336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5014-CCAC-48C0-AC58-3210A41033C0}" v="10" dt="2025-04-20T10:02:15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78"/>
  </p:normalViewPr>
  <p:slideViewPr>
    <p:cSldViewPr>
      <p:cViewPr varScale="1">
        <p:scale>
          <a:sx n="73" d="100"/>
          <a:sy n="73" d="100"/>
        </p:scale>
        <p:origin x="10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adwaj Abba" userId="19f78006dac43be2" providerId="LiveId" clId="{DC535014-CCAC-48C0-AC58-3210A41033C0}"/>
    <pc:docChg chg="custSel addSld modSld modSection">
      <pc:chgData name="Bharadwaj Abba" userId="19f78006dac43be2" providerId="LiveId" clId="{DC535014-CCAC-48C0-AC58-3210A41033C0}" dt="2025-04-20T10:02:15.564" v="26"/>
      <pc:docMkLst>
        <pc:docMk/>
      </pc:docMkLst>
      <pc:sldChg chg="addSp delSp modSp mod">
        <pc:chgData name="Bharadwaj Abba" userId="19f78006dac43be2" providerId="LiveId" clId="{DC535014-CCAC-48C0-AC58-3210A41033C0}" dt="2025-04-20T10:02:05.064" v="25" actId="1076"/>
        <pc:sldMkLst>
          <pc:docMk/>
          <pc:sldMk cId="0" sldId="326"/>
        </pc:sldMkLst>
        <pc:spChg chg="del">
          <ac:chgData name="Bharadwaj Abba" userId="19f78006dac43be2" providerId="LiveId" clId="{DC535014-CCAC-48C0-AC58-3210A41033C0}" dt="2025-04-20T10:01:59.350" v="24" actId="478"/>
          <ac:spMkLst>
            <pc:docMk/>
            <pc:sldMk cId="0" sldId="326"/>
            <ac:spMk id="3" creationId="{03FDC9B6-3374-E414-8750-71C1ABAF4575}"/>
          </ac:spMkLst>
        </pc:spChg>
        <pc:spChg chg="add mod">
          <ac:chgData name="Bharadwaj Abba" userId="19f78006dac43be2" providerId="LiveId" clId="{DC535014-CCAC-48C0-AC58-3210A41033C0}" dt="2025-04-20T10:02:05.064" v="25" actId="1076"/>
          <ac:spMkLst>
            <pc:docMk/>
            <pc:sldMk cId="0" sldId="326"/>
            <ac:spMk id="7" creationId="{4E85F51A-48E7-E717-059B-32B24CCC92B0}"/>
          </ac:spMkLst>
        </pc:spChg>
      </pc:sldChg>
      <pc:sldChg chg="modSp mod">
        <pc:chgData name="Bharadwaj Abba" userId="19f78006dac43be2" providerId="LiveId" clId="{DC535014-CCAC-48C0-AC58-3210A41033C0}" dt="2025-04-20T09:26:18.401" v="1" actId="5793"/>
        <pc:sldMkLst>
          <pc:docMk/>
          <pc:sldMk cId="0" sldId="329"/>
        </pc:sldMkLst>
        <pc:spChg chg="mod">
          <ac:chgData name="Bharadwaj Abba" userId="19f78006dac43be2" providerId="LiveId" clId="{DC535014-CCAC-48C0-AC58-3210A41033C0}" dt="2025-04-20T09:26:18.401" v="1" actId="5793"/>
          <ac:spMkLst>
            <pc:docMk/>
            <pc:sldMk cId="0" sldId="329"/>
            <ac:spMk id="3" creationId="{E5575809-3363-93F1-DF2B-0749B0550FB8}"/>
          </ac:spMkLst>
        </pc:spChg>
      </pc:sldChg>
      <pc:sldChg chg="addSp delSp modSp new mod">
        <pc:chgData name="Bharadwaj Abba" userId="19f78006dac43be2" providerId="LiveId" clId="{DC535014-CCAC-48C0-AC58-3210A41033C0}" dt="2025-04-20T10:02:15.564" v="26"/>
        <pc:sldMkLst>
          <pc:docMk/>
          <pc:sldMk cId="916543286" sldId="338"/>
        </pc:sldMkLst>
        <pc:spChg chg="mod">
          <ac:chgData name="Bharadwaj Abba" userId="19f78006dac43be2" providerId="LiveId" clId="{DC535014-CCAC-48C0-AC58-3210A41033C0}" dt="2025-04-20T09:58:57.379" v="13" actId="1076"/>
          <ac:spMkLst>
            <pc:docMk/>
            <pc:sldMk cId="916543286" sldId="338"/>
            <ac:spMk id="2" creationId="{F2B4FD94-331D-0AE9-8F0A-24573219D1C3}"/>
          </ac:spMkLst>
        </pc:spChg>
        <pc:spChg chg="del">
          <ac:chgData name="Bharadwaj Abba" userId="19f78006dac43be2" providerId="LiveId" clId="{DC535014-CCAC-48C0-AC58-3210A41033C0}" dt="2025-04-20T09:58:40.501" v="11" actId="3680"/>
          <ac:spMkLst>
            <pc:docMk/>
            <pc:sldMk cId="916543286" sldId="338"/>
            <ac:spMk id="3" creationId="{A2262E74-140D-B3ED-8C55-4FAADE8F02F5}"/>
          </ac:spMkLst>
        </pc:spChg>
        <pc:spChg chg="mod">
          <ac:chgData name="Bharadwaj Abba" userId="19f78006dac43be2" providerId="LiveId" clId="{DC535014-CCAC-48C0-AC58-3210A41033C0}" dt="2025-04-20T10:01:49.166" v="23" actId="20577"/>
          <ac:spMkLst>
            <pc:docMk/>
            <pc:sldMk cId="916543286" sldId="338"/>
            <ac:spMk id="4" creationId="{420AC365-C48A-1A6D-222D-6013D9CA2FD9}"/>
          </ac:spMkLst>
        </pc:spChg>
        <pc:spChg chg="add del mod">
          <ac:chgData name="Bharadwaj Abba" userId="19f78006dac43be2" providerId="LiveId" clId="{DC535014-CCAC-48C0-AC58-3210A41033C0}" dt="2025-04-20T10:00:32.257" v="18" actId="931"/>
          <ac:spMkLst>
            <pc:docMk/>
            <pc:sldMk cId="916543286" sldId="338"/>
            <ac:spMk id="8" creationId="{EB91EC14-CD82-EA79-D476-90840CF77C8B}"/>
          </ac:spMkLst>
        </pc:spChg>
        <pc:graphicFrameChg chg="add del mod ord modGraphic">
          <ac:chgData name="Bharadwaj Abba" userId="19f78006dac43be2" providerId="LiveId" clId="{DC535014-CCAC-48C0-AC58-3210A41033C0}" dt="2025-04-20T09:59:37.923" v="17" actId="478"/>
          <ac:graphicFrameMkLst>
            <pc:docMk/>
            <pc:sldMk cId="916543286" sldId="338"/>
            <ac:graphicFrameMk id="6" creationId="{97A061C3-A015-A968-597F-11760BA14CD3}"/>
          </ac:graphicFrameMkLst>
        </pc:graphicFrameChg>
        <pc:picChg chg="add mod">
          <ac:chgData name="Bharadwaj Abba" userId="19f78006dac43be2" providerId="LiveId" clId="{DC535014-CCAC-48C0-AC58-3210A41033C0}" dt="2025-04-20T10:00:49.609" v="22" actId="1076"/>
          <ac:picMkLst>
            <pc:docMk/>
            <pc:sldMk cId="916543286" sldId="338"/>
            <ac:picMk id="10" creationId="{59E4B2D5-8B8D-E0ED-EF5E-D8B02E0129B4}"/>
          </ac:picMkLst>
        </pc:picChg>
        <pc:picChg chg="add mod">
          <ac:chgData name="Bharadwaj Abba" userId="19f78006dac43be2" providerId="LiveId" clId="{DC535014-CCAC-48C0-AC58-3210A41033C0}" dt="2025-04-20T10:02:15.564" v="26"/>
          <ac:picMkLst>
            <pc:docMk/>
            <pc:sldMk cId="916543286" sldId="338"/>
            <ac:picMk id="11" creationId="{2D8FE91B-847A-D7EE-7D83-8793FB25139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BFC36-EA66-7180-3388-B28F09671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68852-FB2D-91BD-79A2-FF95BB3CF9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2210ED-B1CF-3444-BC33-973D25619692}" type="datetimeFigureOut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C350-EBAE-27B8-0D87-37E7B4B70B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60692-CEBE-1262-9D9F-24BDBD7F32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68926C7-D4C0-E442-95D5-D4F6878AC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047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0E5141-E897-7B17-0435-9EE1C6551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E2C623-2CFC-90B0-D873-DAF92AFD46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A40FE05-DF68-EE48-9BD6-EB950DB9B0A8}" type="datetimeFigureOut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570E0A6-C30E-7BE6-196F-EE157AC2D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89CA34-110F-A702-1AFB-E4E98DEEB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46F09-0D1F-5ADF-7A11-E11BE5BF6F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21D6-2CF7-5E42-4C84-752739A19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EB7530B-FADF-3841-BF0D-A65637F84C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865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91CD-6BF4-D210-8CB5-2121B63B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0D6E-CCE1-A149-B54A-E4CD6CA0323C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0980-F764-95CD-3B08-6FFD1E2C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6C6F0-A50E-F8BA-3A0C-08A3D92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5DD7C-245B-454D-BBB8-61B5452966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858E-DE34-6241-9786-881791BA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810BD-6EE7-5845-8542-38485BD727BE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0335-8D32-6112-DC6D-2749734C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4447E-0150-1505-FB9A-EDCD99E1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9A59-4DA6-9048-85E2-5E94805EA4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75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50-2E8E-9833-5EF2-DC377DCE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4257-1B16-3D4F-9BA0-F984EC6F75CF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444E-8D6B-3942-DDA2-899FDA5E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A0E36-FA89-89B6-67CD-CD3A15AD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8CC7D-DBF4-BC43-B794-63258C4487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02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76D4-13A1-8081-2CF1-2256C5D6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DA1DB-7280-434A-B189-E8E1FBF4E1B4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591C3-74A5-55C4-DDB6-77EB66AC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367D-80DA-B0EF-BC57-3CF9A817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96073-0439-0442-AC0F-3387FBE48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40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129-BD5C-0162-8D80-29091257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6A084-0035-2F43-A06A-54F3E1AF4003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09F39-C9D1-3855-7CE9-9D34C759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D539-F2BC-568F-E582-5DD9ABD8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4754A-C814-C347-830D-F0FDDA2AE7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5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F0821E-AA4F-5209-4DD8-2DD63B35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B47F5-CE2C-254D-A586-3AB1D5A07357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873C8F-8390-F6F5-3C2E-207B4D5F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D23E06-BF9C-4442-3D4C-BFAF4ED1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83558-648C-4647-929A-D401D8561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6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86CB62-BC15-73F4-FDCE-759EB8B8B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6FD5-96EF-F944-AD30-1C298BA7907F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1C3ADF-22CC-422F-ECF4-7123ABB34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0AD01CB-D38F-C9F1-72D1-C23A029D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8FF40-D1C3-454C-97EE-D1AEBADCD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2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59A7E6-9F57-8659-F8D4-F77F37D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ACE05A-4825-4A4C-988E-F1C0BEF4DB57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B3BDA8-3E2A-BA50-A0A2-6D40FEB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AAF0DC-B618-501D-3BCE-D336F820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22116-F8A8-A244-9026-EC4C3B96A0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3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2E14E2-CEC5-DEE2-F84B-725D5DC8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B63E2-2B32-7544-A97F-C4883F27DB3D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68303D8-3A82-8790-655A-6792E5B0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AD85AB-D76C-D626-F2A0-3215763C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86CB4-0795-EF46-9C01-036548992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70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45856D-94C1-0299-7B48-DA2D0399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8733E-5D60-5D4C-9D54-3E192EB015C9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7D1EE3-0297-B083-A12E-A41D2F0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55E169-255B-622D-47D8-1637B832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2C36DF-6C11-FF46-914C-2A5CEA1D1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10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DD483F-76AB-B4EE-8B9E-FE724C27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0F8A4-712A-7A48-BA15-9381D7937D33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84574D-B53F-EAC1-6F22-7715B8D6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356C5A-277C-ECEC-5A3F-AA9FA447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9BC72-568A-CF40-9380-7AC683B4E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2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526579-EDA6-5822-23FE-0752613D7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70D7EDE-9F0B-D18C-C3D3-E2B7E7F22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18941-12D7-19DE-2EA4-3686A0899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1FFBDB-6FD4-0044-8794-42ECC3E2BB97}" type="datetime1">
              <a:rPr lang="en-US"/>
              <a:pPr>
                <a:defRPr/>
              </a:pPr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8A78-05C1-DEBC-62CD-C7915C6A9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DEPARTMENT OF IT PROJECT WORK PHASE-1 REVIEW-1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97254-9997-D1C6-37AC-E50E9D414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8672C8F-734D-9C42-B8A2-07C063D17B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E4DE83-3011-CED4-9FE3-E94DF84507F3}"/>
              </a:ext>
            </a:extLst>
          </p:cNvPr>
          <p:cNvSpPr txBox="1">
            <a:spLocks/>
          </p:cNvSpPr>
          <p:nvPr/>
        </p:nvSpPr>
        <p:spPr>
          <a:xfrm>
            <a:off x="266701" y="185820"/>
            <a:ext cx="8839200" cy="6664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D7E6D-6E0E-F616-7A42-43C31B571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3152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Bahamas" panose="020B0800000000000000" pitchFamily="34" charset="0"/>
              </a:rPr>
              <a:t>   </a:t>
            </a:r>
            <a:r>
              <a:rPr lang="en-US" sz="2400" b="1" dirty="0">
                <a:solidFill>
                  <a:srgbClr val="C00000"/>
                </a:solidFill>
                <a:latin typeface="Bahamas" panose="020B0800000000000000" pitchFamily="34" charset="0"/>
              </a:rPr>
              <a:t>VARDHAMAN COLLEGE OF ENGINEERING, HYDERABAD</a:t>
            </a:r>
            <a:br>
              <a:rPr lang="en-US" sz="2900" b="1" dirty="0">
                <a:latin typeface="Bahamas" panose="020B0800000000000000" pitchFamily="34" charset="0"/>
              </a:rPr>
            </a:br>
            <a:r>
              <a:rPr lang="en-US" sz="2400" b="1" dirty="0"/>
              <a:t>Autonomous institute affiliated to JNTUH </a:t>
            </a:r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</a:rPr>
              <a:t>DEPARTMENT OF CSE(AI&amp;ML)</a:t>
            </a:r>
            <a:endParaRPr lang="en-US" sz="36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CD76FAC-2659-E3C8-F5FF-5277E8ACD478}"/>
              </a:ext>
            </a:extLst>
          </p:cNvPr>
          <p:cNvSpPr txBox="1">
            <a:spLocks/>
          </p:cNvSpPr>
          <p:nvPr/>
        </p:nvSpPr>
        <p:spPr>
          <a:xfrm>
            <a:off x="402505" y="5334000"/>
            <a:ext cx="8686800" cy="1371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b="1" u="sng" dirty="0">
                <a:solidFill>
                  <a:srgbClr val="FF0000"/>
                </a:solidFill>
              </a:rPr>
              <a:t>Supervisor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3200" b="1" dirty="0"/>
              <a:t>Ms. Shaista Farhat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IN" sz="2400" b="1" dirty="0"/>
              <a:t>Assistant Professor, CSE (AI &amp; ML)</a:t>
            </a:r>
            <a:endParaRPr lang="en-US" sz="1600" b="1" dirty="0">
              <a:solidFill>
                <a:srgbClr val="002060"/>
              </a:solidFill>
            </a:endParaRPr>
          </a:p>
          <a:p>
            <a:pPr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D74FB6-115D-87F5-7741-2010334675C7}"/>
              </a:ext>
            </a:extLst>
          </p:cNvPr>
          <p:cNvSpPr txBox="1">
            <a:spLocks/>
          </p:cNvSpPr>
          <p:nvPr/>
        </p:nvSpPr>
        <p:spPr>
          <a:xfrm>
            <a:off x="2819400" y="2347912"/>
            <a:ext cx="3657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BATCH ID : 64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0F03C7-A9F1-F1FB-307D-135A0631D5FF}"/>
              </a:ext>
            </a:extLst>
          </p:cNvPr>
          <p:cNvSpPr txBox="1">
            <a:spLocks/>
          </p:cNvSpPr>
          <p:nvPr/>
        </p:nvSpPr>
        <p:spPr>
          <a:xfrm>
            <a:off x="304800" y="1338181"/>
            <a:ext cx="8686800" cy="9192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lnSpcReduction="100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tx1"/>
                </a:solidFill>
              </a:rPr>
              <a:t>SOIL QUALITY AND MANAGEMENT USING DEEP LEARNING AND INTERNET OF THINGS FOR PRECISION AGRICULTURE</a:t>
            </a:r>
            <a:endParaRPr lang="en-US" sz="2800" b="1" dirty="0">
              <a:solidFill>
                <a:schemeClr val="tx1"/>
              </a:solidFill>
              <a:latin typeface="Bahnschrift SemiLight Condensed" panose="020B0502040204020203" pitchFamily="34" charset="0"/>
              <a:ea typeface="+mj-ea"/>
              <a:cs typeface="+mj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858B43-3EB5-52D8-0C3E-5DFB0633C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102259"/>
              </p:ext>
            </p:extLst>
          </p:nvPr>
        </p:nvGraphicFramePr>
        <p:xfrm>
          <a:off x="1219201" y="2971800"/>
          <a:ext cx="6934200" cy="1584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8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Roll.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Student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21881A66D2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 RANJITH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21881A66D3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ABBA BHARADWAJ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22885A66E5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 DHANUSH CHOWDHARY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805AC0D-A6D9-EB9C-F8AF-085B94A26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" y="381000"/>
            <a:ext cx="885825" cy="885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9A2D8-FDE8-6086-115D-AAD92539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41" y="219238"/>
            <a:ext cx="1130422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345-FE18-598F-2A1F-D11CA3A7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cCalibri (Body)"/>
              </a:rPr>
              <a:t>CONCLUSION</a:t>
            </a:r>
            <a:endParaRPr lang="en-IN" sz="2800" b="1" dirty="0">
              <a:latin typeface="cCalibri (Body)"/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CE8260-1062-C9F6-2B4F-40325609C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DL + IoT improves soil monitoring.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dirty="0"/>
              <a:t>Successfully implemented (HGB+MLP+XGBoost) model for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Ensemble model showed high accuracy and reliability.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Achieved high accuracy (88.9%) for real-time soil quality detection.</a:t>
            </a:r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SMOTE, drone imaging, blockchain-based soil reports.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Expand to mobile/web app for farmer accessibility.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6BC9F-ADC1-EABF-B950-1AA4508E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AF611-63CF-5F13-81E2-F83A5C66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96073-0439-0442-AC0F-3387FBE4863F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FCEEAB-F9EF-6AFB-9501-3A3833EC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73963"/>
            <a:ext cx="112785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4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7311-ED47-7259-3043-EF86367D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REFERENCES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FDB5-9406-75BD-0D47-40D03E1C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400" dirty="0"/>
              <a:t>[1] Gabriele Patrizi, Alessandro Bartolini, Lorenzo Ciani, Vincenzo Gallo, Paolo Sommella, and Marco Carrat` u. “A virtual soil moisture sensor for smart farming using deep learning”. In: IEEE Transactions on </a:t>
            </a:r>
            <a:r>
              <a:rPr lang="en-IN" sz="1400" dirty="0" err="1"/>
              <a:t>Instru</a:t>
            </a:r>
            <a:r>
              <a:rPr lang="en-IN" sz="1400" dirty="0"/>
              <a:t> mentation and Measurement 71 (2022), pp. 1–11.</a:t>
            </a:r>
          </a:p>
          <a:p>
            <a:r>
              <a:rPr lang="en-IN" sz="1400" dirty="0"/>
              <a:t>[2] M Chandraprabha and Rajesh Kumar Dhanaraj. “Soil based prediction for crop yield using predictive analytics”. In: 2021 3rd international con </a:t>
            </a:r>
            <a:r>
              <a:rPr lang="en-IN" sz="1400" dirty="0" err="1"/>
              <a:t>ference</a:t>
            </a:r>
            <a:r>
              <a:rPr lang="en-IN" sz="1400" dirty="0"/>
              <a:t> on advances in computing, communication control and networking (ICAC3N). IEEE. 2021, pp. 265–270.</a:t>
            </a:r>
          </a:p>
          <a:p>
            <a:r>
              <a:rPr lang="en-IN" sz="1400" dirty="0"/>
              <a:t>[3] D David Neels Ponkumar, </a:t>
            </a:r>
            <a:r>
              <a:rPr lang="en-IN" sz="1400" dirty="0" err="1"/>
              <a:t>Kolipaka</a:t>
            </a:r>
            <a:r>
              <a:rPr lang="en-IN" sz="1400" dirty="0"/>
              <a:t> Pushpa Krupa Himesh Kumar, S Ramesh, J Arun Kumar, G Nallasivan, and A Jayachandra. “Machine Learning Algorithm for Predicting Soil Classification using Smart Agri culture”. In: 2024 3rd International Conference on Sentiment Analysis and Deep Learning (ICSADL). IEEE. 2024, pp. 196–202.</a:t>
            </a:r>
          </a:p>
          <a:p>
            <a:r>
              <a:rPr lang="en-IN" sz="1400" dirty="0"/>
              <a:t>[4] Farooq Anwar, Sajid Latif, Muhammad Ashraf, and Anwarul Hassan Gilani. “Moringa oleifera: a food plant with multiple medicinal uses”. In: Phytotherapy Research: An International Journal Devoted to </a:t>
            </a:r>
            <a:r>
              <a:rPr lang="en-IN" sz="1400" dirty="0" err="1"/>
              <a:t>Pharmaco</a:t>
            </a:r>
            <a:r>
              <a:rPr lang="en-IN" sz="1400" dirty="0"/>
              <a:t> logical and Toxicological Evaluation of Natural Product Derivatives 21.1 (2007), pp. 17–25</a:t>
            </a:r>
          </a:p>
          <a:p>
            <a:r>
              <a:rPr lang="en-IN" sz="1400" dirty="0"/>
              <a:t>[5] Rahul </a:t>
            </a:r>
            <a:r>
              <a:rPr lang="en-IN" sz="1400" dirty="0" err="1"/>
              <a:t>Katarya</a:t>
            </a:r>
            <a:r>
              <a:rPr lang="en-IN" sz="1400" dirty="0"/>
              <a:t>, Ashutosh </a:t>
            </a:r>
            <a:r>
              <a:rPr lang="en-IN" sz="1400" dirty="0" err="1"/>
              <a:t>Raturi</a:t>
            </a:r>
            <a:r>
              <a:rPr lang="en-IN" sz="1400" dirty="0"/>
              <a:t>, Abhinav Mehndiratta, and Abhinav </a:t>
            </a:r>
            <a:r>
              <a:rPr lang="en-IN" sz="1400" dirty="0" err="1"/>
              <a:t>Thapper</a:t>
            </a:r>
            <a:r>
              <a:rPr lang="en-IN" sz="1400" dirty="0"/>
              <a:t>. “Impact of machine learning techniques in precision </a:t>
            </a:r>
            <a:r>
              <a:rPr lang="en-IN" sz="1400" dirty="0" err="1"/>
              <a:t>agricul</a:t>
            </a:r>
            <a:r>
              <a:rPr lang="en-IN" sz="1400" dirty="0"/>
              <a:t> </a:t>
            </a:r>
            <a:r>
              <a:rPr lang="en-IN" sz="1400" dirty="0" err="1"/>
              <a:t>ture</a:t>
            </a:r>
            <a:r>
              <a:rPr lang="en-IN" sz="1400" dirty="0"/>
              <a:t>”. In: 2020 3rd International Conference on Emerging Technologies in Computer Engineering: Machine Learning and Internet of Things (ICETCE). IEEE. 2020, pp. 1–6.</a:t>
            </a:r>
          </a:p>
          <a:p>
            <a:r>
              <a:rPr lang="en-IN" sz="1400" dirty="0"/>
              <a:t>[6] S Venkatachalam, P Kavitha, Pradnya Kirankumar Ingle, G Ramachan </a:t>
            </a:r>
            <a:r>
              <a:rPr lang="en-IN" sz="1400" dirty="0" err="1"/>
              <a:t>dran</a:t>
            </a:r>
            <a:r>
              <a:rPr lang="en-IN" sz="1400" dirty="0"/>
              <a:t>, R Sasikala, and T </a:t>
            </a:r>
            <a:r>
              <a:rPr lang="en-IN" sz="1400" dirty="0" err="1"/>
              <a:t>Muthumanickam</a:t>
            </a:r>
            <a:r>
              <a:rPr lang="en-IN" sz="1400" dirty="0"/>
              <a:t>. “Analysis of Internet of Things Based Agriculture Fertilizer Nutrient Management Soil Health Irrigation System and its Applications”. In: 2024 2nd International Conference on Intelligent Data Communication Technologies and Internet of Things (IDCIoT). IEEE. 2024, pp. 64–69.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7D36B-A94B-74C6-138D-952BBE97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96073-0439-0442-AC0F-3387FBE4863F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711F4-D535-1AFF-077B-F8AEFF4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1" y="34565"/>
            <a:ext cx="112785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1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DE802E-6EFF-30E9-01B9-9D3EE44F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54B673C1-BF9C-DA33-8364-E63F71F4AD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BEDEFEE-79E3-4247-B13F-BA9161CED57F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330013" cy="3566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A74B8F-CCB7-9483-07BD-77D324ED9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78" y="84187"/>
            <a:ext cx="1130422" cy="88582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85F51A-48E7-E717-059B-32B24CCC9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614"/>
            <a:ext cx="7886700" cy="4351338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1216-CDDD-472F-9B83-9C3A2C2F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74" y="289878"/>
            <a:ext cx="7220326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3182-FA99-7B9D-B96E-A9E072C3A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0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Soil quality</a:t>
            </a:r>
            <a:r>
              <a:rPr lang="en-US" sz="2000" dirty="0"/>
              <a:t> is one of the most critical factors in determining crop yield, nutrient balance, and sustainable farming practices.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Traditional methods</a:t>
            </a:r>
            <a:r>
              <a:rPr lang="en-US" sz="2000" dirty="0"/>
              <a:t> rely on manual soil testing and farmer’s intuition, which can be subjective, inconsistent, and often delayed.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Manual monitoring</a:t>
            </a:r>
            <a:r>
              <a:rPr lang="en-US" sz="2000" dirty="0"/>
              <a:t> is labor-intensive, time-consuming, and not feasible for large-scale or continuous assessments.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IoT sensors</a:t>
            </a:r>
            <a:r>
              <a:rPr lang="en-US" sz="2000" dirty="0"/>
              <a:t> enable real-time measurement of soil parameters such as pH, moisture, temperature, and nutrient content (NPK, etc.)</a:t>
            </a:r>
            <a:endParaRPr lang="en-US" sz="20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/>
              <a:t>Objective of the Project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2000" dirty="0"/>
              <a:t>Use an Ensemble Model for classification  soil quality for precision agriculture.</a:t>
            </a:r>
          </a:p>
        </p:txBody>
      </p:sp>
      <p:sp>
        <p:nvSpPr>
          <p:cNvPr id="8197" name="Slide Number Placeholder 4">
            <a:extLst>
              <a:ext uri="{FF2B5EF4-FFF2-40B4-BE49-F238E27FC236}">
                <a16:creationId xmlns:a16="http://schemas.microsoft.com/office/drawing/2014/main" id="{74458AFC-CECD-533F-17A3-0F4500599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7DA0EF8-0E81-7D49-BCA1-A831B702A60A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D20F3-0CF4-E57E-0802-8BF6B3DC3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8" y="28575"/>
            <a:ext cx="1130422" cy="885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55EB-ADDC-2BA0-3088-C611A3A4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IN" sz="2800" b="1" dirty="0"/>
              <a:t>Problem Statement &amp; Motivation</a:t>
            </a:r>
            <a:endParaRPr lang="en-US" sz="2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D3389-F965-4825-E122-540100680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🔴 </a:t>
            </a:r>
            <a:r>
              <a:rPr lang="en-US" sz="2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Time-Consuming: Real-time Analysis is difficult  and slow without automated systems.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analysis is slow and error-prone.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real-time data affects productivity.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🔴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/>
              <a:t>Motivation – Why Use AI?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and deep learning enable fast and accurate sign language recognition: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Automated &amp; Real-time: No need for human experts.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Affordable: cheap and easy for soil monitoring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Scalability: AI can be deployed on mobile devices for accessibility.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✅ Improves decision-making and promotes sustainable agriculture.</a:t>
            </a: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77618A5C-D619-991F-E5BE-E77347C73C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544C4A-25D2-E542-A79E-1E54EDA09CD4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9F08E-AD25-CDF3-AB35-EB04AED8F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025" y="88900"/>
            <a:ext cx="1130422" cy="885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B6182-C56B-3090-BB7F-EBBD3C5D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5809-3363-93F1-DF2B-0749B055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A3146C62-666C-67C7-63DF-0C645EF2B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64A38F-66D0-3249-BDB1-19728BCC61CC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69F8-D4D4-08FE-C425-28A20F1F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8" y="136525"/>
            <a:ext cx="1130422" cy="8858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775581-F173-B462-6E9C-EECA67F3D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24303"/>
              </p:ext>
            </p:extLst>
          </p:nvPr>
        </p:nvGraphicFramePr>
        <p:xfrm>
          <a:off x="1143000" y="1676400"/>
          <a:ext cx="7162800" cy="481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1002689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4220059134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70581626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0828860"/>
                    </a:ext>
                  </a:extLst>
                </a:gridCol>
              </a:tblGrid>
              <a:tr h="539052">
                <a:tc>
                  <a:txBody>
                    <a:bodyPr/>
                    <a:lstStyle/>
                    <a:p>
                      <a:r>
                        <a:rPr lang="en-US" dirty="0"/>
                        <a:t>Approach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957609"/>
                  </a:ext>
                </a:extLst>
              </a:tr>
              <a:tr h="980094">
                <a:tc>
                  <a:txBody>
                    <a:bodyPr/>
                    <a:lstStyle/>
                    <a:p>
                      <a:r>
                        <a:rPr lang="en-IN" b="1" dirty="0"/>
                        <a:t>SCADA System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Telemetry using ADCON + MATLAB SCADA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monitoring, integration with existing automation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accuracy (34.34% error), lacks ML capabilities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10488"/>
                  </a:ext>
                </a:extLst>
              </a:tr>
              <a:tr h="980094">
                <a:tc>
                  <a:txBody>
                    <a:bodyPr/>
                    <a:lstStyle/>
                    <a:p>
                      <a:r>
                        <a:rPr lang="en-IN" dirty="0"/>
                        <a:t>Naive Bayes &amp;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Traditional ML on TNAU and Kaggle Farmer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to implement, fast execution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accuracy (~63.8%-68%), poor generalization, feature interaction not handled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32995"/>
                  </a:ext>
                </a:extLst>
              </a:tr>
              <a:tr h="980094">
                <a:tc>
                  <a:txBody>
                    <a:bodyPr/>
                    <a:lstStyle/>
                    <a:p>
                      <a:r>
                        <a:rPr lang="en-IN" b="1" dirty="0"/>
                        <a:t>LSTM &amp; FRNN</a:t>
                      </a:r>
                      <a:r>
                        <a:rPr lang="en-IN" dirty="0"/>
                        <a:t> 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Time-series analysis on VMC datasets using deep RNNs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Effective for sequential sensor data, captures temporal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Computationally expensive, complex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24679"/>
                  </a:ext>
                </a:extLst>
              </a:tr>
              <a:tr h="1200615">
                <a:tc>
                  <a:txBody>
                    <a:bodyPr/>
                    <a:lstStyle/>
                    <a:p>
                      <a:r>
                        <a:rPr lang="en-IN" dirty="0"/>
                        <a:t>Hybrid Models (RF, SVM, 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 of multiple ML models on real-time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accuracy (~82.3%), generalizes better with ensemble learning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Needs practical deployment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1263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FD94-331D-0AE9-8F0A-24573219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7886700" cy="1325563"/>
          </a:xfrm>
        </p:spPr>
        <p:txBody>
          <a:bodyPr/>
          <a:lstStyle/>
          <a:p>
            <a:r>
              <a:rPr lang="en-IN" b="1" dirty="0"/>
              <a:t>DATASET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AC365-C48A-1A6D-222D-6013D9CA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FE0B-5967-CA15-1D75-A5D466AD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96073-0439-0442-AC0F-3387FBE4863F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E4B2D5-8B8D-E0ED-EF5E-D8B02E012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18" y="1219200"/>
            <a:ext cx="7554239" cy="478358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FE91B-847A-D7EE-7D83-8793FB25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178" y="84187"/>
            <a:ext cx="1130422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4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1B3D0-697B-4D0F-66C2-291325B1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269" name="Slide Number Placeholder 4">
            <a:extLst>
              <a:ext uri="{FF2B5EF4-FFF2-40B4-BE49-F238E27FC236}">
                <a16:creationId xmlns:a16="http://schemas.microsoft.com/office/drawing/2014/main" id="{6154C12E-0FE3-043E-91A1-FB1BA0056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F3171B-38C9-4048-8A52-8953721231B0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8A9C3-EF3D-C188-875D-43475D1AE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8" y="136525"/>
            <a:ext cx="1130422" cy="885825"/>
          </a:xfrm>
          <a:prstGeom prst="rect">
            <a:avLst/>
          </a:prstGeom>
        </p:spPr>
      </p:pic>
      <p:pic>
        <p:nvPicPr>
          <p:cNvPr id="6" name="Content Placeholder 5" descr="A diagram of a process flow">
            <a:extLst>
              <a:ext uri="{FF2B5EF4-FFF2-40B4-BE49-F238E27FC236}">
                <a16:creationId xmlns:a16="http://schemas.microsoft.com/office/drawing/2014/main" id="{AE906D08-B5EB-CF0D-4B42-8AC0DC51A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50118"/>
            <a:ext cx="5382817" cy="5633244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1C95-4744-461E-C6E4-35A801E6BE5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IMPLEMENTATION &amp;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59EF-750F-DA66-78CF-8904B51C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1862783"/>
            <a:ext cx="4343400" cy="4858691"/>
          </a:xfrm>
        </p:spPr>
        <p:txBody>
          <a:bodyPr/>
          <a:lstStyle/>
          <a:p>
            <a:r>
              <a:rPr lang="en-IN" sz="1800" b="1" u="sng" dirty="0"/>
              <a:t>🖥️ Implementation Details</a:t>
            </a:r>
          </a:p>
          <a:p>
            <a:r>
              <a:rPr lang="en-IN" sz="1800" b="1" dirty="0"/>
              <a:t>Software &amp; Libraries Used:</a:t>
            </a:r>
          </a:p>
          <a:p>
            <a:r>
              <a:rPr lang="en-US" sz="1800" dirty="0"/>
              <a:t>Programming Language: Python</a:t>
            </a:r>
          </a:p>
          <a:p>
            <a:r>
              <a:rPr lang="en-US" sz="1800" dirty="0"/>
              <a:t>Frameworks: Flask</a:t>
            </a:r>
          </a:p>
          <a:p>
            <a:r>
              <a:rPr lang="en-US" sz="1800" dirty="0"/>
              <a:t>Additional Libraries: </a:t>
            </a:r>
            <a:r>
              <a:rPr lang="en-US" sz="1800" dirty="0" err="1"/>
              <a:t>Pandas,scikit-learn,xgboost</a:t>
            </a:r>
            <a:endParaRPr lang="en-US" sz="1800" dirty="0"/>
          </a:p>
          <a:p>
            <a:r>
              <a:rPr lang="en-IN" sz="1800" b="1" dirty="0"/>
              <a:t>Development Environment:</a:t>
            </a:r>
          </a:p>
          <a:p>
            <a:r>
              <a:rPr lang="en-IN" sz="1800" dirty="0"/>
              <a:t> VS Code  </a:t>
            </a:r>
          </a:p>
          <a:p>
            <a:r>
              <a:rPr lang="en-IN" sz="1800" dirty="0"/>
              <a:t>Google Collab</a:t>
            </a:r>
          </a:p>
          <a:p>
            <a:r>
              <a:rPr lang="en-IN" sz="1800" b="1" dirty="0"/>
              <a:t>Hardware Used:</a:t>
            </a:r>
          </a:p>
          <a:p>
            <a:r>
              <a:rPr lang="en-IN" sz="1800" dirty="0"/>
              <a:t>CPU: Intel-based system (if GPU unavailable)</a:t>
            </a:r>
          </a:p>
          <a:p>
            <a:r>
              <a:rPr lang="en-IN" sz="1800" dirty="0"/>
              <a:t>GPU: NVIDIA GPU (if available, speeds up training)</a:t>
            </a:r>
          </a:p>
          <a:p>
            <a:r>
              <a:rPr lang="en-IN" sz="1800" dirty="0"/>
              <a:t>RAM: Minimum 8GB recommended</a:t>
            </a:r>
          </a:p>
        </p:txBody>
      </p:sp>
      <p:sp>
        <p:nvSpPr>
          <p:cNvPr id="12293" name="Slide Number Placeholder 4">
            <a:extLst>
              <a:ext uri="{FF2B5EF4-FFF2-40B4-BE49-F238E27FC236}">
                <a16:creationId xmlns:a16="http://schemas.microsoft.com/office/drawing/2014/main" id="{27DCCAF4-2051-81C6-BB7D-630CE44510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40E627-E50B-7D4A-BF44-1C82372BDF89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3D02-1DBE-7D31-A857-D0CAE127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906" y="88900"/>
            <a:ext cx="1130422" cy="885825"/>
          </a:xfrm>
          <a:prstGeom prst="rect">
            <a:avLst/>
          </a:prstGeom>
        </p:spPr>
      </p:pic>
      <p:pic>
        <p:nvPicPr>
          <p:cNvPr id="9" name="Content Placeholder 8" descr="A black and white diagram&#10;&#10;AI-generated content may be incorrect.">
            <a:extLst>
              <a:ext uri="{FF2B5EF4-FFF2-40B4-BE49-F238E27FC236}">
                <a16:creationId xmlns:a16="http://schemas.microsoft.com/office/drawing/2014/main" id="{C5684642-1C15-E6CE-8FDE-3CA38227D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6" y="1966913"/>
            <a:ext cx="3562674" cy="4281487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EADC-0EEE-2C9E-54E4-932A3E410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7391400" cy="63976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&amp; ANALYSIS</a:t>
            </a:r>
            <a:endParaRPr lang="en-US" sz="2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ADFF-64F2-DEE6-B50B-34126AF7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u="sng" dirty="0"/>
              <a:t>Model Performance Metrics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Accuracy:87.5% with stacked ensemble model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Key features: pH, EC, N, P, K,OC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dirty="0"/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FBA1A201-6B40-AEAA-8085-8F1407368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E98BD84-CE13-3A4E-A584-364A90364486}" type="slidenum">
              <a:rPr lang="en-US" altLang="en-US" smtClean="0">
                <a:solidFill>
                  <a:srgbClr val="898989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898989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21A29-F933-A1D9-241A-E75AEF61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78" y="116100"/>
            <a:ext cx="1130422" cy="885825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CE6D33F-7712-2913-4414-09BA574A5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44373"/>
            <a:ext cx="7315200" cy="30165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1B8A-769D-E336-2A01-E37F3662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296150" cy="47307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 &amp; ANALYSIS</a:t>
            </a:r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EF521-F92E-470C-709D-C7481F58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696073-0439-0442-AC0F-3387FBE4863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6C41BA-08A7-1C09-EADB-B98C76102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06104"/>
            <a:ext cx="1127858" cy="883997"/>
          </a:xfrm>
          <a:prstGeom prst="rect">
            <a:avLst/>
          </a:prstGeom>
        </p:spPr>
      </p:pic>
      <p:pic>
        <p:nvPicPr>
          <p:cNvPr id="14" name="Content Placeholder 13" descr="A screenshot of a computer">
            <a:extLst>
              <a:ext uri="{FF2B5EF4-FFF2-40B4-BE49-F238E27FC236}">
                <a16:creationId xmlns:a16="http://schemas.microsoft.com/office/drawing/2014/main" id="{7CD5C44C-8C23-F30C-D4FB-7A2D7BBE8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98" y="3798254"/>
            <a:ext cx="5350997" cy="1985963"/>
          </a:xfr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F46248-BD86-3317-99BA-CAB9CAB30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97221"/>
            <a:ext cx="5350998" cy="278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9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4342</TotalTime>
  <Words>916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Bahamas</vt:lpstr>
      <vt:lpstr>Bahnschrift SemiLight Condensed</vt:lpstr>
      <vt:lpstr>Calibri</vt:lpstr>
      <vt:lpstr>Calibri Light</vt:lpstr>
      <vt:lpstr>Cambria</vt:lpstr>
      <vt:lpstr>cCalibri (Body)</vt:lpstr>
      <vt:lpstr>Times New Roman</vt:lpstr>
      <vt:lpstr>Wingdings</vt:lpstr>
      <vt:lpstr>Office Theme</vt:lpstr>
      <vt:lpstr>   VARDHAMAN COLLEGE OF ENGINEERING, HYDERABAD Autonomous institute affiliated to JNTUH  DEPARTMENT OF CSE(AI&amp;ML)</vt:lpstr>
      <vt:lpstr>    Introduction</vt:lpstr>
      <vt:lpstr>Problem Statement &amp; Motivation</vt:lpstr>
      <vt:lpstr>LITERATURE REVIEW</vt:lpstr>
      <vt:lpstr>DATASET</vt:lpstr>
      <vt:lpstr>METHODOLOGY</vt:lpstr>
      <vt:lpstr>IMPLEMENTATION &amp; EXECUTION</vt:lpstr>
      <vt:lpstr>RESULT &amp; ANALYSIS</vt:lpstr>
      <vt:lpstr>RESULT &amp; ANALYSIS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Venu Gopal Sakkera</dc:creator>
  <cp:lastModifiedBy>Bharadwaj Abba</cp:lastModifiedBy>
  <cp:revision>209</cp:revision>
  <dcterms:created xsi:type="dcterms:W3CDTF">2006-08-16T00:00:00Z</dcterms:created>
  <dcterms:modified xsi:type="dcterms:W3CDTF">2025-04-20T10:02:16Z</dcterms:modified>
</cp:coreProperties>
</file>