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4" r:id="rId9"/>
    <p:sldId id="267" r:id="rId10"/>
    <p:sldId id="265" r:id="rId11"/>
    <p:sldId id="266" r:id="rId12"/>
    <p:sldId id="268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77" autoAdjust="0"/>
    <p:restoredTop sz="94660"/>
  </p:normalViewPr>
  <p:slideViewPr>
    <p:cSldViewPr>
      <p:cViewPr>
        <p:scale>
          <a:sx n="75" d="100"/>
          <a:sy n="75" d="100"/>
        </p:scale>
        <p:origin x="1060" y="-2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8127AC-43F4-4E2A-B8F6-4735ABEB32F9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FE91BAE-F8FA-4776-822E-E02BB774D106}">
      <dgm:prSet/>
      <dgm:spPr/>
      <dgm:t>
        <a:bodyPr/>
        <a:lstStyle/>
        <a:p>
          <a:r>
            <a:rPr lang="en-US"/>
            <a:t>Boundaries are detected for non curved roads</a:t>
          </a:r>
        </a:p>
      </dgm:t>
    </dgm:pt>
    <dgm:pt modelId="{BBD03885-B4BD-4BB1-AA7C-E1A361C368FB}" type="parTrans" cxnId="{186AC060-AA79-4503-B7EF-8B765E111961}">
      <dgm:prSet/>
      <dgm:spPr/>
      <dgm:t>
        <a:bodyPr/>
        <a:lstStyle/>
        <a:p>
          <a:endParaRPr lang="en-US"/>
        </a:p>
      </dgm:t>
    </dgm:pt>
    <dgm:pt modelId="{F3631348-5A5A-4CA1-AD24-4BC259742314}" type="sibTrans" cxnId="{186AC060-AA79-4503-B7EF-8B765E111961}">
      <dgm:prSet/>
      <dgm:spPr/>
      <dgm:t>
        <a:bodyPr/>
        <a:lstStyle/>
        <a:p>
          <a:endParaRPr lang="en-US"/>
        </a:p>
      </dgm:t>
    </dgm:pt>
    <dgm:pt modelId="{C74E5541-7E1C-42EB-A88F-6E23F1F8864A}">
      <dgm:prSet/>
      <dgm:spPr/>
      <dgm:t>
        <a:bodyPr/>
        <a:lstStyle/>
        <a:p>
          <a:r>
            <a:rPr lang="en-US"/>
            <a:t>Should be applicable in all weather conditions irrespective of shadow</a:t>
          </a:r>
        </a:p>
      </dgm:t>
    </dgm:pt>
    <dgm:pt modelId="{CFA05ADD-1AAC-4C66-851A-5A1BE7103E1A}" type="parTrans" cxnId="{5F7757FE-1E14-40D6-82C3-C6D4DF3FA497}">
      <dgm:prSet/>
      <dgm:spPr/>
      <dgm:t>
        <a:bodyPr/>
        <a:lstStyle/>
        <a:p>
          <a:endParaRPr lang="en-US"/>
        </a:p>
      </dgm:t>
    </dgm:pt>
    <dgm:pt modelId="{474B15BD-4857-4FCE-B948-D08A5252F1C8}" type="sibTrans" cxnId="{5F7757FE-1E14-40D6-82C3-C6D4DF3FA497}">
      <dgm:prSet/>
      <dgm:spPr/>
      <dgm:t>
        <a:bodyPr/>
        <a:lstStyle/>
        <a:p>
          <a:endParaRPr lang="en-US"/>
        </a:p>
      </dgm:t>
    </dgm:pt>
    <dgm:pt modelId="{AD99CF4A-6262-448D-8811-C77C0DAAE3EF}" type="pres">
      <dgm:prSet presAssocID="{338127AC-43F4-4E2A-B8F6-4735ABEB32F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94622FA-0B24-4EFC-9276-49DE4027DFC2}" type="pres">
      <dgm:prSet presAssocID="{BFE91BAE-F8FA-4776-822E-E02BB774D106}" presName="hierRoot1" presStyleCnt="0"/>
      <dgm:spPr/>
    </dgm:pt>
    <dgm:pt modelId="{BA2BF013-6747-47D2-86FA-DE4447CE8AEE}" type="pres">
      <dgm:prSet presAssocID="{BFE91BAE-F8FA-4776-822E-E02BB774D106}" presName="composite" presStyleCnt="0"/>
      <dgm:spPr/>
    </dgm:pt>
    <dgm:pt modelId="{BB423A00-3312-43D6-B42A-C5C733D9309B}" type="pres">
      <dgm:prSet presAssocID="{BFE91BAE-F8FA-4776-822E-E02BB774D106}" presName="background" presStyleLbl="node0" presStyleIdx="0" presStyleCnt="2"/>
      <dgm:spPr/>
    </dgm:pt>
    <dgm:pt modelId="{BF5DA2E6-9526-4135-BE97-8D80A9F83E2F}" type="pres">
      <dgm:prSet presAssocID="{BFE91BAE-F8FA-4776-822E-E02BB774D106}" presName="text" presStyleLbl="fgAcc0" presStyleIdx="0" presStyleCnt="2">
        <dgm:presLayoutVars>
          <dgm:chPref val="3"/>
        </dgm:presLayoutVars>
      </dgm:prSet>
      <dgm:spPr/>
    </dgm:pt>
    <dgm:pt modelId="{2B45D984-F9AE-4F16-A6CB-6547F3BC316B}" type="pres">
      <dgm:prSet presAssocID="{BFE91BAE-F8FA-4776-822E-E02BB774D106}" presName="hierChild2" presStyleCnt="0"/>
      <dgm:spPr/>
    </dgm:pt>
    <dgm:pt modelId="{ED8AF672-030A-4E9E-B012-7D8D5271FF43}" type="pres">
      <dgm:prSet presAssocID="{C74E5541-7E1C-42EB-A88F-6E23F1F8864A}" presName="hierRoot1" presStyleCnt="0"/>
      <dgm:spPr/>
    </dgm:pt>
    <dgm:pt modelId="{064DAE1B-ABCE-4078-988A-1EEEBC488730}" type="pres">
      <dgm:prSet presAssocID="{C74E5541-7E1C-42EB-A88F-6E23F1F8864A}" presName="composite" presStyleCnt="0"/>
      <dgm:spPr/>
    </dgm:pt>
    <dgm:pt modelId="{67F98E98-28D3-46BD-B37F-E0F4927F96B6}" type="pres">
      <dgm:prSet presAssocID="{C74E5541-7E1C-42EB-A88F-6E23F1F8864A}" presName="background" presStyleLbl="node0" presStyleIdx="1" presStyleCnt="2"/>
      <dgm:spPr/>
    </dgm:pt>
    <dgm:pt modelId="{E4553406-62BF-40B8-93D7-4C4074BAA675}" type="pres">
      <dgm:prSet presAssocID="{C74E5541-7E1C-42EB-A88F-6E23F1F8864A}" presName="text" presStyleLbl="fgAcc0" presStyleIdx="1" presStyleCnt="2">
        <dgm:presLayoutVars>
          <dgm:chPref val="3"/>
        </dgm:presLayoutVars>
      </dgm:prSet>
      <dgm:spPr/>
    </dgm:pt>
    <dgm:pt modelId="{4E415443-BE1E-441E-A30F-955FD1207E80}" type="pres">
      <dgm:prSet presAssocID="{C74E5541-7E1C-42EB-A88F-6E23F1F8864A}" presName="hierChild2" presStyleCnt="0"/>
      <dgm:spPr/>
    </dgm:pt>
  </dgm:ptLst>
  <dgm:cxnLst>
    <dgm:cxn modelId="{75D03525-FEBF-4ED6-BFAA-960C2E3FDB1F}" type="presOf" srcId="{338127AC-43F4-4E2A-B8F6-4735ABEB32F9}" destId="{AD99CF4A-6262-448D-8811-C77C0DAAE3EF}" srcOrd="0" destOrd="0" presId="urn:microsoft.com/office/officeart/2005/8/layout/hierarchy1"/>
    <dgm:cxn modelId="{186AC060-AA79-4503-B7EF-8B765E111961}" srcId="{338127AC-43F4-4E2A-B8F6-4735ABEB32F9}" destId="{BFE91BAE-F8FA-4776-822E-E02BB774D106}" srcOrd="0" destOrd="0" parTransId="{BBD03885-B4BD-4BB1-AA7C-E1A361C368FB}" sibTransId="{F3631348-5A5A-4CA1-AD24-4BC259742314}"/>
    <dgm:cxn modelId="{4A8F29CF-B5B1-4B70-9EB4-35AF06CB6398}" type="presOf" srcId="{BFE91BAE-F8FA-4776-822E-E02BB774D106}" destId="{BF5DA2E6-9526-4135-BE97-8D80A9F83E2F}" srcOrd="0" destOrd="0" presId="urn:microsoft.com/office/officeart/2005/8/layout/hierarchy1"/>
    <dgm:cxn modelId="{92A4DAE5-430C-497B-8E53-7F9A40F7A141}" type="presOf" srcId="{C74E5541-7E1C-42EB-A88F-6E23F1F8864A}" destId="{E4553406-62BF-40B8-93D7-4C4074BAA675}" srcOrd="0" destOrd="0" presId="urn:microsoft.com/office/officeart/2005/8/layout/hierarchy1"/>
    <dgm:cxn modelId="{5F7757FE-1E14-40D6-82C3-C6D4DF3FA497}" srcId="{338127AC-43F4-4E2A-B8F6-4735ABEB32F9}" destId="{C74E5541-7E1C-42EB-A88F-6E23F1F8864A}" srcOrd="1" destOrd="0" parTransId="{CFA05ADD-1AAC-4C66-851A-5A1BE7103E1A}" sibTransId="{474B15BD-4857-4FCE-B948-D08A5252F1C8}"/>
    <dgm:cxn modelId="{71038BB8-92EB-4010-ACE9-51D640ACB658}" type="presParOf" srcId="{AD99CF4A-6262-448D-8811-C77C0DAAE3EF}" destId="{B94622FA-0B24-4EFC-9276-49DE4027DFC2}" srcOrd="0" destOrd="0" presId="urn:microsoft.com/office/officeart/2005/8/layout/hierarchy1"/>
    <dgm:cxn modelId="{146A8240-B292-4468-8947-339A4FA850A1}" type="presParOf" srcId="{B94622FA-0B24-4EFC-9276-49DE4027DFC2}" destId="{BA2BF013-6747-47D2-86FA-DE4447CE8AEE}" srcOrd="0" destOrd="0" presId="urn:microsoft.com/office/officeart/2005/8/layout/hierarchy1"/>
    <dgm:cxn modelId="{5BBDF6D5-CEBB-4E6B-8386-E2829BC96133}" type="presParOf" srcId="{BA2BF013-6747-47D2-86FA-DE4447CE8AEE}" destId="{BB423A00-3312-43D6-B42A-C5C733D9309B}" srcOrd="0" destOrd="0" presId="urn:microsoft.com/office/officeart/2005/8/layout/hierarchy1"/>
    <dgm:cxn modelId="{E37BD451-5C90-4680-B8D4-A52223B0A6F8}" type="presParOf" srcId="{BA2BF013-6747-47D2-86FA-DE4447CE8AEE}" destId="{BF5DA2E6-9526-4135-BE97-8D80A9F83E2F}" srcOrd="1" destOrd="0" presId="urn:microsoft.com/office/officeart/2005/8/layout/hierarchy1"/>
    <dgm:cxn modelId="{46FE59E2-6AEA-46FF-89C6-C881C088F3AE}" type="presParOf" srcId="{B94622FA-0B24-4EFC-9276-49DE4027DFC2}" destId="{2B45D984-F9AE-4F16-A6CB-6547F3BC316B}" srcOrd="1" destOrd="0" presId="urn:microsoft.com/office/officeart/2005/8/layout/hierarchy1"/>
    <dgm:cxn modelId="{ABEC138E-86BB-455D-B122-D79BF85962B7}" type="presParOf" srcId="{AD99CF4A-6262-448D-8811-C77C0DAAE3EF}" destId="{ED8AF672-030A-4E9E-B012-7D8D5271FF43}" srcOrd="1" destOrd="0" presId="urn:microsoft.com/office/officeart/2005/8/layout/hierarchy1"/>
    <dgm:cxn modelId="{06670E57-0828-47A8-BB2A-1A9262BE15DD}" type="presParOf" srcId="{ED8AF672-030A-4E9E-B012-7D8D5271FF43}" destId="{064DAE1B-ABCE-4078-988A-1EEEBC488730}" srcOrd="0" destOrd="0" presId="urn:microsoft.com/office/officeart/2005/8/layout/hierarchy1"/>
    <dgm:cxn modelId="{A1832DBB-F816-4629-BC33-3C6DFF336D4D}" type="presParOf" srcId="{064DAE1B-ABCE-4078-988A-1EEEBC488730}" destId="{67F98E98-28D3-46BD-B37F-E0F4927F96B6}" srcOrd="0" destOrd="0" presId="urn:microsoft.com/office/officeart/2005/8/layout/hierarchy1"/>
    <dgm:cxn modelId="{E8B834AF-1E60-468C-B4B9-65FCBA56A42E}" type="presParOf" srcId="{064DAE1B-ABCE-4078-988A-1EEEBC488730}" destId="{E4553406-62BF-40B8-93D7-4C4074BAA675}" srcOrd="1" destOrd="0" presId="urn:microsoft.com/office/officeart/2005/8/layout/hierarchy1"/>
    <dgm:cxn modelId="{E8C9FF9F-D9C0-427C-9971-EBA6DCB0CE2B}" type="presParOf" srcId="{ED8AF672-030A-4E9E-B012-7D8D5271FF43}" destId="{4E415443-BE1E-441E-A30F-955FD1207E8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423A00-3312-43D6-B42A-C5C733D9309B}">
      <dsp:nvSpPr>
        <dsp:cNvPr id="0" name=""/>
        <dsp:cNvSpPr/>
      </dsp:nvSpPr>
      <dsp:spPr>
        <a:xfrm>
          <a:off x="879" y="519433"/>
          <a:ext cx="3086366" cy="195984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F5DA2E6-9526-4135-BE97-8D80A9F83E2F}">
      <dsp:nvSpPr>
        <dsp:cNvPr id="0" name=""/>
        <dsp:cNvSpPr/>
      </dsp:nvSpPr>
      <dsp:spPr>
        <a:xfrm>
          <a:off x="343808" y="845217"/>
          <a:ext cx="3086366" cy="19598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Boundaries are detected for non curved roads</a:t>
          </a:r>
        </a:p>
      </dsp:txBody>
      <dsp:txXfrm>
        <a:off x="401210" y="902619"/>
        <a:ext cx="2971562" cy="1845038"/>
      </dsp:txXfrm>
    </dsp:sp>
    <dsp:sp modelId="{67F98E98-28D3-46BD-B37F-E0F4927F96B6}">
      <dsp:nvSpPr>
        <dsp:cNvPr id="0" name=""/>
        <dsp:cNvSpPr/>
      </dsp:nvSpPr>
      <dsp:spPr>
        <a:xfrm>
          <a:off x="3773105" y="519433"/>
          <a:ext cx="3086366" cy="195984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4553406-62BF-40B8-93D7-4C4074BAA675}">
      <dsp:nvSpPr>
        <dsp:cNvPr id="0" name=""/>
        <dsp:cNvSpPr/>
      </dsp:nvSpPr>
      <dsp:spPr>
        <a:xfrm>
          <a:off x="4116034" y="845217"/>
          <a:ext cx="3086366" cy="19598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Should be applicable in all weather conditions irrespective of shadow</a:t>
          </a:r>
        </a:p>
      </dsp:txBody>
      <dsp:txXfrm>
        <a:off x="4173436" y="902619"/>
        <a:ext cx="2971562" cy="18450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177E7-B402-47C9-93E3-0AFC002B39B6}" type="datetimeFigureOut">
              <a:rPr lang="en-US" smtClean="0"/>
              <a:pPr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A9B8FB80-B5C0-4837-B203-2A9E2362462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729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177E7-B402-47C9-93E3-0AFC002B39B6}" type="datetimeFigureOut">
              <a:rPr lang="en-US" smtClean="0"/>
              <a:pPr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8FB80-B5C0-4837-B203-2A9E236246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286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177E7-B402-47C9-93E3-0AFC002B39B6}" type="datetimeFigureOut">
              <a:rPr lang="en-US" smtClean="0"/>
              <a:pPr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8FB80-B5C0-4837-B203-2A9E2362462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4837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177E7-B402-47C9-93E3-0AFC002B39B6}" type="datetimeFigureOut">
              <a:rPr lang="en-US" smtClean="0"/>
              <a:pPr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8FB80-B5C0-4837-B203-2A9E2362462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5912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177E7-B402-47C9-93E3-0AFC002B39B6}" type="datetimeFigureOut">
              <a:rPr lang="en-US" smtClean="0"/>
              <a:pPr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8FB80-B5C0-4837-B203-2A9E2362462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7995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177E7-B402-47C9-93E3-0AFC002B39B6}" type="datetimeFigureOut">
              <a:rPr lang="en-US" smtClean="0"/>
              <a:pPr/>
              <a:t>11/12/2020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8FB80-B5C0-4837-B203-2A9E2362462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0224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177E7-B402-47C9-93E3-0AFC002B39B6}" type="datetimeFigureOut">
              <a:rPr lang="en-US" smtClean="0"/>
              <a:pPr/>
              <a:t>11/12/2020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8FB80-B5C0-4837-B203-2A9E236246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281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177E7-B402-47C9-93E3-0AFC002B39B6}" type="datetimeFigureOut">
              <a:rPr lang="en-US" smtClean="0"/>
              <a:pPr/>
              <a:t>11/12/2020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8FB80-B5C0-4837-B203-2A9E236246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267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177E7-B402-47C9-93E3-0AFC002B39B6}" type="datetimeFigureOut">
              <a:rPr lang="en-US" smtClean="0"/>
              <a:pPr/>
              <a:t>11/12/2020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8FB80-B5C0-4837-B203-2A9E236246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28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177E7-B402-47C9-93E3-0AFC002B39B6}" type="datetimeFigureOut">
              <a:rPr lang="en-US" smtClean="0"/>
              <a:pPr/>
              <a:t>11/12/2020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8FB80-B5C0-4837-B203-2A9E2362462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5337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9A6177E7-B402-47C9-93E3-0AFC002B39B6}" type="datetimeFigureOut">
              <a:rPr lang="en-US" smtClean="0"/>
              <a:pPr/>
              <a:t>11/12/2020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8FB80-B5C0-4837-B203-2A9E2362462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6467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177E7-B402-47C9-93E3-0AFC002B39B6}" type="datetimeFigureOut">
              <a:rPr lang="en-US" smtClean="0"/>
              <a:pPr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9B8FB80-B5C0-4837-B203-2A9E236246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142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BB2AD75-BA40-4131-8CBB-DB5396F7B0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002"/>
          <a:stretch/>
        </p:blipFill>
        <p:spPr>
          <a:xfrm>
            <a:off x="1" y="10"/>
            <a:ext cx="9143771" cy="68579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A0FFA78-985C-4F50-B21A-77045C7DF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22589" y="3064931"/>
            <a:ext cx="6221411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9133" y="3236470"/>
            <a:ext cx="5124375" cy="1252601"/>
          </a:xfrm>
        </p:spPr>
        <p:txBody>
          <a:bodyPr>
            <a:normAutofit/>
          </a:bodyPr>
          <a:lstStyle/>
          <a:p>
            <a:r>
              <a:rPr lang="en-US" sz="2400">
                <a:solidFill>
                  <a:srgbClr val="FFFFFE"/>
                </a:solidFill>
              </a:rPr>
              <a:t>Line &amp; Sign Detection Challenge for Autonomous Driving Group #2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5409EC7-69B1-45CC-8FB7-1964C1AB6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049131" y="4666480"/>
            <a:ext cx="5124375" cy="0"/>
          </a:xfrm>
          <a:prstGeom prst="line">
            <a:avLst/>
          </a:prstGeom>
          <a:ln w="31750">
            <a:solidFill>
              <a:srgbClr val="FDF24E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27251-B5C2-44E2-8FC0-4B9118E3C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RGB CHANNELS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C31EDEE-B3FC-480D-B477-7A0EBB5E0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0AEDC45-82EC-4916-9954-3444863400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88" y="2023351"/>
            <a:ext cx="8979908" cy="3853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111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07DB1-BD3A-4D32-AFDC-7D5B66614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 layer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C5F88372-4B8D-4225-A081-A3C43B62E9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100" y="2016125"/>
            <a:ext cx="5922125" cy="3449638"/>
          </a:xfrm>
        </p:spPr>
      </p:pic>
    </p:spTree>
    <p:extLst>
      <p:ext uri="{BB962C8B-B14F-4D97-AF65-F5344CB8AC3E}">
        <p14:creationId xmlns:p14="http://schemas.microsoft.com/office/powerpoint/2010/main" val="3701191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0D5F7-E8BB-40C9-A193-FE2540B69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4B854-2710-41A4-ADC4-6D8F9F255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 descr="Complete Guide of Activation Functions – mc.ai">
            <a:extLst>
              <a:ext uri="{FF2B5EF4-FFF2-40B4-BE49-F238E27FC236}">
                <a16:creationId xmlns:a16="http://schemas.microsoft.com/office/drawing/2014/main" id="{A8479394-E1B3-4706-99C4-C1C9F40AB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00808"/>
            <a:ext cx="9144000" cy="3913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1116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EE5AE-4182-4343-89AB-FC3DEAC63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POOLING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98A01-76EE-4B08-815C-9B9FD37D2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3A97107-69A7-47F8-A310-796AE0F682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166" y="1872802"/>
            <a:ext cx="6838470" cy="3289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65375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27418-C0D4-4A3E-9371-E407E7174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FULLY CONNECTED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6D336-724C-4A92-B119-379EB0237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A15135-0D14-41F4-9EEB-BC019F2E95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483" y="1700808"/>
            <a:ext cx="6705600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0069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9144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9144000" cy="74295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BBC7667-C352-4842-9AFD-E5C16AD00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13335" y="3528542"/>
            <a:ext cx="64778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C69834E-5EEE-4D61-833E-049288964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8E5D9BA-46E7-4BFA-9C74-75495BF6F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9144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B033D76-5800-44B6-AFE9-EE2106935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498" y="638508"/>
            <a:ext cx="8179004" cy="4843439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2D6F85-FFBA-4F81-AEE5-AAA17CB7A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2653" y="865667"/>
            <a:ext cx="7838694" cy="4389120"/>
          </a:xfrm>
          <a:prstGeom prst="rect">
            <a:avLst/>
          </a:prstGeom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1003">
            <a:schemeClr val="lt2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3B31514-E6DF-4357-9EEA-EFB798308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6097" y="1030259"/>
            <a:ext cx="7591806" cy="4059936"/>
          </a:xfrm>
          <a:prstGeom prst="rect">
            <a:avLst/>
          </a:prstGeom>
          <a:ln>
            <a:solidFill>
              <a:srgbClr val="949494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A86CFB-E8B6-4E56-A909-C67BAB632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803" y="1584552"/>
            <a:ext cx="6824441" cy="2537251"/>
          </a:xfrm>
        </p:spPr>
        <p:txBody>
          <a:bodyPr vert="horz" lIns="91440" tIns="45720" rIns="91440" bIns="0" rtlCol="0" anchor="ctr">
            <a:normAutofit/>
          </a:bodyPr>
          <a:lstStyle/>
          <a:p>
            <a:pPr algn="ctr" defTabSz="914400"/>
            <a:r>
              <a:rPr lang="en-US" sz="6300" dirty="0">
                <a:solidFill>
                  <a:srgbClr val="454545"/>
                </a:solidFill>
              </a:rPr>
              <a:t>THANK YOU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C401D57-600A-4C91-AC9A-14CA1ED6F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9144000" cy="74295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12BDC66-00FA-4A3F-9BC7-BE05FF770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08905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684" y="804519"/>
            <a:ext cx="7202456" cy="1049235"/>
          </a:xfrm>
        </p:spPr>
        <p:txBody>
          <a:bodyPr>
            <a:normAutofit/>
          </a:bodyPr>
          <a:lstStyle/>
          <a:p>
            <a:r>
              <a:rPr lang="en-US" dirty="0"/>
              <a:t>LANE DETECTION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55B2168-FD75-4FE6-887A-419B1F26A9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2924445"/>
              </p:ext>
            </p:extLst>
          </p:nvPr>
        </p:nvGraphicFramePr>
        <p:xfrm>
          <a:off x="1088231" y="2340435"/>
          <a:ext cx="7203281" cy="3324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24648"/>
          </a:xfrm>
        </p:spPr>
        <p:txBody>
          <a:bodyPr>
            <a:normAutofit/>
          </a:bodyPr>
          <a:lstStyle/>
          <a:p>
            <a:r>
              <a:rPr lang="en-US" dirty="0"/>
              <a:t>Overview of Algorithm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411760" y="1988840"/>
            <a:ext cx="3571900" cy="4692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00042"/>
            <a:ext cx="8229600" cy="582455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dirty="0"/>
              <a:t>Image Capturing</a:t>
            </a:r>
          </a:p>
          <a:p>
            <a:pPr>
              <a:buNone/>
            </a:pPr>
            <a:endParaRPr lang="en-US" sz="3200" dirty="0"/>
          </a:p>
          <a:p>
            <a:r>
              <a:rPr lang="en-US" sz="2200" dirty="0"/>
              <a:t>Camera placed in front of vehicle</a:t>
            </a:r>
          </a:p>
          <a:p>
            <a:r>
              <a:rPr lang="en-US" sz="2200" dirty="0"/>
              <a:t>Capture color image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pic>
        <p:nvPicPr>
          <p:cNvPr id="9" name="Picture 8" descr="Captur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3140968"/>
            <a:ext cx="6296921" cy="350046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42918"/>
            <a:ext cx="8229600" cy="568168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dirty="0"/>
              <a:t>Conversion to gray scale</a:t>
            </a:r>
          </a:p>
          <a:p>
            <a:pPr>
              <a:buNone/>
            </a:pPr>
            <a:endParaRPr lang="en-US" sz="3200" dirty="0"/>
          </a:p>
          <a:p>
            <a:r>
              <a:rPr lang="en-US" dirty="0"/>
              <a:t>Captured image is converted to gray scale</a:t>
            </a:r>
          </a:p>
          <a:p>
            <a:r>
              <a:rPr lang="en-US" dirty="0"/>
              <a:t>Reduce the processing time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pic>
        <p:nvPicPr>
          <p:cNvPr id="4" name="Content Placeholder 3" descr="Capture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3126893"/>
            <a:ext cx="5474893" cy="307183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714356"/>
            <a:ext cx="8229600" cy="5610244"/>
          </a:xfrm>
        </p:spPr>
        <p:txBody>
          <a:bodyPr/>
          <a:lstStyle/>
          <a:p>
            <a:pPr>
              <a:buNone/>
            </a:pPr>
            <a:r>
              <a:rPr lang="en-US" dirty="0"/>
              <a:t>Noise Reduction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Boundary will be more distinguishable</a:t>
            </a:r>
          </a:p>
          <a:p>
            <a:r>
              <a:rPr lang="en-US" dirty="0"/>
              <a:t>Algorithm to reduce noise</a:t>
            </a:r>
          </a:p>
          <a:p>
            <a:r>
              <a:rPr lang="en-US" dirty="0"/>
              <a:t>Irrelevant images should be removed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pic>
        <p:nvPicPr>
          <p:cNvPr id="7" name="Picture 6" descr="Capture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3109890"/>
            <a:ext cx="5726947" cy="321471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5895996"/>
          </a:xfrm>
        </p:spPr>
        <p:txBody>
          <a:bodyPr/>
          <a:lstStyle/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Determination of edges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Canny filter can determine the boundaries</a:t>
            </a:r>
          </a:p>
          <a:p>
            <a:r>
              <a:rPr lang="en-US" dirty="0"/>
              <a:t>Edged image is sent to line detector to produce left and right boundary</a:t>
            </a:r>
          </a:p>
          <a:p>
            <a:endParaRPr lang="en-US" dirty="0"/>
          </a:p>
        </p:txBody>
      </p:sp>
      <p:pic>
        <p:nvPicPr>
          <p:cNvPr id="5" name="Picture 4" descr="Capture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14" y="2786058"/>
            <a:ext cx="5611323" cy="314327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596743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CANNY FILTER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2400" dirty="0"/>
              <a:t>Multi- stage Edge Detector </a:t>
            </a:r>
          </a:p>
          <a:p>
            <a:r>
              <a:rPr lang="en-US" sz="2400" dirty="0"/>
              <a:t>It is Based on the gradient magnitude of a smoothed image: local maxima of the gradient magnitude that are high are identified as edges.</a:t>
            </a:r>
          </a:p>
          <a:p>
            <a:r>
              <a:rPr lang="en-US" sz="2400" dirty="0"/>
              <a:t>Able to detect maximum number of edges.</a:t>
            </a:r>
          </a:p>
          <a:p>
            <a:r>
              <a:rPr lang="en-US" sz="2400" dirty="0"/>
              <a:t>Gives good results for detection of horizontal and vertical edges and also detect the circular edges and edges at the corner.</a:t>
            </a:r>
          </a:p>
          <a:p>
            <a:r>
              <a:rPr lang="en-US" sz="2400" dirty="0"/>
              <a:t>Better Performance and Less time.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C48CA-212E-4875-BC60-946152653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 DETECTION using </a:t>
            </a:r>
            <a:r>
              <a:rPr lang="en-US" dirty="0" err="1"/>
              <a:t>cnn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D09E2-8AC3-4004-94BF-BFBF1613C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2" name="Picture 4" descr="Introduction to Convolutional Neural Network (CNN) using Tensorflow | by  Govinda Dumane | Towards Data Science">
            <a:extLst>
              <a:ext uri="{FF2B5EF4-FFF2-40B4-BE49-F238E27FC236}">
                <a16:creationId xmlns:a16="http://schemas.microsoft.com/office/drawing/2014/main" id="{7F922750-2150-4525-B723-8027CA54B5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68" y="2161455"/>
            <a:ext cx="8748464" cy="3159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230732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182</Words>
  <Application>Microsoft Office PowerPoint</Application>
  <PresentationFormat>On-screen Show (4:3)</PresentationFormat>
  <Paragraphs>45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Gill Sans MT</vt:lpstr>
      <vt:lpstr>Gallery</vt:lpstr>
      <vt:lpstr>Line &amp; Sign Detection Challenge for Autonomous Driving Group #2</vt:lpstr>
      <vt:lpstr>LANE DETECTION</vt:lpstr>
      <vt:lpstr>Overview of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SIGN DETECTION using cnn</vt:lpstr>
      <vt:lpstr>RGB CHANNELS</vt:lpstr>
      <vt:lpstr>Convolution layer</vt:lpstr>
      <vt:lpstr>ACTIVATION LAYER</vt:lpstr>
      <vt:lpstr>MAX POOLING</vt:lpstr>
      <vt:lpstr>FULLY CONNECTED LAYER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 &amp; Sign Detection Challenge for Autonomous Driving Group #2</dc:title>
  <dc:creator>Lingeswaran, Dhanush</dc:creator>
  <cp:lastModifiedBy>Lingeswaran, Dhanush</cp:lastModifiedBy>
  <cp:revision>1</cp:revision>
  <dcterms:created xsi:type="dcterms:W3CDTF">2020-11-12T07:27:26Z</dcterms:created>
  <dcterms:modified xsi:type="dcterms:W3CDTF">2020-11-12T07:29:23Z</dcterms:modified>
</cp:coreProperties>
</file>