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embeddedFontLst>
    <p:embeddedFont>
      <p:font typeface="Corbel" panose="020B0503020204020204" pitchFamily="34" charset="0"/>
      <p:regular r:id="rId33"/>
      <p:bold r:id="rId34"/>
      <p:italic r:id="rId35"/>
      <p:boldItalic r:id="rId36"/>
    </p:embeddedFont>
    <p:embeddedFont>
      <p:font typeface="Roboto" panose="020B060402020202020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07"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02b9f1ae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02b9f1a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02b9f1ae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02b9f1a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02b9f1ae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02b9f1ae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bc36e6f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bc36e6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bc36e6f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bc36e6f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1bc36e6f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1bc36e6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12b73b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12b73b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12b73b0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12b73b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9"/>
        <p:cNvGrpSpPr/>
        <p:nvPr/>
      </p:nvGrpSpPr>
      <p:grpSpPr>
        <a:xfrm>
          <a:off x="0" y="0"/>
          <a:ext cx="0" cy="0"/>
          <a:chOff x="0" y="0"/>
          <a:chExt cx="0" cy="0"/>
        </a:xfrm>
      </p:grpSpPr>
      <p:sp>
        <p:nvSpPr>
          <p:cNvPr id="90" name="Google Shape;90;p14"/>
          <p:cNvSpPr/>
          <p:nvPr/>
        </p:nvSpPr>
        <p:spPr>
          <a:xfrm>
            <a:off x="0" y="571499"/>
            <a:ext cx="6856200" cy="4000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4"/>
          <p:cNvSpPr/>
          <p:nvPr/>
        </p:nvSpPr>
        <p:spPr>
          <a:xfrm>
            <a:off x="6952697" y="571499"/>
            <a:ext cx="2193900" cy="40005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ctrTitle"/>
          </p:nvPr>
        </p:nvSpPr>
        <p:spPr>
          <a:xfrm>
            <a:off x="802386"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4400"/>
              <a:buFont typeface="Corbel"/>
              <a:buNone/>
              <a:defRPr sz="44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4"/>
          <p:cNvSpPr txBox="1">
            <a:spLocks noGrp="1"/>
          </p:cNvSpPr>
          <p:nvPr>
            <p:ph type="subTitle" idx="1"/>
          </p:nvPr>
        </p:nvSpPr>
        <p:spPr>
          <a:xfrm>
            <a:off x="825011" y="3502685"/>
            <a:ext cx="5486400" cy="685800"/>
          </a:xfrm>
          <a:prstGeom prst="rect">
            <a:avLst/>
          </a:prstGeom>
          <a:noFill/>
          <a:ln>
            <a:noFill/>
          </a:ln>
        </p:spPr>
        <p:txBody>
          <a:bodyPr spcFirstLastPara="1" wrap="square" lIns="68575" tIns="34275" rIns="68575" bIns="34275" anchor="t" anchorCtr="0"/>
          <a:lstStyle>
            <a:lvl1pPr lvl="0" algn="l" rtl="0">
              <a:lnSpc>
                <a:spcPct val="90000"/>
              </a:lnSpc>
              <a:spcBef>
                <a:spcPts val="900"/>
              </a:spcBef>
              <a:spcAft>
                <a:spcPts val="0"/>
              </a:spcAft>
              <a:buSzPts val="1700"/>
              <a:buNone/>
              <a:defRPr sz="1700" cap="none">
                <a:solidFill>
                  <a:srgbClr val="D7F0F6"/>
                </a:solidFill>
              </a:defRPr>
            </a:lvl1pPr>
            <a:lvl2pPr lvl="1" algn="ctr" rtl="0">
              <a:lnSpc>
                <a:spcPct val="90000"/>
              </a:lnSpc>
              <a:spcBef>
                <a:spcPts val="200"/>
              </a:spcBef>
              <a:spcAft>
                <a:spcPts val="0"/>
              </a:spcAft>
              <a:buSzPts val="1700"/>
              <a:buNone/>
              <a:defRPr sz="1700"/>
            </a:lvl2pPr>
            <a:lvl3pPr lvl="2" algn="ctr" rtl="0">
              <a:lnSpc>
                <a:spcPct val="90000"/>
              </a:lnSpc>
              <a:spcBef>
                <a:spcPts val="200"/>
              </a:spcBef>
              <a:spcAft>
                <a:spcPts val="0"/>
              </a:spcAft>
              <a:buSzPts val="1700"/>
              <a:buNone/>
              <a:defRPr sz="1700"/>
            </a:lvl3pPr>
            <a:lvl4pPr lvl="3" algn="ctr" rtl="0">
              <a:lnSpc>
                <a:spcPct val="90000"/>
              </a:lnSpc>
              <a:spcBef>
                <a:spcPts val="200"/>
              </a:spcBef>
              <a:spcAft>
                <a:spcPts val="0"/>
              </a:spcAft>
              <a:buSzPts val="1500"/>
              <a:buNone/>
              <a:defRPr sz="1500"/>
            </a:lvl4pPr>
            <a:lvl5pPr lvl="4" algn="ctr" rtl="0">
              <a:lnSpc>
                <a:spcPct val="90000"/>
              </a:lnSpc>
              <a:spcBef>
                <a:spcPts val="200"/>
              </a:spcBef>
              <a:spcAft>
                <a:spcPts val="0"/>
              </a:spcAft>
              <a:buSzPts val="1500"/>
              <a:buNone/>
              <a:defRPr sz="1500"/>
            </a:lvl5pPr>
            <a:lvl6pPr lvl="5" algn="ctr" rtl="0">
              <a:lnSpc>
                <a:spcPct val="90000"/>
              </a:lnSpc>
              <a:spcBef>
                <a:spcPts val="200"/>
              </a:spcBef>
              <a:spcAft>
                <a:spcPts val="0"/>
              </a:spcAft>
              <a:buSzPts val="1500"/>
              <a:buNone/>
              <a:defRPr sz="1500"/>
            </a:lvl6pPr>
            <a:lvl7pPr lvl="6" algn="ctr" rtl="0">
              <a:lnSpc>
                <a:spcPct val="90000"/>
              </a:lnSpc>
              <a:spcBef>
                <a:spcPts val="200"/>
              </a:spcBef>
              <a:spcAft>
                <a:spcPts val="0"/>
              </a:spcAft>
              <a:buSzPts val="1500"/>
              <a:buNone/>
              <a:defRPr sz="1500"/>
            </a:lvl7pPr>
            <a:lvl8pPr lvl="7" algn="ctr" rtl="0">
              <a:lnSpc>
                <a:spcPct val="90000"/>
              </a:lnSpc>
              <a:spcBef>
                <a:spcPts val="200"/>
              </a:spcBef>
              <a:spcAft>
                <a:spcPts val="0"/>
              </a:spcAft>
              <a:buSzPts val="1500"/>
              <a:buNone/>
              <a:defRPr sz="1500"/>
            </a:lvl8pPr>
            <a:lvl9pPr lvl="8" algn="ctr" rtl="0">
              <a:lnSpc>
                <a:spcPct val="90000"/>
              </a:lnSpc>
              <a:spcBef>
                <a:spcPts val="200"/>
              </a:spcBef>
              <a:spcAft>
                <a:spcPts val="200"/>
              </a:spcAft>
              <a:buSzPts val="1500"/>
              <a:buNone/>
              <a:defRPr sz="1500"/>
            </a:lvl9pPr>
          </a:lstStyle>
          <a:p>
            <a:endParaRPr/>
          </a:p>
        </p:txBody>
      </p:sp>
      <p:sp>
        <p:nvSpPr>
          <p:cNvPr id="94" name="Google Shape;94;p1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5"/>
          <p:cNvSpPr txBox="1">
            <a:spLocks noGrp="1"/>
          </p:cNvSpPr>
          <p:nvPr>
            <p:ph type="body" idx="1"/>
          </p:nvPr>
        </p:nvSpPr>
        <p:spPr>
          <a:xfrm>
            <a:off x="2900934"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0" name="Google Shape;100;p15"/>
          <p:cNvSpPr txBox="1">
            <a:spLocks noGrp="1"/>
          </p:cNvSpPr>
          <p:nvPr>
            <p:ph type="body" idx="2"/>
          </p:nvPr>
        </p:nvSpPr>
        <p:spPr>
          <a:xfrm>
            <a:off x="5863590"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1" name="Google Shape;101;p15"/>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5"/>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5"/>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6"/>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6"/>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6"/>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11" name="Google Shape;111;p17"/>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7"/>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00934"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595959"/>
              </a:buClr>
              <a:buSzPts val="4400"/>
              <a:buFont typeface="Corbel"/>
              <a:buNone/>
              <a:defRPr sz="4400" b="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body" idx="1"/>
          </p:nvPr>
        </p:nvSpPr>
        <p:spPr>
          <a:xfrm>
            <a:off x="2914650" y="3504438"/>
            <a:ext cx="5486400" cy="6858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900"/>
              </a:spcBef>
              <a:spcAft>
                <a:spcPts val="0"/>
              </a:spcAft>
              <a:buSzPts val="1700"/>
              <a:buNone/>
              <a:defRPr sz="1700" cap="none">
                <a:solidFill>
                  <a:srgbClr val="595959"/>
                </a:solidFill>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200"/>
              </a:spcBef>
              <a:spcAft>
                <a:spcPts val="0"/>
              </a:spcAft>
              <a:buSzPts val="1200"/>
              <a:buNone/>
              <a:defRPr sz="1200">
                <a:solidFill>
                  <a:srgbClr val="888888"/>
                </a:solidFill>
              </a:defRPr>
            </a:lvl3pPr>
            <a:lvl4pPr marL="1828800" lvl="3" indent="-228600" algn="l" rtl="0">
              <a:lnSpc>
                <a:spcPct val="90000"/>
              </a:lnSpc>
              <a:spcBef>
                <a:spcPts val="200"/>
              </a:spcBef>
              <a:spcAft>
                <a:spcPts val="0"/>
              </a:spcAft>
              <a:buSzPts val="1100"/>
              <a:buNone/>
              <a:defRPr sz="1100">
                <a:solidFill>
                  <a:srgbClr val="888888"/>
                </a:solidFill>
              </a:defRPr>
            </a:lvl4pPr>
            <a:lvl5pPr marL="2286000" lvl="4" indent="-228600" algn="l" rtl="0">
              <a:lnSpc>
                <a:spcPct val="90000"/>
              </a:lnSpc>
              <a:spcBef>
                <a:spcPts val="200"/>
              </a:spcBef>
              <a:spcAft>
                <a:spcPts val="0"/>
              </a:spcAft>
              <a:buSzPts val="1100"/>
              <a:buNone/>
              <a:defRPr sz="1100">
                <a:solidFill>
                  <a:srgbClr val="888888"/>
                </a:solidFill>
              </a:defRPr>
            </a:lvl5pPr>
            <a:lvl6pPr marL="2743200" lvl="5" indent="-228600" algn="l" rtl="0">
              <a:lnSpc>
                <a:spcPct val="90000"/>
              </a:lnSpc>
              <a:spcBef>
                <a:spcPts val="200"/>
              </a:spcBef>
              <a:spcAft>
                <a:spcPts val="0"/>
              </a:spcAft>
              <a:buSzPts val="1100"/>
              <a:buNone/>
              <a:defRPr sz="1100">
                <a:solidFill>
                  <a:srgbClr val="888888"/>
                </a:solidFill>
              </a:defRPr>
            </a:lvl6pPr>
            <a:lvl7pPr marL="3200400" lvl="6" indent="-228600" algn="l" rtl="0">
              <a:lnSpc>
                <a:spcPct val="90000"/>
              </a:lnSpc>
              <a:spcBef>
                <a:spcPts val="200"/>
              </a:spcBef>
              <a:spcAft>
                <a:spcPts val="0"/>
              </a:spcAft>
              <a:buSzPts val="1100"/>
              <a:buNone/>
              <a:defRPr sz="1100">
                <a:solidFill>
                  <a:srgbClr val="888888"/>
                </a:solidFill>
              </a:defRPr>
            </a:lvl7pPr>
            <a:lvl8pPr marL="3657600" lvl="7" indent="-228600" algn="l" rtl="0">
              <a:lnSpc>
                <a:spcPct val="90000"/>
              </a:lnSpc>
              <a:spcBef>
                <a:spcPts val="200"/>
              </a:spcBef>
              <a:spcAft>
                <a:spcPts val="0"/>
              </a:spcAft>
              <a:buSzPts val="1100"/>
              <a:buNone/>
              <a:defRPr sz="1100">
                <a:solidFill>
                  <a:srgbClr val="888888"/>
                </a:solidFill>
              </a:defRPr>
            </a:lvl8pPr>
            <a:lvl9pPr marL="4114800" lvl="8" indent="-228600" algn="l" rtl="0">
              <a:lnSpc>
                <a:spcPct val="90000"/>
              </a:lnSpc>
              <a:spcBef>
                <a:spcPts val="200"/>
              </a:spcBef>
              <a:spcAft>
                <a:spcPts val="200"/>
              </a:spcAft>
              <a:buSzPts val="1100"/>
              <a:buNone/>
              <a:defRPr sz="1100">
                <a:solidFill>
                  <a:srgbClr val="888888"/>
                </a:solidFill>
              </a:defRPr>
            </a:lvl9pPr>
          </a:lstStyle>
          <a:p>
            <a:endParaRPr/>
          </a:p>
        </p:txBody>
      </p:sp>
      <p:sp>
        <p:nvSpPr>
          <p:cNvPr id="117" name="Google Shape;117;p18"/>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18"/>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8"/>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19"/>
          <p:cNvSpPr txBox="1">
            <a:spLocks noGrp="1"/>
          </p:cNvSpPr>
          <p:nvPr>
            <p:ph type="body" idx="1"/>
          </p:nvPr>
        </p:nvSpPr>
        <p:spPr>
          <a:xfrm>
            <a:off x="2900934" y="767690"/>
            <a:ext cx="2605800" cy="6057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3" name="Google Shape;123;p19"/>
          <p:cNvSpPr txBox="1">
            <a:spLocks noGrp="1"/>
          </p:cNvSpPr>
          <p:nvPr>
            <p:ph type="body" idx="2"/>
          </p:nvPr>
        </p:nvSpPr>
        <p:spPr>
          <a:xfrm>
            <a:off x="2900934"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4" name="Google Shape;124;p19"/>
          <p:cNvSpPr txBox="1">
            <a:spLocks noGrp="1"/>
          </p:cNvSpPr>
          <p:nvPr>
            <p:ph type="body" idx="3"/>
          </p:nvPr>
        </p:nvSpPr>
        <p:spPr>
          <a:xfrm>
            <a:off x="5863847" y="767690"/>
            <a:ext cx="2605800" cy="6099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5" name="Google Shape;125;p19"/>
          <p:cNvSpPr txBox="1">
            <a:spLocks noGrp="1"/>
          </p:cNvSpPr>
          <p:nvPr>
            <p:ph type="body" idx="4"/>
          </p:nvPr>
        </p:nvSpPr>
        <p:spPr>
          <a:xfrm>
            <a:off x="5863847"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6" name="Google Shape;126;p19"/>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0"/>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0"/>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0"/>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1"/>
          <p:cNvSpPr txBox="1">
            <a:spLocks noGrp="1"/>
          </p:cNvSpPr>
          <p:nvPr>
            <p:ph type="body" idx="1"/>
          </p:nvPr>
        </p:nvSpPr>
        <p:spPr>
          <a:xfrm>
            <a:off x="2900934" y="651510"/>
            <a:ext cx="54864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37" name="Google Shape;137;p21"/>
          <p:cNvSpPr txBox="1">
            <a:spLocks noGrp="1"/>
          </p:cNvSpPr>
          <p:nvPr>
            <p:ph type="body" idx="2"/>
          </p:nvPr>
        </p:nvSpPr>
        <p:spPr>
          <a:xfrm>
            <a:off x="192024" y="2620632"/>
            <a:ext cx="2126100" cy="17415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38" name="Google Shape;138;p21"/>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2677983" y="575564"/>
            <a:ext cx="6086400" cy="3998100"/>
          </a:xfrm>
          <a:prstGeom prst="rect">
            <a:avLst/>
          </a:prstGeom>
          <a:solidFill>
            <a:srgbClr val="BFBFBF"/>
          </a:solidFill>
          <a:ln>
            <a:noFill/>
          </a:ln>
        </p:spPr>
        <p:txBody>
          <a:bodyPr spcFirstLastPara="1" wrap="square" lIns="68575" tIns="34275" rIns="68575" bIns="34275" anchor="t" anchorCtr="0"/>
          <a:lstStyle>
            <a:lvl1pPr marR="0" lvl="0" algn="l" rtl="0">
              <a:lnSpc>
                <a:spcPct val="90000"/>
              </a:lnSpc>
              <a:spcBef>
                <a:spcPts val="90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rgbClr val="595959"/>
                </a:solidFill>
                <a:latin typeface="Corbel"/>
                <a:ea typeface="Corbel"/>
                <a:cs typeface="Corbel"/>
                <a:sym typeface="Corbel"/>
              </a:defRPr>
            </a:lvl2pPr>
            <a:lvl3pPr marR="0" lvl="2" algn="l" rtl="0">
              <a:lnSpc>
                <a:spcPct val="90000"/>
              </a:lnSpc>
              <a:spcBef>
                <a:spcPts val="200"/>
              </a:spcBef>
              <a:spcAft>
                <a:spcPts val="0"/>
              </a:spcAft>
              <a:buClr>
                <a:schemeClr val="accent1"/>
              </a:buClr>
              <a:buSzPts val="1800"/>
              <a:buFont typeface="Noto Sans Symbols"/>
              <a:buNone/>
              <a:defRPr sz="1800" b="0" i="0" u="none" strike="noStrike" cap="none">
                <a:solidFill>
                  <a:srgbClr val="595959"/>
                </a:solidFill>
                <a:latin typeface="Corbel"/>
                <a:ea typeface="Corbel"/>
                <a:cs typeface="Corbel"/>
                <a:sym typeface="Corbel"/>
              </a:defRPr>
            </a:lvl3pPr>
            <a:lvl4pPr marR="0" lvl="3"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4pPr>
            <a:lvl5pPr marR="0" lvl="4"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5pPr>
            <a:lvl6pPr marR="0" lvl="5"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6pPr>
            <a:lvl7pPr marR="0" lvl="6"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7pPr>
            <a:lvl8pPr marR="0" lvl="7"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8pPr>
            <a:lvl9pPr marR="0" lvl="8" algn="l" rtl="0">
              <a:lnSpc>
                <a:spcPct val="90000"/>
              </a:lnSpc>
              <a:spcBef>
                <a:spcPts val="200"/>
              </a:spcBef>
              <a:spcAft>
                <a:spcPts val="20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9pPr>
          </a:lstStyle>
          <a:p>
            <a:endParaRPr/>
          </a:p>
        </p:txBody>
      </p:sp>
      <p:sp>
        <p:nvSpPr>
          <p:cNvPr id="144" name="Google Shape;144;p22"/>
          <p:cNvSpPr txBox="1">
            <a:spLocks noGrp="1"/>
          </p:cNvSpPr>
          <p:nvPr>
            <p:ph type="body" idx="1"/>
          </p:nvPr>
        </p:nvSpPr>
        <p:spPr>
          <a:xfrm>
            <a:off x="192024" y="2619756"/>
            <a:ext cx="2126100" cy="17418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45" name="Google Shape;145;p22"/>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2624326"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rot="5400000">
            <a:off x="3724851" y="-174819"/>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1" name="Google Shape;151;p2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514350" y="1543200"/>
            <a:ext cx="3714900" cy="21144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24"/>
          <p:cNvSpPr txBox="1">
            <a:spLocks noGrp="1"/>
          </p:cNvSpPr>
          <p:nvPr>
            <p:ph type="body" idx="1"/>
          </p:nvPr>
        </p:nvSpPr>
        <p:spPr>
          <a:xfrm rot="5400000">
            <a:off x="3723834" y="-171390"/>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7" name="Google Shape;157;p2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p:nvPr/>
        </p:nvSpPr>
        <p:spPr>
          <a:xfrm>
            <a:off x="1" y="569214"/>
            <a:ext cx="2582700" cy="3998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p:nvPr/>
        </p:nvSpPr>
        <p:spPr>
          <a:xfrm>
            <a:off x="8861898" y="569214"/>
            <a:ext cx="288000" cy="39981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86" name="Google Shape;86;p1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7" name="Google Shape;87;p1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8" name="Google Shape;88;p1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Corbel"/>
                <a:ea typeface="Corbel"/>
                <a:cs typeface="Corbel"/>
                <a:sym typeface="Corbel"/>
              </a:defRPr>
            </a:lvl1pPr>
            <a:lvl2pPr marL="0" marR="0" lvl="1" indent="0" algn="r" rtl="0">
              <a:spcBef>
                <a:spcPts val="0"/>
              </a:spcBef>
              <a:buNone/>
              <a:defRPr sz="900" b="1" i="0" u="none" strike="noStrike" cap="none">
                <a:solidFill>
                  <a:schemeClr val="accent1"/>
                </a:solidFill>
                <a:latin typeface="Corbel"/>
                <a:ea typeface="Corbel"/>
                <a:cs typeface="Corbel"/>
                <a:sym typeface="Corbel"/>
              </a:defRPr>
            </a:lvl2pPr>
            <a:lvl3pPr marL="0" marR="0" lvl="2" indent="0" algn="r" rtl="0">
              <a:spcBef>
                <a:spcPts val="0"/>
              </a:spcBef>
              <a:buNone/>
              <a:defRPr sz="900" b="1" i="0" u="none" strike="noStrike" cap="none">
                <a:solidFill>
                  <a:schemeClr val="accent1"/>
                </a:solidFill>
                <a:latin typeface="Corbel"/>
                <a:ea typeface="Corbel"/>
                <a:cs typeface="Corbel"/>
                <a:sym typeface="Corbel"/>
              </a:defRPr>
            </a:lvl3pPr>
            <a:lvl4pPr marL="0" marR="0" lvl="3" indent="0" algn="r" rtl="0">
              <a:spcBef>
                <a:spcPts val="0"/>
              </a:spcBef>
              <a:buNone/>
              <a:defRPr sz="900" b="1" i="0" u="none" strike="noStrike" cap="none">
                <a:solidFill>
                  <a:schemeClr val="accent1"/>
                </a:solidFill>
                <a:latin typeface="Corbel"/>
                <a:ea typeface="Corbel"/>
                <a:cs typeface="Corbel"/>
                <a:sym typeface="Corbel"/>
              </a:defRPr>
            </a:lvl4pPr>
            <a:lvl5pPr marL="0" marR="0" lvl="4" indent="0" algn="r" rtl="0">
              <a:spcBef>
                <a:spcPts val="0"/>
              </a:spcBef>
              <a:buNone/>
              <a:defRPr sz="900" b="1" i="0" u="none" strike="noStrike" cap="none">
                <a:solidFill>
                  <a:schemeClr val="accent1"/>
                </a:solidFill>
                <a:latin typeface="Corbel"/>
                <a:ea typeface="Corbel"/>
                <a:cs typeface="Corbel"/>
                <a:sym typeface="Corbel"/>
              </a:defRPr>
            </a:lvl5pPr>
            <a:lvl6pPr marL="0" marR="0" lvl="5" indent="0" algn="r" rtl="0">
              <a:spcBef>
                <a:spcPts val="0"/>
              </a:spcBef>
              <a:buNone/>
              <a:defRPr sz="900" b="1" i="0" u="none" strike="noStrike" cap="none">
                <a:solidFill>
                  <a:schemeClr val="accent1"/>
                </a:solidFill>
                <a:latin typeface="Corbel"/>
                <a:ea typeface="Corbel"/>
                <a:cs typeface="Corbel"/>
                <a:sym typeface="Corbel"/>
              </a:defRPr>
            </a:lvl6pPr>
            <a:lvl7pPr marL="0" marR="0" lvl="6" indent="0" algn="r" rtl="0">
              <a:spcBef>
                <a:spcPts val="0"/>
              </a:spcBef>
              <a:buNone/>
              <a:defRPr sz="900" b="1" i="0" u="none" strike="noStrike" cap="none">
                <a:solidFill>
                  <a:schemeClr val="accent1"/>
                </a:solidFill>
                <a:latin typeface="Corbel"/>
                <a:ea typeface="Corbel"/>
                <a:cs typeface="Corbel"/>
                <a:sym typeface="Corbel"/>
              </a:defRPr>
            </a:lvl7pPr>
            <a:lvl8pPr marL="0" marR="0" lvl="7" indent="0" algn="r" rtl="0">
              <a:spcBef>
                <a:spcPts val="0"/>
              </a:spcBef>
              <a:buNone/>
              <a:defRPr sz="900" b="1" i="0" u="none" strike="noStrike" cap="none">
                <a:solidFill>
                  <a:schemeClr val="accent1"/>
                </a:solidFill>
                <a:latin typeface="Corbel"/>
                <a:ea typeface="Corbel"/>
                <a:cs typeface="Corbel"/>
                <a:sym typeface="Corbel"/>
              </a:defRPr>
            </a:lvl8pPr>
            <a:lvl9pPr marL="0" marR="0" lvl="8" indent="0" algn="r" rtl="0">
              <a:spcBef>
                <a:spcPts val="0"/>
              </a:spcBef>
              <a:buNone/>
              <a:defRPr sz="9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X Education - Lead Scoring Case Study</a:t>
            </a:r>
            <a:endParaRPr sz="4800"/>
          </a:p>
        </p:txBody>
      </p:sp>
      <p:sp>
        <p:nvSpPr>
          <p:cNvPr id="165" name="Google Shape;165;p2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Verdana"/>
                <a:ea typeface="Verdana"/>
                <a:cs typeface="Verdana"/>
                <a:sym typeface="Verdana"/>
              </a:rPr>
              <a:t>Identification of Hot Leads to focus more on them and thus enhancing the conversion ratio for X Education</a:t>
            </a:r>
            <a:endParaRPr sz="1800">
              <a:latin typeface="Verdana"/>
              <a:ea typeface="Verdana"/>
              <a:cs typeface="Verdana"/>
              <a:sym typeface="Verdana"/>
            </a:endParaRPr>
          </a:p>
        </p:txBody>
      </p:sp>
      <p:sp>
        <p:nvSpPr>
          <p:cNvPr id="166" name="Google Shape;166;p25"/>
          <p:cNvSpPr txBox="1"/>
          <p:nvPr/>
        </p:nvSpPr>
        <p:spPr>
          <a:xfrm>
            <a:off x="598200" y="3939311"/>
            <a:ext cx="3973800" cy="8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Roboto"/>
                <a:ea typeface="Roboto"/>
                <a:cs typeface="Roboto"/>
                <a:sym typeface="Roboto"/>
              </a:rPr>
              <a:t>Group Members:</a:t>
            </a:r>
          </a:p>
          <a:p>
            <a:pPr marL="0" lvl="0" indent="0" algn="l" rtl="0">
              <a:spcBef>
                <a:spcPts val="0"/>
              </a:spcBef>
              <a:spcAft>
                <a:spcPts val="0"/>
              </a:spcAft>
              <a:buNone/>
            </a:pPr>
            <a:r>
              <a:rPr lang="en" b="1" dirty="0">
                <a:solidFill>
                  <a:srgbClr val="FFFFFF"/>
                </a:solidFill>
                <a:latin typeface="Roboto"/>
                <a:ea typeface="Roboto"/>
                <a:cs typeface="Roboto"/>
                <a:sym typeface="Roboto"/>
              </a:rPr>
              <a:t>Kuld</a:t>
            </a:r>
            <a:r>
              <a:rPr lang="en-US" b="1" dirty="0" err="1">
                <a:solidFill>
                  <a:srgbClr val="FFFFFF"/>
                </a:solidFill>
                <a:latin typeface="Roboto"/>
                <a:ea typeface="Roboto"/>
                <a:cs typeface="Roboto"/>
                <a:sym typeface="Roboto"/>
              </a:rPr>
              <a:t>eep</a:t>
            </a:r>
            <a:endParaRPr lang="en-US" b="1" dirty="0">
              <a:solidFill>
                <a:srgbClr val="FFFFFF"/>
              </a:solidFill>
              <a:latin typeface="Roboto"/>
              <a:ea typeface="Roboto"/>
              <a:cs typeface="Roboto"/>
              <a:sym typeface="Roboto"/>
            </a:endParaRPr>
          </a:p>
          <a:p>
            <a:pPr marL="0" lvl="0" indent="0" algn="l" rtl="0">
              <a:spcBef>
                <a:spcPts val="0"/>
              </a:spcBef>
              <a:spcAft>
                <a:spcPts val="0"/>
              </a:spcAft>
              <a:buNone/>
            </a:pPr>
            <a:r>
              <a:rPr lang="en-US" b="1" dirty="0">
                <a:solidFill>
                  <a:srgbClr val="FFFFFF"/>
                </a:solidFill>
                <a:latin typeface="Roboto"/>
                <a:ea typeface="Roboto"/>
                <a:cs typeface="Roboto"/>
                <a:sym typeface="Roboto"/>
              </a:rPr>
              <a:t>Manish</a:t>
            </a:r>
          </a:p>
          <a:p>
            <a:pPr marL="0" lvl="0" indent="0" algn="l" rtl="0">
              <a:spcBef>
                <a:spcPts val="0"/>
              </a:spcBef>
              <a:spcAft>
                <a:spcPts val="0"/>
              </a:spcAft>
              <a:buNone/>
            </a:pPr>
            <a:r>
              <a:rPr lang="en-US" b="1" dirty="0">
                <a:solidFill>
                  <a:srgbClr val="FFFFFF"/>
                </a:solidFill>
                <a:latin typeface="Roboto"/>
                <a:ea typeface="Roboto"/>
                <a:cs typeface="Roboto"/>
                <a:sym typeface="Roboto"/>
              </a:rPr>
              <a:t>Dhanush</a:t>
            </a:r>
            <a:endParaRPr lang="en" b="1"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7" name="Google Shape;247;p34"/>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Gathering</a:t>
            </a:r>
            <a:endParaRPr sz="1600">
              <a:solidFill>
                <a:schemeClr val="lt1"/>
              </a:solidFill>
            </a:endParaRPr>
          </a:p>
        </p:txBody>
      </p:sp>
      <p:grpSp>
        <p:nvGrpSpPr>
          <p:cNvPr id="248" name="Google Shape;248;p34"/>
          <p:cNvGrpSpPr/>
          <p:nvPr/>
        </p:nvGrpSpPr>
        <p:grpSpPr>
          <a:xfrm>
            <a:off x="969270" y="1610215"/>
            <a:ext cx="198900" cy="593656"/>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34"/>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Loading &amp; Observing the past data provided by the Company</a:t>
            </a:r>
            <a:endParaRPr sz="1600"/>
          </a:p>
        </p:txBody>
      </p:sp>
      <p:sp>
        <p:nvSpPr>
          <p:cNvPr id="252" name="Google Shape;252;p34"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3" name="Google Shape;253;p34"/>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Cleaning</a:t>
            </a:r>
            <a:endParaRPr sz="1600">
              <a:solidFill>
                <a:schemeClr val="lt1"/>
              </a:solidFill>
            </a:endParaRPr>
          </a:p>
        </p:txBody>
      </p:sp>
      <p:grpSp>
        <p:nvGrpSpPr>
          <p:cNvPr id="254" name="Google Shape;254;p34"/>
          <p:cNvGrpSpPr/>
          <p:nvPr/>
        </p:nvGrpSpPr>
        <p:grpSpPr>
          <a:xfrm>
            <a:off x="2684632" y="2938958"/>
            <a:ext cx="198900" cy="593656"/>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4"/>
          <p:cNvSpPr txBox="1">
            <a:spLocks noGrp="1"/>
          </p:cNvSpPr>
          <p:nvPr>
            <p:ph type="body" idx="4294967295"/>
          </p:nvPr>
        </p:nvSpPr>
        <p:spPr>
          <a:xfrm>
            <a:off x="1302650" y="3757725"/>
            <a:ext cx="29277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Duplicate removal, null value treatment, unnecessary column elimination, etc.</a:t>
            </a:r>
            <a:endParaRPr sz="1600"/>
          </a:p>
        </p:txBody>
      </p:sp>
      <p:sp>
        <p:nvSpPr>
          <p:cNvPr id="258" name="Google Shape;258;p34"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9" name="Google Shape;259;p34"/>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Performing EDA</a:t>
            </a:r>
            <a:endParaRPr sz="1600">
              <a:solidFill>
                <a:schemeClr val="lt1"/>
              </a:solidFill>
            </a:endParaRPr>
          </a:p>
        </p:txBody>
      </p:sp>
      <p:grpSp>
        <p:nvGrpSpPr>
          <p:cNvPr id="260" name="Google Shape;260;p34"/>
          <p:cNvGrpSpPr/>
          <p:nvPr/>
        </p:nvGrpSpPr>
        <p:grpSpPr>
          <a:xfrm>
            <a:off x="4319545" y="1610215"/>
            <a:ext cx="198900" cy="593656"/>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34"/>
          <p:cNvSpPr txBox="1">
            <a:spLocks noGrp="1"/>
          </p:cNvSpPr>
          <p:nvPr>
            <p:ph type="body" idx="4294967295"/>
          </p:nvPr>
        </p:nvSpPr>
        <p:spPr>
          <a:xfrm>
            <a:off x="3209650" y="385675"/>
            <a:ext cx="24270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Univariate, Bivariate, and Heatmap for numerical and categorical columns</a:t>
            </a:r>
            <a:endParaRPr sz="1600"/>
          </a:p>
        </p:txBody>
      </p:sp>
      <p:sp>
        <p:nvSpPr>
          <p:cNvPr id="264" name="Google Shape;264;p34"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Preparation</a:t>
            </a:r>
            <a:endParaRPr sz="1600">
              <a:solidFill>
                <a:schemeClr val="lt1"/>
              </a:solidFill>
            </a:endParaRPr>
          </a:p>
        </p:txBody>
      </p:sp>
      <p:grpSp>
        <p:nvGrpSpPr>
          <p:cNvPr id="266" name="Google Shape;266;p34"/>
          <p:cNvGrpSpPr/>
          <p:nvPr/>
        </p:nvGrpSpPr>
        <p:grpSpPr>
          <a:xfrm>
            <a:off x="5973070" y="2938958"/>
            <a:ext cx="198900" cy="593656"/>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txBox="1">
            <a:spLocks noGrp="1"/>
          </p:cNvSpPr>
          <p:nvPr>
            <p:ph type="body" idx="4294967295"/>
          </p:nvPr>
        </p:nvSpPr>
        <p:spPr>
          <a:xfrm>
            <a:off x="4906275" y="3757725"/>
            <a:ext cx="23325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Outlier Treatment, Feature-Standardization</a:t>
            </a:r>
            <a:endParaRPr sz="1600"/>
          </a:p>
        </p:txBody>
      </p:sp>
      <p:sp>
        <p:nvSpPr>
          <p:cNvPr id="270" name="Google Shape;270;p34"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71" name="Google Shape;271;p3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72" name="Google Shape;272;p34"/>
          <p:cNvGrpSpPr/>
          <p:nvPr/>
        </p:nvGrpSpPr>
        <p:grpSpPr>
          <a:xfrm>
            <a:off x="7669807" y="1610215"/>
            <a:ext cx="198900" cy="593656"/>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4"/>
          <p:cNvSpPr txBox="1">
            <a:spLocks noGrp="1"/>
          </p:cNvSpPr>
          <p:nvPr>
            <p:ph type="body" idx="4294967295"/>
          </p:nvPr>
        </p:nvSpPr>
        <p:spPr>
          <a:xfrm>
            <a:off x="6596275" y="385675"/>
            <a:ext cx="2332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Performing pre-requisites for RFE and Logistic Regression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1" name="Google Shape;281;p3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282" name="Google Shape;282;p35"/>
          <p:cNvGrpSpPr/>
          <p:nvPr/>
        </p:nvGrpSpPr>
        <p:grpSpPr>
          <a:xfrm>
            <a:off x="969270" y="1610215"/>
            <a:ext cx="198900" cy="593656"/>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5"/>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Selection of top 25 features using RFE</a:t>
            </a:r>
            <a:endParaRPr sz="1600"/>
          </a:p>
        </p:txBody>
      </p:sp>
      <p:sp>
        <p:nvSpPr>
          <p:cNvPr id="286" name="Google Shape;286;p3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88" name="Google Shape;288;p35"/>
          <p:cNvGrpSpPr/>
          <p:nvPr/>
        </p:nvGrpSpPr>
        <p:grpSpPr>
          <a:xfrm>
            <a:off x="2684632" y="2938958"/>
            <a:ext cx="198900" cy="593656"/>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5"/>
          <p:cNvSpPr txBox="1">
            <a:spLocks noGrp="1"/>
          </p:cNvSpPr>
          <p:nvPr>
            <p:ph type="body" idx="4294967295"/>
          </p:nvPr>
        </p:nvSpPr>
        <p:spPr>
          <a:xfrm>
            <a:off x="1244325" y="3757725"/>
            <a:ext cx="3075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Model building using RFE for selected columns</a:t>
            </a:r>
            <a:endParaRPr sz="1600"/>
          </a:p>
        </p:txBody>
      </p:sp>
      <p:sp>
        <p:nvSpPr>
          <p:cNvPr id="292" name="Google Shape;292;p3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3" name="Google Shape;293;p35"/>
          <p:cNvSpPr txBox="1">
            <a:spLocks noGrp="1"/>
          </p:cNvSpPr>
          <p:nvPr>
            <p:ph type="body" idx="4294967295"/>
          </p:nvPr>
        </p:nvSpPr>
        <p:spPr>
          <a:xfrm>
            <a:off x="3767750"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Improvement</a:t>
            </a:r>
            <a:endParaRPr sz="1600">
              <a:solidFill>
                <a:schemeClr val="lt1"/>
              </a:solidFill>
            </a:endParaRPr>
          </a:p>
        </p:txBody>
      </p:sp>
      <p:grpSp>
        <p:nvGrpSpPr>
          <p:cNvPr id="294" name="Google Shape;294;p35"/>
          <p:cNvGrpSpPr/>
          <p:nvPr/>
        </p:nvGrpSpPr>
        <p:grpSpPr>
          <a:xfrm>
            <a:off x="4319545" y="1610215"/>
            <a:ext cx="198900" cy="593656"/>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5"/>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Reduction of columns and Model re-building</a:t>
            </a:r>
            <a:endParaRPr sz="1600"/>
          </a:p>
        </p:txBody>
      </p:sp>
      <p:sp>
        <p:nvSpPr>
          <p:cNvPr id="298" name="Google Shape;298;p3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9" name="Google Shape;299;p3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Final Model</a:t>
            </a:r>
            <a:endParaRPr sz="1600">
              <a:solidFill>
                <a:schemeClr val="lt1"/>
              </a:solidFill>
            </a:endParaRPr>
          </a:p>
        </p:txBody>
      </p:sp>
      <p:grpSp>
        <p:nvGrpSpPr>
          <p:cNvPr id="300" name="Google Shape;300;p35"/>
          <p:cNvGrpSpPr/>
          <p:nvPr/>
        </p:nvGrpSpPr>
        <p:grpSpPr>
          <a:xfrm>
            <a:off x="5973070" y="2938958"/>
            <a:ext cx="198900" cy="593656"/>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5"/>
          <p:cNvSpPr txBox="1">
            <a:spLocks noGrp="1"/>
          </p:cNvSpPr>
          <p:nvPr>
            <p:ph type="body" idx="4294967295"/>
          </p:nvPr>
        </p:nvSpPr>
        <p:spPr>
          <a:xfrm>
            <a:off x="4860200" y="375772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Final Model Analysis and performance on Test Data</a:t>
            </a:r>
            <a:endParaRPr sz="1600"/>
          </a:p>
        </p:txBody>
      </p:sp>
      <p:sp>
        <p:nvSpPr>
          <p:cNvPr id="304" name="Google Shape;304;p35"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5" name="Google Shape;305;p3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Verifying with PCA</a:t>
            </a:r>
            <a:endParaRPr sz="1600">
              <a:solidFill>
                <a:schemeClr val="lt1"/>
              </a:solidFill>
            </a:endParaRPr>
          </a:p>
        </p:txBody>
      </p:sp>
      <p:grpSp>
        <p:nvGrpSpPr>
          <p:cNvPr id="306" name="Google Shape;306;p35"/>
          <p:cNvGrpSpPr/>
          <p:nvPr/>
        </p:nvGrpSpPr>
        <p:grpSpPr>
          <a:xfrm>
            <a:off x="7669807" y="1610215"/>
            <a:ext cx="198900" cy="593656"/>
            <a:chOff x="3918084" y="1610215"/>
            <a:chExt cx="198900" cy="593656"/>
          </a:xfrm>
        </p:grpSpPr>
        <p:cxnSp>
          <p:nvCxnSpPr>
            <p:cNvPr id="307" name="Google Shape;307;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8" name="Google Shape;308;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5"/>
          <p:cNvSpPr txBox="1">
            <a:spLocks noGrp="1"/>
          </p:cNvSpPr>
          <p:nvPr>
            <p:ph type="body" idx="4294967295"/>
          </p:nvPr>
        </p:nvSpPr>
        <p:spPr>
          <a:xfrm>
            <a:off x="6514500" y="38567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Verifying our Final Model Accuracy etc. with model built with PCA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Plots (Visualization)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7"/>
          <p:cNvPicPr preferRelativeResize="0"/>
          <p:nvPr/>
        </p:nvPicPr>
        <p:blipFill>
          <a:blip r:embed="rId3">
            <a:alphaModFix/>
          </a:blip>
          <a:stretch>
            <a:fillRect/>
          </a:stretch>
        </p:blipFill>
        <p:spPr>
          <a:xfrm>
            <a:off x="152400" y="152400"/>
            <a:ext cx="2733675" cy="2533650"/>
          </a:xfrm>
          <a:prstGeom prst="rect">
            <a:avLst/>
          </a:prstGeom>
          <a:noFill/>
          <a:ln>
            <a:noFill/>
          </a:ln>
        </p:spPr>
      </p:pic>
      <p:pic>
        <p:nvPicPr>
          <p:cNvPr id="320" name="Google Shape;320;p37"/>
          <p:cNvPicPr preferRelativeResize="0"/>
          <p:nvPr/>
        </p:nvPicPr>
        <p:blipFill>
          <a:blip r:embed="rId4">
            <a:alphaModFix/>
          </a:blip>
          <a:stretch>
            <a:fillRect/>
          </a:stretch>
        </p:blipFill>
        <p:spPr>
          <a:xfrm>
            <a:off x="3038475" y="152400"/>
            <a:ext cx="2676525" cy="2533650"/>
          </a:xfrm>
          <a:prstGeom prst="rect">
            <a:avLst/>
          </a:prstGeom>
          <a:noFill/>
          <a:ln>
            <a:noFill/>
          </a:ln>
        </p:spPr>
      </p:pic>
      <p:pic>
        <p:nvPicPr>
          <p:cNvPr id="321" name="Google Shape;321;p37"/>
          <p:cNvPicPr preferRelativeResize="0"/>
          <p:nvPr/>
        </p:nvPicPr>
        <p:blipFill>
          <a:blip r:embed="rId5">
            <a:alphaModFix/>
          </a:blip>
          <a:stretch>
            <a:fillRect/>
          </a:stretch>
        </p:blipFill>
        <p:spPr>
          <a:xfrm>
            <a:off x="5867400" y="152400"/>
            <a:ext cx="2609850" cy="2533650"/>
          </a:xfrm>
          <a:prstGeom prst="rect">
            <a:avLst/>
          </a:prstGeom>
          <a:noFill/>
          <a:ln>
            <a:noFill/>
          </a:ln>
        </p:spPr>
      </p:pic>
      <p:sp>
        <p:nvSpPr>
          <p:cNvPr id="322" name="Google Shape;322;p37"/>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numerical columns for those who Converted and those who didn't.</a:t>
            </a:r>
            <a:endParaRPr sz="1800"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8"/>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28" name="Google Shape;328;p38"/>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Activity) for those who Converted and those who didn't.</a:t>
            </a:r>
            <a:endParaRPr sz="1800" b="1">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39"/>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34" name="Google Shape;334;p39"/>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(A free copy of Mastering The Interview) for those who Converted and those who didn't.</a:t>
            </a:r>
            <a:endParaRPr sz="18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40"/>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0" name="Google Shape;340;p40"/>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(Do Not Email) for those who Converted and those who didn't.</a:t>
            </a:r>
            <a:endParaRPr sz="1800" b="1">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6" name="Google Shape;346;p41"/>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Origin) for those who Converted and those who didn't.</a:t>
            </a:r>
            <a:endParaRPr sz="1800"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2" name="Google Shape;352;p42"/>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Source) for those who Converted and those who didn't.</a:t>
            </a:r>
            <a:endParaRPr sz="1800" b="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8" name="Google Shape;358;p43"/>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Notable Activity) for those who Converted and those who didn't.</a:t>
            </a:r>
            <a:endParaRPr sz="1800"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2" name="Google Shape;172;p2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73" name="Google Shape;173;p26"/>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X Education , An education company named sells online courses to industry professionals</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Many interested professionals land on their website</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4"/>
          <p:cNvPicPr preferRelativeResize="0"/>
          <p:nvPr/>
        </p:nvPicPr>
        <p:blipFill>
          <a:blip r:embed="rId3">
            <a:alphaModFix/>
          </a:blip>
          <a:stretch>
            <a:fillRect/>
          </a:stretch>
        </p:blipFill>
        <p:spPr>
          <a:xfrm>
            <a:off x="152400" y="152400"/>
            <a:ext cx="4171950" cy="4191000"/>
          </a:xfrm>
          <a:prstGeom prst="rect">
            <a:avLst/>
          </a:prstGeom>
          <a:noFill/>
          <a:ln>
            <a:noFill/>
          </a:ln>
        </p:spPr>
      </p:pic>
      <p:sp>
        <p:nvSpPr>
          <p:cNvPr id="364" name="Google Shape;364;p44"/>
          <p:cNvSpPr txBox="1"/>
          <p:nvPr/>
        </p:nvSpPr>
        <p:spPr>
          <a:xfrm>
            <a:off x="4391500" y="3623400"/>
            <a:ext cx="4819800" cy="720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numerical columns.</a:t>
            </a:r>
            <a:endParaRPr sz="1800"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5"/>
          <p:cNvPicPr preferRelativeResize="0"/>
          <p:nvPr/>
        </p:nvPicPr>
        <p:blipFill>
          <a:blip r:embed="rId3">
            <a:alphaModFix/>
          </a:blip>
          <a:stretch>
            <a:fillRect/>
          </a:stretch>
        </p:blipFill>
        <p:spPr>
          <a:xfrm>
            <a:off x="152400" y="152400"/>
            <a:ext cx="6273799" cy="4838699"/>
          </a:xfrm>
          <a:prstGeom prst="rect">
            <a:avLst/>
          </a:prstGeom>
          <a:noFill/>
          <a:ln>
            <a:noFill/>
          </a:ln>
        </p:spPr>
      </p:pic>
      <p:sp>
        <p:nvSpPr>
          <p:cNvPr id="370" name="Google Shape;370;p45"/>
          <p:cNvSpPr txBox="1"/>
          <p:nvPr/>
        </p:nvSpPr>
        <p:spPr>
          <a:xfrm>
            <a:off x="6426200" y="2712750"/>
            <a:ext cx="2717700" cy="163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columns (numerical columns and dummy columns).</a:t>
            </a:r>
            <a:endParaRPr sz="18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6"/>
          <p:cNvPicPr preferRelativeResize="0"/>
          <p:nvPr/>
        </p:nvPicPr>
        <p:blipFill>
          <a:blip r:embed="rId3">
            <a:alphaModFix/>
          </a:blip>
          <a:stretch>
            <a:fillRect/>
          </a:stretch>
        </p:blipFill>
        <p:spPr>
          <a:xfrm>
            <a:off x="797000" y="152400"/>
            <a:ext cx="3219450" cy="3171825"/>
          </a:xfrm>
          <a:prstGeom prst="rect">
            <a:avLst/>
          </a:prstGeom>
          <a:noFill/>
          <a:ln>
            <a:noFill/>
          </a:ln>
        </p:spPr>
      </p:pic>
      <p:pic>
        <p:nvPicPr>
          <p:cNvPr id="376" name="Google Shape;376;p46"/>
          <p:cNvPicPr preferRelativeResize="0"/>
          <p:nvPr/>
        </p:nvPicPr>
        <p:blipFill>
          <a:blip r:embed="rId4">
            <a:alphaModFix/>
          </a:blip>
          <a:stretch>
            <a:fillRect/>
          </a:stretch>
        </p:blipFill>
        <p:spPr>
          <a:xfrm>
            <a:off x="4632975" y="152400"/>
            <a:ext cx="3571875" cy="2533650"/>
          </a:xfrm>
          <a:prstGeom prst="rect">
            <a:avLst/>
          </a:prstGeom>
          <a:noFill/>
          <a:ln>
            <a:noFill/>
          </a:ln>
        </p:spPr>
      </p:pic>
      <p:pic>
        <p:nvPicPr>
          <p:cNvPr id="377" name="Google Shape;377;p46"/>
          <p:cNvPicPr preferRelativeResize="0"/>
          <p:nvPr/>
        </p:nvPicPr>
        <p:blipFill>
          <a:blip r:embed="rId5">
            <a:alphaModFix/>
          </a:blip>
          <a:stretch>
            <a:fillRect/>
          </a:stretch>
        </p:blipFill>
        <p:spPr>
          <a:xfrm>
            <a:off x="5001500" y="2838300"/>
            <a:ext cx="3203348" cy="2152650"/>
          </a:xfrm>
          <a:prstGeom prst="rect">
            <a:avLst/>
          </a:prstGeom>
          <a:noFill/>
          <a:ln>
            <a:noFill/>
          </a:ln>
        </p:spPr>
      </p:pic>
      <p:sp>
        <p:nvSpPr>
          <p:cNvPr id="378" name="Google Shape;378;p46"/>
          <p:cNvSpPr txBox="1"/>
          <p:nvPr/>
        </p:nvSpPr>
        <p:spPr>
          <a:xfrm>
            <a:off x="796925" y="3458100"/>
            <a:ext cx="3219600" cy="153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Linear Regression Final Model Parameters</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Area under ROC = 0.84</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Intermediate cut-off = 0.35</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Final cut-off = 0.42</a:t>
            </a:r>
            <a:endParaRPr sz="1800" b="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47"/>
          <p:cNvPicPr preferRelativeResize="0"/>
          <p:nvPr/>
        </p:nvPicPr>
        <p:blipFill>
          <a:blip r:embed="rId3">
            <a:alphaModFix/>
          </a:blip>
          <a:stretch>
            <a:fillRect/>
          </a:stretch>
        </p:blipFill>
        <p:spPr>
          <a:xfrm>
            <a:off x="152400" y="152400"/>
            <a:ext cx="7210756" cy="4838701"/>
          </a:xfrm>
          <a:prstGeom prst="rect">
            <a:avLst/>
          </a:prstGeom>
          <a:noFill/>
          <a:ln>
            <a:noFill/>
          </a:ln>
        </p:spPr>
      </p:pic>
      <p:sp>
        <p:nvSpPr>
          <p:cNvPr id="384" name="Google Shape;384;p47"/>
          <p:cNvSpPr txBox="1"/>
          <p:nvPr/>
        </p:nvSpPr>
        <p:spPr>
          <a:xfrm>
            <a:off x="6426300" y="3968425"/>
            <a:ext cx="2717700" cy="117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EDA plots depicting correlation (Heat Map) of all selected columns (numerical columns and dummy columns) in our final Model.</a:t>
            </a:r>
            <a:endParaRPr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Inference / 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Analysis</a:t>
            </a:r>
            <a:endParaRPr/>
          </a:p>
        </p:txBody>
      </p:sp>
      <p:sp>
        <p:nvSpPr>
          <p:cNvPr id="395" name="Google Shape;395;p4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Performance of our Final Model</a:t>
            </a:r>
            <a:endParaRPr/>
          </a:p>
        </p:txBody>
      </p:sp>
      <p:sp>
        <p:nvSpPr>
          <p:cNvPr id="396" name="Google Shape;396;p4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Overall accuracy on Test set: 0.786</a:t>
            </a:r>
            <a:br>
              <a:rPr lang="en"/>
            </a:br>
            <a:endParaRPr/>
          </a:p>
          <a:p>
            <a:pPr marL="0" lvl="0" indent="0" algn="l" rtl="0">
              <a:spcBef>
                <a:spcPts val="1600"/>
              </a:spcBef>
              <a:spcAft>
                <a:spcPts val="0"/>
              </a:spcAft>
              <a:buNone/>
            </a:pPr>
            <a:r>
              <a:rPr lang="en"/>
              <a:t>Sensitivity of our logistic regression model: 0.733</a:t>
            </a:r>
            <a:br>
              <a:rPr lang="en"/>
            </a:br>
            <a:endParaRPr/>
          </a:p>
          <a:p>
            <a:pPr marL="0" lvl="0" indent="0" algn="l" rtl="0">
              <a:spcBef>
                <a:spcPts val="1600"/>
              </a:spcBef>
              <a:spcAft>
                <a:spcPts val="1600"/>
              </a:spcAft>
              <a:buNone/>
            </a:pPr>
            <a:r>
              <a:rPr lang="en"/>
              <a:t>Specificity of our logistic regression model: 0.823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2" name="Google Shape;402;p5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03" name="Google Shape;403;p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model, that contribute towards lead conversion are: </a:t>
            </a:r>
            <a:endParaRPr/>
          </a:p>
          <a:p>
            <a:pPr marL="457200" lvl="0" indent="-342900" algn="l" rtl="0">
              <a:spcBef>
                <a:spcPts val="1600"/>
              </a:spcBef>
              <a:spcAft>
                <a:spcPts val="0"/>
              </a:spcAft>
              <a:buSzPts val="1800"/>
              <a:buChar char="●"/>
            </a:pPr>
            <a:r>
              <a:rPr lang="en"/>
              <a:t>Total Time Spent on Website</a:t>
            </a:r>
            <a:endParaRPr/>
          </a:p>
          <a:p>
            <a:pPr marL="457200" lvl="0" indent="-342900" algn="l" rtl="0">
              <a:spcBef>
                <a:spcPts val="0"/>
              </a:spcBef>
              <a:spcAft>
                <a:spcPts val="0"/>
              </a:spcAft>
              <a:buSzPts val="1800"/>
              <a:buChar char="●"/>
            </a:pPr>
            <a:r>
              <a:rPr lang="en"/>
              <a:t> Last Notable Activity_SMS Sent</a:t>
            </a:r>
            <a:endParaRPr/>
          </a:p>
          <a:p>
            <a:pPr marL="457200" lvl="0" indent="-342900" algn="l" rtl="0">
              <a:spcBef>
                <a:spcPts val="0"/>
              </a:spcBef>
              <a:spcAft>
                <a:spcPts val="0"/>
              </a:spcAft>
              <a:buSzPts val="1800"/>
              <a:buChar char="●"/>
            </a:pPr>
            <a:r>
              <a:rPr lang="en"/>
              <a:t>TotalVisits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9" name="Google Shape;409;p5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10" name="Google Shape;410;p5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my model, that should be focused are:</a:t>
            </a:r>
            <a:br>
              <a:rPr lang="en"/>
            </a:br>
            <a:endParaRPr/>
          </a:p>
          <a:p>
            <a:pPr marL="457200" lvl="0" indent="-342900" algn="l" rtl="0">
              <a:spcBef>
                <a:spcPts val="1600"/>
              </a:spcBef>
              <a:spcAft>
                <a:spcPts val="0"/>
              </a:spcAft>
              <a:buSzPts val="1800"/>
              <a:buChar char="●"/>
            </a:pPr>
            <a:r>
              <a:rPr lang="en"/>
              <a:t>Last Activity_SMS Sent (positively impacting)</a:t>
            </a:r>
            <a:endParaRPr/>
          </a:p>
          <a:p>
            <a:pPr marL="457200" lvl="0" indent="-342900" algn="l" rtl="0">
              <a:spcBef>
                <a:spcPts val="0"/>
              </a:spcBef>
              <a:spcAft>
                <a:spcPts val="0"/>
              </a:spcAft>
              <a:buSzPts val="1800"/>
              <a:buChar char="●"/>
            </a:pPr>
            <a:r>
              <a:rPr lang="en"/>
              <a:t>Last Activity_Olark Chat Conversation (negatively impacting)</a:t>
            </a:r>
            <a:endParaRPr/>
          </a:p>
          <a:p>
            <a:pPr marL="457200" lvl="0" indent="-342900" algn="l" rtl="0">
              <a:spcBef>
                <a:spcPts val="0"/>
              </a:spcBef>
              <a:spcAft>
                <a:spcPts val="0"/>
              </a:spcAft>
              <a:buSzPts val="1800"/>
              <a:buChar char="●"/>
            </a:pPr>
            <a:r>
              <a:rPr lang="en"/>
              <a:t>Lead Source_Olark Chat (negatively impacting)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1 (LR Model)</a:t>
            </a:r>
            <a:endParaRPr/>
          </a:p>
        </p:txBody>
      </p:sp>
      <p:sp>
        <p:nvSpPr>
          <p:cNvPr id="416" name="Google Shape;416;p52"/>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Logistic Regression Model is decent and accurate enough, when compared to the model derived using PCA, with 78.6 % Accuracy on Test Set, 73.3 % Sensitivity and 82.3 % Specificity. </a:t>
            </a:r>
            <a:endParaRPr/>
          </a:p>
          <a:p>
            <a:pPr marL="0" lvl="0" indent="0" algn="l" rtl="0">
              <a:spcBef>
                <a:spcPts val="0"/>
              </a:spcBef>
              <a:spcAft>
                <a:spcPts val="0"/>
              </a:spcAft>
              <a:buNone/>
            </a:pPr>
            <a:r>
              <a:rPr lang="en"/>
              <a:t>We can vary these parameters by varying the cut-off value and thus predict Hot leads based on scenarios like availability of extra resources and vice-versa.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2 (Recommendation)</a:t>
            </a:r>
            <a:endParaRPr/>
          </a:p>
        </p:txBody>
      </p:sp>
      <p:sp>
        <p:nvSpPr>
          <p:cNvPr id="422" name="Google Shape;422;p53"/>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Education Company needs to focus on following key aspects to improve the overall conversion rate:</a:t>
            </a:r>
            <a:endParaRPr/>
          </a:p>
          <a:p>
            <a:pPr marL="457200" lvl="0" indent="-361950" algn="l" rtl="0">
              <a:spcBef>
                <a:spcPts val="0"/>
              </a:spcBef>
              <a:spcAft>
                <a:spcPts val="0"/>
              </a:spcAft>
              <a:buSzPts val="2100"/>
              <a:buChar char="●"/>
            </a:pPr>
            <a:r>
              <a:rPr lang="en" sz="1800"/>
              <a:t>Increase user engagement on their website since this helps in higher conversion</a:t>
            </a:r>
            <a:endParaRPr sz="1800"/>
          </a:p>
          <a:p>
            <a:pPr marL="457200" lvl="0" indent="-361950" algn="l" rtl="0">
              <a:spcBef>
                <a:spcPts val="0"/>
              </a:spcBef>
              <a:spcAft>
                <a:spcPts val="0"/>
              </a:spcAft>
              <a:buSzPts val="2100"/>
              <a:buChar char="●"/>
            </a:pPr>
            <a:r>
              <a:rPr lang="en" sz="1800"/>
              <a:t>Increase on sending SMS notifications since this helps in higher conversion</a:t>
            </a:r>
            <a:endParaRPr sz="1800"/>
          </a:p>
          <a:p>
            <a:pPr marL="457200" lvl="0" indent="-361950" algn="l" rtl="0">
              <a:spcBef>
                <a:spcPts val="0"/>
              </a:spcBef>
              <a:spcAft>
                <a:spcPts val="0"/>
              </a:spcAft>
              <a:buSzPts val="2100"/>
              <a:buChar char="●"/>
            </a:pPr>
            <a:r>
              <a:rPr lang="en" sz="1800"/>
              <a:t>Get Total visits increased by advertising etc. since this helps in higher conversion</a:t>
            </a:r>
            <a:endParaRPr sz="1800"/>
          </a:p>
          <a:p>
            <a:pPr marL="457200" lvl="0" indent="-361950" algn="l" rtl="0">
              <a:spcBef>
                <a:spcPts val="0"/>
              </a:spcBef>
              <a:spcAft>
                <a:spcPts val="0"/>
              </a:spcAft>
              <a:buSzPts val="2100"/>
              <a:buChar char="●"/>
            </a:pPr>
            <a:r>
              <a:rPr lang="en" sz="1800"/>
              <a:t>Improve the Olark Chat service since this is affecting the conversion negatively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9" name="Google Shape;179;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80" name="Google Shape;180;p27"/>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When these people fill up a form providing their email address or phone number, they are classified to be a lead</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Once these leads are acquired, employees from the sales team start making calls, writing emails, etc. Through this process, some of the leads get converted while most do not</a:t>
            </a:r>
            <a:endParaRPr>
              <a:latin typeface="Verdana"/>
              <a:ea typeface="Verdana"/>
              <a:cs typeface="Verdana"/>
              <a:sym typeface="Verdana"/>
            </a:endParaRPr>
          </a:p>
          <a:p>
            <a:pPr marL="457200" lvl="0" indent="-342900" algn="l" rtl="0">
              <a:spcBef>
                <a:spcPts val="0"/>
              </a:spcBef>
              <a:spcAft>
                <a:spcPts val="0"/>
              </a:spcAft>
              <a:buSzPts val="1800"/>
              <a:buChar char="●"/>
            </a:pPr>
            <a:r>
              <a:rPr lang="en">
                <a:latin typeface="Verdana"/>
                <a:ea typeface="Verdana"/>
                <a:cs typeface="Verdana"/>
                <a:sym typeface="Verdana"/>
              </a:rPr>
              <a:t>The typical lead conversion rate at X education is around 30%</a:t>
            </a: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86" name="Google Shape;186;p28"/>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87" name="Google Shape;187;p28"/>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X Education gets a lot of leads but its lead conversion rate is very poor </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To make this process more efficient, the company wishes to identify the most potential leads, also known as ‘Hot Leads’</a:t>
            </a:r>
            <a:endParaRPr>
              <a:latin typeface="Verdana"/>
              <a:ea typeface="Verdana"/>
              <a:cs typeface="Verdana"/>
              <a:sym typeface="Verdana"/>
            </a:endParaRPr>
          </a:p>
          <a:p>
            <a:pPr marL="457200" lvl="0" indent="-342900" algn="l" rtl="0">
              <a:spcBef>
                <a:spcPts val="0"/>
              </a:spcBef>
              <a:spcAft>
                <a:spcPts val="0"/>
              </a:spcAft>
              <a:buSzPts val="1800"/>
              <a:buChar char="●"/>
            </a:pPr>
            <a:r>
              <a:rPr lang="en">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93" name="Google Shape;193;p2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94" name="Google Shape;194;p29"/>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We will help them to select the most promising leads, i.e. the leads that are most likely to convert into paying customers. </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We are  required to build a model wherein we need to assign a lead score to each of the leads such that the customers with higher lead score have a higher conversion chance</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The CEO, in particular, has given a ballpark of the target lead conversion rate to be 80%.</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685800"/>
            <a:ext cx="9144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89452" y="108071"/>
            <a:ext cx="7076700" cy="4386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3000">
                <a:solidFill>
                  <a:srgbClr val="2A3990"/>
                </a:solidFill>
                <a:latin typeface="Roboto"/>
                <a:ea typeface="Roboto"/>
                <a:cs typeface="Roboto"/>
                <a:sym typeface="Roboto"/>
              </a:rPr>
              <a:t>Lead – Conversion Process</a:t>
            </a:r>
            <a:endParaRPr sz="3600"/>
          </a:p>
        </p:txBody>
      </p:sp>
      <p:grpSp>
        <p:nvGrpSpPr>
          <p:cNvPr id="201" name="Google Shape;201;p30"/>
          <p:cNvGrpSpPr/>
          <p:nvPr/>
        </p:nvGrpSpPr>
        <p:grpSpPr>
          <a:xfrm>
            <a:off x="1027036" y="956657"/>
            <a:ext cx="7517297" cy="3230100"/>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a:solidFill>
                    <a:schemeClr val="lt1"/>
                  </a:solidFill>
                  <a:latin typeface="Corbel"/>
                  <a:ea typeface="Corbel"/>
                  <a:cs typeface="Corbel"/>
                  <a:sym typeface="Corbel"/>
                </a:rPr>
                <a:t>Lead Generation:</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1. Ads on websites like Google</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2. Referrals</a:t>
              </a:r>
              <a:endParaRPr sz="110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30"/>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0" name="Google Shape;210;p30"/>
            <p:cNvSpPr txBox="1"/>
            <p:nvPr/>
          </p:nvSpPr>
          <p:spPr>
            <a:xfrm>
              <a:off x="616017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30"/>
            <p:cNvSpPr txBox="1"/>
            <p:nvPr/>
          </p:nvSpPr>
          <p:spPr>
            <a:xfrm>
              <a:off x="8184069"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213" name="Google Shape;213;p30"/>
          <p:cNvSpPr txBox="1"/>
          <p:nvPr/>
        </p:nvSpPr>
        <p:spPr>
          <a:xfrm rot="-5400000">
            <a:off x="-282226" y="2238727"/>
            <a:ext cx="1578000" cy="48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b="1">
                <a:solidFill>
                  <a:schemeClr val="dk1"/>
                </a:solidFill>
                <a:latin typeface="Corbel"/>
                <a:ea typeface="Corbel"/>
                <a:cs typeface="Corbel"/>
                <a:sym typeface="Corbel"/>
              </a:rPr>
              <a:t>Lead to Conversion process</a:t>
            </a:r>
            <a:endParaRPr sz="1100" b="1"/>
          </a:p>
        </p:txBody>
      </p:sp>
      <p:sp>
        <p:nvSpPr>
          <p:cNvPr id="214" name="Google Shape;214;p30"/>
          <p:cNvSpPr/>
          <p:nvPr/>
        </p:nvSpPr>
        <p:spPr>
          <a:xfrm rot="-5400000">
            <a:off x="4662654" y="3217729"/>
            <a:ext cx="1816500" cy="1818900"/>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0"/>
          <p:cNvSpPr txBox="1"/>
          <p:nvPr/>
        </p:nvSpPr>
        <p:spPr>
          <a:xfrm>
            <a:off x="4661441" y="3673131"/>
            <a:ext cx="1818900"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1">
                <a:solidFill>
                  <a:schemeClr val="lt1"/>
                </a:solidFill>
                <a:latin typeface="Corbel"/>
                <a:ea typeface="Corbel"/>
                <a:cs typeface="Corbel"/>
                <a:sym typeface="Corbel"/>
              </a:rPr>
              <a:t>Proposed Solution: </a:t>
            </a:r>
            <a:endParaRPr sz="1100"/>
          </a:p>
          <a:p>
            <a:pPr marL="0" marR="0" lvl="0" indent="0" algn="ctr" rtl="0">
              <a:spcBef>
                <a:spcPts val="0"/>
              </a:spcBef>
              <a:spcAft>
                <a:spcPts val="0"/>
              </a:spcAft>
              <a:buNone/>
            </a:pPr>
            <a:r>
              <a:rPr lang="en" sz="1400">
                <a:solidFill>
                  <a:schemeClr val="lt1"/>
                </a:solidFill>
                <a:latin typeface="Corbel"/>
                <a:ea typeface="Corbel"/>
                <a:cs typeface="Corbel"/>
                <a:sym typeface="Corbel"/>
              </a:rPr>
              <a:t>A model to filter leads so that leads to conversion ratio is  80%+</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a:t>
            </a:r>
            <a:endParaRPr/>
          </a:p>
        </p:txBody>
      </p:sp>
      <p:sp>
        <p:nvSpPr>
          <p:cNvPr id="221" name="Google Shape;221;p31"/>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Selection of Hot Leads</a:t>
            </a:r>
            <a:endParaRPr>
              <a:solidFill>
                <a:schemeClr val="lt1"/>
              </a:solidFill>
            </a:endParaRPr>
          </a:p>
        </p:txBody>
      </p:sp>
      <p:sp>
        <p:nvSpPr>
          <p:cNvPr id="223" name="Google Shape;223;p31"/>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Leads Clustering</a:t>
            </a:r>
            <a:endParaRPr sz="1600" b="1"/>
          </a:p>
          <a:p>
            <a:pPr marL="0" lvl="0" indent="0" algn="just" rtl="0">
              <a:spcBef>
                <a:spcPts val="800"/>
              </a:spcBef>
              <a:spcAft>
                <a:spcPts val="800"/>
              </a:spcAft>
              <a:buNone/>
            </a:pPr>
            <a:r>
              <a:rPr lang="en" sz="1600"/>
              <a:t>We cluster the leads into certain categories based on their tendency or probability to convert, thus, getting a smaller section of hot leads to focus more on.</a:t>
            </a:r>
            <a:endParaRPr sz="1600"/>
          </a:p>
        </p:txBody>
      </p:sp>
      <p:sp>
        <p:nvSpPr>
          <p:cNvPr id="224" name="Google Shape;224;p31"/>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5" name="Google Shape;225;p31"/>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Communicating with Hot Leads</a:t>
            </a:r>
            <a:endParaRPr dirty="0">
              <a:solidFill>
                <a:schemeClr val="lt1"/>
              </a:solidFill>
            </a:endParaRPr>
          </a:p>
        </p:txBody>
      </p:sp>
      <p:sp>
        <p:nvSpPr>
          <p:cNvPr id="226" name="Google Shape;226;p31"/>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Focus Communication</a:t>
            </a:r>
            <a:endParaRPr sz="1600" b="1" dirty="0"/>
          </a:p>
          <a:p>
            <a:pPr marL="0" lvl="0" indent="0" algn="just" rtl="0">
              <a:spcBef>
                <a:spcPts val="800"/>
              </a:spcBef>
              <a:spcAft>
                <a:spcPts val="800"/>
              </a:spcAft>
              <a:buNone/>
            </a:pPr>
            <a:r>
              <a:rPr lang="en" sz="1600" dirty="0"/>
              <a:t>Since we would have a smaller set of leads to have communication with, we might make more impact with effective communication.</a:t>
            </a:r>
            <a:endParaRPr sz="1600" dirty="0"/>
          </a:p>
        </p:txBody>
      </p:sp>
      <p:sp>
        <p:nvSpPr>
          <p:cNvPr id="227" name="Google Shape;227;p31"/>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8" name="Google Shape;228;p31"/>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Conversion of Hot Leads</a:t>
            </a:r>
            <a:endParaRPr>
              <a:solidFill>
                <a:schemeClr val="lt1"/>
              </a:solidFill>
            </a:endParaRPr>
          </a:p>
        </p:txBody>
      </p:sp>
      <p:sp>
        <p:nvSpPr>
          <p:cNvPr id="229" name="Google Shape;229;p31"/>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Increase conversion</a:t>
            </a:r>
            <a:endParaRPr sz="1600" b="1"/>
          </a:p>
          <a:p>
            <a:pPr marL="0" lvl="0" indent="0" algn="just" rtl="0">
              <a:spcBef>
                <a:spcPts val="800"/>
              </a:spcBef>
              <a:spcAft>
                <a:spcPts val="800"/>
              </a:spcAft>
              <a:buNone/>
            </a:pPr>
            <a:r>
              <a:rPr lang="en" sz="1600"/>
              <a:t>Since we focussed on hot leads, which were more probable to convert, we would have a better conversion rate, and hence we can achieve the 80% target.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235" name="Google Shape;235;p3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Selection of Hot Leads</a:t>
            </a:r>
            <a:endParaRPr/>
          </a:p>
        </p:txBody>
      </p:sp>
      <p:sp>
        <p:nvSpPr>
          <p:cNvPr id="236" name="Google Shape;236;p3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 our Problem Solution, the crucial part is to accurately identify hot leads.</a:t>
            </a:r>
            <a:endParaRPr/>
          </a:p>
          <a:p>
            <a:pPr marL="0" lvl="0" indent="0" algn="l" rtl="0">
              <a:spcBef>
                <a:spcPts val="1600"/>
              </a:spcBef>
              <a:spcAft>
                <a:spcPts val="0"/>
              </a:spcAft>
              <a:buNone/>
            </a:pPr>
            <a:r>
              <a:rPr lang="en"/>
              <a:t>The more accurate we obtain the hot lead, the more chance we get of higher conversion ratio.</a:t>
            </a:r>
            <a:endParaRPr/>
          </a:p>
          <a:p>
            <a:pPr marL="0" lvl="0" indent="0" algn="l" rtl="0">
              <a:spcBef>
                <a:spcPts val="1600"/>
              </a:spcBef>
              <a:spcAft>
                <a:spcPts val="1600"/>
              </a:spcAft>
              <a:buNone/>
            </a:pPr>
            <a:r>
              <a:rPr lang="en"/>
              <a:t>Since we have a target of 80% conversion rate, we would want to obtain a high accuracy in obtaining hot leads.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TotalTime>
  <Words>1167</Words>
  <Application>Microsoft Office PowerPoint</Application>
  <PresentationFormat>On-screen Show (16:9)</PresentationFormat>
  <Paragraphs>117</Paragraphs>
  <Slides>29</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Roboto</vt:lpstr>
      <vt:lpstr>Noto Sans Symbols</vt:lpstr>
      <vt:lpstr>Verdana</vt:lpstr>
      <vt:lpstr>Corbel</vt:lpstr>
      <vt:lpstr>Arial</vt:lpstr>
      <vt:lpstr>Geometric</vt:lpstr>
      <vt:lpstr>Frame</vt:lpstr>
      <vt:lpstr>X Education - Lead Scoring Case Study</vt:lpstr>
      <vt:lpstr>Background</vt:lpstr>
      <vt:lpstr>Background</vt:lpstr>
      <vt:lpstr>Problem Statement</vt:lpstr>
      <vt:lpstr>Problem Statement</vt:lpstr>
      <vt:lpstr>PowerPoint Presentation</vt:lpstr>
      <vt:lpstr>Proposed Solution</vt:lpstr>
      <vt:lpstr>Solution</vt:lpstr>
      <vt:lpstr>Implementation</vt:lpstr>
      <vt:lpstr>PowerPoint Presentation</vt:lpstr>
      <vt:lpstr>PowerPoint Presentation</vt:lpstr>
      <vt:lpstr>Plots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Inferences from Model</vt:lpstr>
      <vt:lpstr>Inferences from Model</vt:lpstr>
      <vt:lpstr>Conclusion 1 (LR Model)</vt:lpstr>
      <vt:lpstr>Conclusion 2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cp:lastModifiedBy>Manoharan, Dhanush</cp:lastModifiedBy>
  <cp:revision>1</cp:revision>
  <dcterms:modified xsi:type="dcterms:W3CDTF">2023-04-23T06:22:24Z</dcterms:modified>
</cp:coreProperties>
</file>