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p:scale>
          <a:sx n="75" d="100"/>
          <a:sy n="75" d="100"/>
        </p:scale>
        <p:origin x="213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CREDIT EDA CASE STUDY</a:t>
            </a:r>
            <a:endParaRPr lang="en-IN" dirty="0"/>
          </a:p>
        </p:txBody>
      </p:sp>
      <p:sp>
        <p:nvSpPr>
          <p:cNvPr id="3" name="Subtitle 2"/>
          <p:cNvSpPr>
            <a:spLocks noGrp="1"/>
          </p:cNvSpPr>
          <p:nvPr>
            <p:ph type="subTitle" idx="1"/>
          </p:nvPr>
        </p:nvSpPr>
        <p:spPr/>
        <p:txBody>
          <a:bodyPr/>
          <a:lstStyle/>
          <a:p>
            <a:r>
              <a:rPr lang="en-IN" dirty="0" smtClean="0"/>
              <a:t>BY Amaresh DUTTA &amp; DHANUSH </a:t>
            </a:r>
            <a:endParaRPr lang="en-IN" dirty="0"/>
          </a:p>
        </p:txBody>
      </p:sp>
    </p:spTree>
    <p:extLst>
      <p:ext uri="{BB962C8B-B14F-4D97-AF65-F5344CB8AC3E}">
        <p14:creationId xmlns:p14="http://schemas.microsoft.com/office/powerpoint/2010/main" val="154618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7861271" cy="1478570"/>
          </a:xfrm>
        </p:spPr>
        <p:txBody>
          <a:bodyPr/>
          <a:lstStyle/>
          <a:p>
            <a:r>
              <a:rPr lang="en-IN" dirty="0"/>
              <a:t>DISTRIBUTION OF </a:t>
            </a:r>
            <a:r>
              <a:rPr lang="en-IN" dirty="0" smtClean="0"/>
              <a:t>AGE_GROUP </a:t>
            </a:r>
            <a:r>
              <a:rPr lang="en-IN" dirty="0"/>
              <a:t>FOR non-defaulters and defaulters</a:t>
            </a:r>
          </a:p>
        </p:txBody>
      </p:sp>
      <p:sp>
        <p:nvSpPr>
          <p:cNvPr id="3" name="Content Placeholder 2"/>
          <p:cNvSpPr>
            <a:spLocks noGrp="1"/>
          </p:cNvSpPr>
          <p:nvPr>
            <p:ph idx="1"/>
          </p:nvPr>
        </p:nvSpPr>
        <p:spPr>
          <a:xfrm>
            <a:off x="1141412" y="2249487"/>
            <a:ext cx="3109439" cy="3541714"/>
          </a:xfrm>
        </p:spPr>
        <p:txBody>
          <a:bodyPr>
            <a:normAutofit fontScale="70000" lnSpcReduction="20000"/>
          </a:bodyPr>
          <a:lstStyle/>
          <a:p>
            <a:r>
              <a:rPr lang="en-US" dirty="0"/>
              <a:t>We see that (25,30] age group tend to default more often. So they are the riskiest people to loan to.</a:t>
            </a:r>
          </a:p>
          <a:p>
            <a:r>
              <a:rPr lang="en-US" dirty="0"/>
              <a:t>With increasing age group, people tend to default less starting from the age 25. </a:t>
            </a:r>
            <a:endParaRPr lang="en-US" dirty="0" smtClean="0"/>
          </a:p>
          <a:p>
            <a:r>
              <a:rPr lang="en-US" dirty="0" smtClean="0"/>
              <a:t>One </a:t>
            </a:r>
            <a:r>
              <a:rPr lang="en-US" dirty="0"/>
              <a:t>of the reasons could be they get employed around that age and with increasing age, their salary also increases.</a:t>
            </a:r>
            <a:endParaRPr lang="en-IN" dirty="0"/>
          </a:p>
        </p:txBody>
      </p:sp>
      <p:pic>
        <p:nvPicPr>
          <p:cNvPr id="4" name="Picture 3"/>
          <p:cNvPicPr>
            <a:picLocks noChangeAspect="1"/>
          </p:cNvPicPr>
          <p:nvPr/>
        </p:nvPicPr>
        <p:blipFill>
          <a:blip r:embed="rId2"/>
          <a:stretch>
            <a:fillRect/>
          </a:stretch>
        </p:blipFill>
        <p:spPr>
          <a:xfrm>
            <a:off x="4250851" y="2249487"/>
            <a:ext cx="7456800" cy="2671648"/>
          </a:xfrm>
          <a:prstGeom prst="rect">
            <a:avLst/>
          </a:prstGeom>
        </p:spPr>
      </p:pic>
    </p:spTree>
    <p:extLst>
      <p:ext uri="{BB962C8B-B14F-4D97-AF65-F5344CB8AC3E}">
        <p14:creationId xmlns:p14="http://schemas.microsoft.com/office/powerpoint/2010/main" val="195371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8060776" cy="1478570"/>
          </a:xfrm>
        </p:spPr>
        <p:txBody>
          <a:bodyPr/>
          <a:lstStyle/>
          <a:p>
            <a:r>
              <a:rPr lang="en-IN" dirty="0"/>
              <a:t>DISTRIBUTION OF </a:t>
            </a:r>
            <a:r>
              <a:rPr lang="en-IN" dirty="0" smtClean="0"/>
              <a:t>INCOME_GROUP </a:t>
            </a:r>
            <a:r>
              <a:rPr lang="en-IN" dirty="0"/>
              <a:t>FOR non-defaulters and defaulters</a:t>
            </a:r>
          </a:p>
        </p:txBody>
      </p:sp>
      <p:sp>
        <p:nvSpPr>
          <p:cNvPr id="3" name="Content Placeholder 2"/>
          <p:cNvSpPr>
            <a:spLocks noGrp="1"/>
          </p:cNvSpPr>
          <p:nvPr>
            <p:ph idx="1"/>
          </p:nvPr>
        </p:nvSpPr>
        <p:spPr>
          <a:xfrm>
            <a:off x="1141412" y="2249487"/>
            <a:ext cx="2890261" cy="3541714"/>
          </a:xfrm>
        </p:spPr>
        <p:txBody>
          <a:bodyPr>
            <a:normAutofit fontScale="92500"/>
          </a:bodyPr>
          <a:lstStyle/>
          <a:p>
            <a:r>
              <a:rPr lang="en-US" dirty="0"/>
              <a:t>The Very High income group tend to default less often. They contribute 12.4% to the total number of defaulters, while they contribute 15.6% to the Non-Defaulters.</a:t>
            </a:r>
            <a:endParaRPr lang="en-IN" dirty="0"/>
          </a:p>
        </p:txBody>
      </p:sp>
      <p:pic>
        <p:nvPicPr>
          <p:cNvPr id="6" name="Picture 5"/>
          <p:cNvPicPr>
            <a:picLocks noChangeAspect="1"/>
          </p:cNvPicPr>
          <p:nvPr/>
        </p:nvPicPr>
        <p:blipFill>
          <a:blip r:embed="rId2"/>
          <a:stretch>
            <a:fillRect/>
          </a:stretch>
        </p:blipFill>
        <p:spPr>
          <a:xfrm>
            <a:off x="4242782" y="2307675"/>
            <a:ext cx="7378747" cy="2663335"/>
          </a:xfrm>
          <a:prstGeom prst="rect">
            <a:avLst/>
          </a:prstGeom>
        </p:spPr>
      </p:pic>
    </p:spTree>
    <p:extLst>
      <p:ext uri="{BB962C8B-B14F-4D97-AF65-F5344CB8AC3E}">
        <p14:creationId xmlns:p14="http://schemas.microsoft.com/office/powerpoint/2010/main" val="394092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OF </a:t>
            </a:r>
            <a:r>
              <a:rPr lang="en-IN" dirty="0" smtClean="0"/>
              <a:t>NAME_EDUCATION_TYPE </a:t>
            </a:r>
            <a:r>
              <a:rPr lang="en-IN" dirty="0"/>
              <a:t>FOR non-defaulters and defaulters</a:t>
            </a:r>
          </a:p>
        </p:txBody>
      </p:sp>
      <p:sp>
        <p:nvSpPr>
          <p:cNvPr id="3" name="Content Placeholder 2"/>
          <p:cNvSpPr>
            <a:spLocks noGrp="1"/>
          </p:cNvSpPr>
          <p:nvPr>
            <p:ph idx="1"/>
          </p:nvPr>
        </p:nvSpPr>
        <p:spPr>
          <a:xfrm>
            <a:off x="1141412" y="2249487"/>
            <a:ext cx="3006639" cy="3541714"/>
          </a:xfrm>
        </p:spPr>
        <p:txBody>
          <a:bodyPr>
            <a:normAutofit fontScale="92500" lnSpcReduction="10000"/>
          </a:bodyPr>
          <a:lstStyle/>
          <a:p>
            <a:r>
              <a:rPr lang="en-US" dirty="0"/>
              <a:t>Almost all of the Education categories are equally likely to default except for the higher educated ones who are less likely to default and secondary educated people are more likely to default</a:t>
            </a:r>
            <a:endParaRPr lang="en-IN" dirty="0"/>
          </a:p>
        </p:txBody>
      </p:sp>
      <p:pic>
        <p:nvPicPr>
          <p:cNvPr id="5" name="Picture 4"/>
          <p:cNvPicPr>
            <a:picLocks noChangeAspect="1"/>
          </p:cNvPicPr>
          <p:nvPr/>
        </p:nvPicPr>
        <p:blipFill>
          <a:blip r:embed="rId2"/>
          <a:stretch>
            <a:fillRect/>
          </a:stretch>
        </p:blipFill>
        <p:spPr>
          <a:xfrm>
            <a:off x="4218073" y="2249487"/>
            <a:ext cx="7545458" cy="3112222"/>
          </a:xfrm>
          <a:prstGeom prst="rect">
            <a:avLst/>
          </a:prstGeom>
        </p:spPr>
      </p:pic>
    </p:spTree>
    <p:extLst>
      <p:ext uri="{BB962C8B-B14F-4D97-AF65-F5344CB8AC3E}">
        <p14:creationId xmlns:p14="http://schemas.microsoft.com/office/powerpoint/2010/main" val="286741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174682" cy="1478570"/>
          </a:xfrm>
        </p:spPr>
        <p:txBody>
          <a:bodyPr/>
          <a:lstStyle/>
          <a:p>
            <a:r>
              <a:rPr lang="en-IN" dirty="0"/>
              <a:t>DISTRIBUTION OF </a:t>
            </a:r>
            <a:r>
              <a:rPr lang="en-IN" dirty="0" smtClean="0"/>
              <a:t>REGION_RATING_CLIENT </a:t>
            </a:r>
            <a:r>
              <a:rPr lang="en-IN" dirty="0"/>
              <a:t>FOR non-defaulters and defaulters</a:t>
            </a:r>
          </a:p>
        </p:txBody>
      </p:sp>
      <p:sp>
        <p:nvSpPr>
          <p:cNvPr id="3" name="Content Placeholder 2"/>
          <p:cNvSpPr>
            <a:spLocks noGrp="1"/>
          </p:cNvSpPr>
          <p:nvPr>
            <p:ph idx="1"/>
          </p:nvPr>
        </p:nvSpPr>
        <p:spPr>
          <a:xfrm>
            <a:off x="1141412" y="2249487"/>
            <a:ext cx="3048203" cy="3541714"/>
          </a:xfrm>
        </p:spPr>
        <p:txBody>
          <a:bodyPr>
            <a:normAutofit fontScale="77500" lnSpcReduction="20000"/>
          </a:bodyPr>
          <a:lstStyle/>
          <a:p>
            <a:r>
              <a:rPr lang="en-US" dirty="0"/>
              <a:t>More people from second tier regions tend to apply for loans.</a:t>
            </a:r>
          </a:p>
          <a:p>
            <a:r>
              <a:rPr lang="en-US" dirty="0"/>
              <a:t>We can infer that people living in better areas(Rating 3) tend contribute more to the defaulters by their weightage.</a:t>
            </a:r>
          </a:p>
          <a:p>
            <a:r>
              <a:rPr lang="en-US" dirty="0"/>
              <a:t>People living in 1 rated areas</a:t>
            </a:r>
            <a:endParaRPr lang="en-IN" dirty="0"/>
          </a:p>
        </p:txBody>
      </p:sp>
      <p:pic>
        <p:nvPicPr>
          <p:cNvPr id="4" name="Picture 3"/>
          <p:cNvPicPr>
            <a:picLocks noChangeAspect="1"/>
          </p:cNvPicPr>
          <p:nvPr/>
        </p:nvPicPr>
        <p:blipFill>
          <a:blip r:embed="rId2"/>
          <a:stretch>
            <a:fillRect/>
          </a:stretch>
        </p:blipFill>
        <p:spPr>
          <a:xfrm>
            <a:off x="4114800" y="2307676"/>
            <a:ext cx="7651542" cy="2613459"/>
          </a:xfrm>
          <a:prstGeom prst="rect">
            <a:avLst/>
          </a:prstGeom>
        </p:spPr>
      </p:pic>
    </p:spTree>
    <p:extLst>
      <p:ext uri="{BB962C8B-B14F-4D97-AF65-F5344CB8AC3E}">
        <p14:creationId xmlns:p14="http://schemas.microsoft.com/office/powerpoint/2010/main" val="410400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165" y="2439006"/>
            <a:ext cx="9905998" cy="1478570"/>
          </a:xfrm>
        </p:spPr>
        <p:txBody>
          <a:bodyPr/>
          <a:lstStyle/>
          <a:p>
            <a:r>
              <a:rPr lang="en-IN" dirty="0"/>
              <a:t>Univariate continuous variable analysis</a:t>
            </a:r>
          </a:p>
        </p:txBody>
      </p:sp>
    </p:spTree>
    <p:extLst>
      <p:ext uri="{BB962C8B-B14F-4D97-AF65-F5344CB8AC3E}">
        <p14:creationId xmlns:p14="http://schemas.microsoft.com/office/powerpoint/2010/main" val="3434815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OF </a:t>
            </a:r>
            <a:r>
              <a:rPr lang="en-IN" dirty="0" smtClean="0"/>
              <a:t>CREDIT_INCOME_RATIO </a:t>
            </a:r>
            <a:r>
              <a:rPr lang="en-IN" dirty="0"/>
              <a:t>FOR non-defaulters and defaulters</a:t>
            </a:r>
          </a:p>
        </p:txBody>
      </p:sp>
      <p:sp>
        <p:nvSpPr>
          <p:cNvPr id="3" name="Content Placeholder 2"/>
          <p:cNvSpPr>
            <a:spLocks noGrp="1"/>
          </p:cNvSpPr>
          <p:nvPr>
            <p:ph idx="1"/>
          </p:nvPr>
        </p:nvSpPr>
        <p:spPr>
          <a:xfrm>
            <a:off x="1141413" y="2249487"/>
            <a:ext cx="3604776" cy="3541714"/>
          </a:xfrm>
        </p:spPr>
        <p:txBody>
          <a:bodyPr>
            <a:normAutofit fontScale="77500" lnSpcReduction="20000"/>
          </a:bodyPr>
          <a:lstStyle/>
          <a:p>
            <a:r>
              <a:rPr lang="en-US" dirty="0"/>
              <a:t>Credit income ratio the ratio of AMT_CREDIT/AMT_INCOME_TOTAL.</a:t>
            </a:r>
          </a:p>
          <a:p>
            <a:r>
              <a:rPr lang="en-US" dirty="0"/>
              <a:t>Although there doesn't seem to be a clear </a:t>
            </a:r>
            <a:r>
              <a:rPr lang="en-US" dirty="0" smtClean="0"/>
              <a:t>distinguish </a:t>
            </a:r>
            <a:r>
              <a:rPr lang="en-US" dirty="0"/>
              <a:t>between the group which defaulted vs the group which didn't when compared using the ratio, we can see that when the CREDIT_INCOME_RATIO is more than 50, people default.</a:t>
            </a:r>
            <a:endParaRPr lang="en-IN" dirty="0"/>
          </a:p>
        </p:txBody>
      </p:sp>
      <p:pic>
        <p:nvPicPr>
          <p:cNvPr id="4" name="Picture 3"/>
          <p:cNvPicPr>
            <a:picLocks noChangeAspect="1"/>
          </p:cNvPicPr>
          <p:nvPr/>
        </p:nvPicPr>
        <p:blipFill>
          <a:blip r:embed="rId2"/>
          <a:stretch>
            <a:fillRect/>
          </a:stretch>
        </p:blipFill>
        <p:spPr>
          <a:xfrm>
            <a:off x="4746188" y="2249487"/>
            <a:ext cx="7219458" cy="2738149"/>
          </a:xfrm>
          <a:prstGeom prst="rect">
            <a:avLst/>
          </a:prstGeom>
        </p:spPr>
      </p:pic>
    </p:spTree>
    <p:extLst>
      <p:ext uri="{BB962C8B-B14F-4D97-AF65-F5344CB8AC3E}">
        <p14:creationId xmlns:p14="http://schemas.microsoft.com/office/powerpoint/2010/main" val="300523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OF </a:t>
            </a:r>
            <a:r>
              <a:rPr lang="en-IN" dirty="0" smtClean="0"/>
              <a:t>days_employed </a:t>
            </a:r>
            <a:r>
              <a:rPr lang="en-IN" dirty="0"/>
              <a:t>FOR non-defaulters and defaulters</a:t>
            </a:r>
          </a:p>
        </p:txBody>
      </p:sp>
      <p:sp>
        <p:nvSpPr>
          <p:cNvPr id="3" name="Content Placeholder 2"/>
          <p:cNvSpPr>
            <a:spLocks noGrp="1"/>
          </p:cNvSpPr>
          <p:nvPr>
            <p:ph idx="1"/>
          </p:nvPr>
        </p:nvSpPr>
        <p:spPr>
          <a:xfrm>
            <a:off x="1141412" y="2249487"/>
            <a:ext cx="2507875" cy="2505393"/>
          </a:xfrm>
        </p:spPr>
        <p:txBody>
          <a:bodyPr>
            <a:normAutofit fontScale="77500" lnSpcReduction="20000"/>
          </a:bodyPr>
          <a:lstStyle/>
          <a:p>
            <a:r>
              <a:rPr lang="en-IN" dirty="0" smtClean="0"/>
              <a:t>It is evident that tenured employee falls more on non-defaulters category and was better repaying compared to less tenured employee</a:t>
            </a:r>
            <a:endParaRPr lang="en-IN" dirty="0"/>
          </a:p>
        </p:txBody>
      </p:sp>
      <p:pic>
        <p:nvPicPr>
          <p:cNvPr id="4" name="Picture 3"/>
          <p:cNvPicPr>
            <a:picLocks noChangeAspect="1"/>
          </p:cNvPicPr>
          <p:nvPr/>
        </p:nvPicPr>
        <p:blipFill>
          <a:blip r:embed="rId2"/>
          <a:stretch>
            <a:fillRect/>
          </a:stretch>
        </p:blipFill>
        <p:spPr>
          <a:xfrm>
            <a:off x="3902999" y="2249487"/>
            <a:ext cx="7669622" cy="2965363"/>
          </a:xfrm>
          <a:prstGeom prst="rect">
            <a:avLst/>
          </a:prstGeom>
        </p:spPr>
      </p:pic>
    </p:spTree>
    <p:extLst>
      <p:ext uri="{BB962C8B-B14F-4D97-AF65-F5344CB8AC3E}">
        <p14:creationId xmlns:p14="http://schemas.microsoft.com/office/powerpoint/2010/main" val="145762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191307" cy="1478570"/>
          </a:xfrm>
        </p:spPr>
        <p:txBody>
          <a:bodyPr/>
          <a:lstStyle/>
          <a:p>
            <a:r>
              <a:rPr lang="en-IN" dirty="0"/>
              <a:t>DISTRIBUTION OF </a:t>
            </a:r>
            <a:r>
              <a:rPr lang="en-IN" dirty="0" smtClean="0"/>
              <a:t>CNT_FAM_MEMBERS </a:t>
            </a:r>
            <a:r>
              <a:rPr lang="en-IN" dirty="0"/>
              <a:t>FOR non-defaulters and defaulters</a:t>
            </a:r>
          </a:p>
        </p:txBody>
      </p:sp>
      <p:sp>
        <p:nvSpPr>
          <p:cNvPr id="3" name="Content Placeholder 2"/>
          <p:cNvSpPr>
            <a:spLocks noGrp="1"/>
          </p:cNvSpPr>
          <p:nvPr>
            <p:ph idx="1"/>
          </p:nvPr>
        </p:nvSpPr>
        <p:spPr>
          <a:xfrm>
            <a:off x="1141413" y="2164820"/>
            <a:ext cx="3007254" cy="4176713"/>
          </a:xfrm>
        </p:spPr>
        <p:txBody>
          <a:bodyPr>
            <a:normAutofit/>
          </a:bodyPr>
          <a:lstStyle/>
          <a:p>
            <a:r>
              <a:rPr lang="en-IN" sz="1600" dirty="0" smtClean="0"/>
              <a:t>The graph shows that CNT_FAM_MEMBERS non-defaulters had higher loan application count when compared to defaulters</a:t>
            </a:r>
            <a:endParaRPr lang="en-IN" sz="1600" dirty="0"/>
          </a:p>
        </p:txBody>
      </p:sp>
      <p:pic>
        <p:nvPicPr>
          <p:cNvPr id="5" name="Picture 4"/>
          <p:cNvPicPr>
            <a:picLocks noChangeAspect="1"/>
          </p:cNvPicPr>
          <p:nvPr/>
        </p:nvPicPr>
        <p:blipFill>
          <a:blip r:embed="rId2"/>
          <a:stretch>
            <a:fillRect/>
          </a:stretch>
        </p:blipFill>
        <p:spPr>
          <a:xfrm>
            <a:off x="3986781" y="2097088"/>
            <a:ext cx="7753561" cy="2938192"/>
          </a:xfrm>
          <a:prstGeom prst="rect">
            <a:avLst/>
          </a:prstGeom>
        </p:spPr>
      </p:pic>
    </p:spTree>
    <p:extLst>
      <p:ext uri="{BB962C8B-B14F-4D97-AF65-F5344CB8AC3E}">
        <p14:creationId xmlns:p14="http://schemas.microsoft.com/office/powerpoint/2010/main" val="3392817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784" y="2522133"/>
            <a:ext cx="9905998" cy="1478570"/>
          </a:xfrm>
        </p:spPr>
        <p:txBody>
          <a:bodyPr/>
          <a:lstStyle/>
          <a:p>
            <a:r>
              <a:rPr lang="en-US" dirty="0"/>
              <a:t>Bivariate Analysis of numerical variables</a:t>
            </a:r>
            <a:endParaRPr lang="en-IN" dirty="0"/>
          </a:p>
        </p:txBody>
      </p:sp>
    </p:spTree>
    <p:extLst>
      <p:ext uri="{BB962C8B-B14F-4D97-AF65-F5344CB8AC3E}">
        <p14:creationId xmlns:p14="http://schemas.microsoft.com/office/powerpoint/2010/main" val="2248422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280274" cy="1478570"/>
          </a:xfrm>
        </p:spPr>
        <p:txBody>
          <a:bodyPr>
            <a:normAutofit fontScale="90000"/>
          </a:bodyPr>
          <a:lstStyle/>
          <a:p>
            <a:r>
              <a:rPr lang="en-IN" dirty="0"/>
              <a:t>DISTRIBUTION OF </a:t>
            </a:r>
            <a:r>
              <a:rPr lang="en-IN" dirty="0" smtClean="0"/>
              <a:t>AMT_CREDIT VS CNT_FAM_MEMBERS </a:t>
            </a:r>
            <a:r>
              <a:rPr lang="en-IN" dirty="0"/>
              <a:t>FOR non-defaulters and defaulters</a:t>
            </a:r>
          </a:p>
        </p:txBody>
      </p:sp>
      <p:sp>
        <p:nvSpPr>
          <p:cNvPr id="3" name="Content Placeholder 2"/>
          <p:cNvSpPr>
            <a:spLocks noGrp="1"/>
          </p:cNvSpPr>
          <p:nvPr>
            <p:ph idx="1"/>
          </p:nvPr>
        </p:nvSpPr>
        <p:spPr>
          <a:xfrm>
            <a:off x="1141413" y="2249487"/>
            <a:ext cx="3505402" cy="2970906"/>
          </a:xfrm>
        </p:spPr>
        <p:txBody>
          <a:bodyPr>
            <a:normAutofit fontScale="77500" lnSpcReduction="20000"/>
          </a:bodyPr>
          <a:lstStyle/>
          <a:p>
            <a:r>
              <a:rPr lang="en-US" dirty="0"/>
              <a:t>We can see that the density in the lower left corner is similar in both the case, so the people are equally likely to default if the family is small and the AMT_CREDIT is low. </a:t>
            </a:r>
            <a:endParaRPr lang="en-US" dirty="0" smtClean="0"/>
          </a:p>
          <a:p>
            <a:r>
              <a:rPr lang="en-US" dirty="0" smtClean="0"/>
              <a:t>We </a:t>
            </a:r>
            <a:r>
              <a:rPr lang="en-US" dirty="0"/>
              <a:t>can observe that larger families and people with larger AMT_CREDIT default less often</a:t>
            </a:r>
            <a:endParaRPr lang="en-IN" dirty="0"/>
          </a:p>
        </p:txBody>
      </p:sp>
      <p:pic>
        <p:nvPicPr>
          <p:cNvPr id="4" name="Picture 3"/>
          <p:cNvPicPr>
            <a:picLocks noChangeAspect="1"/>
          </p:cNvPicPr>
          <p:nvPr/>
        </p:nvPicPr>
        <p:blipFill>
          <a:blip r:embed="rId2"/>
          <a:stretch>
            <a:fillRect/>
          </a:stretch>
        </p:blipFill>
        <p:spPr>
          <a:xfrm>
            <a:off x="4646815" y="2097088"/>
            <a:ext cx="7132524" cy="2865610"/>
          </a:xfrm>
          <a:prstGeom prst="rect">
            <a:avLst/>
          </a:prstGeom>
        </p:spPr>
      </p:pic>
    </p:spTree>
    <p:extLst>
      <p:ext uri="{BB962C8B-B14F-4D97-AF65-F5344CB8AC3E}">
        <p14:creationId xmlns:p14="http://schemas.microsoft.com/office/powerpoint/2010/main" val="130419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VARIABLE – DEFAULTER VS NON-DEFAULTER</a:t>
            </a:r>
            <a:endParaRPr lang="en-IN" dirty="0"/>
          </a:p>
        </p:txBody>
      </p:sp>
      <p:sp>
        <p:nvSpPr>
          <p:cNvPr id="3" name="Content Placeholder 2"/>
          <p:cNvSpPr>
            <a:spLocks noGrp="1"/>
          </p:cNvSpPr>
          <p:nvPr>
            <p:ph idx="1"/>
          </p:nvPr>
        </p:nvSpPr>
        <p:spPr>
          <a:xfrm>
            <a:off x="1141413" y="2249487"/>
            <a:ext cx="3252788" cy="3541714"/>
          </a:xfrm>
        </p:spPr>
        <p:txBody>
          <a:bodyPr>
            <a:normAutofit lnSpcReduction="10000"/>
          </a:bodyPr>
          <a:lstStyle/>
          <a:p>
            <a:r>
              <a:rPr lang="en-US" dirty="0"/>
              <a:t>Its clear that there is an imbalance between people who defaulted and who didn't default. </a:t>
            </a:r>
            <a:endParaRPr lang="en-US" dirty="0" smtClean="0"/>
          </a:p>
          <a:p>
            <a:r>
              <a:rPr lang="en-US" dirty="0" smtClean="0"/>
              <a:t>More </a:t>
            </a:r>
            <a:r>
              <a:rPr lang="en-US" dirty="0"/>
              <a:t>than 92% of people didn't default as opposed to 8% who defaulted.</a:t>
            </a:r>
            <a:endParaRPr lang="en-IN" dirty="0"/>
          </a:p>
        </p:txBody>
      </p:sp>
      <p:pic>
        <p:nvPicPr>
          <p:cNvPr id="4" name="Picture 3"/>
          <p:cNvPicPr>
            <a:picLocks noChangeAspect="1"/>
          </p:cNvPicPr>
          <p:nvPr/>
        </p:nvPicPr>
        <p:blipFill>
          <a:blip r:embed="rId2"/>
          <a:stretch>
            <a:fillRect/>
          </a:stretch>
        </p:blipFill>
        <p:spPr>
          <a:xfrm>
            <a:off x="5304851" y="2419658"/>
            <a:ext cx="5893401" cy="2999009"/>
          </a:xfrm>
          <a:prstGeom prst="rect">
            <a:avLst/>
          </a:prstGeom>
        </p:spPr>
      </p:pic>
    </p:spTree>
    <p:extLst>
      <p:ext uri="{BB962C8B-B14F-4D97-AF65-F5344CB8AC3E}">
        <p14:creationId xmlns:p14="http://schemas.microsoft.com/office/powerpoint/2010/main" val="483200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449003" cy="1478570"/>
          </a:xfrm>
        </p:spPr>
        <p:txBody>
          <a:bodyPr>
            <a:normAutofit fontScale="90000"/>
          </a:bodyPr>
          <a:lstStyle/>
          <a:p>
            <a:r>
              <a:rPr lang="en-IN" dirty="0"/>
              <a:t>DISTRIBUTION </a:t>
            </a:r>
            <a:r>
              <a:rPr lang="en-IN" dirty="0" smtClean="0"/>
              <a:t>OF AMT_GOODS_PRICE VS AMT_CREDIT FOR </a:t>
            </a:r>
            <a:r>
              <a:rPr lang="en-IN" dirty="0"/>
              <a:t>non-defaulters and defaulters</a:t>
            </a:r>
          </a:p>
        </p:txBody>
      </p:sp>
      <p:pic>
        <p:nvPicPr>
          <p:cNvPr id="4" name="Picture 3"/>
          <p:cNvPicPr>
            <a:picLocks noChangeAspect="1"/>
          </p:cNvPicPr>
          <p:nvPr/>
        </p:nvPicPr>
        <p:blipFill>
          <a:blip r:embed="rId2"/>
          <a:stretch>
            <a:fillRect/>
          </a:stretch>
        </p:blipFill>
        <p:spPr>
          <a:xfrm>
            <a:off x="1281026" y="2097088"/>
            <a:ext cx="9696450" cy="3514725"/>
          </a:xfrm>
          <a:prstGeom prst="rect">
            <a:avLst/>
          </a:prstGeom>
        </p:spPr>
      </p:pic>
    </p:spTree>
    <p:extLst>
      <p:ext uri="{BB962C8B-B14F-4D97-AF65-F5344CB8AC3E}">
        <p14:creationId xmlns:p14="http://schemas.microsoft.com/office/powerpoint/2010/main" val="3464050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235949"/>
            <a:ext cx="11369041" cy="1478570"/>
          </a:xfrm>
        </p:spPr>
        <p:txBody>
          <a:bodyPr/>
          <a:lstStyle/>
          <a:p>
            <a:r>
              <a:rPr lang="en-US" dirty="0"/>
              <a:t>Data Analysis For Previous Application </a:t>
            </a:r>
            <a:r>
              <a:rPr lang="en-US" dirty="0" smtClean="0"/>
              <a:t>Data (</a:t>
            </a:r>
            <a:r>
              <a:rPr lang="en-US" dirty="0"/>
              <a:t>UNIVARIATE ANALYSIS)</a:t>
            </a:r>
            <a:endParaRPr lang="en-IN" dirty="0"/>
          </a:p>
        </p:txBody>
      </p:sp>
      <p:sp>
        <p:nvSpPr>
          <p:cNvPr id="6" name="Title 1"/>
          <p:cNvSpPr txBox="1">
            <a:spLocks/>
          </p:cNvSpPr>
          <p:nvPr/>
        </p:nvSpPr>
        <p:spPr>
          <a:xfrm>
            <a:off x="1141413" y="189313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7" name="Title 1"/>
          <p:cNvSpPr txBox="1">
            <a:spLocks/>
          </p:cNvSpPr>
          <p:nvPr/>
        </p:nvSpPr>
        <p:spPr>
          <a:xfrm>
            <a:off x="1141413" y="150243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328872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OF NAME_CONTRACT_TYPE</a:t>
            </a:r>
            <a:endParaRPr lang="en-IN" dirty="0"/>
          </a:p>
        </p:txBody>
      </p:sp>
      <p:sp>
        <p:nvSpPr>
          <p:cNvPr id="3" name="Content Placeholder 2"/>
          <p:cNvSpPr>
            <a:spLocks noGrp="1"/>
          </p:cNvSpPr>
          <p:nvPr>
            <p:ph idx="1"/>
          </p:nvPr>
        </p:nvSpPr>
        <p:spPr>
          <a:xfrm>
            <a:off x="1141413" y="2249487"/>
            <a:ext cx="3746472" cy="3541714"/>
          </a:xfrm>
        </p:spPr>
        <p:txBody>
          <a:bodyPr>
            <a:normAutofit/>
          </a:bodyPr>
          <a:lstStyle/>
          <a:p>
            <a:r>
              <a:rPr lang="en-US" sz="1800" dirty="0"/>
              <a:t>From the </a:t>
            </a:r>
            <a:r>
              <a:rPr lang="en-US" sz="1800" dirty="0" smtClean="0"/>
              <a:t>chart</a:t>
            </a:r>
            <a:r>
              <a:rPr lang="en-US" sz="1800" dirty="0"/>
              <a:t>, we can infer that, most of the applications are for 'Cash loan' and 'Consumer loan'. Although the cash loans are refused more often than others.</a:t>
            </a:r>
            <a:endParaRPr lang="en-IN" sz="1800" dirty="0"/>
          </a:p>
        </p:txBody>
      </p:sp>
      <p:pic>
        <p:nvPicPr>
          <p:cNvPr id="4" name="Picture 3"/>
          <p:cNvPicPr>
            <a:picLocks noChangeAspect="1"/>
          </p:cNvPicPr>
          <p:nvPr/>
        </p:nvPicPr>
        <p:blipFill>
          <a:blip r:embed="rId2"/>
          <a:stretch>
            <a:fillRect/>
          </a:stretch>
        </p:blipFill>
        <p:spPr>
          <a:xfrm>
            <a:off x="4887885" y="2249487"/>
            <a:ext cx="6918267" cy="2851641"/>
          </a:xfrm>
          <a:prstGeom prst="rect">
            <a:avLst/>
          </a:prstGeom>
        </p:spPr>
      </p:pic>
    </p:spTree>
    <p:extLst>
      <p:ext uri="{BB962C8B-B14F-4D97-AF65-F5344CB8AC3E}">
        <p14:creationId xmlns:p14="http://schemas.microsoft.com/office/powerpoint/2010/main" val="1818053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OF </a:t>
            </a:r>
            <a:r>
              <a:rPr lang="en-IN" dirty="0" smtClean="0"/>
              <a:t>NAME_PAYMENT_TYPE</a:t>
            </a:r>
            <a:endParaRPr lang="en-IN" dirty="0"/>
          </a:p>
        </p:txBody>
      </p:sp>
      <p:sp>
        <p:nvSpPr>
          <p:cNvPr id="3" name="Content Placeholder 2"/>
          <p:cNvSpPr>
            <a:spLocks noGrp="1"/>
          </p:cNvSpPr>
          <p:nvPr>
            <p:ph idx="1"/>
          </p:nvPr>
        </p:nvSpPr>
        <p:spPr>
          <a:xfrm>
            <a:off x="1141412" y="2249487"/>
            <a:ext cx="3804661" cy="3541714"/>
          </a:xfrm>
        </p:spPr>
        <p:txBody>
          <a:bodyPr>
            <a:normAutofit fontScale="77500" lnSpcReduction="20000"/>
          </a:bodyPr>
          <a:lstStyle/>
          <a:p>
            <a:r>
              <a:rPr lang="en-US" dirty="0"/>
              <a:t>From the </a:t>
            </a:r>
            <a:r>
              <a:rPr lang="en-US" dirty="0" smtClean="0"/>
              <a:t>chart</a:t>
            </a:r>
            <a:r>
              <a:rPr lang="en-US" dirty="0"/>
              <a:t>, we can infer that most of the clients chose to repay the loan using the 'Cash through the bank' option</a:t>
            </a:r>
          </a:p>
          <a:p>
            <a:r>
              <a:rPr lang="en-US" dirty="0"/>
              <a:t>We can also see that 'Non-Cash from your account' &amp; 'Cashless from the account of the employee' options are not at all popular in terms of loan repayment amongst the customers.</a:t>
            </a:r>
            <a:endParaRPr lang="en-IN" dirty="0"/>
          </a:p>
        </p:txBody>
      </p:sp>
      <p:pic>
        <p:nvPicPr>
          <p:cNvPr id="4" name="Picture 3"/>
          <p:cNvPicPr>
            <a:picLocks noChangeAspect="1"/>
          </p:cNvPicPr>
          <p:nvPr/>
        </p:nvPicPr>
        <p:blipFill>
          <a:blip r:embed="rId2"/>
          <a:stretch>
            <a:fillRect/>
          </a:stretch>
        </p:blipFill>
        <p:spPr>
          <a:xfrm>
            <a:off x="4874241" y="1851554"/>
            <a:ext cx="6818226" cy="4337579"/>
          </a:xfrm>
          <a:prstGeom prst="rect">
            <a:avLst/>
          </a:prstGeom>
        </p:spPr>
      </p:pic>
    </p:spTree>
    <p:extLst>
      <p:ext uri="{BB962C8B-B14F-4D97-AF65-F5344CB8AC3E}">
        <p14:creationId xmlns:p14="http://schemas.microsoft.com/office/powerpoint/2010/main" val="3817284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OF </a:t>
            </a:r>
            <a:r>
              <a:rPr lang="en-IN" dirty="0" smtClean="0"/>
              <a:t>NAME_CLIENT_TYPE</a:t>
            </a:r>
            <a:endParaRPr lang="en-IN" dirty="0"/>
          </a:p>
        </p:txBody>
      </p:sp>
      <p:sp>
        <p:nvSpPr>
          <p:cNvPr id="3" name="Content Placeholder 2"/>
          <p:cNvSpPr>
            <a:spLocks noGrp="1"/>
          </p:cNvSpPr>
          <p:nvPr>
            <p:ph idx="1"/>
          </p:nvPr>
        </p:nvSpPr>
        <p:spPr>
          <a:xfrm>
            <a:off x="1141412" y="2249487"/>
            <a:ext cx="3189519" cy="3541714"/>
          </a:xfrm>
        </p:spPr>
        <p:txBody>
          <a:bodyPr>
            <a:normAutofit/>
          </a:bodyPr>
          <a:lstStyle/>
          <a:p>
            <a:r>
              <a:rPr lang="en-US" sz="1800" dirty="0"/>
              <a:t>Most of the loan applications are from repeat customers, out of the total applications 70% of customers are repeaters. They also get refused most often.</a:t>
            </a:r>
            <a:endParaRPr lang="en-IN" sz="1800" dirty="0"/>
          </a:p>
        </p:txBody>
      </p:sp>
      <p:pic>
        <p:nvPicPr>
          <p:cNvPr id="4" name="Picture 3"/>
          <p:cNvPicPr>
            <a:picLocks noChangeAspect="1"/>
          </p:cNvPicPr>
          <p:nvPr/>
        </p:nvPicPr>
        <p:blipFill>
          <a:blip r:embed="rId2"/>
          <a:stretch>
            <a:fillRect/>
          </a:stretch>
        </p:blipFill>
        <p:spPr>
          <a:xfrm>
            <a:off x="4248824" y="2249487"/>
            <a:ext cx="7103677" cy="3619298"/>
          </a:xfrm>
          <a:prstGeom prst="rect">
            <a:avLst/>
          </a:prstGeom>
        </p:spPr>
      </p:pic>
    </p:spTree>
    <p:extLst>
      <p:ext uri="{BB962C8B-B14F-4D97-AF65-F5344CB8AC3E}">
        <p14:creationId xmlns:p14="http://schemas.microsoft.com/office/powerpoint/2010/main" val="2691671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79827"/>
            <a:ext cx="9905998" cy="1478570"/>
          </a:xfrm>
        </p:spPr>
        <p:txBody>
          <a:bodyPr/>
          <a:lstStyle/>
          <a:p>
            <a:r>
              <a:rPr lang="en-US" dirty="0" smtClean="0"/>
              <a:t>Pair plot </a:t>
            </a:r>
            <a:r>
              <a:rPr lang="en-US" dirty="0"/>
              <a:t>to perform bivariate analysis on numerical columns</a:t>
            </a:r>
            <a:endParaRPr lang="en-IN" dirty="0"/>
          </a:p>
        </p:txBody>
      </p:sp>
    </p:spTree>
    <p:extLst>
      <p:ext uri="{BB962C8B-B14F-4D97-AF65-F5344CB8AC3E}">
        <p14:creationId xmlns:p14="http://schemas.microsoft.com/office/powerpoint/2010/main" val="228102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74073" y="194567"/>
            <a:ext cx="6481359" cy="6339259"/>
          </a:xfrm>
          <a:prstGeom prst="rect">
            <a:avLst/>
          </a:prstGeom>
        </p:spPr>
      </p:pic>
      <p:sp>
        <p:nvSpPr>
          <p:cNvPr id="7" name="TextBox 6"/>
          <p:cNvSpPr txBox="1"/>
          <p:nvPr/>
        </p:nvSpPr>
        <p:spPr>
          <a:xfrm>
            <a:off x="964276" y="609596"/>
            <a:ext cx="3607723" cy="5509200"/>
          </a:xfrm>
          <a:prstGeom prst="rect">
            <a:avLst/>
          </a:prstGeom>
          <a:noFill/>
        </p:spPr>
        <p:txBody>
          <a:bodyPr wrap="square" rtlCol="0">
            <a:spAutoFit/>
          </a:bodyPr>
          <a:lstStyle/>
          <a:p>
            <a:r>
              <a:rPr lang="en-US" sz="1600" dirty="0"/>
              <a:t>Annuity of previous application has a very high and positive influence over: (Increase of annuity increases below factors)</a:t>
            </a:r>
          </a:p>
          <a:p>
            <a:r>
              <a:rPr lang="en-US" sz="1600" dirty="0"/>
              <a:t>(1) How much credit did client asked on the previous application</a:t>
            </a:r>
          </a:p>
          <a:p>
            <a:r>
              <a:rPr lang="en-US" sz="1600" dirty="0"/>
              <a:t>(2)Final credit amount on the previous application that was approved by the bank</a:t>
            </a:r>
          </a:p>
          <a:p>
            <a:r>
              <a:rPr lang="en-US" sz="1600" dirty="0"/>
              <a:t>(3) Goods price of good that client asked for on the previous application.</a:t>
            </a:r>
          </a:p>
          <a:p>
            <a:endParaRPr lang="en-US" sz="1600" dirty="0"/>
          </a:p>
          <a:p>
            <a:r>
              <a:rPr lang="en-US" sz="1600" dirty="0"/>
              <a:t>For how much credit did client ask on the previous application is highly influenced by the Goods price of good that client has asked for on the previous application</a:t>
            </a:r>
          </a:p>
          <a:p>
            <a:endParaRPr lang="en-US" sz="1600" dirty="0"/>
          </a:p>
          <a:p>
            <a:r>
              <a:rPr lang="en-US" sz="1600" dirty="0"/>
              <a:t>Final credit amount disbursed to the customer previously, after approval is highly influence by the application amount and also the goods price of good that client asked for on the previous application.</a:t>
            </a:r>
            <a:endParaRPr lang="en-IN" sz="1600" dirty="0"/>
          </a:p>
        </p:txBody>
      </p:sp>
    </p:spTree>
    <p:extLst>
      <p:ext uri="{BB962C8B-B14F-4D97-AF65-F5344CB8AC3E}">
        <p14:creationId xmlns:p14="http://schemas.microsoft.com/office/powerpoint/2010/main" val="31325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OF </a:t>
            </a:r>
            <a:r>
              <a:rPr lang="en-IN" dirty="0" smtClean="0"/>
              <a:t>NAME_CONTRACT_STATUS VS AMT_ANNUITY</a:t>
            </a:r>
            <a:endParaRPr lang="en-IN" dirty="0"/>
          </a:p>
        </p:txBody>
      </p:sp>
      <p:sp>
        <p:nvSpPr>
          <p:cNvPr id="3" name="Content Placeholder 2"/>
          <p:cNvSpPr>
            <a:spLocks noGrp="1"/>
          </p:cNvSpPr>
          <p:nvPr>
            <p:ph idx="1"/>
          </p:nvPr>
        </p:nvSpPr>
        <p:spPr>
          <a:xfrm>
            <a:off x="1141413" y="2249487"/>
            <a:ext cx="3729845" cy="3311728"/>
          </a:xfrm>
        </p:spPr>
        <p:txBody>
          <a:bodyPr>
            <a:normAutofit fontScale="92500" lnSpcReduction="20000"/>
          </a:bodyPr>
          <a:lstStyle/>
          <a:p>
            <a:r>
              <a:rPr lang="en-US" dirty="0"/>
              <a:t>From the above plot we can see that loan application for people with lower AMT_ANNUITY gets canceled or Unused most of the time.</a:t>
            </a:r>
          </a:p>
          <a:p>
            <a:r>
              <a:rPr lang="en-US" dirty="0"/>
              <a:t>We also see that applications with too high AMT ANNUITY also got refused more often than others.</a:t>
            </a:r>
            <a:endParaRPr lang="en-IN" dirty="0"/>
          </a:p>
        </p:txBody>
      </p:sp>
      <p:pic>
        <p:nvPicPr>
          <p:cNvPr id="4" name="Picture 3"/>
          <p:cNvPicPr>
            <a:picLocks noChangeAspect="1"/>
          </p:cNvPicPr>
          <p:nvPr/>
        </p:nvPicPr>
        <p:blipFill>
          <a:blip r:embed="rId2"/>
          <a:stretch>
            <a:fillRect/>
          </a:stretch>
        </p:blipFill>
        <p:spPr>
          <a:xfrm>
            <a:off x="5210433" y="1781276"/>
            <a:ext cx="5229225" cy="4248150"/>
          </a:xfrm>
          <a:prstGeom prst="rect">
            <a:avLst/>
          </a:prstGeom>
        </p:spPr>
      </p:pic>
    </p:spTree>
    <p:extLst>
      <p:ext uri="{BB962C8B-B14F-4D97-AF65-F5344CB8AC3E}">
        <p14:creationId xmlns:p14="http://schemas.microsoft.com/office/powerpoint/2010/main" val="1905627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OF NAME_CONTRACT_STATUS VS </a:t>
            </a:r>
            <a:r>
              <a:rPr lang="en-IN" dirty="0" smtClean="0"/>
              <a:t>AMT_CREDIT</a:t>
            </a:r>
            <a:endParaRPr lang="en-IN" dirty="0"/>
          </a:p>
        </p:txBody>
      </p:sp>
      <p:sp>
        <p:nvSpPr>
          <p:cNvPr id="3" name="Content Placeholder 2"/>
          <p:cNvSpPr>
            <a:spLocks noGrp="1"/>
          </p:cNvSpPr>
          <p:nvPr>
            <p:ph idx="1"/>
          </p:nvPr>
        </p:nvSpPr>
        <p:spPr>
          <a:xfrm>
            <a:off x="1388225" y="2249487"/>
            <a:ext cx="2693324" cy="2056506"/>
          </a:xfrm>
        </p:spPr>
        <p:txBody>
          <a:bodyPr>
            <a:normAutofit fontScale="85000" lnSpcReduction="10000"/>
          </a:bodyPr>
          <a:lstStyle/>
          <a:p>
            <a:r>
              <a:rPr lang="en-US" dirty="0"/>
              <a:t>We can infer that when the AMT_CREDIT is too low, it get's cancelled/unused most of the time.</a:t>
            </a:r>
            <a:endParaRPr lang="en-IN" dirty="0"/>
          </a:p>
        </p:txBody>
      </p:sp>
      <p:pic>
        <p:nvPicPr>
          <p:cNvPr id="4" name="Picture 3"/>
          <p:cNvPicPr>
            <a:picLocks noChangeAspect="1"/>
          </p:cNvPicPr>
          <p:nvPr/>
        </p:nvPicPr>
        <p:blipFill>
          <a:blip r:embed="rId2"/>
          <a:stretch>
            <a:fillRect/>
          </a:stretch>
        </p:blipFill>
        <p:spPr>
          <a:xfrm>
            <a:off x="4908058" y="1806142"/>
            <a:ext cx="4886325" cy="4181475"/>
          </a:xfrm>
          <a:prstGeom prst="rect">
            <a:avLst/>
          </a:prstGeom>
        </p:spPr>
      </p:pic>
    </p:spTree>
    <p:extLst>
      <p:ext uri="{BB962C8B-B14F-4D97-AF65-F5344CB8AC3E}">
        <p14:creationId xmlns:p14="http://schemas.microsoft.com/office/powerpoint/2010/main" val="304774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 OF FLAG_OWN_CAR ON LOAN APPROVAL</a:t>
            </a:r>
            <a:endParaRPr lang="en-IN" dirty="0"/>
          </a:p>
        </p:txBody>
      </p:sp>
      <p:sp>
        <p:nvSpPr>
          <p:cNvPr id="3" name="Content Placeholder 2"/>
          <p:cNvSpPr>
            <a:spLocks noGrp="1"/>
          </p:cNvSpPr>
          <p:nvPr>
            <p:ph idx="1"/>
          </p:nvPr>
        </p:nvSpPr>
        <p:spPr>
          <a:xfrm>
            <a:off x="1141412" y="2249487"/>
            <a:ext cx="4419803" cy="3541714"/>
          </a:xfrm>
        </p:spPr>
        <p:txBody>
          <a:bodyPr>
            <a:normAutofit fontScale="92500"/>
          </a:bodyPr>
          <a:lstStyle/>
          <a:p>
            <a:r>
              <a:rPr lang="en-US" dirty="0"/>
              <a:t>We see that car ownership doesn't have any effect on application approval or rejection. But we saw earlier that the people who has a car has lesser chances of default. The bank can add more weightage to car ownership while approving a loan amount</a:t>
            </a:r>
            <a:endParaRPr lang="en-IN" dirty="0"/>
          </a:p>
        </p:txBody>
      </p:sp>
      <p:pic>
        <p:nvPicPr>
          <p:cNvPr id="4" name="Picture 3"/>
          <p:cNvPicPr>
            <a:picLocks noChangeAspect="1"/>
          </p:cNvPicPr>
          <p:nvPr/>
        </p:nvPicPr>
        <p:blipFill>
          <a:blip r:embed="rId2"/>
          <a:stretch>
            <a:fillRect/>
          </a:stretch>
        </p:blipFill>
        <p:spPr>
          <a:xfrm>
            <a:off x="5561215" y="2249487"/>
            <a:ext cx="6242858" cy="3270164"/>
          </a:xfrm>
          <a:prstGeom prst="rect">
            <a:avLst/>
          </a:prstGeom>
        </p:spPr>
      </p:pic>
    </p:spTree>
    <p:extLst>
      <p:ext uri="{BB962C8B-B14F-4D97-AF65-F5344CB8AC3E}">
        <p14:creationId xmlns:p14="http://schemas.microsoft.com/office/powerpoint/2010/main" val="150496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22" y="2314315"/>
            <a:ext cx="9905998" cy="1478570"/>
          </a:xfrm>
        </p:spPr>
        <p:txBody>
          <a:bodyPr/>
          <a:lstStyle/>
          <a:p>
            <a:r>
              <a:rPr lang="en-IN" dirty="0"/>
              <a:t>Univariate </a:t>
            </a:r>
            <a:r>
              <a:rPr lang="en-IN" dirty="0" smtClean="0"/>
              <a:t>Analysis</a:t>
            </a:r>
            <a:endParaRPr lang="en-IN" dirty="0"/>
          </a:p>
        </p:txBody>
      </p:sp>
    </p:spTree>
    <p:extLst>
      <p:ext uri="{BB962C8B-B14F-4D97-AF65-F5344CB8AC3E}">
        <p14:creationId xmlns:p14="http://schemas.microsoft.com/office/powerpoint/2010/main" val="888682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 OF CODE_GENDER ON LOAN APPROVAL</a:t>
            </a:r>
            <a:endParaRPr lang="en-IN" dirty="0"/>
          </a:p>
        </p:txBody>
      </p:sp>
      <p:sp>
        <p:nvSpPr>
          <p:cNvPr id="3" name="Content Placeholder 2"/>
          <p:cNvSpPr>
            <a:spLocks noGrp="1"/>
          </p:cNvSpPr>
          <p:nvPr>
            <p:ph idx="1"/>
          </p:nvPr>
        </p:nvSpPr>
        <p:spPr>
          <a:xfrm>
            <a:off x="1141412" y="2249487"/>
            <a:ext cx="3829599" cy="3541714"/>
          </a:xfrm>
        </p:spPr>
        <p:txBody>
          <a:bodyPr>
            <a:normAutofit fontScale="85000" lnSpcReduction="10000"/>
          </a:bodyPr>
          <a:lstStyle/>
          <a:p>
            <a:r>
              <a:rPr lang="en-US" dirty="0"/>
              <a:t>We see that code gender doesn't have any effect on application approval or rejection.</a:t>
            </a:r>
          </a:p>
          <a:p>
            <a:r>
              <a:rPr lang="en-US" dirty="0"/>
              <a:t>But we saw earlier that female have lesser chances of default compared to males. The bank can add more weightage to female while approving a loan amount.</a:t>
            </a:r>
            <a:endParaRPr lang="en-IN" dirty="0"/>
          </a:p>
        </p:txBody>
      </p:sp>
      <p:pic>
        <p:nvPicPr>
          <p:cNvPr id="5" name="Picture 4"/>
          <p:cNvPicPr>
            <a:picLocks noChangeAspect="1"/>
          </p:cNvPicPr>
          <p:nvPr/>
        </p:nvPicPr>
        <p:blipFill>
          <a:blip r:embed="rId2"/>
          <a:stretch>
            <a:fillRect/>
          </a:stretch>
        </p:blipFill>
        <p:spPr>
          <a:xfrm>
            <a:off x="5268191" y="2249487"/>
            <a:ext cx="6078681" cy="3334962"/>
          </a:xfrm>
          <a:prstGeom prst="rect">
            <a:avLst/>
          </a:prstGeom>
        </p:spPr>
      </p:pic>
    </p:spTree>
    <p:extLst>
      <p:ext uri="{BB962C8B-B14F-4D97-AF65-F5344CB8AC3E}">
        <p14:creationId xmlns:p14="http://schemas.microsoft.com/office/powerpoint/2010/main" val="3680336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 OF TARGET ON LOAN APPROVAL</a:t>
            </a:r>
            <a:endParaRPr lang="en-IN" dirty="0"/>
          </a:p>
        </p:txBody>
      </p:sp>
      <p:sp>
        <p:nvSpPr>
          <p:cNvPr id="3" name="Content Placeholder 2"/>
          <p:cNvSpPr>
            <a:spLocks noGrp="1"/>
          </p:cNvSpPr>
          <p:nvPr>
            <p:ph idx="1"/>
          </p:nvPr>
        </p:nvSpPr>
        <p:spPr>
          <a:xfrm>
            <a:off x="1141413" y="1800600"/>
            <a:ext cx="3729846" cy="3541714"/>
          </a:xfrm>
        </p:spPr>
        <p:txBody>
          <a:bodyPr>
            <a:normAutofit fontScale="92500"/>
          </a:bodyPr>
          <a:lstStyle/>
          <a:p>
            <a:endParaRPr lang="en-US" dirty="0"/>
          </a:p>
          <a:p>
            <a:r>
              <a:rPr lang="en-US" dirty="0"/>
              <a:t>We can see that the people who were approved for a loan earlier, defaulted less often where as people who were refused a loan earlier have higher chances of defaulting.</a:t>
            </a:r>
            <a:endParaRPr lang="en-IN" dirty="0"/>
          </a:p>
        </p:txBody>
      </p:sp>
      <p:sp>
        <p:nvSpPr>
          <p:cNvPr id="4" name="TextBox 3"/>
          <p:cNvSpPr txBox="1"/>
          <p:nvPr/>
        </p:nvSpPr>
        <p:spPr>
          <a:xfrm>
            <a:off x="6094412" y="4946072"/>
            <a:ext cx="5195455" cy="646331"/>
          </a:xfrm>
          <a:prstGeom prst="rect">
            <a:avLst/>
          </a:prstGeom>
          <a:noFill/>
        </p:spPr>
        <p:txBody>
          <a:bodyPr wrap="square" rtlCol="0">
            <a:spAutoFit/>
          </a:bodyPr>
          <a:lstStyle/>
          <a:p>
            <a:r>
              <a:rPr lang="en-US" dirty="0"/>
              <a:t>Target variable (0 - Non Defaulter 1 - Defaulter )</a:t>
            </a:r>
          </a:p>
          <a:p>
            <a:endParaRPr lang="en-IN" dirty="0"/>
          </a:p>
        </p:txBody>
      </p:sp>
      <p:pic>
        <p:nvPicPr>
          <p:cNvPr id="5" name="Picture 4"/>
          <p:cNvPicPr>
            <a:picLocks noChangeAspect="1"/>
          </p:cNvPicPr>
          <p:nvPr/>
        </p:nvPicPr>
        <p:blipFill>
          <a:blip r:embed="rId2"/>
          <a:stretch>
            <a:fillRect/>
          </a:stretch>
        </p:blipFill>
        <p:spPr>
          <a:xfrm>
            <a:off x="4871259" y="2393372"/>
            <a:ext cx="6934200" cy="2552700"/>
          </a:xfrm>
          <a:prstGeom prst="rect">
            <a:avLst/>
          </a:prstGeom>
        </p:spPr>
      </p:pic>
    </p:spTree>
    <p:extLst>
      <p:ext uri="{BB962C8B-B14F-4D97-AF65-F5344CB8AC3E}">
        <p14:creationId xmlns:p14="http://schemas.microsoft.com/office/powerpoint/2010/main" val="3688811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1062340" y="1667595"/>
            <a:ext cx="10064144" cy="4608513"/>
          </a:xfrm>
        </p:spPr>
        <p:txBody>
          <a:bodyPr/>
          <a:lstStyle/>
          <a:p>
            <a:r>
              <a:rPr lang="en-IN" sz="1600" dirty="0" smtClean="0"/>
              <a:t>The category of students, working people and businessmen non-defaulters are more compared to other type of professionals so if banks concentrates more on these categories repayment of loans will be easier.</a:t>
            </a:r>
          </a:p>
          <a:p>
            <a:r>
              <a:rPr lang="en-IN" sz="1600" dirty="0" smtClean="0"/>
              <a:t>Banks should fix a income limit to sanction loan because the person with less income most likely are ending up in defaulters list.</a:t>
            </a:r>
          </a:p>
          <a:p>
            <a:r>
              <a:rPr lang="en-US" sz="1600" dirty="0"/>
              <a:t>The bank can add more weightage to female while approving a loan </a:t>
            </a:r>
            <a:r>
              <a:rPr lang="en-US" sz="1600" dirty="0" smtClean="0"/>
              <a:t>amount based on the study.</a:t>
            </a:r>
          </a:p>
          <a:p>
            <a:r>
              <a:rPr lang="en-US" sz="1600" dirty="0" smtClean="0"/>
              <a:t>The </a:t>
            </a:r>
            <a:r>
              <a:rPr lang="en-US" sz="1600" dirty="0"/>
              <a:t>people who were approved for a loan earlier, defaulted less often where as people who were refused a loan earlier have higher chances of defaulting</a:t>
            </a:r>
            <a:r>
              <a:rPr lang="en-US" sz="1600" dirty="0" smtClean="0"/>
              <a:t>.</a:t>
            </a:r>
          </a:p>
          <a:p>
            <a:r>
              <a:rPr lang="en-US" sz="1600" dirty="0" smtClean="0"/>
              <a:t>Married person repays better than single/divorced/unmarried </a:t>
            </a:r>
          </a:p>
          <a:p>
            <a:r>
              <a:rPr lang="en-US" sz="1600" dirty="0" smtClean="0"/>
              <a:t>People who are greater than Age 25 default less because as they settle in job around that age hence the salary also increased in accordance with Job, age, and professional growth</a:t>
            </a:r>
          </a:p>
          <a:p>
            <a:r>
              <a:rPr lang="en-US" sz="1600" dirty="0" smtClean="0"/>
              <a:t>Since most of the amount are paid in the form of “ONLINE TRANSACATIONS” it is advised while sanctioning loan bank needs to check the bank balance account history before crediting the loan.</a:t>
            </a:r>
          </a:p>
          <a:p>
            <a:endParaRPr lang="en-US" sz="1600" dirty="0" smtClean="0"/>
          </a:p>
          <a:p>
            <a:endParaRPr lang="en-US" sz="1600" dirty="0" smtClean="0"/>
          </a:p>
          <a:p>
            <a:endParaRPr lang="en-US" sz="1600" dirty="0" smtClean="0"/>
          </a:p>
          <a:p>
            <a:endParaRPr lang="en-IN" sz="1600" dirty="0"/>
          </a:p>
          <a:p>
            <a:endParaRPr lang="en-US" sz="1600" dirty="0" smtClean="0"/>
          </a:p>
          <a:p>
            <a:endParaRPr lang="en-US" sz="1600" dirty="0" smtClean="0"/>
          </a:p>
          <a:p>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377367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8775671" cy="1478570"/>
          </a:xfrm>
        </p:spPr>
        <p:txBody>
          <a:bodyPr/>
          <a:lstStyle/>
          <a:p>
            <a:r>
              <a:rPr lang="en-IN" dirty="0" smtClean="0"/>
              <a:t>DISTRIBUTION OF CODE_GENDER for   non-defaulters and defaulters </a:t>
            </a:r>
            <a:endParaRPr lang="en-IN" dirty="0"/>
          </a:p>
        </p:txBody>
      </p:sp>
      <p:sp>
        <p:nvSpPr>
          <p:cNvPr id="3" name="Content Placeholder 2"/>
          <p:cNvSpPr>
            <a:spLocks noGrp="1"/>
          </p:cNvSpPr>
          <p:nvPr>
            <p:ph idx="1"/>
          </p:nvPr>
        </p:nvSpPr>
        <p:spPr>
          <a:xfrm>
            <a:off x="1141412" y="2249487"/>
            <a:ext cx="3630093" cy="3541714"/>
          </a:xfrm>
        </p:spPr>
        <p:txBody>
          <a:bodyPr>
            <a:normAutofit fontScale="70000" lnSpcReduction="20000"/>
          </a:bodyPr>
          <a:lstStyle/>
          <a:p>
            <a:r>
              <a:rPr lang="en-US" dirty="0"/>
              <a:t>We can see that Female contribute 67% to the non-defaulters while 57% to the defaulters. </a:t>
            </a:r>
            <a:endParaRPr lang="en-US" dirty="0" smtClean="0"/>
          </a:p>
          <a:p>
            <a:r>
              <a:rPr lang="en-US" dirty="0" smtClean="0"/>
              <a:t>We </a:t>
            </a:r>
            <a:r>
              <a:rPr lang="en-US" dirty="0"/>
              <a:t>can conclude that We see more female applying for loans than males and hence the more number of female defaulters as well. </a:t>
            </a:r>
            <a:endParaRPr lang="en-US" dirty="0" smtClean="0"/>
          </a:p>
          <a:p>
            <a:r>
              <a:rPr lang="en-US" dirty="0" smtClean="0"/>
              <a:t>But </a:t>
            </a:r>
            <a:r>
              <a:rPr lang="en-US" dirty="0"/>
              <a:t>the rate of defaulting of FEMALE is much lower compared to their MALE counterparts.</a:t>
            </a:r>
            <a:endParaRPr lang="en-IN" dirty="0"/>
          </a:p>
        </p:txBody>
      </p:sp>
      <p:pic>
        <p:nvPicPr>
          <p:cNvPr id="4" name="Picture 3"/>
          <p:cNvPicPr>
            <a:picLocks noChangeAspect="1"/>
          </p:cNvPicPr>
          <p:nvPr/>
        </p:nvPicPr>
        <p:blipFill>
          <a:blip r:embed="rId2"/>
          <a:stretch>
            <a:fillRect/>
          </a:stretch>
        </p:blipFill>
        <p:spPr>
          <a:xfrm>
            <a:off x="4859865" y="2249487"/>
            <a:ext cx="7098097" cy="3020204"/>
          </a:xfrm>
          <a:prstGeom prst="rect">
            <a:avLst/>
          </a:prstGeom>
        </p:spPr>
      </p:pic>
    </p:spTree>
    <p:extLst>
      <p:ext uri="{BB962C8B-B14F-4D97-AF65-F5344CB8AC3E}">
        <p14:creationId xmlns:p14="http://schemas.microsoft.com/office/powerpoint/2010/main" val="401841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216245" cy="1478570"/>
          </a:xfrm>
        </p:spPr>
        <p:txBody>
          <a:bodyPr/>
          <a:lstStyle/>
          <a:p>
            <a:r>
              <a:rPr lang="en-IN" dirty="0" smtClean="0"/>
              <a:t>DISTRIBUTION OF flag_own_car for     non-defaulters and defaulters</a:t>
            </a:r>
            <a:endParaRPr lang="en-IN" dirty="0"/>
          </a:p>
        </p:txBody>
      </p:sp>
      <p:pic>
        <p:nvPicPr>
          <p:cNvPr id="4" name="Content Placeholder 3"/>
          <p:cNvPicPr>
            <a:picLocks noGrp="1" noChangeAspect="1"/>
          </p:cNvPicPr>
          <p:nvPr>
            <p:ph idx="1"/>
          </p:nvPr>
        </p:nvPicPr>
        <p:blipFill>
          <a:blip r:embed="rId2"/>
          <a:stretch>
            <a:fillRect/>
          </a:stretch>
        </p:blipFill>
        <p:spPr>
          <a:xfrm>
            <a:off x="4832087" y="2273564"/>
            <a:ext cx="7165179" cy="3035035"/>
          </a:xfrm>
          <a:prstGeom prst="rect">
            <a:avLst/>
          </a:prstGeom>
        </p:spPr>
      </p:pic>
      <p:sp>
        <p:nvSpPr>
          <p:cNvPr id="5" name="Content Placeholder 2"/>
          <p:cNvSpPr txBox="1">
            <a:spLocks/>
          </p:cNvSpPr>
          <p:nvPr/>
        </p:nvSpPr>
        <p:spPr>
          <a:xfrm>
            <a:off x="1141412" y="2249487"/>
            <a:ext cx="3630093" cy="354171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We can see that people with cars contribute 65.7% to the non-defaulters while 69.5% to the defaulters. </a:t>
            </a:r>
            <a:endParaRPr lang="en-US" dirty="0" smtClean="0"/>
          </a:p>
          <a:p>
            <a:r>
              <a:rPr lang="en-US" dirty="0" smtClean="0"/>
              <a:t>We </a:t>
            </a:r>
            <a:r>
              <a:rPr lang="en-US" dirty="0"/>
              <a:t>can conclude that While people who have car default more often, the reason could be there are simply more people without cars Looking at the percentages in both the charts, we can conclude that the rate of default of people having car is low compared to people who don't.</a:t>
            </a:r>
            <a:endParaRPr lang="en-IN" dirty="0"/>
          </a:p>
        </p:txBody>
      </p:sp>
    </p:spTree>
    <p:extLst>
      <p:ext uri="{BB962C8B-B14F-4D97-AF65-F5344CB8AC3E}">
        <p14:creationId xmlns:p14="http://schemas.microsoft.com/office/powerpoint/2010/main" val="250560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8" cy="1478570"/>
          </a:xfrm>
        </p:spPr>
        <p:txBody>
          <a:bodyPr/>
          <a:lstStyle/>
          <a:p>
            <a:r>
              <a:rPr lang="en-IN" dirty="0"/>
              <a:t>DISTRIBUTION </a:t>
            </a:r>
            <a:r>
              <a:rPr lang="en-IN" dirty="0" smtClean="0"/>
              <a:t>OF name_income_type for   non-defaulters and defaulters</a:t>
            </a:r>
            <a:endParaRPr lang="en-IN" dirty="0"/>
          </a:p>
        </p:txBody>
      </p:sp>
      <p:sp>
        <p:nvSpPr>
          <p:cNvPr id="3" name="Content Placeholder 2"/>
          <p:cNvSpPr>
            <a:spLocks noGrp="1"/>
          </p:cNvSpPr>
          <p:nvPr>
            <p:ph idx="1"/>
          </p:nvPr>
        </p:nvSpPr>
        <p:spPr>
          <a:xfrm>
            <a:off x="1141412" y="2249487"/>
            <a:ext cx="3347461" cy="3541714"/>
          </a:xfrm>
        </p:spPr>
        <p:txBody>
          <a:bodyPr>
            <a:normAutofit fontScale="62500" lnSpcReduction="20000"/>
          </a:bodyPr>
          <a:lstStyle/>
          <a:p>
            <a:r>
              <a:rPr lang="en-US" dirty="0"/>
              <a:t>We can notice that the students don't default. The reason could be they are not required to pay during the time they are students.</a:t>
            </a:r>
          </a:p>
          <a:p>
            <a:r>
              <a:rPr lang="en-US" dirty="0"/>
              <a:t>We can also see that the </a:t>
            </a:r>
            <a:r>
              <a:rPr lang="en-US" dirty="0" smtClean="0"/>
              <a:t>Businessmen </a:t>
            </a:r>
            <a:r>
              <a:rPr lang="en-US" dirty="0"/>
              <a:t>never default.</a:t>
            </a:r>
          </a:p>
          <a:p>
            <a:r>
              <a:rPr lang="en-US" dirty="0"/>
              <a:t>Most of the loans are distributed to working class people</a:t>
            </a:r>
          </a:p>
          <a:p>
            <a:r>
              <a:rPr lang="en-US" dirty="0"/>
              <a:t>We also see that working class people contribute 51% to non defaulters while they contribute to 61% of the defaulters. Clearly, the chances of defaulting are more in their case.</a:t>
            </a:r>
            <a:endParaRPr lang="en-IN" dirty="0"/>
          </a:p>
        </p:txBody>
      </p:sp>
      <p:pic>
        <p:nvPicPr>
          <p:cNvPr id="4" name="Picture 3"/>
          <p:cNvPicPr>
            <a:picLocks noChangeAspect="1"/>
          </p:cNvPicPr>
          <p:nvPr/>
        </p:nvPicPr>
        <p:blipFill>
          <a:blip r:embed="rId2"/>
          <a:stretch>
            <a:fillRect/>
          </a:stretch>
        </p:blipFill>
        <p:spPr>
          <a:xfrm>
            <a:off x="4564281" y="2249487"/>
            <a:ext cx="7256417" cy="2954280"/>
          </a:xfrm>
          <a:prstGeom prst="rect">
            <a:avLst/>
          </a:prstGeom>
        </p:spPr>
      </p:pic>
    </p:spTree>
    <p:extLst>
      <p:ext uri="{BB962C8B-B14F-4D97-AF65-F5344CB8AC3E}">
        <p14:creationId xmlns:p14="http://schemas.microsoft.com/office/powerpoint/2010/main" val="387203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a:t>
            </a:r>
            <a:r>
              <a:rPr lang="en-IN" dirty="0" smtClean="0"/>
              <a:t>OF name_family_status for non-defaulters and defaulters</a:t>
            </a:r>
            <a:endParaRPr lang="en-IN" dirty="0"/>
          </a:p>
        </p:txBody>
      </p:sp>
      <p:sp>
        <p:nvSpPr>
          <p:cNvPr id="3" name="Content Placeholder 2"/>
          <p:cNvSpPr>
            <a:spLocks noGrp="1"/>
          </p:cNvSpPr>
          <p:nvPr>
            <p:ph idx="1"/>
          </p:nvPr>
        </p:nvSpPr>
        <p:spPr>
          <a:xfrm>
            <a:off x="1141413" y="2249487"/>
            <a:ext cx="3023264" cy="3541714"/>
          </a:xfrm>
        </p:spPr>
        <p:txBody>
          <a:bodyPr>
            <a:normAutofit fontScale="77500" lnSpcReduction="20000"/>
          </a:bodyPr>
          <a:lstStyle/>
          <a:p>
            <a:r>
              <a:rPr lang="en-US" dirty="0"/>
              <a:t>Married people tend to apply for more loans comparatively.</a:t>
            </a:r>
          </a:p>
          <a:p>
            <a:r>
              <a:rPr lang="en-US" dirty="0"/>
              <a:t>But from the graph we see that Single/non Married people contribute 14.5% to Non Defaulters and 18% to the defaulters. So there is more risk associated with them.</a:t>
            </a:r>
            <a:endParaRPr lang="en-IN" dirty="0"/>
          </a:p>
        </p:txBody>
      </p:sp>
      <p:pic>
        <p:nvPicPr>
          <p:cNvPr id="4" name="Picture 3"/>
          <p:cNvPicPr>
            <a:picLocks noChangeAspect="1"/>
          </p:cNvPicPr>
          <p:nvPr/>
        </p:nvPicPr>
        <p:blipFill>
          <a:blip r:embed="rId2"/>
          <a:stretch>
            <a:fillRect/>
          </a:stretch>
        </p:blipFill>
        <p:spPr>
          <a:xfrm>
            <a:off x="4472246" y="2249487"/>
            <a:ext cx="7133277" cy="2763088"/>
          </a:xfrm>
          <a:prstGeom prst="rect">
            <a:avLst/>
          </a:prstGeom>
        </p:spPr>
      </p:pic>
    </p:spTree>
    <p:extLst>
      <p:ext uri="{BB962C8B-B14F-4D97-AF65-F5344CB8AC3E}">
        <p14:creationId xmlns:p14="http://schemas.microsoft.com/office/powerpoint/2010/main" val="74948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a:t>
            </a:r>
            <a:r>
              <a:rPr lang="en-IN" dirty="0" smtClean="0"/>
              <a:t>OF NAME_HOUSING_TYPE FOR </a:t>
            </a:r>
            <a:r>
              <a:rPr lang="en-IN" dirty="0"/>
              <a:t>non-defaulters and defaulters</a:t>
            </a:r>
          </a:p>
        </p:txBody>
      </p:sp>
      <p:sp>
        <p:nvSpPr>
          <p:cNvPr id="3" name="Content Placeholder 2"/>
          <p:cNvSpPr>
            <a:spLocks noGrp="1"/>
          </p:cNvSpPr>
          <p:nvPr>
            <p:ph idx="1"/>
          </p:nvPr>
        </p:nvSpPr>
        <p:spPr>
          <a:xfrm>
            <a:off x="1141412" y="2249487"/>
            <a:ext cx="3713221" cy="3541714"/>
          </a:xfrm>
        </p:spPr>
        <p:txBody>
          <a:bodyPr>
            <a:normAutofit fontScale="85000" lnSpcReduction="20000"/>
          </a:bodyPr>
          <a:lstStyle/>
          <a:p>
            <a:r>
              <a:rPr lang="en-US" dirty="0"/>
              <a:t>It is clear from the graph that people who have </a:t>
            </a:r>
            <a:r>
              <a:rPr lang="en-US" dirty="0" smtClean="0"/>
              <a:t>House/Apartment</a:t>
            </a:r>
            <a:r>
              <a:rPr lang="en-US" dirty="0"/>
              <a:t>, tend to apply for more loans.</a:t>
            </a:r>
          </a:p>
          <a:p>
            <a:r>
              <a:rPr lang="en-US" dirty="0"/>
              <a:t>People living with parents tend to default more often when compared with others</a:t>
            </a:r>
            <a:r>
              <a:rPr lang="en-US" dirty="0" smtClean="0"/>
              <a:t>. The </a:t>
            </a:r>
            <a:r>
              <a:rPr lang="en-US" dirty="0"/>
              <a:t>reason could be their living expenses are more due to their parents living with them.</a:t>
            </a:r>
            <a:endParaRPr lang="en-IN" dirty="0"/>
          </a:p>
        </p:txBody>
      </p:sp>
      <p:pic>
        <p:nvPicPr>
          <p:cNvPr id="4" name="Picture 3"/>
          <p:cNvPicPr>
            <a:picLocks noChangeAspect="1"/>
          </p:cNvPicPr>
          <p:nvPr/>
        </p:nvPicPr>
        <p:blipFill>
          <a:blip r:embed="rId2"/>
          <a:stretch>
            <a:fillRect/>
          </a:stretch>
        </p:blipFill>
        <p:spPr>
          <a:xfrm>
            <a:off x="4854633" y="2249487"/>
            <a:ext cx="6784688" cy="2688273"/>
          </a:xfrm>
          <a:prstGeom prst="rect">
            <a:avLst/>
          </a:prstGeom>
        </p:spPr>
      </p:pic>
    </p:spTree>
    <p:extLst>
      <p:ext uri="{BB962C8B-B14F-4D97-AF65-F5344CB8AC3E}">
        <p14:creationId xmlns:p14="http://schemas.microsoft.com/office/powerpoint/2010/main" val="325207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41774"/>
            <a:ext cx="9905998" cy="1478570"/>
          </a:xfrm>
        </p:spPr>
        <p:txBody>
          <a:bodyPr/>
          <a:lstStyle/>
          <a:p>
            <a:r>
              <a:rPr lang="en-US" dirty="0" smtClean="0"/>
              <a:t>Univariate </a:t>
            </a:r>
            <a:r>
              <a:rPr lang="en-US" dirty="0"/>
              <a:t>Categorical Ordered Analysis</a:t>
            </a:r>
            <a:endParaRPr lang="en-IN" dirty="0"/>
          </a:p>
        </p:txBody>
      </p:sp>
    </p:spTree>
    <p:extLst>
      <p:ext uri="{BB962C8B-B14F-4D97-AF65-F5344CB8AC3E}">
        <p14:creationId xmlns:p14="http://schemas.microsoft.com/office/powerpoint/2010/main" val="2709299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147</TotalTime>
  <Words>1442</Words>
  <Application>Microsoft Office PowerPoint</Application>
  <PresentationFormat>Widescreen</PresentationFormat>
  <Paragraphs>97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Trebuchet MS</vt:lpstr>
      <vt:lpstr>Tw Cen MT</vt:lpstr>
      <vt:lpstr>Circuit</vt:lpstr>
      <vt:lpstr>CREDIT EDA CASE STUDY</vt:lpstr>
      <vt:lpstr>TARGET VARIABLE – DEFAULTER VS NON-DEFAULTER</vt:lpstr>
      <vt:lpstr>Univariate Analysis</vt:lpstr>
      <vt:lpstr>DISTRIBUTION OF CODE_GENDER for   non-defaulters and defaulters </vt:lpstr>
      <vt:lpstr>DISTRIBUTION OF flag_own_car for     non-defaulters and defaulters</vt:lpstr>
      <vt:lpstr>DISTRIBUTION OF name_income_type for   non-defaulters and defaulters</vt:lpstr>
      <vt:lpstr>DISTRIBUTION OF name_family_status for non-defaulters and defaulters</vt:lpstr>
      <vt:lpstr>DISTRIBUTION OF NAME_HOUSING_TYPE FOR non-defaulters and defaulters</vt:lpstr>
      <vt:lpstr>Univariate Categorical Ordered Analysis</vt:lpstr>
      <vt:lpstr>DISTRIBUTION OF AGE_GROUP FOR non-defaulters and defaulters</vt:lpstr>
      <vt:lpstr>DISTRIBUTION OF INCOME_GROUP FOR non-defaulters and defaulters</vt:lpstr>
      <vt:lpstr>DISTRIBUTION OF NAME_EDUCATION_TYPE FOR non-defaulters and defaulters</vt:lpstr>
      <vt:lpstr>DISTRIBUTION OF REGION_RATING_CLIENT FOR non-defaulters and defaulters</vt:lpstr>
      <vt:lpstr>Univariate continuous variable analysis</vt:lpstr>
      <vt:lpstr>DISTRIBUTION OF CREDIT_INCOME_RATIO FOR non-defaulters and defaulters</vt:lpstr>
      <vt:lpstr>DISTRIBUTION OF days_employed FOR non-defaulters and defaulters</vt:lpstr>
      <vt:lpstr>DISTRIBUTION OF CNT_FAM_MEMBERS FOR non-defaulters and defaulters</vt:lpstr>
      <vt:lpstr>Bivariate Analysis of numerical variables</vt:lpstr>
      <vt:lpstr>DISTRIBUTION OF AMT_CREDIT VS CNT_FAM_MEMBERS FOR non-defaulters and defaulters</vt:lpstr>
      <vt:lpstr>DISTRIBUTION OF AMT_GOODS_PRICE VS AMT_CREDIT FOR non-defaulters and defaulters</vt:lpstr>
      <vt:lpstr>Data Analysis For Previous Application Data (UNIVARIATE ANALYSIS)</vt:lpstr>
      <vt:lpstr>DISTRIBUTION OF NAME_CONTRACT_TYPE</vt:lpstr>
      <vt:lpstr>DISTRIBUTION OF NAME_PAYMENT_TYPE</vt:lpstr>
      <vt:lpstr>DISTRIBUTION OF NAME_CLIENT_TYPE</vt:lpstr>
      <vt:lpstr>Pair plot to perform bivariate analysis on numerical columns</vt:lpstr>
      <vt:lpstr>PowerPoint Presentation</vt:lpstr>
      <vt:lpstr>DISTRIBUTION OF NAME_CONTRACT_STATUS VS AMT_ANNUITY</vt:lpstr>
      <vt:lpstr>DISTRIBUTION OF NAME_CONTRACT_STATUS VS AMT_CREDIT</vt:lpstr>
      <vt:lpstr>EFFECT OF FLAG_OWN_CAR ON LOAN APPROVAL</vt:lpstr>
      <vt:lpstr>EFFECT OF CODE_GENDER ON LOAN APPROVAL</vt:lpstr>
      <vt:lpstr>EFFECT OF TARGET ON LOAN APPROVAL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Dhanush</dc:creator>
  <cp:lastModifiedBy>Dhanush</cp:lastModifiedBy>
  <cp:revision>26</cp:revision>
  <dcterms:created xsi:type="dcterms:W3CDTF">2021-08-04T12:36:32Z</dcterms:created>
  <dcterms:modified xsi:type="dcterms:W3CDTF">2021-08-04T15:03:37Z</dcterms:modified>
</cp:coreProperties>
</file>