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4" r:id="rId6"/>
    <p:sldId id="259" r:id="rId7"/>
    <p:sldId id="266" r:id="rId8"/>
    <p:sldId id="267" r:id="rId9"/>
    <p:sldId id="268" r:id="rId10"/>
    <p:sldId id="262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8700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370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slow">
    <p:wip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E39B0A3D-E293-409D-968C-E2446E186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372" b="7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AFBBE1-45A6-4A5E-9027-EE269AB04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Development Of 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177227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DISADVANTAGES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7B4C1-0325-4664-A22A-9A5C9E79153B}"/>
              </a:ext>
            </a:extLst>
          </p:cNvPr>
          <p:cNvSpPr txBox="1"/>
          <p:nvPr/>
        </p:nvSpPr>
        <p:spPr>
          <a:xfrm>
            <a:off x="5094749" y="2931396"/>
            <a:ext cx="393126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400" dirty="0">
                <a:sym typeface="Wingdings" panose="05000000000000000000" pitchFamily="2" charset="2"/>
              </a:rPr>
              <a:t> Difficulties with Updating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400" dirty="0">
                <a:sym typeface="Wingdings" panose="05000000000000000000" pitchFamily="2" charset="2"/>
              </a:rPr>
              <a:t> Elimination of Errors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400" dirty="0">
                <a:sym typeface="Wingdings" panose="05000000000000000000" pitchFamily="2" charset="2"/>
              </a:rPr>
              <a:t> Crime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400" dirty="0">
                <a:sym typeface="Wingdings" panose="05000000000000000000" pitchFamily="2" charset="2"/>
              </a:rPr>
              <a:t> Human Error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400" dirty="0">
                <a:sym typeface="Wingdings" panose="05000000000000000000" pitchFamily="2" charset="2"/>
              </a:rPr>
              <a:t> Technology for the Geeks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F825D9-970A-4750-B393-6DC3BE6EC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51064" y="3151973"/>
            <a:ext cx="2685596" cy="2685596"/>
          </a:xfrm>
          <a:prstGeom prst="rect">
            <a:avLst/>
          </a:prstGeom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749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2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22914A4-7C52-481D-8079-E85664258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511" y="981102"/>
            <a:ext cx="10993549" cy="1475013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AEC974-05C6-4EBF-BAA0-132ED7701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1" y="2805958"/>
            <a:ext cx="5594554" cy="29371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E0F44A-346E-4306-AFBB-EFE4C4BDC8BF}"/>
              </a:ext>
            </a:extLst>
          </p:cNvPr>
          <p:cNvSpPr txBox="1"/>
          <p:nvPr/>
        </p:nvSpPr>
        <p:spPr>
          <a:xfrm>
            <a:off x="7157884" y="355927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1BF89-4F24-4A3B-99EA-056C35DC37ED}"/>
              </a:ext>
            </a:extLst>
          </p:cNvPr>
          <p:cNvSpPr txBox="1"/>
          <p:nvPr/>
        </p:nvSpPr>
        <p:spPr>
          <a:xfrm>
            <a:off x="6096000" y="3228088"/>
            <a:ext cx="504394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This technology Is also said to be useful in different sectors in the coming future and there are many fields where it can bring revolutionary changes.</a:t>
            </a:r>
            <a:endParaRPr lang="en-IN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736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22914A4-7C52-481D-8079-E85664258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D2B26D-BC00-4081-8119-8D919FA8A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73" y="1048530"/>
            <a:ext cx="6734854" cy="476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89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What is A Blockchain?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8EC7B-9AFA-4B98-A57F-77AA0DE25040}"/>
              </a:ext>
            </a:extLst>
          </p:cNvPr>
          <p:cNvSpPr txBox="1"/>
          <p:nvPr/>
        </p:nvSpPr>
        <p:spPr>
          <a:xfrm>
            <a:off x="1011249" y="2777201"/>
            <a:ext cx="80801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 blockchain is a growing list of data blocks that are linked together.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FA8E6-A829-40D5-8978-1F071D33A4B7}"/>
              </a:ext>
            </a:extLst>
          </p:cNvPr>
          <p:cNvSpPr/>
          <p:nvPr/>
        </p:nvSpPr>
        <p:spPr>
          <a:xfrm>
            <a:off x="1111573" y="3821440"/>
            <a:ext cx="1940633" cy="23616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59176D-ED8A-46CD-B91C-311A7C927FD2}"/>
              </a:ext>
            </a:extLst>
          </p:cNvPr>
          <p:cNvCxnSpPr/>
          <p:nvPr/>
        </p:nvCxnSpPr>
        <p:spPr>
          <a:xfrm>
            <a:off x="1111573" y="5778759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EFF1DE-B422-4FDD-863F-AFA8D9298A21}"/>
              </a:ext>
            </a:extLst>
          </p:cNvPr>
          <p:cNvSpPr txBox="1"/>
          <p:nvPr/>
        </p:nvSpPr>
        <p:spPr>
          <a:xfrm>
            <a:off x="1670747" y="4598368"/>
            <a:ext cx="82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20481-BF18-4BD8-AAC5-8FAABDF8C956}"/>
              </a:ext>
            </a:extLst>
          </p:cNvPr>
          <p:cNvSpPr txBox="1"/>
          <p:nvPr/>
        </p:nvSpPr>
        <p:spPr>
          <a:xfrm>
            <a:off x="1361373" y="5796260"/>
            <a:ext cx="14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82DC40-24E4-4A98-BC20-841DAF508F26}"/>
              </a:ext>
            </a:extLst>
          </p:cNvPr>
          <p:cNvSpPr/>
          <p:nvPr/>
        </p:nvSpPr>
        <p:spPr>
          <a:xfrm>
            <a:off x="4434770" y="3821440"/>
            <a:ext cx="1940633" cy="23616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523948-1983-4DAE-9616-56D56CD9264A}"/>
              </a:ext>
            </a:extLst>
          </p:cNvPr>
          <p:cNvCxnSpPr/>
          <p:nvPr/>
        </p:nvCxnSpPr>
        <p:spPr>
          <a:xfrm>
            <a:off x="4434770" y="5778759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18FDC8-1DD9-4795-9321-AA83CCCCD366}"/>
              </a:ext>
            </a:extLst>
          </p:cNvPr>
          <p:cNvSpPr txBox="1"/>
          <p:nvPr/>
        </p:nvSpPr>
        <p:spPr>
          <a:xfrm>
            <a:off x="4993759" y="4598368"/>
            <a:ext cx="82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1E70DD-B680-4F3F-BB54-28C4C50F0A01}"/>
              </a:ext>
            </a:extLst>
          </p:cNvPr>
          <p:cNvSpPr txBox="1"/>
          <p:nvPr/>
        </p:nvSpPr>
        <p:spPr>
          <a:xfrm>
            <a:off x="4684570" y="5796260"/>
            <a:ext cx="14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D5EDD4-AAF2-4F70-A935-7751E0B4D335}"/>
              </a:ext>
            </a:extLst>
          </p:cNvPr>
          <p:cNvSpPr/>
          <p:nvPr/>
        </p:nvSpPr>
        <p:spPr>
          <a:xfrm>
            <a:off x="7757967" y="3821440"/>
            <a:ext cx="1940633" cy="23616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B93B31-7E53-4563-9205-1D37A286B5F0}"/>
              </a:ext>
            </a:extLst>
          </p:cNvPr>
          <p:cNvCxnSpPr/>
          <p:nvPr/>
        </p:nvCxnSpPr>
        <p:spPr>
          <a:xfrm>
            <a:off x="7757967" y="5778759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2E25040-83F0-4360-9211-D8AB4F947235}"/>
              </a:ext>
            </a:extLst>
          </p:cNvPr>
          <p:cNvSpPr txBox="1"/>
          <p:nvPr/>
        </p:nvSpPr>
        <p:spPr>
          <a:xfrm>
            <a:off x="8316956" y="4598368"/>
            <a:ext cx="82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0DC548-0DA2-414E-8836-FEB14860668B}"/>
              </a:ext>
            </a:extLst>
          </p:cNvPr>
          <p:cNvSpPr txBox="1"/>
          <p:nvPr/>
        </p:nvSpPr>
        <p:spPr>
          <a:xfrm>
            <a:off x="8007767" y="5796260"/>
            <a:ext cx="14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959BA6E-9083-4689-8181-1405A7972A29}"/>
              </a:ext>
            </a:extLst>
          </p:cNvPr>
          <p:cNvCxnSpPr/>
          <p:nvPr/>
        </p:nvCxnSpPr>
        <p:spPr>
          <a:xfrm rot="10800000" flipV="1">
            <a:off x="3052206" y="4598367"/>
            <a:ext cx="1382564" cy="1381413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2B93BB1-D5AF-4A94-9F4D-F9E2D207FF7B}"/>
              </a:ext>
            </a:extLst>
          </p:cNvPr>
          <p:cNvCxnSpPr/>
          <p:nvPr/>
        </p:nvCxnSpPr>
        <p:spPr>
          <a:xfrm rot="10800000" flipV="1">
            <a:off x="6375393" y="4598368"/>
            <a:ext cx="1382564" cy="1381413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18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7" grpId="0" animBg="1"/>
      <p:bldP spid="12" grpId="0"/>
      <p:bldP spid="13" grpId="0"/>
      <p:bldP spid="18" grpId="0" animBg="1"/>
      <p:bldP spid="20" grpId="0"/>
      <p:bldP spid="21" grpId="0"/>
      <p:bldP spid="22" grpId="0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TYPES OF BLOCKCHAIN NETWORKS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86BEA22-7143-4068-9DC7-1AB0F8408BE5}"/>
              </a:ext>
            </a:extLst>
          </p:cNvPr>
          <p:cNvSpPr/>
          <p:nvPr/>
        </p:nvSpPr>
        <p:spPr>
          <a:xfrm>
            <a:off x="3008663" y="2843008"/>
            <a:ext cx="3537156" cy="345112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68237C-C6E3-48A3-B74F-8DA668211768}"/>
              </a:ext>
            </a:extLst>
          </p:cNvPr>
          <p:cNvSpPr/>
          <p:nvPr/>
        </p:nvSpPr>
        <p:spPr>
          <a:xfrm>
            <a:off x="5166842" y="2843008"/>
            <a:ext cx="3652683" cy="345112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7753C-D295-49C8-9E47-2840501405A3}"/>
              </a:ext>
            </a:extLst>
          </p:cNvPr>
          <p:cNvSpPr txBox="1"/>
          <p:nvPr/>
        </p:nvSpPr>
        <p:spPr>
          <a:xfrm>
            <a:off x="3578934" y="4259716"/>
            <a:ext cx="105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PUBLIC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AF9C1-3043-4F6D-9EDF-8C22A7BEF41B}"/>
              </a:ext>
            </a:extLst>
          </p:cNvPr>
          <p:cNvSpPr txBox="1"/>
          <p:nvPr/>
        </p:nvSpPr>
        <p:spPr>
          <a:xfrm>
            <a:off x="5424942" y="4258477"/>
            <a:ext cx="1120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HYBRID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0CE80-89C0-4185-A91C-6C417A11D245}"/>
              </a:ext>
            </a:extLst>
          </p:cNvPr>
          <p:cNvSpPr txBox="1"/>
          <p:nvPr/>
        </p:nvSpPr>
        <p:spPr>
          <a:xfrm>
            <a:off x="6843244" y="4867745"/>
            <a:ext cx="16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CONSORTIUM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B65238-1526-4427-A11A-2D36F0A25F7B}"/>
              </a:ext>
            </a:extLst>
          </p:cNvPr>
          <p:cNvSpPr txBox="1"/>
          <p:nvPr/>
        </p:nvSpPr>
        <p:spPr>
          <a:xfrm>
            <a:off x="6993184" y="3678573"/>
            <a:ext cx="119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PRIVATE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246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3" grpId="0" animBg="1"/>
      <p:bldP spid="6" grpId="0"/>
      <p:bldP spid="8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Cutting the middleman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86C195D2-2018-4BE7-8D8D-0F09B2FAA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4805" y="4420164"/>
            <a:ext cx="914400" cy="914400"/>
          </a:xfrm>
          <a:prstGeom prst="rect">
            <a:avLst/>
          </a:prstGeom>
        </p:spPr>
      </p:pic>
      <p:pic>
        <p:nvPicPr>
          <p:cNvPr id="8" name="Graphic 7" descr="Court">
            <a:extLst>
              <a:ext uri="{FF2B5EF4-FFF2-40B4-BE49-F238E27FC236}">
                <a16:creationId xmlns:a16="http://schemas.microsoft.com/office/drawing/2014/main" id="{626F1F2F-C945-4DC0-8D6A-2C071D247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0201" y="3214857"/>
            <a:ext cx="914400" cy="914400"/>
          </a:xfrm>
          <a:prstGeom prst="rect">
            <a:avLst/>
          </a:prstGeom>
        </p:spPr>
      </p:pic>
      <p:pic>
        <p:nvPicPr>
          <p:cNvPr id="12" name="Graphic 11" descr="Man">
            <a:extLst>
              <a:ext uri="{FF2B5EF4-FFF2-40B4-BE49-F238E27FC236}">
                <a16:creationId xmlns:a16="http://schemas.microsoft.com/office/drawing/2014/main" id="{F66FE5FB-4E28-472C-A33F-E839CF0CF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7277" y="4405781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02B573-8581-44C5-9EAC-F8383B75521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159205" y="3769433"/>
            <a:ext cx="2310996" cy="1107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F5362-9493-4879-BE87-CE5A8EC3BDD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384601" y="3769433"/>
            <a:ext cx="2202676" cy="109354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CA29B4-1491-4DAC-9E16-CE4F61910B59}"/>
              </a:ext>
            </a:extLst>
          </p:cNvPr>
          <p:cNvCxnSpPr>
            <a:cxnSpLocks/>
          </p:cNvCxnSpPr>
          <p:nvPr/>
        </p:nvCxnSpPr>
        <p:spPr>
          <a:xfrm>
            <a:off x="3159205" y="5022687"/>
            <a:ext cx="542807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Close">
            <a:extLst>
              <a:ext uri="{FF2B5EF4-FFF2-40B4-BE49-F238E27FC236}">
                <a16:creationId xmlns:a16="http://schemas.microsoft.com/office/drawing/2014/main" id="{78593C01-2F65-4F54-9C27-CD7DCD1F62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14860" y="3165980"/>
            <a:ext cx="1025079" cy="1025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63D1D5F-695E-4A75-9C79-9D0931F65D59}"/>
              </a:ext>
            </a:extLst>
          </p:cNvPr>
          <p:cNvSpPr txBox="1"/>
          <p:nvPr/>
        </p:nvSpPr>
        <p:spPr>
          <a:xfrm>
            <a:off x="4251117" y="5068205"/>
            <a:ext cx="335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E.g. Direct Transfer Of Bitcoins</a:t>
            </a:r>
          </a:p>
        </p:txBody>
      </p:sp>
    </p:spTree>
    <p:extLst>
      <p:ext uri="{BB962C8B-B14F-4D97-AF65-F5344CB8AC3E}">
        <p14:creationId xmlns:p14="http://schemas.microsoft.com/office/powerpoint/2010/main" val="220740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Building Consensus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3D1D5F-695E-4A75-9C79-9D0931F65D59}"/>
              </a:ext>
            </a:extLst>
          </p:cNvPr>
          <p:cNvSpPr txBox="1"/>
          <p:nvPr/>
        </p:nvSpPr>
        <p:spPr>
          <a:xfrm>
            <a:off x="5884300" y="3006464"/>
            <a:ext cx="4403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After a finite time, all participants agree on a single state.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E.g. On who owns how many Bitcoin.</a:t>
            </a:r>
          </a:p>
        </p:txBody>
      </p:sp>
      <p:pic>
        <p:nvPicPr>
          <p:cNvPr id="13" name="Graphic 12" descr="Man">
            <a:extLst>
              <a:ext uri="{FF2B5EF4-FFF2-40B4-BE49-F238E27FC236}">
                <a16:creationId xmlns:a16="http://schemas.microsoft.com/office/drawing/2014/main" id="{95C210A7-ABE3-460B-AD4D-786577BE7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7642" y="3870614"/>
            <a:ext cx="609328" cy="609328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CF9260BA-F636-4A09-A4FC-02ED2CAD9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6980" y="3366632"/>
            <a:ext cx="609328" cy="609328"/>
          </a:xfrm>
          <a:prstGeom prst="rect">
            <a:avLst/>
          </a:prstGeom>
        </p:spPr>
      </p:pic>
      <p:pic>
        <p:nvPicPr>
          <p:cNvPr id="17" name="Graphic 16" descr="Man">
            <a:extLst>
              <a:ext uri="{FF2B5EF4-FFF2-40B4-BE49-F238E27FC236}">
                <a16:creationId xmlns:a16="http://schemas.microsoft.com/office/drawing/2014/main" id="{3BAC8668-C1D3-41B3-8829-DBCB15704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1442" y="4359205"/>
            <a:ext cx="609328" cy="609328"/>
          </a:xfrm>
          <a:prstGeom prst="rect">
            <a:avLst/>
          </a:prstGeom>
        </p:spPr>
      </p:pic>
      <p:pic>
        <p:nvPicPr>
          <p:cNvPr id="18" name="Graphic 17" descr="Man">
            <a:extLst>
              <a:ext uri="{FF2B5EF4-FFF2-40B4-BE49-F238E27FC236}">
                <a16:creationId xmlns:a16="http://schemas.microsoft.com/office/drawing/2014/main" id="{93DA89C1-E098-43DF-8263-4ADFD9832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9039" y="3861113"/>
            <a:ext cx="609328" cy="609328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5B61FAAE-E957-468B-A459-7A3FBA129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0880" y="4390509"/>
            <a:ext cx="609328" cy="609328"/>
          </a:xfrm>
          <a:prstGeom prst="rect">
            <a:avLst/>
          </a:prstGeom>
        </p:spPr>
      </p:pic>
      <p:pic>
        <p:nvPicPr>
          <p:cNvPr id="21" name="Graphic 20" descr="Man">
            <a:extLst>
              <a:ext uri="{FF2B5EF4-FFF2-40B4-BE49-F238E27FC236}">
                <a16:creationId xmlns:a16="http://schemas.microsoft.com/office/drawing/2014/main" id="{39D37843-DD42-49B2-9FBA-8766600F3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3930" y="2871938"/>
            <a:ext cx="609328" cy="609328"/>
          </a:xfrm>
          <a:prstGeom prst="rect">
            <a:avLst/>
          </a:prstGeom>
        </p:spPr>
      </p:pic>
      <p:pic>
        <p:nvPicPr>
          <p:cNvPr id="22" name="Graphic 21" descr="Man">
            <a:extLst>
              <a:ext uri="{FF2B5EF4-FFF2-40B4-BE49-F238E27FC236}">
                <a16:creationId xmlns:a16="http://schemas.microsoft.com/office/drawing/2014/main" id="{F3691335-62FA-4710-B484-1FCB7A243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0880" y="3366632"/>
            <a:ext cx="609328" cy="609328"/>
          </a:xfrm>
          <a:prstGeom prst="rect">
            <a:avLst/>
          </a:prstGeom>
        </p:spPr>
      </p:pic>
      <p:pic>
        <p:nvPicPr>
          <p:cNvPr id="23" name="Graphic 22" descr="Man">
            <a:extLst>
              <a:ext uri="{FF2B5EF4-FFF2-40B4-BE49-F238E27FC236}">
                <a16:creationId xmlns:a16="http://schemas.microsoft.com/office/drawing/2014/main" id="{59012D46-99A3-48D5-A921-4CA1EA813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2338" y="4850288"/>
            <a:ext cx="609328" cy="609328"/>
          </a:xfrm>
          <a:prstGeom prst="rect">
            <a:avLst/>
          </a:prstGeom>
        </p:spPr>
      </p:pic>
      <p:pic>
        <p:nvPicPr>
          <p:cNvPr id="24" name="Graphic 23" descr="Man">
            <a:extLst>
              <a:ext uri="{FF2B5EF4-FFF2-40B4-BE49-F238E27FC236}">
                <a16:creationId xmlns:a16="http://schemas.microsoft.com/office/drawing/2014/main" id="{CA98EB35-A935-49E0-BE21-57E75B0B5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9422" y="3975960"/>
            <a:ext cx="609328" cy="6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86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5" y="733490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EXAMPLE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0597C6-AEE9-4562-9BC8-EE57CBEB0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90" y="3067491"/>
            <a:ext cx="1609807" cy="16124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F3304D-34D8-42C9-9229-6F00AAC31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67" y="3084538"/>
            <a:ext cx="1609807" cy="16124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93618B-3759-461A-9105-8EEBF18ED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405" y="3067491"/>
            <a:ext cx="1609807" cy="16124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C437A82-802C-4DF9-95CC-DF623CB3A60E}"/>
              </a:ext>
            </a:extLst>
          </p:cNvPr>
          <p:cNvSpPr txBox="1"/>
          <p:nvPr/>
        </p:nvSpPr>
        <p:spPr>
          <a:xfrm>
            <a:off x="2203534" y="2605325"/>
            <a:ext cx="171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BLOCK</a:t>
            </a:r>
            <a:r>
              <a:rPr lang="en-US" dirty="0"/>
              <a:t> 1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A11AD0-673C-4BFF-9004-0270EBF69EFB}"/>
              </a:ext>
            </a:extLst>
          </p:cNvPr>
          <p:cNvSpPr txBox="1"/>
          <p:nvPr/>
        </p:nvSpPr>
        <p:spPr>
          <a:xfrm>
            <a:off x="5724296" y="2596801"/>
            <a:ext cx="251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BLOCK</a:t>
            </a:r>
            <a:r>
              <a:rPr lang="en-US" dirty="0"/>
              <a:t> 2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97A0DE-45F3-4F68-BC86-10E04204E95E}"/>
              </a:ext>
            </a:extLst>
          </p:cNvPr>
          <p:cNvSpPr txBox="1"/>
          <p:nvPr/>
        </p:nvSpPr>
        <p:spPr>
          <a:xfrm>
            <a:off x="8953892" y="2596801"/>
            <a:ext cx="1759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BLOCK</a:t>
            </a:r>
            <a:r>
              <a:rPr lang="en-US" dirty="0"/>
              <a:t> 3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BA6A1D7-E4F5-464A-9D55-26F33652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417" y="3368510"/>
            <a:ext cx="1010130" cy="10101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C8EDFC-01B0-4054-80AA-9D1A01E38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24" y="3368510"/>
            <a:ext cx="1010130" cy="101013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FC5955F-98C6-4FDE-B1C7-805C2D48073D}"/>
              </a:ext>
            </a:extLst>
          </p:cNvPr>
          <p:cNvSpPr txBox="1"/>
          <p:nvPr/>
        </p:nvSpPr>
        <p:spPr>
          <a:xfrm>
            <a:off x="1905790" y="5307325"/>
            <a:ext cx="1837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Hash:  6U9P2</a:t>
            </a:r>
          </a:p>
          <a:p>
            <a:r>
              <a:rPr lang="en-US" sz="2000" dirty="0"/>
              <a:t>Previous Hash:</a:t>
            </a:r>
          </a:p>
          <a:p>
            <a:r>
              <a:rPr lang="en-US" sz="2000" dirty="0"/>
              <a:t>00000</a:t>
            </a:r>
            <a:endParaRPr lang="en-IN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27295D-CBDF-430C-B4DA-A31AA97014ED}"/>
              </a:ext>
            </a:extLst>
          </p:cNvPr>
          <p:cNvSpPr txBox="1"/>
          <p:nvPr/>
        </p:nvSpPr>
        <p:spPr>
          <a:xfrm>
            <a:off x="5421367" y="5307325"/>
            <a:ext cx="1837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Hash:  8Y5C9</a:t>
            </a:r>
          </a:p>
          <a:p>
            <a:r>
              <a:rPr lang="en-US" sz="2000" dirty="0"/>
              <a:t>Previous Hash:</a:t>
            </a:r>
          </a:p>
          <a:p>
            <a:r>
              <a:rPr lang="en-US" sz="2000" dirty="0"/>
              <a:t>6U9P2</a:t>
            </a:r>
            <a:endParaRPr lang="en-IN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0B2E4D-D570-4FB2-B968-0691A751158E}"/>
              </a:ext>
            </a:extLst>
          </p:cNvPr>
          <p:cNvSpPr txBox="1"/>
          <p:nvPr/>
        </p:nvSpPr>
        <p:spPr>
          <a:xfrm flipH="1">
            <a:off x="8676405" y="5307325"/>
            <a:ext cx="1609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Hash:  9L4Z1</a:t>
            </a:r>
          </a:p>
          <a:p>
            <a:r>
              <a:rPr lang="en-US" dirty="0"/>
              <a:t>Previous Hash:</a:t>
            </a:r>
          </a:p>
          <a:p>
            <a:r>
              <a:rPr lang="en-US" dirty="0"/>
              <a:t>8Y5C9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388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22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BLOCKCHAIN SECURITY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3D1D5F-695E-4A75-9C79-9D0931F65D59}"/>
              </a:ext>
            </a:extLst>
          </p:cNvPr>
          <p:cNvSpPr txBox="1"/>
          <p:nvPr/>
        </p:nvSpPr>
        <p:spPr>
          <a:xfrm>
            <a:off x="5781369" y="2767419"/>
            <a:ext cx="428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something is published on a public blockchain, all participants become witnesses.</a:t>
            </a:r>
          </a:p>
          <a:p>
            <a:endParaRPr lang="en-US" sz="2400" dirty="0"/>
          </a:p>
          <a:p>
            <a:r>
              <a:rPr lang="en-US" sz="2400" dirty="0"/>
              <a:t>This is used, for example, by OriginStamp to create a secure timestamp for documents.</a:t>
            </a:r>
          </a:p>
        </p:txBody>
      </p:sp>
      <p:pic>
        <p:nvPicPr>
          <p:cNvPr id="4" name="Graphic 3" descr="Eye">
            <a:extLst>
              <a:ext uri="{FF2B5EF4-FFF2-40B4-BE49-F238E27FC236}">
                <a16:creationId xmlns:a16="http://schemas.microsoft.com/office/drawing/2014/main" id="{A48B50E0-D1D7-495A-8768-56C0DABB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3767" y="3175641"/>
            <a:ext cx="1861211" cy="18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33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Key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77E7B-3EA2-44DF-A8C2-19F91248CB20}"/>
              </a:ext>
            </a:extLst>
          </p:cNvPr>
          <p:cNvSpPr txBox="1"/>
          <p:nvPr/>
        </p:nvSpPr>
        <p:spPr>
          <a:xfrm>
            <a:off x="4171183" y="3070026"/>
            <a:ext cx="311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/>
              <a:t>Write-only, immutable, transparent data storage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8F902-DBF0-4174-8539-E2D2A07698E4}"/>
              </a:ext>
            </a:extLst>
          </p:cNvPr>
          <p:cNvSpPr txBox="1"/>
          <p:nvPr/>
        </p:nvSpPr>
        <p:spPr>
          <a:xfrm>
            <a:off x="4171183" y="3967773"/>
            <a:ext cx="311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sz="2000" dirty="0"/>
              <a:t>Decentralized, no need for intermediaries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CCB0D-8305-4383-96BB-10A4F0F076D1}"/>
              </a:ext>
            </a:extLst>
          </p:cNvPr>
          <p:cNvSpPr txBox="1"/>
          <p:nvPr/>
        </p:nvSpPr>
        <p:spPr>
          <a:xfrm>
            <a:off x="4171183" y="4865520"/>
            <a:ext cx="311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sz="2000" dirty="0"/>
              <a:t>Consistent state across all participants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5BE62-422D-4FBF-90EE-02C79CAA2B5B}"/>
              </a:ext>
            </a:extLst>
          </p:cNvPr>
          <p:cNvSpPr txBox="1"/>
          <p:nvPr/>
        </p:nvSpPr>
        <p:spPr>
          <a:xfrm>
            <a:off x="7842377" y="3070027"/>
            <a:ext cx="2766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 Fastest data settlement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7691-564B-48C5-8EA0-5B150F306AA8}"/>
              </a:ext>
            </a:extLst>
          </p:cNvPr>
          <p:cNvSpPr txBox="1"/>
          <p:nvPr/>
        </p:nvSpPr>
        <p:spPr>
          <a:xfrm>
            <a:off x="7842377" y="3967773"/>
            <a:ext cx="311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/>
              <a:t>Open to everyone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6BB37-91B2-4CBE-84D1-CD5F901C2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1" y="2828790"/>
            <a:ext cx="2646195" cy="268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46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5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5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REAL world 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2E9FE-E7DA-4102-A28F-F0D6A07108D8}"/>
              </a:ext>
            </a:extLst>
          </p:cNvPr>
          <p:cNvSpPr txBox="1"/>
          <p:nvPr/>
        </p:nvSpPr>
        <p:spPr>
          <a:xfrm>
            <a:off x="5065917" y="2974915"/>
            <a:ext cx="570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400" dirty="0"/>
              <a:t>Transfer of Real Estate, Land And Assets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7BBE7-7149-4515-ACF2-324A8F677AC3}"/>
              </a:ext>
            </a:extLst>
          </p:cNvPr>
          <p:cNvSpPr txBox="1"/>
          <p:nvPr/>
        </p:nvSpPr>
        <p:spPr>
          <a:xfrm>
            <a:off x="5065917" y="3574051"/>
            <a:ext cx="3111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400" dirty="0"/>
              <a:t>Digital Voting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34031-A38A-4AB2-A46F-130A599459B4}"/>
              </a:ext>
            </a:extLst>
          </p:cNvPr>
          <p:cNvSpPr txBox="1"/>
          <p:nvPr/>
        </p:nvSpPr>
        <p:spPr>
          <a:xfrm>
            <a:off x="5065917" y="4172467"/>
            <a:ext cx="3111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400" dirty="0"/>
              <a:t>Sharing of Data</a:t>
            </a:r>
            <a:r>
              <a:rPr lang="en-US" sz="20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0EF081-D115-4A7F-8B33-69671192215C}"/>
              </a:ext>
            </a:extLst>
          </p:cNvPr>
          <p:cNvSpPr/>
          <p:nvPr/>
        </p:nvSpPr>
        <p:spPr>
          <a:xfrm>
            <a:off x="5086989" y="4776467"/>
            <a:ext cx="1981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400" dirty="0"/>
              <a:t>Food Safety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4F0632-0CD8-47E4-BF37-74B95F908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37" y="3060265"/>
            <a:ext cx="2691647" cy="2691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91750-EEE2-4219-B663-C024A53A8B0E}"/>
              </a:ext>
            </a:extLst>
          </p:cNvPr>
          <p:cNvSpPr txBox="1"/>
          <p:nvPr/>
        </p:nvSpPr>
        <p:spPr>
          <a:xfrm>
            <a:off x="5065917" y="5375904"/>
            <a:ext cx="216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 Digital IDs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E9963-F77D-46BB-BFE6-5951EB342000}"/>
              </a:ext>
            </a:extLst>
          </p:cNvPr>
          <p:cNvSpPr txBox="1"/>
          <p:nvPr/>
        </p:nvSpPr>
        <p:spPr>
          <a:xfrm>
            <a:off x="5065917" y="2975635"/>
            <a:ext cx="570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400" dirty="0"/>
              <a:t>Transfer of Real Estate, Land And Assets</a:t>
            </a:r>
          </a:p>
        </p:txBody>
      </p:sp>
    </p:spTree>
    <p:extLst>
      <p:ext uri="{BB962C8B-B14F-4D97-AF65-F5344CB8AC3E}">
        <p14:creationId xmlns:p14="http://schemas.microsoft.com/office/powerpoint/2010/main" val="2959177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8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4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3" grpId="0"/>
      <p:bldP spid="4" grpId="0"/>
      <p:bldP spid="11" grpId="0"/>
    </p:bldLst>
  </p:timing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524"/>
      </a:dk2>
      <a:lt2>
        <a:srgbClr val="E8E8E2"/>
      </a:lt2>
      <a:accent1>
        <a:srgbClr val="8CA5CD"/>
      </a:accent1>
      <a:accent2>
        <a:srgbClr val="7876C3"/>
      </a:accent2>
      <a:accent3>
        <a:srgbClr val="AB8FCE"/>
      </a:accent3>
      <a:accent4>
        <a:srgbClr val="C39876"/>
      </a:accent4>
      <a:accent5>
        <a:srgbClr val="ACA477"/>
      </a:accent5>
      <a:accent6>
        <a:srgbClr val="99AC68"/>
      </a:accent6>
      <a:hlink>
        <a:srgbClr val="848651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247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Gill Sans MT</vt:lpstr>
      <vt:lpstr>Wingdings</vt:lpstr>
      <vt:lpstr>Wingdings 2</vt:lpstr>
      <vt:lpstr>DividendVTI</vt:lpstr>
      <vt:lpstr>Development Of Blockchain Technology</vt:lpstr>
      <vt:lpstr>What is A Blockchain?</vt:lpstr>
      <vt:lpstr>TYPES OF BLOCKCHAIN NETWORKS</vt:lpstr>
      <vt:lpstr>Cutting the middleman</vt:lpstr>
      <vt:lpstr>Building Consensus</vt:lpstr>
      <vt:lpstr>EXAMPLE</vt:lpstr>
      <vt:lpstr>BLOCKCHAIN SECURITY</vt:lpstr>
      <vt:lpstr>Key Features</vt:lpstr>
      <vt:lpstr>REAL world applications</vt:lpstr>
      <vt:lpstr>DISADVANTAGES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</dc:title>
  <dc:creator>DhanushPrakash J</dc:creator>
  <cp:lastModifiedBy>DhanushPrakash J</cp:lastModifiedBy>
  <cp:revision>20</cp:revision>
  <dcterms:created xsi:type="dcterms:W3CDTF">2019-08-08T08:28:13Z</dcterms:created>
  <dcterms:modified xsi:type="dcterms:W3CDTF">2022-11-21T15:54:19Z</dcterms:modified>
</cp:coreProperties>
</file>