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5" y="1734392"/>
            <a:ext cx="9144000" cy="1236197"/>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Real-Time Keyboard Input Monitor </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71252" y="4296698"/>
            <a:ext cx="822202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a:t>
            </a:r>
            <a:r>
              <a:rPr lang="en-US" sz="2000" b="1" dirty="0">
                <a:solidFill>
                  <a:schemeClr val="accent3"/>
                </a:solidFill>
                <a:latin typeface="Arial"/>
                <a:cs typeface="Arial"/>
              </a:rPr>
              <a:t>DHANUSH RAJA R </a:t>
            </a:r>
          </a:p>
          <a:p>
            <a:r>
              <a:rPr lang="en-US" sz="2000" b="1" dirty="0">
                <a:solidFill>
                  <a:schemeClr val="accent1">
                    <a:lumMod val="75000"/>
                  </a:schemeClr>
                </a:solidFill>
                <a:latin typeface="Arial"/>
                <a:cs typeface="Arial"/>
              </a:rPr>
              <a:t>Register </a:t>
            </a:r>
            <a:r>
              <a:rPr lang="en-US" sz="2000" b="1">
                <a:solidFill>
                  <a:schemeClr val="accent1">
                    <a:lumMod val="75000"/>
                  </a:schemeClr>
                </a:solidFill>
                <a:latin typeface="Arial"/>
                <a:cs typeface="Arial"/>
              </a:rPr>
              <a:t>no- </a:t>
            </a:r>
            <a:r>
              <a:rPr lang="en-US" sz="2000" b="1">
                <a:solidFill>
                  <a:schemeClr val="accent3"/>
                </a:solidFill>
                <a:latin typeface="Arial"/>
                <a:cs typeface="Arial"/>
              </a:rPr>
              <a:t>210821243010</a:t>
            </a:r>
            <a:endParaRPr lang="en-US" sz="2000" b="1" dirty="0">
              <a:solidFill>
                <a:schemeClr val="accent3"/>
              </a:solidFill>
              <a:latin typeface="Arial"/>
              <a:cs typeface="Arial"/>
            </a:endParaRPr>
          </a:p>
          <a:p>
            <a:r>
              <a:rPr lang="en-US" sz="2000" b="1" dirty="0">
                <a:solidFill>
                  <a:schemeClr val="accent1">
                    <a:lumMod val="75000"/>
                  </a:schemeClr>
                </a:solidFill>
                <a:latin typeface="Arial"/>
                <a:cs typeface="Arial"/>
              </a:rPr>
              <a:t>College Name-  </a:t>
            </a:r>
            <a:r>
              <a:rPr lang="en-US" sz="2000" b="1" dirty="0">
                <a:solidFill>
                  <a:schemeClr val="accent3"/>
                </a:solidFill>
                <a:latin typeface="Arial"/>
                <a:cs typeface="Arial"/>
              </a:rPr>
              <a:t>Kings Engineering College</a:t>
            </a:r>
          </a:p>
          <a:p>
            <a:r>
              <a:rPr lang="en-US" sz="2000" b="1" dirty="0">
                <a:solidFill>
                  <a:schemeClr val="accent1">
                    <a:lumMod val="75000"/>
                  </a:schemeClr>
                </a:solidFill>
                <a:latin typeface="Arial"/>
                <a:cs typeface="Arial"/>
              </a:rPr>
              <a:t>Department-      </a:t>
            </a:r>
            <a:r>
              <a:rPr lang="en-US" sz="2000" b="1" dirty="0">
                <a:solidFill>
                  <a:schemeClr val="accent3"/>
                </a:solidFill>
                <a:latin typeface="Arial"/>
                <a:cs typeface="Arial"/>
              </a:rPr>
              <a:t>Artificial Intelligence &amp;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IN" sz="2400" dirty="0">
                <a:solidFill>
                  <a:srgbClr val="0F0F0F"/>
                </a:solidFill>
                <a:ea typeface="+mn-lt"/>
                <a:cs typeface="+mn-lt"/>
              </a:rPr>
              <a:t>Documentation of Python libraries used (</a:t>
            </a:r>
            <a:r>
              <a:rPr lang="en-IN" sz="2400" dirty="0" err="1">
                <a:solidFill>
                  <a:srgbClr val="0F0F0F"/>
                </a:solidFill>
                <a:ea typeface="+mn-lt"/>
                <a:cs typeface="+mn-lt"/>
              </a:rPr>
              <a:t>Tkinter</a:t>
            </a:r>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a:t>
            </a:r>
          </a:p>
          <a:p>
            <a:pPr>
              <a:buFont typeface="Arial" panose="020B0604020202020204" pitchFamily="34" charset="0"/>
              <a:buChar char="•"/>
            </a:pPr>
            <a:r>
              <a:rPr lang="en-IN" sz="2400" dirty="0">
                <a:solidFill>
                  <a:srgbClr val="0F0F0F"/>
                </a:solidFill>
                <a:ea typeface="+mn-lt"/>
                <a:cs typeface="+mn-lt"/>
              </a:rPr>
              <a:t>Online tutorials and forums for GUI development and keyboard monitoring in Python.</a:t>
            </a:r>
          </a:p>
          <a:p>
            <a:pPr>
              <a:buFont typeface="Arial" panose="020B0604020202020204" pitchFamily="34" charset="0"/>
              <a:buChar char="•"/>
            </a:pPr>
            <a:r>
              <a:rPr lang="en-IN" sz="2400" dirty="0">
                <a:solidFill>
                  <a:srgbClr val="0F0F0F"/>
                </a:solidFill>
                <a:ea typeface="+mn-lt"/>
                <a:cs typeface="+mn-lt"/>
              </a:rPr>
              <a:t>Official Python documentation for file handling and JSON serialization.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accent3"/>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6458"/>
            <a:ext cx="11029615" cy="4673324"/>
          </a:xfrm>
        </p:spPr>
        <p:txBody>
          <a:bodyPr>
            <a:normAutofit/>
          </a:bodyPr>
          <a:lstStyle/>
          <a:p>
            <a:pPr marL="0" indent="0">
              <a:buNone/>
            </a:pPr>
            <a:r>
              <a:rPr lang="en-US" sz="2400" b="1" dirty="0">
                <a:solidFill>
                  <a:srgbClr val="0F0F0F"/>
                </a:solidFill>
                <a:ea typeface="+mn-lt"/>
                <a:cs typeface="+mn-lt"/>
              </a:rPr>
              <a:t>Problem Statement: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The proposed solution is to develop a keylogger application using Python, which will allow users to monitor keyboard activities in real-time. Here's a breakdown of the proposed solution:</a:t>
            </a:r>
          </a:p>
          <a:p>
            <a:pPr marL="305435" indent="-305435"/>
            <a:r>
              <a:rPr lang="en-US" sz="1200" b="1" dirty="0">
                <a:latin typeface="Calibri"/>
                <a:cs typeface="Calibri"/>
              </a:rPr>
              <a:t>Graphical User Interface (GUI): The application will utilize the </a:t>
            </a:r>
            <a:r>
              <a:rPr lang="en-US" sz="1200" b="1" dirty="0" err="1">
                <a:latin typeface="Calibri"/>
                <a:cs typeface="Calibri"/>
              </a:rPr>
              <a:t>Tkinter</a:t>
            </a:r>
            <a:r>
              <a:rPr lang="en-US" sz="1200" b="1" dirty="0">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marL="305435" indent="-305435"/>
            <a:r>
              <a:rPr lang="en-US" sz="1200" b="1" dirty="0">
                <a:latin typeface="Calibri"/>
                <a:cs typeface="Calibri"/>
              </a:rPr>
              <a:t>Keyboard Event Capture: The </a:t>
            </a:r>
            <a:r>
              <a:rPr lang="en-US" sz="1200" b="1" dirty="0" err="1">
                <a:latin typeface="Calibri"/>
                <a:cs typeface="Calibri"/>
              </a:rPr>
              <a:t>pynput</a:t>
            </a:r>
            <a:r>
              <a:rPr lang="en-US" sz="1200" b="1" dirty="0">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marL="305435" indent="-305435"/>
            <a:r>
              <a:rPr lang="en-US" sz="1200" b="1" dirty="0">
                <a:latin typeface="Calibri"/>
                <a:cs typeface="Calibri"/>
              </a:rPr>
              <a:t>Data Logging: The logged keystrokes will be stored in two formats:</a:t>
            </a:r>
          </a:p>
          <a:p>
            <a:pPr marL="305435" indent="-305435"/>
            <a:r>
              <a:rPr lang="en-US" sz="1200" b="1" dirty="0">
                <a:latin typeface="Calibri"/>
                <a:cs typeface="Calibri"/>
              </a:rPr>
              <a:t>Text File ('key_log.txt'): The raw keystrokes will be logged into a text file for easy access and viewing.</a:t>
            </a:r>
          </a:p>
          <a:p>
            <a:pPr marL="305435" indent="-305435"/>
            <a:r>
              <a:rPr lang="en-US" sz="1200" b="1" dirty="0">
                <a:latin typeface="Calibri"/>
                <a:cs typeface="Calibri"/>
              </a:rPr>
              <a:t>JSON File ('</a:t>
            </a:r>
            <a:r>
              <a:rPr lang="en-US" sz="1200" b="1" dirty="0" err="1">
                <a:latin typeface="Calibri"/>
                <a:cs typeface="Calibri"/>
              </a:rPr>
              <a:t>key_log.json</a:t>
            </a:r>
            <a:r>
              <a:rPr lang="en-US" sz="1200" b="1" dirty="0">
                <a:latin typeface="Calibri"/>
                <a:cs typeface="Calibri"/>
              </a:rPr>
              <a:t>'): The keystrokes will also be logged into a JSON file in a structured format. JSON (JavaScript Object Notation) is a lightweight data interchange format that is easy for both humans and machines to read and write.</a:t>
            </a:r>
          </a:p>
          <a:p>
            <a:pPr marL="305435" indent="-305435"/>
            <a:r>
              <a:rPr lang="en-US" sz="1200" b="1" dirty="0">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marL="305435" indent="-305435"/>
            <a:r>
              <a:rPr lang="en-US" sz="1200" b="1" dirty="0">
                <a:latin typeface="Calibri"/>
                <a:cs typeface="Calibri"/>
              </a:rPr>
              <a:t>Deployment: After development, the program can be made available for use on Windows, macOS, and Linux, among other platforms.</a:t>
            </a:r>
          </a:p>
          <a:p>
            <a:pPr marL="305435" indent="-305435"/>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US" sz="1800" b="1" dirty="0" err="1">
                <a:solidFill>
                  <a:srgbClr val="0F0F0F"/>
                </a:solidFill>
              </a:rPr>
              <a:t>Tkinter</a:t>
            </a:r>
            <a:r>
              <a:rPr lang="en-US" sz="1800" b="1" dirty="0">
                <a:solidFill>
                  <a:srgbClr val="0F0F0F"/>
                </a:solidFill>
              </a:rPr>
              <a:t>: Used for creating the graphical user interface (GUI) of the application.</a:t>
            </a:r>
          </a:p>
          <a:p>
            <a:pPr marL="305435" indent="-305435"/>
            <a:r>
              <a:rPr lang="en-US" sz="1800" b="1" dirty="0" err="1">
                <a:solidFill>
                  <a:srgbClr val="0F0F0F"/>
                </a:solidFill>
              </a:rPr>
              <a:t>pynput</a:t>
            </a:r>
            <a:r>
              <a:rPr lang="en-US" sz="1800" b="1" dirty="0">
                <a:solidFill>
                  <a:srgbClr val="0F0F0F"/>
                </a:solidFill>
              </a:rPr>
              <a:t>: Employed to capture keyboard events such as key press, hold, and release.</a:t>
            </a:r>
          </a:p>
          <a:p>
            <a:pPr marL="305435" indent="-305435"/>
            <a:r>
              <a:rPr lang="en-US" sz="1800" b="1" dirty="0">
                <a:solidFill>
                  <a:srgbClr val="0F0F0F"/>
                </a:solidFill>
              </a:rPr>
              <a:t>JSON: Utilized for storing the logged keystrokes in a structured format.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31523"/>
            <a:ext cx="11029615" cy="4673324"/>
          </a:xfrm>
        </p:spPr>
        <p:txBody>
          <a:bodyPr>
            <a:normAutofit fontScale="92500" lnSpcReduction="10000"/>
          </a:bodyPr>
          <a:lstStyle/>
          <a:p>
            <a:pPr marL="305435" indent="-305435"/>
            <a:r>
              <a:rPr lang="en-US" sz="1400" b="1" dirty="0">
                <a:ea typeface="+mn-lt"/>
                <a:cs typeface="+mn-lt"/>
              </a:rPr>
              <a:t>Algorithm Selection: </a:t>
            </a:r>
            <a:r>
              <a:rPr lang="en-US" sz="1400" dirty="0">
                <a:ea typeface="+mn-lt"/>
                <a:cs typeface="+mn-lt"/>
              </a:rPr>
              <a:t>Real-time keyboard event capture is the main algorithmic component of this keylogger program. The Python </a:t>
            </a:r>
            <a:r>
              <a:rPr lang="en-US" sz="1400" dirty="0" err="1">
                <a:ea typeface="+mn-lt"/>
                <a:cs typeface="+mn-lt"/>
              </a:rPr>
              <a:t>pynput</a:t>
            </a:r>
            <a:r>
              <a:rPr lang="en-US" sz="1400" dirty="0">
                <a:ea typeface="+mn-lt"/>
                <a:cs typeface="+mn-lt"/>
              </a:rPr>
              <a:t> package, which offers tools for managing and monitoring input devices, is used to do this. Specifically, key press, hold, and release events are recorded using the Listener class from </a:t>
            </a:r>
            <a:r>
              <a:rPr lang="en-US" sz="1400" dirty="0" err="1">
                <a:ea typeface="+mn-lt"/>
                <a:cs typeface="+mn-lt"/>
              </a:rPr>
              <a:t>pynput</a:t>
            </a:r>
            <a:r>
              <a:rPr lang="en-US" sz="1400" dirty="0">
                <a:ea typeface="+mn-lt"/>
                <a:cs typeface="+mn-lt"/>
              </a:rPr>
              <a:t>. We can guarantee reliable and efficient keyboard activity monitoring without the need for sophisticated algorithms by using this library.</a:t>
            </a:r>
          </a:p>
          <a:p>
            <a:pPr marL="305435" indent="-305435"/>
            <a:r>
              <a:rPr lang="en-US" sz="1400" b="1" dirty="0">
                <a:ea typeface="+mn-lt"/>
                <a:cs typeface="+mn-lt"/>
              </a:rPr>
              <a:t>Data Input</a:t>
            </a:r>
            <a:r>
              <a:rPr lang="en-US" sz="1400" dirty="0"/>
              <a:t> The stream of keyboard events produced by the user is the data input in the context of a keylogger. These actions consist of pushing, releasing, and holding down keys. By operating system-level keyboard listening, the </a:t>
            </a:r>
            <a:r>
              <a:rPr lang="en-US" sz="1400" dirty="0" err="1"/>
              <a:t>pynput</a:t>
            </a:r>
            <a:r>
              <a:rPr lang="en-US" sz="1400" dirty="0"/>
              <a:t> library obtains this input data. The program then processes each keyboard event in real-time.</a:t>
            </a:r>
            <a:br>
              <a:rPr lang="en-US" sz="1400" dirty="0"/>
            </a:br>
            <a:endParaRPr lang="en-US" sz="1400" dirty="0">
              <a:ea typeface="+mn-lt"/>
              <a:cs typeface="+mn-lt"/>
            </a:endParaRPr>
          </a:p>
          <a:p>
            <a:pPr marL="305435" indent="-305435"/>
            <a:r>
              <a:rPr lang="en-US" sz="1400" b="1" dirty="0">
                <a:ea typeface="+mn-lt"/>
                <a:cs typeface="+mn-lt"/>
              </a:rPr>
              <a:t>Training Process</a:t>
            </a:r>
            <a:r>
              <a:rPr lang="en-US" sz="1400" dirty="0">
                <a:ea typeface="+mn-lt"/>
                <a:cs typeface="+mn-lt"/>
              </a:rPr>
              <a:t>: </a:t>
            </a:r>
            <a:r>
              <a:rPr lang="en-US" sz="1400" dirty="0"/>
              <a:t>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lang="en-US" sz="1400" dirty="0"/>
            </a:br>
            <a:endParaRPr lang="en-US" sz="1400" dirty="0">
              <a:ea typeface="+mn-lt"/>
              <a:cs typeface="+mn-lt"/>
            </a:endParaRPr>
          </a:p>
          <a:p>
            <a:pPr marL="305435" indent="-305435"/>
            <a:r>
              <a:rPr lang="en-US" sz="1400" b="1" dirty="0">
                <a:ea typeface="+mn-lt"/>
                <a:cs typeface="+mn-lt"/>
              </a:rPr>
              <a:t>Prediction Process</a:t>
            </a:r>
            <a:r>
              <a:rPr lang="en-US" sz="1400" dirty="0">
                <a:ea typeface="+mn-lt"/>
                <a:cs typeface="+mn-lt"/>
              </a:rPr>
              <a:t>: </a:t>
            </a:r>
            <a:r>
              <a:rPr lang="en-US" sz="1400" dirty="0"/>
              <a:t>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lang="en-US" sz="1400" dirty="0"/>
            </a:br>
            <a:endParaRPr lang="en-US" sz="1400" dirty="0">
              <a:ea typeface="+mn-lt"/>
              <a:cs typeface="+mn-lt"/>
            </a:endParaRPr>
          </a:p>
          <a:p>
            <a:pPr marL="305435" indent="-305435"/>
            <a:r>
              <a:rPr lang="en-US" sz="1400" b="1" dirty="0">
                <a:ea typeface="+mn-lt"/>
                <a:cs typeface="+mn-lt"/>
              </a:rPr>
              <a:t>Deployment:</a:t>
            </a:r>
            <a:r>
              <a:rPr lang="en-US" sz="1400" dirty="0">
                <a:ea typeface="+mn-lt"/>
                <a:cs typeface="+mn-lt"/>
              </a:rPr>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p>
          <a:p>
            <a:pPr marL="305435" indent="-305435"/>
            <a:endParaRPr lang="en-US" sz="1400" dirty="0">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35974" y="5004619"/>
            <a:ext cx="11464413" cy="970731"/>
          </a:xfrm>
        </p:spPr>
        <p:txBody>
          <a:bodyPr>
            <a:noAutofit/>
          </a:bodyPr>
          <a:lstStyle/>
          <a:p>
            <a:pPr>
              <a:buFont typeface="Arial" panose="020B0604020202020204" pitchFamily="34" charset="0"/>
              <a:buChar char="•"/>
            </a:pPr>
            <a:r>
              <a:rPr lang="en-US" sz="1400" dirty="0"/>
              <a:t>The output picture displays the GUI interface, which includes buttons to start and stop the keylogger and a label that shows the keylogger's current state.</a:t>
            </a:r>
          </a:p>
        </p:txBody>
      </p:sp>
      <p:pic>
        <p:nvPicPr>
          <p:cNvPr id="4" name="Picture 3">
            <a:extLst>
              <a:ext uri="{FF2B5EF4-FFF2-40B4-BE49-F238E27FC236}">
                <a16:creationId xmlns:a16="http://schemas.microsoft.com/office/drawing/2014/main" id="{1B90F81F-779E-0EFD-6F8D-1DBD108323DC}"/>
              </a:ext>
            </a:extLst>
          </p:cNvPr>
          <p:cNvPicPr>
            <a:picLocks noChangeAspect="1"/>
          </p:cNvPicPr>
          <p:nvPr/>
        </p:nvPicPr>
        <p:blipFill>
          <a:blip r:embed="rId2"/>
          <a:srcRect/>
          <a:stretch/>
        </p:blipFill>
        <p:spPr>
          <a:xfrm>
            <a:off x="856130" y="1232452"/>
            <a:ext cx="5067260" cy="3180873"/>
          </a:xfrm>
          <a:prstGeom prst="rect">
            <a:avLst/>
          </a:prstGeom>
        </p:spPr>
      </p:pic>
      <p:pic>
        <p:nvPicPr>
          <p:cNvPr id="11" name="Picture 10">
            <a:extLst>
              <a:ext uri="{FF2B5EF4-FFF2-40B4-BE49-F238E27FC236}">
                <a16:creationId xmlns:a16="http://schemas.microsoft.com/office/drawing/2014/main" id="{43814B4F-C7C8-2AC5-F29A-8A02E4959CE8}"/>
              </a:ext>
            </a:extLst>
          </p:cNvPr>
          <p:cNvPicPr>
            <a:picLocks noChangeAspect="1"/>
          </p:cNvPicPr>
          <p:nvPr/>
        </p:nvPicPr>
        <p:blipFill>
          <a:blip r:embed="rId3"/>
          <a:stretch>
            <a:fillRect/>
          </a:stretch>
        </p:blipFill>
        <p:spPr>
          <a:xfrm>
            <a:off x="6096000" y="1232451"/>
            <a:ext cx="6096000" cy="318087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5"/>
            <a:ext cx="11029616" cy="4600395"/>
          </a:xfrm>
        </p:spPr>
        <p:txBody>
          <a:bodyPr>
            <a:normAutofit/>
          </a:bodyPr>
          <a:lstStyle/>
          <a:p>
            <a:r>
              <a:rPr lang="en-US" sz="2000" dirty="0"/>
              <a:t>. Add more information to your logs, like timestamps and application context, to improve its functionality.</a:t>
            </a:r>
          </a:p>
          <a:p>
            <a:r>
              <a:rPr lang="en-US" sz="2000" dirty="0"/>
              <a:t>Encrypt the logged data to protect privacy by implementing security.</a:t>
            </a:r>
          </a:p>
          <a:p>
            <a:r>
              <a:rPr lang="en-US" sz="2000" dirty="0"/>
              <a:t>Add functions for reporting and remote monitoring in order to conduct surveillance.</a:t>
            </a:r>
          </a:p>
          <a:p>
            <a:r>
              <a:rPr lang="en-US" sz="2000" dirty="0"/>
              <a:t>Investigate cross-platform and cross-device interoperability for increased use.</a:t>
            </a:r>
          </a:p>
          <a:p>
            <a:r>
              <a:rPr lang="en-US" sz="2000" dirty="0"/>
              <a:t>Improve performance and reliability by conducting more testing and optimization</a:t>
            </a:r>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1043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Real-Time Keyboard Input Monitor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Dhanush Raja R</cp:lastModifiedBy>
  <cp:revision>26</cp:revision>
  <dcterms:created xsi:type="dcterms:W3CDTF">2021-05-26T16:50:10Z</dcterms:created>
  <dcterms:modified xsi:type="dcterms:W3CDTF">2024-04-24T11:16:31Z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