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65" r:id="rId4"/>
    <p:sldId id="278" r:id="rId5"/>
    <p:sldId id="261" r:id="rId6"/>
    <p:sldId id="266" r:id="rId7"/>
    <p:sldId id="267" r:id="rId8"/>
    <p:sldId id="268" r:id="rId9"/>
    <p:sldId id="272" r:id="rId10"/>
    <p:sldId id="270" r:id="rId11"/>
    <p:sldId id="271" r:id="rId12"/>
    <p:sldId id="273" r:id="rId13"/>
    <p:sldId id="269" r:id="rId14"/>
    <p:sldId id="274" r:id="rId15"/>
    <p:sldId id="275" r:id="rId16"/>
    <p:sldId id="277" r:id="rId17"/>
    <p:sldId id="279" r:id="rId18"/>
    <p:sldId id="280" r:id="rId19"/>
    <p:sldId id="26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20:20:22.1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A3CF-3927-7BE1-27E8-C346D3795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67114-A2E2-F783-9DFB-3A5BB08F9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ABBA0-2D06-109D-BE40-F4BC000A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91EE6-536B-F77C-BE76-FABCAF59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BBAD-6888-C230-8579-4B983700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42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89EE-43AD-8188-9F5A-454815FE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2A407-2D4F-C112-9A1C-E0E96F7F3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F4C06-D943-C049-FCF8-EA26017A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59194-19DA-95C7-8C70-EFDFE055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EEB7F-0743-0BA2-9CEC-DBEFCE67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84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771B3-A79E-A5CE-987B-7800F30C4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27E81-6E31-E806-F70D-4FF75DE79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727E9-D02F-81FA-0863-053CE290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403C8-899E-EB86-029B-4358EF5A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B7316-0D50-2091-B2D9-11F90050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6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3FD9-8B40-08D8-F9BE-C61A0705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17D2-660B-B48D-6EB6-1FD17491A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7CA9E-E4A0-1A51-4430-B3413ADD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3C1B0-A6BC-F9B0-22C3-BEE92C79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67D5B-F45F-F7C2-3474-F9E01962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88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D3A3-813D-A0A7-0741-4CABBAA9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C3C77-5ACE-6DB5-7C67-6529DA96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2F878-DAC2-9F45-3DFF-87F32F13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8AB4D-5055-EB84-7197-CF24E3B0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311E1-E0DD-DE73-11ED-7E1C065C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77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D579-C490-7265-C31E-2C7062F3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9451-61B7-273E-4358-B61276A3E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93593-522E-56AF-EB93-EE22DB1B5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32EE6-102E-313E-06D9-3040AF51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014BF-9B41-E3F0-B6A9-6AB3E517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12F31-D361-398F-FC56-B386D0BB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02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304F-3CA0-0FEF-B687-A2DA3C40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5C9C3-B517-CDDB-ACE9-CEC4D76A5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2EC2F-EAE4-C65E-B377-CCB005F5E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7E274-1120-6C0D-FF9F-07F432FB4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1B52E-4E58-3ECC-72EA-6EB2AE1CB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3BE5B-3B5A-EAF1-EAF2-60620CB9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E2E52-9FE8-2CDB-8465-CE590D7F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D7A43-AC28-0872-1445-4375AB15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49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BCFA-F351-3787-92B8-6EA71CAA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AA352-8C94-B559-2EBF-A1EDB05E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EE88B-3B95-FD93-59A5-3207445E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C03E1-0724-7EA6-9D38-4ED9E41E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1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D63AB-BE24-04AC-96D3-CB0DC1F5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96A6E-C182-BD4F-8D92-05CF3027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0C919-1E24-EE45-2E7C-ACB726F6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62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F127-44EC-BF85-36AF-7F151C9E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16B51-67AE-C3BF-E8FE-5FC94BFCC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2A0D0-49B8-EBBB-DF60-9170EB326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94583-60E9-FB15-37D3-BA5A0DE2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23B3F-C5C3-44A6-8729-A3937E99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6ECC1-8291-A645-CFEA-E9510DF1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34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8374-88C2-90E8-F3CB-481E2DE1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6F76B-104C-CD12-9427-4B8B823E4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3F29C-4CF6-7D53-9D98-955D1C576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08566-EE8A-EAB6-E9CE-2E3BF790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A91D-DE0C-46EB-B53E-C4E9DB612B8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859E9-9157-6F26-30B7-3586E3A8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BE8E9-4D17-BE6B-9552-9678A291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31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E7C1F-2F4A-605B-469B-4186EB3C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630B6-07DC-3157-A444-192C107C3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A38CE-3C2F-27D4-144B-F5686BE3B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5A91D-DE0C-46EB-B53E-C4E9DB612B8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EFBC7-A700-ED51-F9A4-81500B094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0C4EF-DEF7-4319-B798-F5EB94E6B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F3D1-DDC2-4680-BA8F-48083D3B5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91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798A8-596B-90B6-954B-203CA4B2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396" y="413558"/>
            <a:ext cx="6914053" cy="383699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29D644-AD2E-DF0E-3D4F-DBD8A4F4270E}"/>
              </a:ext>
            </a:extLst>
          </p:cNvPr>
          <p:cNvSpPr txBox="1"/>
          <p:nvPr/>
        </p:nvSpPr>
        <p:spPr>
          <a:xfrm>
            <a:off x="2947295" y="4721890"/>
            <a:ext cx="6112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Title: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Columbia Asia Hospital project.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Name: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Dhanush S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19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3E0F6B-5CA0-9B97-67A1-CB20542191BC}"/>
              </a:ext>
            </a:extLst>
          </p:cNvPr>
          <p:cNvSpPr/>
          <p:nvPr/>
        </p:nvSpPr>
        <p:spPr>
          <a:xfrm>
            <a:off x="126858" y="1170575"/>
            <a:ext cx="6532560" cy="5487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Departmental Patient Volume</a:t>
            </a:r>
          </a:p>
          <a:p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Evaluate patient volume by department to identify high-demand areas that may require additional resources.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General Practice and Orthopedics had the highest patient volume, indicating these departments are essential for patient care and could benefit from increased staffing.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Prioritizing these departments for staffing and resource allocation could help manage demand and improve patient flow.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EE278-D19F-5B5E-70CD-1BC10271473C}"/>
              </a:ext>
            </a:extLst>
          </p:cNvPr>
          <p:cNvSpPr/>
          <p:nvPr/>
        </p:nvSpPr>
        <p:spPr>
          <a:xfrm>
            <a:off x="3086878" y="163491"/>
            <a:ext cx="6018244" cy="775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Analysis &amp; Key finding</a:t>
            </a:r>
            <a:endParaRPr lang="en-IN" sz="36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6AF86-B3CC-42EF-8E52-8F9B04804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38" y="2487848"/>
            <a:ext cx="3627434" cy="336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1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3E0F6B-5CA0-9B97-67A1-CB20542191BC}"/>
              </a:ext>
            </a:extLst>
          </p:cNvPr>
          <p:cNvSpPr/>
          <p:nvPr/>
        </p:nvSpPr>
        <p:spPr>
          <a:xfrm>
            <a:off x="163803" y="1110343"/>
            <a:ext cx="6348963" cy="5607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Wait Time Impact on Satisfaction</a:t>
            </a:r>
          </a:p>
          <a:p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Determine the impact of patient wait times on satisfaction to understand how operational efficiency affects patient experience.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negative correlation was observed between wait times and satisfaction scores, with longer waits leading to lower satisfaction.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Efforts to reduce wait times, especially in high-demand departments, could significantly improve patient satisfaction. Additionally, implementing efficient scheduling or queue management systems could help reduce congestion during peak hours.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133201-1C8C-8777-FCED-F666F1D73EA7}"/>
              </a:ext>
            </a:extLst>
          </p:cNvPr>
          <p:cNvSpPr/>
          <p:nvPr/>
        </p:nvSpPr>
        <p:spPr>
          <a:xfrm>
            <a:off x="2615823" y="238197"/>
            <a:ext cx="6018244" cy="775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Analysis &amp; Key finding</a:t>
            </a:r>
            <a:endParaRPr lang="en-IN" sz="36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69F91-D21F-666E-8EFA-86E338728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766" y="2164028"/>
            <a:ext cx="4986245" cy="41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1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3E0F6B-5CA0-9B97-67A1-CB20542191BC}"/>
              </a:ext>
            </a:extLst>
          </p:cNvPr>
          <p:cNvSpPr/>
          <p:nvPr/>
        </p:nvSpPr>
        <p:spPr>
          <a:xfrm>
            <a:off x="163803" y="1073020"/>
            <a:ext cx="6348963" cy="5645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Discount Distribution and Eligibility</a:t>
            </a:r>
          </a:p>
          <a:p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Analyze the relationship between discount levels and patient satisfaction to assess the effectiveness of discounts on patient experience.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Patients receiving discounts reported better satisfaction scores, indicating that targeted discounts can positively influence patient satisfaction.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Implementing targeted discount strategies for eligible patients may enhance loyalty and satisfaction, especially among cost-sensitive patients.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133201-1C8C-8777-FCED-F666F1D73EA7}"/>
              </a:ext>
            </a:extLst>
          </p:cNvPr>
          <p:cNvSpPr/>
          <p:nvPr/>
        </p:nvSpPr>
        <p:spPr>
          <a:xfrm>
            <a:off x="3086878" y="182153"/>
            <a:ext cx="6018244" cy="775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Analysis &amp; Key finding</a:t>
            </a:r>
            <a:endParaRPr lang="en-IN" sz="36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E47E2-46A6-E3D2-1F06-73BFFB195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880" y="2034941"/>
            <a:ext cx="4206483" cy="330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6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2472611" y="187518"/>
            <a:ext cx="705394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Strategic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77140-A6AD-A906-99C9-33A93E3663CB}"/>
              </a:ext>
            </a:extLst>
          </p:cNvPr>
          <p:cNvSpPr txBox="1"/>
          <p:nvPr/>
        </p:nvSpPr>
        <p:spPr>
          <a:xfrm>
            <a:off x="728525" y="1594591"/>
            <a:ext cx="10561516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100" b="1" dirty="0"/>
              <a:t>Enhance High-Demand Department Efficiency</a:t>
            </a:r>
          </a:p>
          <a:p>
            <a:pPr marL="457200" indent="-457200">
              <a:buAutoNum type="arabicPeriod"/>
            </a:pPr>
            <a:endParaRPr lang="en-US" sz="2100" dirty="0"/>
          </a:p>
          <a:p>
            <a:r>
              <a:rPr lang="en-US" sz="2100" b="1" dirty="0"/>
              <a:t>Insight:</a:t>
            </a:r>
            <a:br>
              <a:rPr lang="en-US" sz="2100" dirty="0"/>
            </a:br>
            <a:r>
              <a:rPr lang="en-US" sz="2100" dirty="0"/>
              <a:t>High patient volume in departments like General Practice and Orthopedics indicates potential bottlenecks and increased wait times, impacting patient satisfaction.</a:t>
            </a:r>
          </a:p>
          <a:p>
            <a:endParaRPr lang="en-US" sz="2100" dirty="0"/>
          </a:p>
          <a:p>
            <a:r>
              <a:rPr lang="en-US" sz="2100" b="1" dirty="0"/>
              <a:t>Recommendation:</a:t>
            </a: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Prioritize hiring additional staff in high-demand departments to manage patient influx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Implement streamlined scheduling and queue management systems to reduce patient wait times and enhance service efficiency.</a:t>
            </a:r>
          </a:p>
        </p:txBody>
      </p:sp>
    </p:spTree>
    <p:extLst>
      <p:ext uri="{BB962C8B-B14F-4D97-AF65-F5344CB8AC3E}">
        <p14:creationId xmlns:p14="http://schemas.microsoft.com/office/powerpoint/2010/main" val="1985432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2472611" y="187518"/>
            <a:ext cx="705394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Strategic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BCF14-3202-F64F-CD6F-786D1C40443D}"/>
              </a:ext>
            </a:extLst>
          </p:cNvPr>
          <p:cNvSpPr txBox="1"/>
          <p:nvPr/>
        </p:nvSpPr>
        <p:spPr>
          <a:xfrm>
            <a:off x="578865" y="1557269"/>
            <a:ext cx="10561516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/>
              <a:t>2. Tailored Patient Satisfaction Initiatives</a:t>
            </a:r>
          </a:p>
          <a:p>
            <a:endParaRPr lang="en-US" sz="2100" dirty="0"/>
          </a:p>
          <a:p>
            <a:r>
              <a:rPr lang="en-US" sz="2100" b="1" dirty="0"/>
              <a:t>Insight:</a:t>
            </a:r>
            <a:br>
              <a:rPr lang="en-US" sz="2100" dirty="0"/>
            </a:br>
            <a:r>
              <a:rPr lang="en-US" sz="2100" dirty="0"/>
              <a:t>Patient satisfaction scores vary significantly across different age groups and racial demographics, with some groups consistently reporting lower satisfaction.</a:t>
            </a:r>
          </a:p>
          <a:p>
            <a:endParaRPr lang="en-US" sz="2100" dirty="0"/>
          </a:p>
          <a:p>
            <a:r>
              <a:rPr lang="en-US" sz="2100" b="1" dirty="0"/>
              <a:t>Recommendation:</a:t>
            </a: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Develop targeted patient engagement strategies for age groups and racial demographics showing lower satisfaction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Customize services and communication based on demographic needs to provide a more personalized patient experience.</a:t>
            </a:r>
          </a:p>
        </p:txBody>
      </p:sp>
    </p:spTree>
    <p:extLst>
      <p:ext uri="{BB962C8B-B14F-4D97-AF65-F5344CB8AC3E}">
        <p14:creationId xmlns:p14="http://schemas.microsoft.com/office/powerpoint/2010/main" val="141808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2472611" y="187518"/>
            <a:ext cx="705394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Strategic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7DE8A-8172-BD32-7B0B-D6B97C8B03A8}"/>
              </a:ext>
            </a:extLst>
          </p:cNvPr>
          <p:cNvSpPr txBox="1"/>
          <p:nvPr/>
        </p:nvSpPr>
        <p:spPr>
          <a:xfrm>
            <a:off x="728525" y="1594591"/>
            <a:ext cx="10561516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b="1" dirty="0"/>
              <a:t>3. Optimize Discount Strategy for Improved Patient Retention</a:t>
            </a:r>
          </a:p>
          <a:p>
            <a:endParaRPr lang="en-US" sz="2100" dirty="0"/>
          </a:p>
          <a:p>
            <a:r>
              <a:rPr lang="en-US" sz="2100" b="1" dirty="0"/>
              <a:t>Insight:</a:t>
            </a:r>
            <a:br>
              <a:rPr lang="en-US" sz="2100" dirty="0"/>
            </a:br>
            <a:r>
              <a:rPr lang="en-US" sz="2100" dirty="0"/>
              <a:t>Patients receiving medium to high-level discounts reported higher satisfaction, indicating a positive impact of discounts on patient experience.</a:t>
            </a:r>
          </a:p>
          <a:p>
            <a:endParaRPr lang="en-US" sz="2100" dirty="0"/>
          </a:p>
          <a:p>
            <a:r>
              <a:rPr lang="en-US" sz="2100" b="1" dirty="0"/>
              <a:t>Recommendation:</a:t>
            </a: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Expand the discount program to include more patients who may benefit from financial incentives, especially those with high out-of-pocket expenses.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Introduce loyalty discounts or follow-up visit discounts to encourage repeat visits and build long-term patient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21160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2472611" y="187518"/>
            <a:ext cx="7053943" cy="670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Final </a:t>
            </a:r>
            <a:r>
              <a:rPr lang="en-US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Dashboard (</a:t>
            </a:r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Main Tab</a:t>
            </a:r>
            <a:r>
              <a:rPr lang="en-US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)</a:t>
            </a:r>
            <a:endParaRPr lang="en-IN" sz="36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582E19-9BA6-5617-2497-8B55D165C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7" y="960815"/>
            <a:ext cx="11680166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5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81F5E-C703-5B10-0CFF-F7BB204AF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FFA6D0-A6DD-C636-3E35-417D7C2B2261}"/>
              </a:ext>
            </a:extLst>
          </p:cNvPr>
          <p:cNvSpPr/>
          <p:nvPr/>
        </p:nvSpPr>
        <p:spPr>
          <a:xfrm>
            <a:off x="2472611" y="187518"/>
            <a:ext cx="7548467" cy="670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Final </a:t>
            </a:r>
            <a:r>
              <a:rPr lang="en-US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Dashboard (</a:t>
            </a:r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Doctor’s Tab</a:t>
            </a:r>
            <a:r>
              <a:rPr lang="en-US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)</a:t>
            </a:r>
            <a:endParaRPr lang="en-IN" sz="36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02BB3-E230-3636-95C8-39BB02A36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30" y="1063152"/>
            <a:ext cx="11671540" cy="560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9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F294B-4D6A-DE28-E8DD-A0164FFDB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8B0BFE-5F6E-FD68-9059-84A55F1B2053}"/>
              </a:ext>
            </a:extLst>
          </p:cNvPr>
          <p:cNvSpPr/>
          <p:nvPr/>
        </p:nvSpPr>
        <p:spPr>
          <a:xfrm>
            <a:off x="2351313" y="187518"/>
            <a:ext cx="7249887" cy="67089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Final </a:t>
            </a:r>
            <a:r>
              <a:rPr lang="en-US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Dashboard (</a:t>
            </a:r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patients Tab</a:t>
            </a:r>
            <a:r>
              <a:rPr lang="en-US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)</a:t>
            </a:r>
            <a:endParaRPr lang="en-IN" sz="36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12085-3A5A-6AF5-502C-B3D7FFF5F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04" y="858416"/>
            <a:ext cx="11231592" cy="563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3577960" y="289077"/>
            <a:ext cx="4226768" cy="803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33210-AA7A-9B77-68D3-DC586B670A46}"/>
              </a:ext>
            </a:extLst>
          </p:cNvPr>
          <p:cNvSpPr txBox="1"/>
          <p:nvPr/>
        </p:nvSpPr>
        <p:spPr>
          <a:xfrm>
            <a:off x="794327" y="1782147"/>
            <a:ext cx="106170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By focusing on enhancing the efficiency of high-demand departments and tailoring patient satisfaction initiatives, Columbia Asia Hospital can address the operational challenges impacting patient experience and overall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Leveraging targeted discount strategies will improve patient retention, especially among cost-sensitive demographics, leading to increased loyalty and long-term engagement.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Strategic improvements in staffing, service customization, and financial incentives will enable Columbia Asia Hospital to elevate patient care standards, boost satisfaction scores, and drive sustained revenue growth.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Consistent implementation of these strategies will not only enhance the hospital’s operational performance but also strengthen its reputation as a preferred healthcare provider.</a:t>
            </a:r>
          </a:p>
        </p:txBody>
      </p:sp>
    </p:spTree>
    <p:extLst>
      <p:ext uri="{BB962C8B-B14F-4D97-AF65-F5344CB8AC3E}">
        <p14:creationId xmlns:p14="http://schemas.microsoft.com/office/powerpoint/2010/main" val="134390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70A29-D3EB-8467-EBDF-E952CDBAD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CE05D4-B002-446C-AF0A-247E9947CC1D}"/>
              </a:ext>
            </a:extLst>
          </p:cNvPr>
          <p:cNvSpPr txBox="1"/>
          <p:nvPr/>
        </p:nvSpPr>
        <p:spPr>
          <a:xfrm>
            <a:off x="2691882" y="251926"/>
            <a:ext cx="680823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Content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6E324-A9F2-C8BA-9840-1F76146BB540}"/>
              </a:ext>
            </a:extLst>
          </p:cNvPr>
          <p:cNvSpPr txBox="1"/>
          <p:nvPr/>
        </p:nvSpPr>
        <p:spPr>
          <a:xfrm>
            <a:off x="1010810" y="1348533"/>
            <a:ext cx="613337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Objectives with Problem Statement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Data Overview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Methodology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Analysis &amp; Key finding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Strategic Recommendations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lgerian" panose="04020705040A02060702" pitchFamily="82" charset="0"/>
              </a:rPr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0989E-AEB9-C5AE-98C4-753B2730C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630" y="1285334"/>
            <a:ext cx="4306020" cy="54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60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EE4B80-56A6-3699-FED7-B23E5CBB1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6" y="94891"/>
            <a:ext cx="11869947" cy="636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8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1BD4DA-2BF7-CF1A-1FF6-3AFEF79095EE}"/>
              </a:ext>
            </a:extLst>
          </p:cNvPr>
          <p:cNvSpPr txBox="1"/>
          <p:nvPr/>
        </p:nvSpPr>
        <p:spPr>
          <a:xfrm>
            <a:off x="727788" y="1945427"/>
            <a:ext cx="109261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Columbia Asia Hospital is committed to delivering quality healthcare while optimizing its operations. In this project, I analyze hospital data to uncover insights on revenue generation, patient satisfaction, and departmental efficiency. By understanding key metrics, I aim to provide actionable recommendations that can enhance patient experience and improve the hospital’s overall performance.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Focus Areas: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Assessing the hospital's revenue streams and identifying high-revenue departments.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Analyzing patient satisfaction scores across demographics and departments.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Identifying departments with high patient volume for potential staffing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Developing strategies for targeted patient discounts to improve satisfaction and loyalty.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F15BE2-4E65-0AB6-89E3-EEC15E6B8AD6}"/>
              </a:ext>
            </a:extLst>
          </p:cNvPr>
          <p:cNvSpPr/>
          <p:nvPr/>
        </p:nvSpPr>
        <p:spPr>
          <a:xfrm>
            <a:off x="3522761" y="313144"/>
            <a:ext cx="500888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Introduction</a:t>
            </a:r>
            <a:endParaRPr lang="en-IN" sz="3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05975B-3BFF-4BE9-9798-AEAF075DFC7F}"/>
              </a:ext>
            </a:extLst>
          </p:cNvPr>
          <p:cNvSpPr/>
          <p:nvPr/>
        </p:nvSpPr>
        <p:spPr>
          <a:xfrm>
            <a:off x="1401290" y="293499"/>
            <a:ext cx="880809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Objectives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37B541-2FDE-3E2F-9612-B4DE42005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57" y="1767164"/>
            <a:ext cx="1021702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analyze the hospital’s revenue streams and identify departments that contribute most to overall income.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evaluate patient satisfaction scores across demographics and departments to understand key drivers of patient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assess departmental demand and identify potential areas for staffing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provide actionable strategies and recommendations for targeted discounts and improved patient engagement.</a:t>
            </a:r>
          </a:p>
        </p:txBody>
      </p:sp>
    </p:spTree>
    <p:extLst>
      <p:ext uri="{BB962C8B-B14F-4D97-AF65-F5344CB8AC3E}">
        <p14:creationId xmlns:p14="http://schemas.microsoft.com/office/powerpoint/2010/main" val="158977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05975B-3BFF-4BE9-9798-AEAF075DFC7F}"/>
              </a:ext>
            </a:extLst>
          </p:cNvPr>
          <p:cNvSpPr/>
          <p:nvPr/>
        </p:nvSpPr>
        <p:spPr>
          <a:xfrm>
            <a:off x="1382817" y="534405"/>
            <a:ext cx="880809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3171B-DBBA-3F65-4E20-E8BD76585A18}"/>
              </a:ext>
            </a:extLst>
          </p:cNvPr>
          <p:cNvSpPr txBox="1"/>
          <p:nvPr/>
        </p:nvSpPr>
        <p:spPr>
          <a:xfrm>
            <a:off x="905069" y="2403344"/>
            <a:ext cx="9619861" cy="3092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Columbia Asia Hospital is focused on optimizing its operational performance and enhancing patient satisfaction. The hospital seeks a comprehensive analysis to identify revenue-driving departments, understand patient demographics, and evaluate patient satisfaction across various age and racial groups. Additionally, assessing patient wait times, discount eligibility, and department-wise demand is crucial for creating effective strategies to improve patient engagement and streamline hospital services.</a:t>
            </a:r>
          </a:p>
        </p:txBody>
      </p:sp>
    </p:spTree>
    <p:extLst>
      <p:ext uri="{BB962C8B-B14F-4D97-AF65-F5344CB8AC3E}">
        <p14:creationId xmlns:p14="http://schemas.microsoft.com/office/powerpoint/2010/main" val="422928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3446935" y="92027"/>
            <a:ext cx="5008880" cy="691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Data</a:t>
            </a:r>
            <a:r>
              <a:rPr lang="en-IN" sz="3600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Overview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02D116C-7667-2169-C3AE-E600D67D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05" y="1244841"/>
            <a:ext cx="744583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Data Source: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dataset includes comprehensive records of patient visits, doctor referrals, and billing information from Columbia Asia Hospital. Key tables, such 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doctor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_info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and hospital_er, capture details on patient demographics, appointment fees, satisfaction scores, and wait times, offering a full view of hospital operations and patient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Tools Used: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SQL for data querying and extraction.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Power BI for data visualization and insights generation.</a:t>
            </a:r>
          </a:p>
        </p:txBody>
      </p:sp>
      <p:pic>
        <p:nvPicPr>
          <p:cNvPr id="5123" name="Picture 3" descr="Columbia Asia: On A Mission to Deliver the Best Clinical Outcomes in an  Effective, Efficient, And Caring Environment - The Healthcare Insights">
            <a:extLst>
              <a:ext uri="{FF2B5EF4-FFF2-40B4-BE49-F238E27FC236}">
                <a16:creationId xmlns:a16="http://schemas.microsoft.com/office/drawing/2014/main" id="{1A1E6E4A-C431-2032-7402-31B8FF46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391" y="2953001"/>
            <a:ext cx="4225211" cy="365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22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3158516" y="214604"/>
            <a:ext cx="5008880" cy="785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Methodology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714152-3206-F252-A3BA-A2E3E94BEC32}"/>
              </a:ext>
            </a:extLst>
          </p:cNvPr>
          <p:cNvSpPr txBox="1"/>
          <p:nvPr/>
        </p:nvSpPr>
        <p:spPr>
          <a:xfrm>
            <a:off x="6335470" y="1287658"/>
            <a:ext cx="500888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Step 2: Patient and Department Analysis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Analyzing patient satisfaction by demographics like age, race, and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Evaluating departmental performance based on revenue, patient volume, and wait times.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EB5D0-E696-BAA7-B8FA-998AA2CF04FB}"/>
              </a:ext>
            </a:extLst>
          </p:cNvPr>
          <p:cNvSpPr txBox="1"/>
          <p:nvPr/>
        </p:nvSpPr>
        <p:spPr>
          <a:xfrm>
            <a:off x="597989" y="1287658"/>
            <a:ext cx="5121053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Step 1: Data Extraction and Preprocessing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Extracting and cleaning data using Excel and SQL to aggregate metrics on patient demographics, billing, department referrals, and satisfaction scores.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24AF68-679B-C50A-C3B5-5960E97C668D}"/>
              </a:ext>
            </a:extLst>
          </p:cNvPr>
          <p:cNvSpPr txBox="1"/>
          <p:nvPr/>
        </p:nvSpPr>
        <p:spPr>
          <a:xfrm>
            <a:off x="391887" y="4246365"/>
            <a:ext cx="5399326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Step 3: Financial and Operational Insights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Assessing revenue contributions by department and identifying high-demand areas for staffing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Examining correlations between wait times and satisfaction scores to pinpoint experience factors.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E0814E-2E26-6D15-FFF1-B6ACEBA72B01}"/>
              </a:ext>
            </a:extLst>
          </p:cNvPr>
          <p:cNvSpPr txBox="1"/>
          <p:nvPr/>
        </p:nvSpPr>
        <p:spPr>
          <a:xfrm>
            <a:off x="6335470" y="4246365"/>
            <a:ext cx="5164489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Step 4: Recommendations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Providing targeted discount and staffing recommendations to improve patient satisfaction and operational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Suggesting patient engagement initiatives based on satisfaction scores to foster loyalty.</a:t>
            </a:r>
          </a:p>
        </p:txBody>
      </p:sp>
    </p:spTree>
    <p:extLst>
      <p:ext uri="{BB962C8B-B14F-4D97-AF65-F5344CB8AC3E}">
        <p14:creationId xmlns:p14="http://schemas.microsoft.com/office/powerpoint/2010/main" val="189933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1C4D09-78AF-E847-6553-E9AA07E6FDC0}"/>
              </a:ext>
            </a:extLst>
          </p:cNvPr>
          <p:cNvSpPr/>
          <p:nvPr/>
        </p:nvSpPr>
        <p:spPr>
          <a:xfrm>
            <a:off x="2652769" y="191542"/>
            <a:ext cx="6018244" cy="775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Analysis &amp; Key finding</a:t>
            </a:r>
            <a:endParaRPr lang="en-IN" sz="36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3E0F6B-5CA0-9B97-67A1-CB20542191BC}"/>
              </a:ext>
            </a:extLst>
          </p:cNvPr>
          <p:cNvSpPr/>
          <p:nvPr/>
        </p:nvSpPr>
        <p:spPr>
          <a:xfrm>
            <a:off x="163803" y="1207899"/>
            <a:ext cx="6638211" cy="5525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Revenue by Department</a:t>
            </a:r>
          </a:p>
          <a:p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Identify the top revenue-generating departments to understand which areas contribute the most to hospital income.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Orthopedics and General Practice emerged as the leading departments in terms of total revenue generated, highlighting key areas of financial strength for the hospital.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These high-revenue departments offer potential for targeted investment to further boost income. Expanding services or resources in these departments could support growth and increase patient intake.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B9BF2-8A80-8742-D067-47CE8273E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344" y="2400574"/>
            <a:ext cx="4183811" cy="408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2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3E0F6B-5CA0-9B97-67A1-CB20542191BC}"/>
              </a:ext>
            </a:extLst>
          </p:cNvPr>
          <p:cNvSpPr/>
          <p:nvPr/>
        </p:nvSpPr>
        <p:spPr>
          <a:xfrm>
            <a:off x="178350" y="1179906"/>
            <a:ext cx="6708722" cy="5605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Patient Satisfaction Across Demographics</a:t>
            </a:r>
          </a:p>
          <a:p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Analyze patient satisfaction scores by age and racial demographics to identify groups with varying satisfaction levels.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analysis revealed that specific age and racial groups exhibited distinct satisfaction levels, suggesting varying needs and experiences across demographics.</a:t>
            </a:r>
          </a:p>
          <a:p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Targeting improvement efforts toward lower-satisfaction demographics may enhance patient experience and foster a more positive perception among diverse patient groups.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9836E-3210-F5C8-AD01-3FC85E5AAEAF}"/>
              </a:ext>
            </a:extLst>
          </p:cNvPr>
          <p:cNvSpPr/>
          <p:nvPr/>
        </p:nvSpPr>
        <p:spPr>
          <a:xfrm>
            <a:off x="2717424" y="214600"/>
            <a:ext cx="6018244" cy="775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Analysis &amp; Key finding</a:t>
            </a:r>
            <a:endParaRPr lang="en-IN" sz="36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3471AE0-C62E-B904-4EBE-98EB2DF7D651}"/>
                  </a:ext>
                </a:extLst>
              </p14:cNvPr>
              <p14:cNvContentPartPr/>
              <p14:nvPr/>
            </p14:nvContentPartPr>
            <p14:xfrm>
              <a:off x="12885568" y="3965033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3471AE0-C62E-B904-4EBE-98EB2DF7D6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81248" y="3960713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0D3D64E-5D5E-B719-2078-0AD002AC87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9985" y="1641602"/>
            <a:ext cx="4604929" cy="468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1192</Words>
  <Application>Microsoft Office PowerPoint</Application>
  <PresentationFormat>Widescreen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178120 Vaishnavi Tawde</dc:creator>
  <cp:lastModifiedBy>Dhanush s</cp:lastModifiedBy>
  <cp:revision>7</cp:revision>
  <dcterms:created xsi:type="dcterms:W3CDTF">2024-11-06T18:00:30Z</dcterms:created>
  <dcterms:modified xsi:type="dcterms:W3CDTF">2025-02-20T17:05:24Z</dcterms:modified>
</cp:coreProperties>
</file>