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3bf22c88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3bf22c8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0edbf423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0edbf423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0edbf423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00edbf423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0edbf423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0edbf423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0edbf4235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0edbf423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0edbf423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00edbf4235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3bf22c88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13bf22c88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0edbf4235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0edbf42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00edbf42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00edbf42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0edbf423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0edbf423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0edbf423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0edbf423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0edbf423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00edbf423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3bf22c88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3bf22c8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00edbf423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00edbf423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0edbf423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0edbf423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0edbf423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0edbf423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35125"/>
            <a:ext cx="8520600" cy="99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solidFill>
                  <a:schemeClr val="lt1"/>
                </a:solidFill>
              </a:rPr>
              <a:t>Restaurant Analysis</a:t>
            </a:r>
            <a:endParaRPr b="1">
              <a:solidFill>
                <a:schemeClr val="lt1"/>
              </a:solidFill>
            </a:endParaRPr>
          </a:p>
        </p:txBody>
      </p:sp>
      <p:sp>
        <p:nvSpPr>
          <p:cNvPr id="55" name="Google Shape;55;p13"/>
          <p:cNvSpPr txBox="1">
            <a:spLocks noGrp="1"/>
          </p:cNvSpPr>
          <p:nvPr>
            <p:ph type="subTitle" idx="1"/>
          </p:nvPr>
        </p:nvSpPr>
        <p:spPr>
          <a:xfrm>
            <a:off x="6231350" y="4243050"/>
            <a:ext cx="2939400" cy="483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b="1">
                <a:solidFill>
                  <a:schemeClr val="lt1"/>
                </a:solidFill>
              </a:rPr>
              <a:t>By DHANUSH S</a:t>
            </a:r>
            <a:endParaRPr b="1">
              <a:solidFill>
                <a:schemeClr val="lt1"/>
              </a:solidFill>
            </a:endParaRPr>
          </a:p>
        </p:txBody>
      </p:sp>
      <p:sp>
        <p:nvSpPr>
          <p:cNvPr id="56" name="Google Shape;56;p13"/>
          <p:cNvSpPr/>
          <p:nvPr/>
        </p:nvSpPr>
        <p:spPr>
          <a:xfrm>
            <a:off x="7560300" y="118575"/>
            <a:ext cx="1439700" cy="436800"/>
          </a:xfrm>
          <a:prstGeom prst="rect">
            <a:avLst/>
          </a:prstGeom>
          <a:solidFill>
            <a:srgbClr val="DC3642"/>
          </a:solidFill>
          <a:ln w="9525" cap="flat" cmpd="sng">
            <a:solidFill>
              <a:srgbClr val="DC36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subTitle" idx="1"/>
          </p:nvPr>
        </p:nvSpPr>
        <p:spPr>
          <a:xfrm>
            <a:off x="311700" y="224875"/>
            <a:ext cx="8520600" cy="941100"/>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1200"/>
              </a:spcAft>
              <a:buClr>
                <a:schemeClr val="dk1"/>
              </a:buClr>
              <a:buSzPts val="1100"/>
              <a:buFont typeface="Arial"/>
              <a:buNone/>
            </a:pPr>
            <a:r>
              <a:rPr lang="en" sz="1300" b="1">
                <a:solidFill>
                  <a:srgbClr val="FFFFFE"/>
                </a:solidFill>
              </a:rPr>
              <a:t>3. Strengthen Presence in Underrepresented Regions</a:t>
            </a:r>
            <a:r>
              <a:rPr lang="en" sz="1300">
                <a:solidFill>
                  <a:srgbClr val="FFFFFE"/>
                </a:solidFill>
              </a:rPr>
              <a:t>: Develop targeted marketing strategies to improve visibility in countries with growth potential. These regions, characterized by expanding middle-class populations and robust markets, offer significant opportunities for expansion. Currently, </a:t>
            </a:r>
            <a:r>
              <a:rPr lang="en" sz="1300" b="1">
                <a:solidFill>
                  <a:srgbClr val="FFFFFE"/>
                </a:solidFill>
              </a:rPr>
              <a:t>India accounts for 8,652 out of 9,551 restaurants</a:t>
            </a:r>
            <a:r>
              <a:rPr lang="en" sz="1300">
                <a:solidFill>
                  <a:srgbClr val="FFFFFE"/>
                </a:solidFill>
              </a:rPr>
              <a:t>, underscoring the need to diversify and open new establishments internationally.</a:t>
            </a:r>
            <a:endParaRPr sz="1300">
              <a:solidFill>
                <a:srgbClr val="FFFFFE"/>
              </a:solidFill>
            </a:endParaRPr>
          </a:p>
        </p:txBody>
      </p:sp>
      <p:pic>
        <p:nvPicPr>
          <p:cNvPr id="117" name="Google Shape;117;p22"/>
          <p:cNvPicPr preferRelativeResize="0"/>
          <p:nvPr/>
        </p:nvPicPr>
        <p:blipFill>
          <a:blip r:embed="rId3">
            <a:alphaModFix/>
          </a:blip>
          <a:stretch>
            <a:fillRect/>
          </a:stretch>
        </p:blipFill>
        <p:spPr>
          <a:xfrm>
            <a:off x="311700" y="1166050"/>
            <a:ext cx="2903024" cy="1653050"/>
          </a:xfrm>
          <a:prstGeom prst="rect">
            <a:avLst/>
          </a:prstGeom>
          <a:noFill/>
          <a:ln>
            <a:noFill/>
          </a:ln>
        </p:spPr>
      </p:pic>
      <p:sp>
        <p:nvSpPr>
          <p:cNvPr id="118" name="Google Shape;118;p22"/>
          <p:cNvSpPr txBox="1"/>
          <p:nvPr/>
        </p:nvSpPr>
        <p:spPr>
          <a:xfrm>
            <a:off x="3360950" y="1209300"/>
            <a:ext cx="5544000" cy="1429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rgbClr val="FFFFFE"/>
              </a:buClr>
              <a:buSzPts val="1300"/>
              <a:buChar char="●"/>
            </a:pPr>
            <a:r>
              <a:rPr lang="en" sz="1300">
                <a:solidFill>
                  <a:srgbClr val="FFFFFE"/>
                </a:solidFill>
              </a:rPr>
              <a:t>These countries present viable opportunities for expansion, each featuring a growing middle-class population and a robust market. Currently, </a:t>
            </a:r>
            <a:r>
              <a:rPr lang="en" sz="1300" b="1">
                <a:solidFill>
                  <a:srgbClr val="FFFFFE"/>
                </a:solidFill>
              </a:rPr>
              <a:t>Zomato</a:t>
            </a:r>
            <a:r>
              <a:rPr lang="en" sz="1300">
                <a:solidFill>
                  <a:srgbClr val="FFFFFE"/>
                </a:solidFill>
              </a:rPr>
              <a:t> has a strong presence in </a:t>
            </a:r>
            <a:r>
              <a:rPr lang="en" sz="1300" b="1">
                <a:solidFill>
                  <a:srgbClr val="FFFFFE"/>
                </a:solidFill>
              </a:rPr>
              <a:t>India</a:t>
            </a:r>
            <a:r>
              <a:rPr lang="en" sz="1300">
                <a:solidFill>
                  <a:srgbClr val="FFFFFE"/>
                </a:solidFill>
              </a:rPr>
              <a:t>, with </a:t>
            </a:r>
            <a:r>
              <a:rPr lang="en" sz="1300" b="1">
                <a:solidFill>
                  <a:srgbClr val="FFFFFE"/>
                </a:solidFill>
              </a:rPr>
              <a:t>8,652 out of 9,551 restaurants</a:t>
            </a:r>
            <a:r>
              <a:rPr lang="en" sz="1300">
                <a:solidFill>
                  <a:srgbClr val="FFFFFE"/>
                </a:solidFill>
              </a:rPr>
              <a:t> located there, which highlights the urgent need for </a:t>
            </a:r>
            <a:r>
              <a:rPr lang="en" sz="1300" b="1">
                <a:solidFill>
                  <a:srgbClr val="FFFFFE"/>
                </a:solidFill>
              </a:rPr>
              <a:t>new restaurant openings</a:t>
            </a:r>
            <a:r>
              <a:rPr lang="en" sz="1300">
                <a:solidFill>
                  <a:srgbClr val="FFFFFE"/>
                </a:solidFill>
              </a:rPr>
              <a:t> in other regions to diversify and tap into emerging markets.</a:t>
            </a:r>
            <a:endParaRPr sz="1300">
              <a:solidFill>
                <a:srgbClr val="FFFFFE"/>
              </a:solidFill>
            </a:endParaRPr>
          </a:p>
          <a:p>
            <a:pPr marL="0" lvl="0" indent="0" algn="l" rtl="0">
              <a:spcBef>
                <a:spcPts val="1200"/>
              </a:spcBef>
              <a:spcAft>
                <a:spcPts val="0"/>
              </a:spcAft>
              <a:buNone/>
            </a:pPr>
            <a:endParaRPr sz="1800">
              <a:solidFill>
                <a:schemeClr val="dk2"/>
              </a:solidFill>
            </a:endParaRPr>
          </a:p>
        </p:txBody>
      </p:sp>
      <p:sp>
        <p:nvSpPr>
          <p:cNvPr id="119" name="Google Shape;119;p22"/>
          <p:cNvSpPr txBox="1"/>
          <p:nvPr/>
        </p:nvSpPr>
        <p:spPr>
          <a:xfrm>
            <a:off x="298400" y="2858375"/>
            <a:ext cx="5850300" cy="211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rgbClr val="FFFFFE"/>
                </a:solidFill>
              </a:rPr>
              <a:t>4.Focus on Mid-Range Pricing:</a:t>
            </a:r>
            <a:endParaRPr sz="1300" b="1">
              <a:solidFill>
                <a:srgbClr val="FFFFFE"/>
              </a:solidFill>
            </a:endParaRPr>
          </a:p>
          <a:p>
            <a:pPr marL="0" lvl="0" indent="0" algn="l" rtl="0">
              <a:lnSpc>
                <a:spcPct val="115000"/>
              </a:lnSpc>
              <a:spcBef>
                <a:spcPts val="1200"/>
              </a:spcBef>
              <a:spcAft>
                <a:spcPts val="0"/>
              </a:spcAft>
              <a:buClr>
                <a:schemeClr val="dk1"/>
              </a:buClr>
              <a:buSzPts val="1100"/>
              <a:buFont typeface="Arial"/>
              <a:buNone/>
            </a:pPr>
            <a:r>
              <a:rPr lang="en" sz="1300">
                <a:solidFill>
                  <a:srgbClr val="FFFFFE"/>
                </a:solidFill>
              </a:rPr>
              <a:t>Tailor your menus and promotions to target the ₹251-500 price range to boost appeal. Out of a total of </a:t>
            </a:r>
            <a:r>
              <a:rPr lang="en" sz="1300" b="1">
                <a:solidFill>
                  <a:srgbClr val="FFFFFE"/>
                </a:solidFill>
              </a:rPr>
              <a:t>9,551 restaurants</a:t>
            </a:r>
            <a:r>
              <a:rPr lang="en" sz="1300">
                <a:solidFill>
                  <a:srgbClr val="FFFFFE"/>
                </a:solidFill>
              </a:rPr>
              <a:t>, </a:t>
            </a:r>
            <a:r>
              <a:rPr lang="en" sz="1300" b="1">
                <a:solidFill>
                  <a:srgbClr val="FFFFFE"/>
                </a:solidFill>
              </a:rPr>
              <a:t>5,951</a:t>
            </a:r>
            <a:r>
              <a:rPr lang="en" sz="1300">
                <a:solidFill>
                  <a:srgbClr val="FFFFFE"/>
                </a:solidFill>
              </a:rPr>
              <a:t> fall into the mid-range category, which includes restaurants with prices between </a:t>
            </a:r>
            <a:r>
              <a:rPr lang="en" sz="1300" b="1">
                <a:solidFill>
                  <a:srgbClr val="FFFFFE"/>
                </a:solidFill>
              </a:rPr>
              <a:t>₹350–500</a:t>
            </a:r>
            <a:r>
              <a:rPr lang="en" sz="1300">
                <a:solidFill>
                  <a:srgbClr val="FFFFFE"/>
                </a:solidFill>
              </a:rPr>
              <a:t> and </a:t>
            </a:r>
            <a:r>
              <a:rPr lang="en" sz="1300" b="1">
                <a:solidFill>
                  <a:srgbClr val="FFFFFE"/>
                </a:solidFill>
              </a:rPr>
              <a:t>₹500–1,000</a:t>
            </a:r>
            <a:r>
              <a:rPr lang="en" sz="1300">
                <a:solidFill>
                  <a:srgbClr val="FFFFFE"/>
                </a:solidFill>
              </a:rPr>
              <a:t>. This shows that mid-range establishments make up more than </a:t>
            </a:r>
            <a:r>
              <a:rPr lang="en" sz="1300" b="1">
                <a:solidFill>
                  <a:srgbClr val="FFFFFE"/>
                </a:solidFill>
              </a:rPr>
              <a:t>half of the market</a:t>
            </a:r>
            <a:r>
              <a:rPr lang="en" sz="1300">
                <a:solidFill>
                  <a:srgbClr val="FFFFFE"/>
                </a:solidFill>
              </a:rPr>
              <a:t>. Therefore, it's crucial to adjust menus and pricing strategies to specifically cater to this segment.</a:t>
            </a:r>
            <a:endParaRPr sz="1300">
              <a:solidFill>
                <a:srgbClr val="FFFFFE"/>
              </a:solidFill>
            </a:endParaRPr>
          </a:p>
          <a:p>
            <a:pPr marL="0" lvl="0" indent="0" algn="l" rtl="0">
              <a:spcBef>
                <a:spcPts val="1200"/>
              </a:spcBef>
              <a:spcAft>
                <a:spcPts val="0"/>
              </a:spcAft>
              <a:buNone/>
            </a:pPr>
            <a:endParaRPr sz="1800">
              <a:solidFill>
                <a:schemeClr val="dk2"/>
              </a:solidFill>
            </a:endParaRPr>
          </a:p>
        </p:txBody>
      </p:sp>
      <p:pic>
        <p:nvPicPr>
          <p:cNvPr id="120" name="Google Shape;120;p22"/>
          <p:cNvPicPr preferRelativeResize="0"/>
          <p:nvPr/>
        </p:nvPicPr>
        <p:blipFill>
          <a:blip r:embed="rId4">
            <a:alphaModFix/>
          </a:blip>
          <a:stretch>
            <a:fillRect/>
          </a:stretch>
        </p:blipFill>
        <p:spPr>
          <a:xfrm>
            <a:off x="6301100" y="2790900"/>
            <a:ext cx="2351464" cy="22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subTitle" idx="1"/>
          </p:nvPr>
        </p:nvSpPr>
        <p:spPr>
          <a:xfrm>
            <a:off x="123810" y="0"/>
            <a:ext cx="8520600" cy="733500"/>
          </a:xfrm>
          <a:prstGeom prst="rect">
            <a:avLst/>
          </a:prstGeom>
        </p:spPr>
        <p:txBody>
          <a:bodyPr spcFirstLastPara="1" wrap="square" lIns="91425" tIns="91425" rIns="91425" bIns="91425" anchor="t" anchorCtr="0">
            <a:normAutofit/>
          </a:bodyPr>
          <a:lstStyle/>
          <a:p>
            <a:pPr marL="457200" lvl="0" indent="0" algn="ctr" rtl="0">
              <a:spcBef>
                <a:spcPts val="0"/>
              </a:spcBef>
              <a:spcAft>
                <a:spcPts val="0"/>
              </a:spcAft>
              <a:buNone/>
            </a:pPr>
            <a:r>
              <a:rPr lang="en">
                <a:solidFill>
                  <a:srgbClr val="FFFFFE"/>
                </a:solidFill>
              </a:rPr>
              <a:t>Expenditure Analysis</a:t>
            </a:r>
            <a:endParaRPr>
              <a:solidFill>
                <a:srgbClr val="FFFFFE"/>
              </a:solidFill>
            </a:endParaRPr>
          </a:p>
        </p:txBody>
      </p:sp>
      <p:sp>
        <p:nvSpPr>
          <p:cNvPr id="126" name="Google Shape;126;p23"/>
          <p:cNvSpPr txBox="1"/>
          <p:nvPr/>
        </p:nvSpPr>
        <p:spPr>
          <a:xfrm>
            <a:off x="268650" y="629649"/>
            <a:ext cx="8606700" cy="3761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FFFFFE"/>
              </a:buClr>
              <a:buSzPts val="1300"/>
              <a:buChar char="●"/>
            </a:pPr>
            <a:r>
              <a:rPr lang="en" sz="1300" dirty="0">
                <a:solidFill>
                  <a:srgbClr val="FFFFFE"/>
                </a:solidFill>
              </a:rPr>
              <a:t>Qatar</a:t>
            </a:r>
            <a:r>
              <a:rPr lang="en" sz="1300" b="1" dirty="0">
                <a:solidFill>
                  <a:srgbClr val="FFFFFE"/>
                </a:solidFill>
              </a:rPr>
              <a:t> </a:t>
            </a:r>
            <a:r>
              <a:rPr lang="en" sz="1300" dirty="0">
                <a:solidFill>
                  <a:srgbClr val="FFFFFE"/>
                </a:solidFill>
              </a:rPr>
              <a:t>stands out with the highest average expenditure, reaching </a:t>
            </a:r>
            <a:r>
              <a:rPr lang="en" sz="1300" b="1" dirty="0">
                <a:solidFill>
                  <a:srgbClr val="FFFFFE"/>
                </a:solidFill>
              </a:rPr>
              <a:t>₹5133</a:t>
            </a:r>
            <a:r>
              <a:rPr lang="en" sz="1300" dirty="0">
                <a:solidFill>
                  <a:srgbClr val="FFFFFE"/>
                </a:solidFill>
              </a:rPr>
              <a:t> for two people.</a:t>
            </a:r>
            <a:endParaRPr sz="1300" dirty="0">
              <a:solidFill>
                <a:srgbClr val="FFFFFE"/>
              </a:solidFill>
            </a:endParaRPr>
          </a:p>
          <a:p>
            <a:pPr marL="457200" lvl="0" indent="-311150" algn="l" rtl="0">
              <a:spcBef>
                <a:spcPts val="0"/>
              </a:spcBef>
              <a:spcAft>
                <a:spcPts val="0"/>
              </a:spcAft>
              <a:buClr>
                <a:srgbClr val="FFFFFE"/>
              </a:buClr>
              <a:buSzPts val="1300"/>
              <a:buChar char="●"/>
            </a:pPr>
            <a:r>
              <a:rPr lang="en" sz="1300" dirty="0">
                <a:solidFill>
                  <a:srgbClr val="FFFFFE"/>
                </a:solidFill>
              </a:rPr>
              <a:t>Philippines stands 2nd with </a:t>
            </a:r>
            <a:r>
              <a:rPr lang="en" sz="1300" b="1" dirty="0">
                <a:solidFill>
                  <a:srgbClr val="FFFFFE"/>
                </a:solidFill>
              </a:rPr>
              <a:t>₹2394 </a:t>
            </a:r>
            <a:r>
              <a:rPr lang="en" sz="1300" dirty="0">
                <a:solidFill>
                  <a:srgbClr val="FFFFFE"/>
                </a:solidFill>
              </a:rPr>
              <a:t>for two people.</a:t>
            </a:r>
            <a:endParaRPr sz="1300" dirty="0">
              <a:solidFill>
                <a:srgbClr val="FFFFFE"/>
              </a:solidFill>
            </a:endParaRPr>
          </a:p>
          <a:p>
            <a:pPr marL="457200" lvl="0" indent="-311150" algn="l" rtl="0">
              <a:spcBef>
                <a:spcPts val="0"/>
              </a:spcBef>
              <a:spcAft>
                <a:spcPts val="0"/>
              </a:spcAft>
              <a:buClr>
                <a:srgbClr val="FFFFFE"/>
              </a:buClr>
              <a:buSzPts val="1300"/>
              <a:buChar char="●"/>
            </a:pPr>
            <a:r>
              <a:rPr lang="en" sz="1300" dirty="0">
                <a:solidFill>
                  <a:srgbClr val="FFFFFE"/>
                </a:solidFill>
              </a:rPr>
              <a:t>Indonesia stands 3rd with </a:t>
            </a:r>
            <a:r>
              <a:rPr lang="en" sz="1300" b="1" dirty="0">
                <a:solidFill>
                  <a:srgbClr val="FFFFFE"/>
                </a:solidFill>
              </a:rPr>
              <a:t>₹1547 </a:t>
            </a:r>
            <a:r>
              <a:rPr lang="en" sz="1300" dirty="0">
                <a:solidFill>
                  <a:srgbClr val="FFFFFE"/>
                </a:solidFill>
              </a:rPr>
              <a:t>for two people.</a:t>
            </a:r>
            <a:endParaRPr sz="1300" dirty="0">
              <a:solidFill>
                <a:srgbClr val="FFFFFE"/>
              </a:solidFill>
            </a:endParaRPr>
          </a:p>
          <a:p>
            <a:pPr marL="457200" lvl="0" indent="-311150" algn="l" rtl="0">
              <a:spcBef>
                <a:spcPts val="0"/>
              </a:spcBef>
              <a:spcAft>
                <a:spcPts val="0"/>
              </a:spcAft>
              <a:buClr>
                <a:srgbClr val="FFFFFE"/>
              </a:buClr>
              <a:buSzPts val="1300"/>
              <a:buChar char="●"/>
            </a:pPr>
            <a:r>
              <a:rPr lang="en" sz="1300" dirty="0">
                <a:solidFill>
                  <a:srgbClr val="FFFFFE"/>
                </a:solidFill>
              </a:rPr>
              <a:t>Turkey stands last with </a:t>
            </a:r>
            <a:r>
              <a:rPr lang="en" sz="1300" b="1" dirty="0">
                <a:solidFill>
                  <a:srgbClr val="FFFFFE"/>
                </a:solidFill>
              </a:rPr>
              <a:t>₹208 </a:t>
            </a:r>
            <a:r>
              <a:rPr lang="en" sz="1300" dirty="0">
                <a:solidFill>
                  <a:srgbClr val="FFFFFE"/>
                </a:solidFill>
              </a:rPr>
              <a:t>for two people.</a:t>
            </a:r>
          </a:p>
          <a:p>
            <a:pPr marL="457200" lvl="0" indent="-311150" algn="l" rtl="0">
              <a:spcBef>
                <a:spcPts val="0"/>
              </a:spcBef>
              <a:spcAft>
                <a:spcPts val="0"/>
              </a:spcAft>
              <a:buClr>
                <a:srgbClr val="FFFFFE"/>
              </a:buClr>
              <a:buSzPts val="1300"/>
              <a:buChar char="●"/>
            </a:pPr>
            <a:endParaRPr lang="en" sz="1300" dirty="0">
              <a:solidFill>
                <a:srgbClr val="FFFFFE"/>
              </a:solidFill>
            </a:endParaRPr>
          </a:p>
          <a:p>
            <a:pPr marL="457200" lvl="0" indent="-311150" algn="l" rtl="0">
              <a:spcBef>
                <a:spcPts val="0"/>
              </a:spcBef>
              <a:spcAft>
                <a:spcPts val="0"/>
              </a:spcAft>
              <a:buClr>
                <a:srgbClr val="FFFFFE"/>
              </a:buClr>
              <a:buSzPts val="1300"/>
              <a:buChar char="●"/>
            </a:pPr>
            <a:endParaRPr lang="en" sz="1300" dirty="0">
              <a:solidFill>
                <a:srgbClr val="FFFFFE"/>
              </a:solidFill>
            </a:endParaRPr>
          </a:p>
          <a:p>
            <a:pPr marL="457200" lvl="0" indent="-311150" algn="l" rtl="0">
              <a:spcBef>
                <a:spcPts val="0"/>
              </a:spcBef>
              <a:spcAft>
                <a:spcPts val="0"/>
              </a:spcAft>
              <a:buClr>
                <a:srgbClr val="FFFFFE"/>
              </a:buClr>
              <a:buSzPts val="1300"/>
              <a:buChar char="●"/>
            </a:pPr>
            <a:endParaRPr lang="en" sz="1300" dirty="0">
              <a:solidFill>
                <a:srgbClr val="FFFFFE"/>
              </a:solidFill>
            </a:endParaRPr>
          </a:p>
          <a:p>
            <a:pPr marL="146050" lvl="0" algn="l" rtl="0">
              <a:spcBef>
                <a:spcPts val="0"/>
              </a:spcBef>
              <a:spcAft>
                <a:spcPts val="0"/>
              </a:spcAft>
              <a:buClr>
                <a:srgbClr val="FFFFFE"/>
              </a:buClr>
              <a:buSzPts val="1300"/>
            </a:pPr>
            <a:endParaRPr sz="1300" dirty="0">
              <a:solidFill>
                <a:srgbClr val="FFFFFE"/>
              </a:solidFill>
            </a:endParaRPr>
          </a:p>
          <a:p>
            <a:pPr marL="0" lvl="0" indent="0" algn="l" rtl="0">
              <a:spcBef>
                <a:spcPts val="0"/>
              </a:spcBef>
              <a:spcAft>
                <a:spcPts val="0"/>
              </a:spcAft>
              <a:buNone/>
            </a:pPr>
            <a:endParaRPr sz="1300" dirty="0">
              <a:solidFill>
                <a:srgbClr val="FFFFFE"/>
              </a:solidFill>
            </a:endParaRPr>
          </a:p>
          <a:p>
            <a:pPr marL="0" lvl="0" indent="0" algn="l" rtl="0">
              <a:lnSpc>
                <a:spcPct val="115000"/>
              </a:lnSpc>
              <a:spcBef>
                <a:spcPts val="1400"/>
              </a:spcBef>
              <a:spcAft>
                <a:spcPts val="0"/>
              </a:spcAft>
              <a:buClr>
                <a:schemeClr val="dk1"/>
              </a:buClr>
              <a:buSzPts val="1100"/>
              <a:buFont typeface="Arial"/>
              <a:buNone/>
            </a:pPr>
            <a:r>
              <a:rPr lang="en" sz="1300" b="1" u="sng" dirty="0">
                <a:solidFill>
                  <a:srgbClr val="FFFFFE"/>
                </a:solidFill>
              </a:rPr>
              <a:t>Key Insights and Recommendations</a:t>
            </a:r>
            <a:endParaRPr sz="1300" b="1" u="sng" dirty="0">
              <a:solidFill>
                <a:srgbClr val="FFFFFE"/>
              </a:solidFill>
            </a:endParaRPr>
          </a:p>
          <a:p>
            <a:pPr marL="457200" lvl="0" indent="-311150" algn="l" rtl="0">
              <a:lnSpc>
                <a:spcPct val="115000"/>
              </a:lnSpc>
              <a:spcBef>
                <a:spcPts val="1200"/>
              </a:spcBef>
              <a:spcAft>
                <a:spcPts val="0"/>
              </a:spcAft>
              <a:buClr>
                <a:srgbClr val="FFFFFE"/>
              </a:buClr>
              <a:buSzPts val="1300"/>
              <a:buAutoNum type="arabicPeriod"/>
            </a:pPr>
            <a:r>
              <a:rPr lang="en" sz="1300" b="1" dirty="0">
                <a:solidFill>
                  <a:srgbClr val="FFFFFE"/>
                </a:solidFill>
              </a:rPr>
              <a:t>High Expenditure in Qatar</a:t>
            </a:r>
            <a:r>
              <a:rPr lang="en" sz="1300" dirty="0">
                <a:solidFill>
                  <a:srgbClr val="FFFFFE"/>
                </a:solidFill>
              </a:rPr>
              <a:t>:</a:t>
            </a:r>
            <a:br>
              <a:rPr lang="en" sz="1300" dirty="0">
                <a:solidFill>
                  <a:srgbClr val="FFFFFE"/>
                </a:solidFill>
              </a:rPr>
            </a:br>
            <a:r>
              <a:rPr lang="en" sz="1300" dirty="0">
                <a:solidFill>
                  <a:srgbClr val="FFFFFE"/>
                </a:solidFill>
              </a:rPr>
              <a:t>Qatar's high average expenditure suggests a market willing to pay a premium for dining experiences.</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Opportunity</a:t>
            </a:r>
            <a:r>
              <a:rPr lang="en" sz="1300" dirty="0">
                <a:solidFill>
                  <a:srgbClr val="FFFFFE"/>
                </a:solidFill>
              </a:rPr>
              <a:t>: Consider introducing </a:t>
            </a:r>
            <a:r>
              <a:rPr lang="en" sz="1300" b="1" dirty="0">
                <a:solidFill>
                  <a:srgbClr val="FFFFFE"/>
                </a:solidFill>
              </a:rPr>
              <a:t>premium services</a:t>
            </a:r>
            <a:r>
              <a:rPr lang="en" sz="1300" dirty="0">
                <a:solidFill>
                  <a:srgbClr val="FFFFFE"/>
                </a:solidFill>
              </a:rPr>
              <a:t> or </a:t>
            </a:r>
            <a:r>
              <a:rPr lang="en" sz="1300" b="1" dirty="0">
                <a:solidFill>
                  <a:srgbClr val="FFFFFE"/>
                </a:solidFill>
              </a:rPr>
              <a:t>upscale dining options</a:t>
            </a:r>
            <a:r>
              <a:rPr lang="en" sz="1300" dirty="0">
                <a:solidFill>
                  <a:srgbClr val="FFFFFE"/>
                </a:solidFill>
              </a:rPr>
              <a:t> to target the high-spending segment.</a:t>
            </a:r>
          </a:p>
          <a:p>
            <a:pPr marL="0" lvl="0" indent="0" algn="l" rtl="0">
              <a:lnSpc>
                <a:spcPct val="115000"/>
              </a:lnSpc>
              <a:spcBef>
                <a:spcPts val="1200"/>
              </a:spcBef>
              <a:spcAft>
                <a:spcPts val="0"/>
              </a:spcAft>
              <a:buNone/>
            </a:pPr>
            <a:r>
              <a:rPr lang="en" sz="1300" b="1" dirty="0">
                <a:solidFill>
                  <a:srgbClr val="FFFFFE"/>
                </a:solidFill>
              </a:rPr>
              <a:t>Strategies</a:t>
            </a:r>
            <a:r>
              <a:rPr lang="en" sz="1300" dirty="0">
                <a:solidFill>
                  <a:srgbClr val="FFFFFE"/>
                </a:solidFill>
              </a:rPr>
              <a:t>: Expand </a:t>
            </a:r>
            <a:r>
              <a:rPr lang="en" sz="1300" b="1" dirty="0">
                <a:solidFill>
                  <a:srgbClr val="FFFFFE"/>
                </a:solidFill>
              </a:rPr>
              <a:t>luxury offerings</a:t>
            </a:r>
            <a:r>
              <a:rPr lang="en" sz="1300" dirty="0">
                <a:solidFill>
                  <a:srgbClr val="FFFFFE"/>
                </a:solidFill>
              </a:rPr>
              <a:t>, offer </a:t>
            </a:r>
            <a:r>
              <a:rPr lang="en" sz="1300" b="1" dirty="0">
                <a:solidFill>
                  <a:srgbClr val="FFFFFE"/>
                </a:solidFill>
              </a:rPr>
              <a:t>exclusive deals</a:t>
            </a:r>
            <a:r>
              <a:rPr lang="en" sz="1300" dirty="0">
                <a:solidFill>
                  <a:srgbClr val="FFFFFE"/>
                </a:solidFill>
              </a:rPr>
              <a:t>, or introduce </a:t>
            </a:r>
            <a:r>
              <a:rPr lang="en" sz="1300" b="1" dirty="0">
                <a:solidFill>
                  <a:srgbClr val="FFFFFE"/>
                </a:solidFill>
              </a:rPr>
              <a:t>high-end dining experiences</a:t>
            </a:r>
            <a:r>
              <a:rPr lang="en" sz="1300" dirty="0">
                <a:solidFill>
                  <a:srgbClr val="FFFFFE"/>
                </a:solidFill>
              </a:rPr>
              <a:t> to appeal to the higher-expenditure market.</a:t>
            </a:r>
            <a:endParaRPr sz="1300" dirty="0">
              <a:solidFill>
                <a:srgbClr val="FFFFFE"/>
              </a:solidFill>
            </a:endParaRPr>
          </a:p>
          <a:p>
            <a:pPr marL="0" lvl="0" indent="0" algn="l" rtl="0">
              <a:lnSpc>
                <a:spcPct val="115000"/>
              </a:lnSpc>
              <a:spcBef>
                <a:spcPts val="1200"/>
              </a:spcBef>
              <a:spcAft>
                <a:spcPts val="0"/>
              </a:spcAft>
              <a:buNone/>
            </a:pPr>
            <a:endParaRPr sz="1300" dirty="0">
              <a:solidFill>
                <a:schemeClr val="dk1"/>
              </a:solidFill>
            </a:endParaRPr>
          </a:p>
          <a:p>
            <a:pPr marL="914400" lvl="0" indent="0" algn="l" rtl="0">
              <a:lnSpc>
                <a:spcPct val="115000"/>
              </a:lnSpc>
              <a:spcBef>
                <a:spcPts val="1200"/>
              </a:spcBef>
              <a:spcAft>
                <a:spcPts val="0"/>
              </a:spcAft>
              <a:buNone/>
            </a:pPr>
            <a:endParaRPr sz="13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dirty="0">
              <a:solidFill>
                <a:schemeClr val="dk1"/>
              </a:solidFill>
            </a:endParaRPr>
          </a:p>
          <a:p>
            <a:pPr marL="0" lvl="0" indent="0" algn="l" rtl="0">
              <a:spcBef>
                <a:spcPts val="1200"/>
              </a:spcBef>
              <a:spcAft>
                <a:spcPts val="0"/>
              </a:spcAft>
              <a:buNone/>
            </a:pPr>
            <a:endParaRPr sz="1300" dirty="0">
              <a:solidFill>
                <a:srgbClr val="FFFFFE"/>
              </a:solidFill>
            </a:endParaRPr>
          </a:p>
        </p:txBody>
      </p:sp>
      <p:pic>
        <p:nvPicPr>
          <p:cNvPr id="2" name="Picture 1">
            <a:extLst>
              <a:ext uri="{FF2B5EF4-FFF2-40B4-BE49-F238E27FC236}">
                <a16:creationId xmlns:a16="http://schemas.microsoft.com/office/drawing/2014/main" id="{5BE64363-E17E-46A7-FACF-DCEF4F0EE84C}"/>
              </a:ext>
            </a:extLst>
          </p:cNvPr>
          <p:cNvPicPr>
            <a:picLocks noChangeAspect="1"/>
          </p:cNvPicPr>
          <p:nvPr/>
        </p:nvPicPr>
        <p:blipFill>
          <a:blip r:embed="rId3"/>
          <a:stretch>
            <a:fillRect/>
          </a:stretch>
        </p:blipFill>
        <p:spPr>
          <a:xfrm>
            <a:off x="5179249" y="1127341"/>
            <a:ext cx="3232175" cy="19393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30"/>
        <p:cNvGrpSpPr/>
        <p:nvPr/>
      </p:nvGrpSpPr>
      <p:grpSpPr>
        <a:xfrm>
          <a:off x="0" y="0"/>
          <a:ext cx="0" cy="0"/>
          <a:chOff x="0" y="0"/>
          <a:chExt cx="0" cy="0"/>
        </a:xfrm>
      </p:grpSpPr>
      <p:sp>
        <p:nvSpPr>
          <p:cNvPr id="131" name="Google Shape;131;p24"/>
          <p:cNvSpPr txBox="1"/>
          <p:nvPr/>
        </p:nvSpPr>
        <p:spPr>
          <a:xfrm>
            <a:off x="275229" y="0"/>
            <a:ext cx="8346600" cy="439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dirty="0">
                <a:solidFill>
                  <a:srgbClr val="FFFFFE"/>
                </a:solidFill>
              </a:rPr>
              <a:t>2. </a:t>
            </a:r>
            <a:r>
              <a:rPr lang="en" sz="1300" b="1" dirty="0">
                <a:solidFill>
                  <a:srgbClr val="FFFFFE"/>
                </a:solidFill>
              </a:rPr>
              <a:t>Moderate Expenditure in the Philippines</a:t>
            </a:r>
            <a:r>
              <a:rPr lang="en" sz="1300" dirty="0">
                <a:solidFill>
                  <a:srgbClr val="FFFFFE"/>
                </a:solidFill>
              </a:rPr>
              <a:t>:</a:t>
            </a:r>
            <a:br>
              <a:rPr lang="en" sz="1300" dirty="0">
                <a:solidFill>
                  <a:srgbClr val="FFFFFE"/>
                </a:solidFill>
              </a:rPr>
            </a:br>
            <a:r>
              <a:rPr lang="en" sz="1300" dirty="0">
                <a:solidFill>
                  <a:srgbClr val="FFFFFE"/>
                </a:solidFill>
              </a:rPr>
              <a:t>The Philippines' expenditure of </a:t>
            </a:r>
            <a:r>
              <a:rPr lang="en" sz="1300" b="1" dirty="0">
                <a:solidFill>
                  <a:srgbClr val="FFFFFE"/>
                </a:solidFill>
              </a:rPr>
              <a:t>₹2,394</a:t>
            </a:r>
            <a:r>
              <a:rPr lang="en" sz="1300" dirty="0">
                <a:solidFill>
                  <a:srgbClr val="FFFFFE"/>
                </a:solidFill>
              </a:rPr>
              <a:t> indicates a balanced market with moderate spending.</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Opportunity</a:t>
            </a:r>
            <a:r>
              <a:rPr lang="en" sz="1300" dirty="0">
                <a:solidFill>
                  <a:srgbClr val="FFFFFE"/>
                </a:solidFill>
              </a:rPr>
              <a:t>: Offer </a:t>
            </a:r>
            <a:r>
              <a:rPr lang="en" sz="1300" b="1" dirty="0">
                <a:solidFill>
                  <a:srgbClr val="FFFFFE"/>
                </a:solidFill>
              </a:rPr>
              <a:t>premium yet affordable</a:t>
            </a:r>
            <a:r>
              <a:rPr lang="en" sz="1300" dirty="0">
                <a:solidFill>
                  <a:srgbClr val="FFFFFE"/>
                </a:solidFill>
              </a:rPr>
              <a:t> dining experiences that cater to this middle-income segment.</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Strategies</a:t>
            </a:r>
            <a:r>
              <a:rPr lang="en" sz="1300" dirty="0">
                <a:solidFill>
                  <a:srgbClr val="FFFFFE"/>
                </a:solidFill>
              </a:rPr>
              <a:t>: Introduce value-focused options like </a:t>
            </a:r>
            <a:r>
              <a:rPr lang="en" sz="1300" b="1" dirty="0">
                <a:solidFill>
                  <a:srgbClr val="FFFFFE"/>
                </a:solidFill>
              </a:rPr>
              <a:t>set meals</a:t>
            </a:r>
            <a:r>
              <a:rPr lang="en" sz="1300" dirty="0">
                <a:solidFill>
                  <a:srgbClr val="FFFFFE"/>
                </a:solidFill>
              </a:rPr>
              <a:t>, </a:t>
            </a:r>
            <a:r>
              <a:rPr lang="en" sz="1300" b="1" dirty="0">
                <a:solidFill>
                  <a:srgbClr val="FFFFFE"/>
                </a:solidFill>
              </a:rPr>
              <a:t>combos</a:t>
            </a:r>
            <a:r>
              <a:rPr lang="en" sz="1300" dirty="0">
                <a:solidFill>
                  <a:srgbClr val="FFFFFE"/>
                </a:solidFill>
              </a:rPr>
              <a:t>, or </a:t>
            </a:r>
            <a:r>
              <a:rPr lang="en" sz="1300" b="1" dirty="0">
                <a:solidFill>
                  <a:srgbClr val="FFFFFE"/>
                </a:solidFill>
              </a:rPr>
              <a:t>family packages</a:t>
            </a:r>
            <a:r>
              <a:rPr lang="en" sz="1300" dirty="0">
                <a:solidFill>
                  <a:srgbClr val="FFFFFE"/>
                </a:solidFill>
              </a:rPr>
              <a:t> to attract customers in this price range.</a:t>
            </a:r>
            <a:endParaRPr sz="1300" dirty="0">
              <a:solidFill>
                <a:srgbClr val="FFFFFE"/>
              </a:solidFill>
            </a:endParaRPr>
          </a:p>
          <a:p>
            <a:pPr marL="0" lvl="0" indent="0" algn="l" rtl="0">
              <a:lnSpc>
                <a:spcPct val="115000"/>
              </a:lnSpc>
              <a:spcBef>
                <a:spcPts val="1200"/>
              </a:spcBef>
              <a:spcAft>
                <a:spcPts val="0"/>
              </a:spcAft>
              <a:buNone/>
            </a:pPr>
            <a:r>
              <a:rPr lang="en" sz="1300" dirty="0">
                <a:solidFill>
                  <a:srgbClr val="FFFFFE"/>
                </a:solidFill>
              </a:rPr>
              <a:t>3.</a:t>
            </a:r>
            <a:r>
              <a:rPr lang="en" sz="1300" b="1" dirty="0">
                <a:solidFill>
                  <a:srgbClr val="FFFFFE"/>
                </a:solidFill>
              </a:rPr>
              <a:t> Moderate Expenditure in Indonesia</a:t>
            </a:r>
            <a:r>
              <a:rPr lang="en" sz="1300" dirty="0">
                <a:solidFill>
                  <a:srgbClr val="FFFFFE"/>
                </a:solidFill>
              </a:rPr>
              <a:t>:</a:t>
            </a:r>
            <a:br>
              <a:rPr lang="en" sz="1300" dirty="0">
                <a:solidFill>
                  <a:srgbClr val="FFFFFE"/>
                </a:solidFill>
              </a:rPr>
            </a:br>
            <a:r>
              <a:rPr lang="en" sz="1300" dirty="0">
                <a:solidFill>
                  <a:srgbClr val="FFFFFE"/>
                </a:solidFill>
              </a:rPr>
              <a:t>Indonesia’s average expenditure of </a:t>
            </a:r>
            <a:r>
              <a:rPr lang="en" sz="1300" b="1" dirty="0">
                <a:solidFill>
                  <a:srgbClr val="FFFFFE"/>
                </a:solidFill>
              </a:rPr>
              <a:t>₹1,547</a:t>
            </a:r>
            <a:r>
              <a:rPr lang="en" sz="1300" dirty="0">
                <a:solidFill>
                  <a:srgbClr val="FFFFFE"/>
                </a:solidFill>
              </a:rPr>
              <a:t> suggests an emerging middle-class market.</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Opportunity</a:t>
            </a:r>
            <a:r>
              <a:rPr lang="en" sz="1300" dirty="0">
                <a:solidFill>
                  <a:srgbClr val="FFFFFE"/>
                </a:solidFill>
              </a:rPr>
              <a:t>: Create </a:t>
            </a:r>
            <a:r>
              <a:rPr lang="en" sz="1300" b="1" dirty="0">
                <a:solidFill>
                  <a:srgbClr val="FFFFFE"/>
                </a:solidFill>
              </a:rPr>
              <a:t>affordable and attractive dining options</a:t>
            </a:r>
            <a:r>
              <a:rPr lang="en" sz="1300" dirty="0">
                <a:solidFill>
                  <a:srgbClr val="FFFFFE"/>
                </a:solidFill>
              </a:rPr>
              <a:t> to appeal to price-conscious consumers while still maintaining quality.</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Strategies</a:t>
            </a:r>
            <a:r>
              <a:rPr lang="en" sz="1300" dirty="0">
                <a:solidFill>
                  <a:srgbClr val="FFFFFE"/>
                </a:solidFill>
              </a:rPr>
              <a:t>: Implement promotions, discounts, or region-specific menu options to engage this growing segment.</a:t>
            </a:r>
            <a:endParaRPr sz="1300" dirty="0">
              <a:solidFill>
                <a:srgbClr val="FFFFFE"/>
              </a:solidFill>
            </a:endParaRPr>
          </a:p>
          <a:p>
            <a:pPr marL="0" lvl="0" indent="0" algn="l" rtl="0">
              <a:lnSpc>
                <a:spcPct val="115000"/>
              </a:lnSpc>
              <a:spcBef>
                <a:spcPts val="1200"/>
              </a:spcBef>
              <a:spcAft>
                <a:spcPts val="0"/>
              </a:spcAft>
              <a:buNone/>
            </a:pPr>
            <a:r>
              <a:rPr lang="en" sz="1300" dirty="0">
                <a:solidFill>
                  <a:srgbClr val="FFFFFE"/>
                </a:solidFill>
              </a:rPr>
              <a:t>4.</a:t>
            </a:r>
            <a:r>
              <a:rPr lang="en" sz="1300" b="1" dirty="0">
                <a:solidFill>
                  <a:srgbClr val="FFFFFE"/>
                </a:solidFill>
              </a:rPr>
              <a:t> Low Expenditure in Turkey</a:t>
            </a:r>
            <a:r>
              <a:rPr lang="en" sz="1300" dirty="0">
                <a:solidFill>
                  <a:srgbClr val="FFFFFE"/>
                </a:solidFill>
              </a:rPr>
              <a:t>:</a:t>
            </a:r>
            <a:br>
              <a:rPr lang="en" sz="1300" dirty="0">
                <a:solidFill>
                  <a:srgbClr val="FFFFFE"/>
                </a:solidFill>
              </a:rPr>
            </a:br>
            <a:r>
              <a:rPr lang="en" sz="1300" dirty="0">
                <a:solidFill>
                  <a:srgbClr val="FFFFFE"/>
                </a:solidFill>
              </a:rPr>
              <a:t>Turkey’s significantly lower average expenditure of </a:t>
            </a:r>
            <a:r>
              <a:rPr lang="en" sz="1300" b="1" dirty="0">
                <a:solidFill>
                  <a:srgbClr val="FFFFFE"/>
                </a:solidFill>
              </a:rPr>
              <a:t>₹208</a:t>
            </a:r>
            <a:r>
              <a:rPr lang="en" sz="1300" dirty="0">
                <a:solidFill>
                  <a:srgbClr val="FFFFFE"/>
                </a:solidFill>
              </a:rPr>
              <a:t> indicates a highly cost-conscious market.</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Opportunity</a:t>
            </a:r>
            <a:r>
              <a:rPr lang="en" sz="1300" dirty="0">
                <a:solidFill>
                  <a:srgbClr val="FFFFFE"/>
                </a:solidFill>
              </a:rPr>
              <a:t>: Focus on </a:t>
            </a:r>
            <a:r>
              <a:rPr lang="en" sz="1300" b="1" dirty="0">
                <a:solidFill>
                  <a:srgbClr val="FFFFFE"/>
                </a:solidFill>
              </a:rPr>
              <a:t>affordable, value-driven offerings</a:t>
            </a:r>
            <a:r>
              <a:rPr lang="en" sz="1300" dirty="0">
                <a:solidFill>
                  <a:srgbClr val="FFFFFE"/>
                </a:solidFill>
              </a:rPr>
              <a:t> to attract budget-conscious diners.</a:t>
            </a:r>
            <a:endParaRPr sz="1300" dirty="0">
              <a:solidFill>
                <a:srgbClr val="FFFFFE"/>
              </a:solidFill>
            </a:endParaRPr>
          </a:p>
          <a:p>
            <a:pPr marL="0" lvl="0" indent="0" algn="l" rtl="0">
              <a:lnSpc>
                <a:spcPct val="115000"/>
              </a:lnSpc>
              <a:spcBef>
                <a:spcPts val="1200"/>
              </a:spcBef>
              <a:spcAft>
                <a:spcPts val="0"/>
              </a:spcAft>
              <a:buNone/>
            </a:pPr>
            <a:r>
              <a:rPr lang="en" sz="1300" b="1" dirty="0">
                <a:solidFill>
                  <a:srgbClr val="FFFFFE"/>
                </a:solidFill>
              </a:rPr>
              <a:t>Strategies</a:t>
            </a:r>
            <a:r>
              <a:rPr lang="en" sz="1300" dirty="0">
                <a:solidFill>
                  <a:srgbClr val="FFFFFE"/>
                </a:solidFill>
              </a:rPr>
              <a:t>: Roll out </a:t>
            </a:r>
            <a:r>
              <a:rPr lang="en" sz="1300" b="1" dirty="0">
                <a:solidFill>
                  <a:srgbClr val="FFFFFE"/>
                </a:solidFill>
              </a:rPr>
              <a:t>budget-friendly menu options</a:t>
            </a:r>
            <a:r>
              <a:rPr lang="en" sz="1300" dirty="0">
                <a:solidFill>
                  <a:srgbClr val="FFFFFE"/>
                </a:solidFill>
              </a:rPr>
              <a:t>, </a:t>
            </a:r>
            <a:r>
              <a:rPr lang="en" sz="1300" b="1" dirty="0">
                <a:solidFill>
                  <a:srgbClr val="FFFFFE"/>
                </a:solidFill>
              </a:rPr>
              <a:t>discounts</a:t>
            </a:r>
            <a:r>
              <a:rPr lang="en" sz="1300" dirty="0">
                <a:solidFill>
                  <a:srgbClr val="FFFFFE"/>
                </a:solidFill>
              </a:rPr>
              <a:t>, and </a:t>
            </a:r>
            <a:r>
              <a:rPr lang="en" sz="1300" b="1" dirty="0">
                <a:solidFill>
                  <a:srgbClr val="FFFFFE"/>
                </a:solidFill>
              </a:rPr>
              <a:t>special promotions</a:t>
            </a:r>
            <a:r>
              <a:rPr lang="en" sz="1300" dirty="0">
                <a:solidFill>
                  <a:srgbClr val="FFFFFE"/>
                </a:solidFill>
              </a:rPr>
              <a:t> to increase restaurant traffic and boost overall expenditure.</a:t>
            </a:r>
            <a:endParaRPr sz="1300" dirty="0">
              <a:solidFill>
                <a:srgbClr val="FFFFFE"/>
              </a:solidFill>
            </a:endParaRPr>
          </a:p>
          <a:p>
            <a:pPr marL="0" lvl="0" indent="0" algn="l" rtl="0">
              <a:spcBef>
                <a:spcPts val="1200"/>
              </a:spcBef>
              <a:spcAft>
                <a:spcPts val="0"/>
              </a:spcAft>
              <a:buNone/>
            </a:pPr>
            <a:endParaRPr sz="1300" b="1" dirty="0">
              <a:solidFill>
                <a:srgbClr val="FFFFF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35"/>
        <p:cNvGrpSpPr/>
        <p:nvPr/>
      </p:nvGrpSpPr>
      <p:grpSpPr>
        <a:xfrm>
          <a:off x="0" y="0"/>
          <a:ext cx="0" cy="0"/>
          <a:chOff x="0" y="0"/>
          <a:chExt cx="0" cy="0"/>
        </a:xfrm>
      </p:grpSpPr>
      <p:sp>
        <p:nvSpPr>
          <p:cNvPr id="136" name="Google Shape;136;p25"/>
          <p:cNvSpPr txBox="1"/>
          <p:nvPr/>
        </p:nvSpPr>
        <p:spPr>
          <a:xfrm>
            <a:off x="235575" y="251275"/>
            <a:ext cx="8433900" cy="4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dirty="0">
                <a:solidFill>
                  <a:srgbClr val="FFFFFE"/>
                </a:solidFill>
              </a:rPr>
              <a:t>5.</a:t>
            </a:r>
            <a:r>
              <a:rPr lang="en" b="1" dirty="0">
                <a:solidFill>
                  <a:srgbClr val="FFFFFE"/>
                </a:solidFill>
              </a:rPr>
              <a:t> Localized Marketing Strategies</a:t>
            </a:r>
            <a:r>
              <a:rPr lang="en" dirty="0">
                <a:solidFill>
                  <a:srgbClr val="FFFFFE"/>
                </a:solidFill>
              </a:rPr>
              <a:t>:</a:t>
            </a:r>
            <a:br>
              <a:rPr lang="en" dirty="0">
                <a:solidFill>
                  <a:srgbClr val="FFFFFE"/>
                </a:solidFill>
              </a:rPr>
            </a:br>
            <a:r>
              <a:rPr lang="en" dirty="0">
                <a:solidFill>
                  <a:srgbClr val="FFFFFE"/>
                </a:solidFill>
              </a:rPr>
              <a:t>Tailor marketing efforts based on regional spending behaviors:</a:t>
            </a:r>
            <a:endParaRPr dirty="0">
              <a:solidFill>
                <a:srgbClr val="FFFFFE"/>
              </a:solidFill>
            </a:endParaRPr>
          </a:p>
          <a:p>
            <a:pPr marL="0" lvl="0" indent="0" algn="l" rtl="0">
              <a:lnSpc>
                <a:spcPct val="115000"/>
              </a:lnSpc>
              <a:spcBef>
                <a:spcPts val="1200"/>
              </a:spcBef>
              <a:spcAft>
                <a:spcPts val="0"/>
              </a:spcAft>
              <a:buNone/>
            </a:pPr>
            <a:r>
              <a:rPr lang="en" dirty="0">
                <a:solidFill>
                  <a:srgbClr val="FFFFFE"/>
                </a:solidFill>
              </a:rPr>
              <a:t>In </a:t>
            </a:r>
            <a:r>
              <a:rPr lang="en" b="1" dirty="0">
                <a:solidFill>
                  <a:srgbClr val="FFFFFE"/>
                </a:solidFill>
              </a:rPr>
              <a:t>high-expenditure markets</a:t>
            </a:r>
            <a:r>
              <a:rPr lang="en" dirty="0">
                <a:solidFill>
                  <a:srgbClr val="FFFFFE"/>
                </a:solidFill>
              </a:rPr>
              <a:t> like </a:t>
            </a:r>
            <a:r>
              <a:rPr lang="en" b="1" dirty="0">
                <a:solidFill>
                  <a:srgbClr val="FFFFFE"/>
                </a:solidFill>
              </a:rPr>
              <a:t>Qatar</a:t>
            </a:r>
            <a:r>
              <a:rPr lang="en" dirty="0">
                <a:solidFill>
                  <a:srgbClr val="FFFFFE"/>
                </a:solidFill>
              </a:rPr>
              <a:t>, emphasize </a:t>
            </a:r>
            <a:r>
              <a:rPr lang="en" b="1" dirty="0">
                <a:solidFill>
                  <a:srgbClr val="FFFFFE"/>
                </a:solidFill>
              </a:rPr>
              <a:t>luxury</a:t>
            </a:r>
            <a:r>
              <a:rPr lang="en" dirty="0">
                <a:solidFill>
                  <a:srgbClr val="FFFFFE"/>
                </a:solidFill>
              </a:rPr>
              <a:t>, </a:t>
            </a:r>
            <a:r>
              <a:rPr lang="en" b="1" dirty="0">
                <a:solidFill>
                  <a:srgbClr val="FFFFFE"/>
                </a:solidFill>
              </a:rPr>
              <a:t>exclusivity</a:t>
            </a:r>
            <a:r>
              <a:rPr lang="en" dirty="0">
                <a:solidFill>
                  <a:srgbClr val="FFFFFE"/>
                </a:solidFill>
              </a:rPr>
              <a:t>, and </a:t>
            </a:r>
            <a:r>
              <a:rPr lang="en" b="1" dirty="0">
                <a:solidFill>
                  <a:srgbClr val="FFFFFE"/>
                </a:solidFill>
              </a:rPr>
              <a:t>premium offerings</a:t>
            </a:r>
            <a:r>
              <a:rPr lang="en" dirty="0">
                <a:solidFill>
                  <a:srgbClr val="FFFFFE"/>
                </a:solidFill>
              </a:rPr>
              <a:t>.</a:t>
            </a:r>
            <a:endParaRPr dirty="0">
              <a:solidFill>
                <a:srgbClr val="FFFFFE"/>
              </a:solidFill>
            </a:endParaRPr>
          </a:p>
          <a:p>
            <a:pPr marL="0" lvl="0" indent="0" algn="l" rtl="0">
              <a:lnSpc>
                <a:spcPct val="115000"/>
              </a:lnSpc>
              <a:spcBef>
                <a:spcPts val="1200"/>
              </a:spcBef>
              <a:spcAft>
                <a:spcPts val="0"/>
              </a:spcAft>
              <a:buNone/>
            </a:pPr>
            <a:r>
              <a:rPr lang="en" dirty="0">
                <a:solidFill>
                  <a:srgbClr val="FFFFFE"/>
                </a:solidFill>
              </a:rPr>
              <a:t>In </a:t>
            </a:r>
            <a:r>
              <a:rPr lang="en" b="1" dirty="0">
                <a:solidFill>
                  <a:srgbClr val="FFFFFE"/>
                </a:solidFill>
              </a:rPr>
              <a:t>lower-expenditure markets</a:t>
            </a:r>
            <a:r>
              <a:rPr lang="en" dirty="0">
                <a:solidFill>
                  <a:srgbClr val="FFFFFE"/>
                </a:solidFill>
              </a:rPr>
              <a:t> like </a:t>
            </a:r>
            <a:r>
              <a:rPr lang="en" b="1" dirty="0">
                <a:solidFill>
                  <a:srgbClr val="FFFFFE"/>
                </a:solidFill>
              </a:rPr>
              <a:t>Turkey</a:t>
            </a:r>
            <a:r>
              <a:rPr lang="en" dirty="0">
                <a:solidFill>
                  <a:srgbClr val="FFFFFE"/>
                </a:solidFill>
              </a:rPr>
              <a:t>, focus on </a:t>
            </a:r>
            <a:r>
              <a:rPr lang="en" b="1" dirty="0">
                <a:solidFill>
                  <a:srgbClr val="FFFFFE"/>
                </a:solidFill>
              </a:rPr>
              <a:t>affordability</a:t>
            </a:r>
            <a:r>
              <a:rPr lang="en" dirty="0">
                <a:solidFill>
                  <a:srgbClr val="FFFFFE"/>
                </a:solidFill>
              </a:rPr>
              <a:t>, </a:t>
            </a:r>
            <a:r>
              <a:rPr lang="en" b="1" dirty="0">
                <a:solidFill>
                  <a:srgbClr val="FFFFFE"/>
                </a:solidFill>
              </a:rPr>
              <a:t>value propositions</a:t>
            </a:r>
            <a:r>
              <a:rPr lang="en" dirty="0">
                <a:solidFill>
                  <a:srgbClr val="FFFFFE"/>
                </a:solidFill>
              </a:rPr>
              <a:t>, and </a:t>
            </a:r>
            <a:r>
              <a:rPr lang="en" b="1" dirty="0">
                <a:solidFill>
                  <a:srgbClr val="FFFFFE"/>
                </a:solidFill>
              </a:rPr>
              <a:t>cost-effective dining options</a:t>
            </a:r>
            <a:r>
              <a:rPr lang="en" dirty="0">
                <a:solidFill>
                  <a:srgbClr val="FFFFFE"/>
                </a:solidFill>
              </a:rPr>
              <a:t> to attract a broader audience.</a:t>
            </a:r>
            <a:endParaRPr dirty="0">
              <a:solidFill>
                <a:srgbClr val="FFFFFE"/>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FFFFFE"/>
                </a:solidFill>
              </a:rPr>
              <a:t>By customizing marketing and restaurant offerings based on local expenditure patterns, Zomato can better cater to the needs and preferences of customers in each region, enhancing both customer engagement and revenue.</a:t>
            </a:r>
            <a:endParaRPr dirty="0">
              <a:solidFill>
                <a:srgbClr val="FFFFFE"/>
              </a:solidFill>
            </a:endParaRPr>
          </a:p>
          <a:p>
            <a:pPr marL="0" lvl="0" indent="0" algn="l" rtl="0">
              <a:spcBef>
                <a:spcPts val="1200"/>
              </a:spcBef>
              <a:spcAft>
                <a:spcPts val="0"/>
              </a:spcAft>
              <a:buNone/>
            </a:pPr>
            <a:endParaRPr sz="1800" dirty="0">
              <a:solidFill>
                <a:schemeClr val="dk2"/>
              </a:solidFill>
            </a:endParaRPr>
          </a:p>
        </p:txBody>
      </p:sp>
      <p:pic>
        <p:nvPicPr>
          <p:cNvPr id="4" name="Picture 3">
            <a:extLst>
              <a:ext uri="{FF2B5EF4-FFF2-40B4-BE49-F238E27FC236}">
                <a16:creationId xmlns:a16="http://schemas.microsoft.com/office/drawing/2014/main" id="{BD087CE9-25BD-049B-4417-CF720A745B5F}"/>
              </a:ext>
            </a:extLst>
          </p:cNvPr>
          <p:cNvPicPr>
            <a:picLocks noChangeAspect="1"/>
          </p:cNvPicPr>
          <p:nvPr/>
        </p:nvPicPr>
        <p:blipFill>
          <a:blip r:embed="rId3"/>
          <a:stretch>
            <a:fillRect/>
          </a:stretch>
        </p:blipFill>
        <p:spPr>
          <a:xfrm>
            <a:off x="3288082" y="2715224"/>
            <a:ext cx="5271685" cy="23014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41"/>
        <p:cNvGrpSpPr/>
        <p:nvPr/>
      </p:nvGrpSpPr>
      <p:grpSpPr>
        <a:xfrm>
          <a:off x="0" y="0"/>
          <a:ext cx="0" cy="0"/>
          <a:chOff x="0" y="0"/>
          <a:chExt cx="0" cy="0"/>
        </a:xfrm>
      </p:grpSpPr>
      <p:sp>
        <p:nvSpPr>
          <p:cNvPr id="142" name="Google Shape;142;p26"/>
          <p:cNvSpPr txBox="1"/>
          <p:nvPr/>
        </p:nvSpPr>
        <p:spPr>
          <a:xfrm>
            <a:off x="223850" y="219225"/>
            <a:ext cx="8703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a:solidFill>
                <a:schemeClr val="lt1"/>
              </a:solidFill>
            </a:endParaRPr>
          </a:p>
        </p:txBody>
      </p:sp>
      <p:sp>
        <p:nvSpPr>
          <p:cNvPr id="143" name="Google Shape;143;p26"/>
          <p:cNvSpPr txBox="1"/>
          <p:nvPr/>
        </p:nvSpPr>
        <p:spPr>
          <a:xfrm>
            <a:off x="274850" y="117800"/>
            <a:ext cx="8703900" cy="489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u="sng">
                <a:solidFill>
                  <a:srgbClr val="FFFFFE"/>
                </a:solidFill>
              </a:rPr>
              <a:t>Strategic Recommendations for Selected Countries</a:t>
            </a:r>
            <a:endParaRPr sz="1800" u="sng">
              <a:solidFill>
                <a:srgbClr val="FFFFFE"/>
              </a:solidFill>
            </a:endParaRPr>
          </a:p>
          <a:p>
            <a:pPr marL="0" lvl="0" indent="0" algn="ctr" rtl="0">
              <a:spcBef>
                <a:spcPts val="0"/>
              </a:spcBef>
              <a:spcAft>
                <a:spcPts val="0"/>
              </a:spcAft>
              <a:buNone/>
            </a:pPr>
            <a:endParaRPr sz="1800">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Enhance Customer Experience in Indonesia</a:t>
            </a:r>
            <a:r>
              <a:rPr lang="en">
                <a:solidFill>
                  <a:srgbClr val="FFFFFE"/>
                </a:solidFill>
              </a:rPr>
              <a:t>: Improve service quality through partnerships and training.</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Target High-Expenditure Markets (Qatar &amp; Philippines)</a:t>
            </a:r>
            <a:r>
              <a:rPr lang="en">
                <a:solidFill>
                  <a:srgbClr val="FFFFFE"/>
                </a:solidFill>
              </a:rPr>
              <a:t>: Introduce premium dining and exclusive deals.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Affordable Options in Low-Expenditure Markets (Turkey &amp; Indonesia)</a:t>
            </a:r>
            <a:r>
              <a:rPr lang="en">
                <a:solidFill>
                  <a:srgbClr val="FFFFFE"/>
                </a:solidFill>
              </a:rPr>
              <a:t>: Focus on budget-friendly menus and discounts.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Localized Marketing</a:t>
            </a:r>
            <a:r>
              <a:rPr lang="en">
                <a:solidFill>
                  <a:srgbClr val="FFFFFE"/>
                </a:solidFill>
              </a:rPr>
              <a:t>: Tailor efforts based on regional spending habits.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Diverse Cuisine Offerings</a:t>
            </a:r>
            <a:r>
              <a:rPr lang="en">
                <a:solidFill>
                  <a:srgbClr val="FFFFFE"/>
                </a:solidFill>
              </a:rPr>
              <a:t>: Introduce popular and trendy cuisines like Italian, Japanese, and plant-based options.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Quality Control &amp; Training</a:t>
            </a:r>
            <a:r>
              <a:rPr lang="en">
                <a:solidFill>
                  <a:srgbClr val="FFFFFE"/>
                </a:solidFill>
              </a:rPr>
              <a:t>: Improve quality control for underperforming dishes.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Revamp Low-Performing Dishes</a:t>
            </a:r>
            <a:r>
              <a:rPr lang="en">
                <a:solidFill>
                  <a:srgbClr val="FFFFFE"/>
                </a:solidFill>
              </a:rPr>
              <a:t>: Regularly adjust or remove poorly-rated menu items.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Balanced Pricing Strategy</a:t>
            </a:r>
            <a:r>
              <a:rPr lang="en">
                <a:solidFill>
                  <a:srgbClr val="FFFFFE"/>
                </a:solidFill>
              </a:rPr>
              <a:t>: Offer affordable options in high-end markets and premium experiences in value-driven markets.</a:t>
            </a:r>
            <a:endParaRPr>
              <a:solidFill>
                <a:srgbClr val="FFFFFE"/>
              </a:solidFill>
            </a:endParaRPr>
          </a:p>
          <a:p>
            <a:pPr marL="457200" lvl="0" indent="-317500" algn="l" rtl="0">
              <a:lnSpc>
                <a:spcPct val="115000"/>
              </a:lnSpc>
              <a:spcBef>
                <a:spcPts val="0"/>
              </a:spcBef>
              <a:spcAft>
                <a:spcPts val="0"/>
              </a:spcAft>
              <a:buClr>
                <a:srgbClr val="FFFFFE"/>
              </a:buClr>
              <a:buSzPts val="1400"/>
              <a:buAutoNum type="arabicPeriod"/>
            </a:pPr>
            <a:r>
              <a:rPr lang="en" b="1">
                <a:solidFill>
                  <a:srgbClr val="FFFFFE"/>
                </a:solidFill>
              </a:rPr>
              <a:t>Leverage Delivery &amp; Booking Options</a:t>
            </a:r>
            <a:r>
              <a:rPr lang="en">
                <a:solidFill>
                  <a:srgbClr val="FFFFFE"/>
                </a:solidFill>
              </a:rPr>
              <a:t>: Highlight online delivery and table booking for added convenience.</a:t>
            </a:r>
            <a:endParaRPr>
              <a:solidFill>
                <a:srgbClr val="FFFFFE"/>
              </a:solidFill>
            </a:endParaRPr>
          </a:p>
          <a:p>
            <a:pPr marL="457200" lvl="0" indent="0" algn="l" rtl="0">
              <a:lnSpc>
                <a:spcPct val="100000"/>
              </a:lnSpc>
              <a:spcBef>
                <a:spcPts val="0"/>
              </a:spcBef>
              <a:spcAft>
                <a:spcPts val="0"/>
              </a:spcAft>
              <a:buNone/>
            </a:pPr>
            <a:endParaRPr sz="1800">
              <a:solidFill>
                <a:srgbClr val="FFFFF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47"/>
        <p:cNvGrpSpPr/>
        <p:nvPr/>
      </p:nvGrpSpPr>
      <p:grpSpPr>
        <a:xfrm>
          <a:off x="0" y="0"/>
          <a:ext cx="0" cy="0"/>
          <a:chOff x="0" y="0"/>
          <a:chExt cx="0" cy="0"/>
        </a:xfrm>
      </p:grpSpPr>
      <p:pic>
        <p:nvPicPr>
          <p:cNvPr id="4" name="Picture 3">
            <a:extLst>
              <a:ext uri="{FF2B5EF4-FFF2-40B4-BE49-F238E27FC236}">
                <a16:creationId xmlns:a16="http://schemas.microsoft.com/office/drawing/2014/main" id="{3DE9823A-D5A0-6395-1FE0-65E110C703B3}"/>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52"/>
        <p:cNvGrpSpPr/>
        <p:nvPr/>
      </p:nvGrpSpPr>
      <p:grpSpPr>
        <a:xfrm>
          <a:off x="0" y="0"/>
          <a:ext cx="0" cy="0"/>
          <a:chOff x="0" y="0"/>
          <a:chExt cx="0" cy="0"/>
        </a:xfrm>
      </p:grpSpPr>
      <p:sp>
        <p:nvSpPr>
          <p:cNvPr id="153" name="Google Shape;153;p28"/>
          <p:cNvSpPr txBox="1">
            <a:spLocks noGrp="1"/>
          </p:cNvSpPr>
          <p:nvPr>
            <p:ph type="subTitle" idx="1"/>
          </p:nvPr>
        </p:nvSpPr>
        <p:spPr>
          <a:xfrm>
            <a:off x="311700" y="280600"/>
            <a:ext cx="8520600" cy="45399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0"/>
              </a:spcAft>
              <a:buClr>
                <a:schemeClr val="dk1"/>
              </a:buClr>
              <a:buSzPts val="1100"/>
              <a:buFont typeface="Arial"/>
              <a:buNone/>
            </a:pPr>
            <a:r>
              <a:rPr lang="en" sz="1800" b="1" u="sng">
                <a:solidFill>
                  <a:schemeClr val="lt1"/>
                </a:solidFill>
              </a:rPr>
              <a:t>Conclusion</a:t>
            </a:r>
            <a:endParaRPr sz="1800" b="1" u="sng">
              <a:solidFill>
                <a:schemeClr val="lt1"/>
              </a:solidFill>
            </a:endParaRPr>
          </a:p>
          <a:p>
            <a:pPr marL="457200" lvl="0" indent="-317500" algn="l" rtl="0">
              <a:lnSpc>
                <a:spcPct val="115000"/>
              </a:lnSpc>
              <a:spcBef>
                <a:spcPts val="1200"/>
              </a:spcBef>
              <a:spcAft>
                <a:spcPts val="0"/>
              </a:spcAft>
              <a:buClr>
                <a:schemeClr val="lt1"/>
              </a:buClr>
              <a:buSzPts val="1400"/>
              <a:buAutoNum type="arabicPeriod"/>
            </a:pPr>
            <a:r>
              <a:rPr lang="en" sz="1400" b="1">
                <a:solidFill>
                  <a:schemeClr val="lt1"/>
                </a:solidFill>
              </a:rPr>
              <a:t>Market Opportunities &amp; Competition</a:t>
            </a:r>
            <a:r>
              <a:rPr lang="en" sz="1400">
                <a:solidFill>
                  <a:schemeClr val="lt1"/>
                </a:solidFill>
              </a:rPr>
              <a:t>: Lower-priced restaurants dominate the market, indicating high competition in budget-friendly segments, while fewer high-end establishments present growth opportunities in the premium market. Services like online delivery and table booking can enhance customer ratings and offer a competitive advantage.</a:t>
            </a:r>
            <a:endParaRPr sz="1400">
              <a:solidFill>
                <a:schemeClr val="lt1"/>
              </a:solidFill>
            </a:endParaRPr>
          </a:p>
          <a:p>
            <a:pPr marL="457200" lvl="0" indent="-317500" algn="l" rtl="0">
              <a:lnSpc>
                <a:spcPct val="115000"/>
              </a:lnSpc>
              <a:spcBef>
                <a:spcPts val="0"/>
              </a:spcBef>
              <a:spcAft>
                <a:spcPts val="0"/>
              </a:spcAft>
              <a:buClr>
                <a:schemeClr val="lt1"/>
              </a:buClr>
              <a:buSzPts val="1400"/>
              <a:buAutoNum type="arabicPeriod"/>
            </a:pPr>
            <a:r>
              <a:rPr lang="en" sz="1400" b="1">
                <a:solidFill>
                  <a:schemeClr val="lt1"/>
                </a:solidFill>
              </a:rPr>
              <a:t>Customer Preferences</a:t>
            </a:r>
            <a:r>
              <a:rPr lang="en" sz="1400">
                <a:solidFill>
                  <a:schemeClr val="lt1"/>
                </a:solidFill>
              </a:rPr>
              <a:t>: Higher-priced restaurants receive better ratings, aligning with customer expectations of quality. Popular cuisines like Sunda, Sushi, and Café-style dining offer potential for growth. Focusing on quality improvements and customer feedback can boost satisfaction.</a:t>
            </a:r>
            <a:endParaRPr sz="1400">
              <a:solidFill>
                <a:schemeClr val="lt1"/>
              </a:solidFill>
            </a:endParaRPr>
          </a:p>
          <a:p>
            <a:pPr marL="457200" lvl="0" indent="-317500" algn="l" rtl="0">
              <a:lnSpc>
                <a:spcPct val="115000"/>
              </a:lnSpc>
              <a:spcBef>
                <a:spcPts val="0"/>
              </a:spcBef>
              <a:spcAft>
                <a:spcPts val="0"/>
              </a:spcAft>
              <a:buClr>
                <a:schemeClr val="lt1"/>
              </a:buClr>
              <a:buSzPts val="1400"/>
              <a:buAutoNum type="arabicPeriod"/>
            </a:pPr>
            <a:r>
              <a:rPr lang="en" sz="1400" b="1">
                <a:solidFill>
                  <a:schemeClr val="lt1"/>
                </a:solidFill>
              </a:rPr>
              <a:t>Geographical Trends</a:t>
            </a:r>
            <a:r>
              <a:rPr lang="en" sz="1400">
                <a:solidFill>
                  <a:schemeClr val="lt1"/>
                </a:solidFill>
              </a:rPr>
              <a:t>: Underserved regions, especially in emerging markets and high-demand cities, present expansion opportunities. Offering services like online delivery in these areas can strengthen market presence.</a:t>
            </a:r>
            <a:endParaRPr sz="1400">
              <a:solidFill>
                <a:schemeClr val="lt1"/>
              </a:solidFill>
            </a:endParaRPr>
          </a:p>
          <a:p>
            <a:pPr marL="457200" lvl="0" indent="-317500" algn="l" rtl="0">
              <a:lnSpc>
                <a:spcPct val="115000"/>
              </a:lnSpc>
              <a:spcBef>
                <a:spcPts val="0"/>
              </a:spcBef>
              <a:spcAft>
                <a:spcPts val="0"/>
              </a:spcAft>
              <a:buClr>
                <a:schemeClr val="lt1"/>
              </a:buClr>
              <a:buSzPts val="1400"/>
              <a:buAutoNum type="arabicPeriod"/>
            </a:pPr>
            <a:r>
              <a:rPr lang="en" sz="1400" b="1">
                <a:solidFill>
                  <a:schemeClr val="lt1"/>
                </a:solidFill>
              </a:rPr>
              <a:t>Strategic Recommendations</a:t>
            </a:r>
            <a:r>
              <a:rPr lang="en" sz="1400">
                <a:solidFill>
                  <a:schemeClr val="lt1"/>
                </a:solidFill>
              </a:rPr>
              <a:t>: Focus on high-quality offerings in popular cuisines, implement pricing strategies that reflect value, expand delivery and booking services, and target emerging markets with growth potential.</a:t>
            </a:r>
            <a:endParaRPr sz="1400">
              <a:solidFill>
                <a:schemeClr val="lt1"/>
              </a:solidFill>
            </a:endParaRPr>
          </a:p>
          <a:p>
            <a:pPr marL="0" lvl="0" indent="0" algn="ctr" rtl="0">
              <a:spcBef>
                <a:spcPts val="12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57"/>
        <p:cNvGrpSpPr/>
        <p:nvPr/>
      </p:nvGrpSpPr>
      <p:grpSpPr>
        <a:xfrm>
          <a:off x="0" y="0"/>
          <a:ext cx="0" cy="0"/>
          <a:chOff x="0" y="0"/>
          <a:chExt cx="0" cy="0"/>
        </a:xfrm>
      </p:grpSpPr>
      <p:sp>
        <p:nvSpPr>
          <p:cNvPr id="158" name="Google Shape;158;p29"/>
          <p:cNvSpPr/>
          <p:nvPr/>
        </p:nvSpPr>
        <p:spPr>
          <a:xfrm>
            <a:off x="1597073" y="1881250"/>
            <a:ext cx="6116602" cy="1280709"/>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Georgia"/>
              </a:rPr>
              <a:t>Thank you</a:t>
            </a: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29200" y="112425"/>
            <a:ext cx="5649000" cy="50586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0"/>
              </a:spcAft>
              <a:buNone/>
            </a:pPr>
            <a:r>
              <a:rPr lang="en" sz="2200" b="1" u="sng">
                <a:solidFill>
                  <a:schemeClr val="lt1"/>
                </a:solidFill>
              </a:rPr>
              <a:t>Project Objective:</a:t>
            </a:r>
            <a:endParaRPr sz="2200" b="1" u="sng">
              <a:solidFill>
                <a:schemeClr val="lt1"/>
              </a:solidFill>
            </a:endParaRPr>
          </a:p>
          <a:p>
            <a:pPr marL="0" lvl="0" indent="0" algn="l" rtl="0">
              <a:lnSpc>
                <a:spcPct val="115000"/>
              </a:lnSpc>
              <a:spcBef>
                <a:spcPts val="1200"/>
              </a:spcBef>
              <a:spcAft>
                <a:spcPts val="0"/>
              </a:spcAft>
              <a:buNone/>
            </a:pPr>
            <a:br>
              <a:rPr lang="en" sz="1550" b="1">
                <a:solidFill>
                  <a:schemeClr val="lt1"/>
                </a:solidFill>
              </a:rPr>
            </a:br>
            <a:r>
              <a:rPr lang="en" sz="1650">
                <a:solidFill>
                  <a:schemeClr val="lt1"/>
                </a:solidFill>
              </a:rPr>
              <a:t>As a data analyst consultant hired by Zomato, your responsibility is to develop strategies for expanding and opening new restaurants. </a:t>
            </a:r>
            <a:endParaRPr sz="1650">
              <a:solidFill>
                <a:schemeClr val="lt1"/>
              </a:solidFill>
            </a:endParaRPr>
          </a:p>
          <a:p>
            <a:pPr marL="0" lvl="0" indent="0" algn="l" rtl="0">
              <a:lnSpc>
                <a:spcPct val="115000"/>
              </a:lnSpc>
              <a:spcBef>
                <a:spcPts val="1200"/>
              </a:spcBef>
              <a:spcAft>
                <a:spcPts val="0"/>
              </a:spcAft>
              <a:buNone/>
            </a:pPr>
            <a:r>
              <a:rPr lang="en" sz="1650">
                <a:solidFill>
                  <a:schemeClr val="lt1"/>
                </a:solidFill>
              </a:rPr>
              <a:t>Zomato, an online platform established in 2008 in Delhi, India, provides users with restaurant reviews, menus, and food delivery services. The company's mission is to enhance dining experiences by guiding people to the best places to eat, ensuring they never have a poor meal. Zomato operates in over 23 countries, and its vision is to help users discover great dining spots globally. Revenue is generated through advertising partnerships with restaurants and its food delivery offerings. You are expected to analyze relevant data and provide insights for Zomato’s restaurant expansion efforts.</a:t>
            </a:r>
            <a:endParaRPr sz="1650">
              <a:solidFill>
                <a:schemeClr val="lt1"/>
              </a:solidFill>
            </a:endParaRPr>
          </a:p>
          <a:p>
            <a:pPr marL="0" lvl="0" indent="0" algn="l" rtl="0">
              <a:lnSpc>
                <a:spcPct val="115000"/>
              </a:lnSpc>
              <a:spcBef>
                <a:spcPts val="1200"/>
              </a:spcBef>
              <a:spcAft>
                <a:spcPts val="0"/>
              </a:spcAft>
              <a:buClr>
                <a:schemeClr val="dk1"/>
              </a:buClr>
              <a:buSzPct val="100000"/>
              <a:buFont typeface="Arial"/>
              <a:buNone/>
            </a:pPr>
            <a:endParaRPr sz="1100"/>
          </a:p>
          <a:p>
            <a:pPr marL="0" lvl="0" indent="0" algn="ctr" rtl="0">
              <a:spcBef>
                <a:spcPts val="0"/>
              </a:spcBef>
              <a:spcAft>
                <a:spcPts val="0"/>
              </a:spcAft>
              <a:buNone/>
            </a:pPr>
            <a:endParaRPr sz="1800"/>
          </a:p>
        </p:txBody>
      </p:sp>
      <p:pic>
        <p:nvPicPr>
          <p:cNvPr id="62" name="Google Shape;62;p14"/>
          <p:cNvPicPr preferRelativeResize="0"/>
          <p:nvPr/>
        </p:nvPicPr>
        <p:blipFill>
          <a:blip r:embed="rId3">
            <a:alphaModFix/>
          </a:blip>
          <a:stretch>
            <a:fillRect/>
          </a:stretch>
        </p:blipFill>
        <p:spPr>
          <a:xfrm>
            <a:off x="5887275" y="0"/>
            <a:ext cx="325672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6225" y="93902"/>
            <a:ext cx="3164175" cy="1784548"/>
          </a:xfrm>
          <a:prstGeom prst="rect">
            <a:avLst/>
          </a:prstGeom>
        </p:spPr>
        <p:txBody>
          <a:bodyPr spcFirstLastPara="1" wrap="square" lIns="91425" tIns="91425" rIns="91425" bIns="91425" anchor="b" anchorCtr="0">
            <a:normAutofit/>
          </a:bodyPr>
          <a:lstStyle/>
          <a:p>
            <a:pPr marL="0" lvl="0" indent="0" algn="l" rtl="0">
              <a:lnSpc>
                <a:spcPct val="115000"/>
              </a:lnSpc>
              <a:spcBef>
                <a:spcPts val="1200"/>
              </a:spcBef>
              <a:spcAft>
                <a:spcPts val="0"/>
              </a:spcAft>
              <a:buClr>
                <a:schemeClr val="dk1"/>
              </a:buClr>
              <a:buSzPct val="50000"/>
              <a:buFont typeface="Arial"/>
              <a:buNone/>
            </a:pPr>
            <a:r>
              <a:rPr lang="en" sz="2200" b="1" u="sng" dirty="0">
                <a:solidFill>
                  <a:schemeClr val="lt1"/>
                </a:solidFill>
              </a:rPr>
              <a:t>Zomato Data Overview:</a:t>
            </a:r>
            <a:endParaRPr sz="2200" b="1" u="sng" dirty="0">
              <a:solidFill>
                <a:schemeClr val="lt1"/>
              </a:solidFill>
            </a:endParaRPr>
          </a:p>
          <a:p>
            <a:pPr marL="0" lvl="0" indent="0" algn="ctr" rtl="0">
              <a:spcBef>
                <a:spcPts val="1200"/>
              </a:spcBef>
              <a:spcAft>
                <a:spcPts val="0"/>
              </a:spcAft>
              <a:buNone/>
            </a:pPr>
            <a:endParaRPr dirty="0"/>
          </a:p>
        </p:txBody>
      </p:sp>
      <p:sp>
        <p:nvSpPr>
          <p:cNvPr id="68" name="Google Shape;68;p15"/>
          <p:cNvSpPr txBox="1">
            <a:spLocks noGrp="1"/>
          </p:cNvSpPr>
          <p:nvPr>
            <p:ph type="subTitle" idx="1"/>
          </p:nvPr>
        </p:nvSpPr>
        <p:spPr>
          <a:xfrm>
            <a:off x="225550" y="692150"/>
            <a:ext cx="5406900" cy="4357449"/>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dirty="0">
                <a:solidFill>
                  <a:schemeClr val="lt1"/>
                </a:solidFill>
              </a:rPr>
              <a:t>The dataset contains </a:t>
            </a:r>
            <a:r>
              <a:rPr lang="en" sz="1200" b="1" dirty="0">
                <a:solidFill>
                  <a:schemeClr val="lt1"/>
                </a:solidFill>
              </a:rPr>
              <a:t>26 columns</a:t>
            </a:r>
            <a:r>
              <a:rPr lang="en" sz="1200" dirty="0">
                <a:solidFill>
                  <a:schemeClr val="lt1"/>
                </a:solidFill>
              </a:rPr>
              <a:t>, labeled A to Z, providing comprehensive information about restaurants, including their </a:t>
            </a:r>
            <a:r>
              <a:rPr lang="en" sz="1200" b="1" dirty="0">
                <a:solidFill>
                  <a:schemeClr val="lt1"/>
                </a:solidFill>
              </a:rPr>
              <a:t>name</a:t>
            </a:r>
            <a:r>
              <a:rPr lang="en" sz="1200" dirty="0">
                <a:solidFill>
                  <a:schemeClr val="lt1"/>
                </a:solidFill>
              </a:rPr>
              <a:t>, </a:t>
            </a:r>
            <a:r>
              <a:rPr lang="en" sz="1200" b="1" dirty="0">
                <a:solidFill>
                  <a:schemeClr val="lt1"/>
                </a:solidFill>
              </a:rPr>
              <a:t>opening date</a:t>
            </a:r>
            <a:r>
              <a:rPr lang="en" sz="1200" dirty="0">
                <a:solidFill>
                  <a:schemeClr val="lt1"/>
                </a:solidFill>
              </a:rPr>
              <a:t>, </a:t>
            </a:r>
            <a:r>
              <a:rPr lang="en" sz="1200" b="1" dirty="0">
                <a:solidFill>
                  <a:schemeClr val="lt1"/>
                </a:solidFill>
              </a:rPr>
              <a:t>cuisine type</a:t>
            </a:r>
            <a:r>
              <a:rPr lang="en" sz="1200" dirty="0">
                <a:solidFill>
                  <a:schemeClr val="lt1"/>
                </a:solidFill>
              </a:rPr>
              <a:t>, </a:t>
            </a:r>
            <a:r>
              <a:rPr lang="en" sz="1200" b="1" dirty="0">
                <a:solidFill>
                  <a:schemeClr val="lt1"/>
                </a:solidFill>
              </a:rPr>
              <a:t>rating</a:t>
            </a:r>
            <a:r>
              <a:rPr lang="en" sz="1200" dirty="0">
                <a:solidFill>
                  <a:schemeClr val="lt1"/>
                </a:solidFill>
              </a:rPr>
              <a:t>, </a:t>
            </a:r>
            <a:r>
              <a:rPr lang="en" sz="1200" b="1" dirty="0">
                <a:solidFill>
                  <a:schemeClr val="lt1"/>
                </a:solidFill>
              </a:rPr>
              <a:t>location</a:t>
            </a:r>
            <a:r>
              <a:rPr lang="en" sz="1200" dirty="0">
                <a:solidFill>
                  <a:schemeClr val="lt1"/>
                </a:solidFill>
              </a:rPr>
              <a:t> (latitude and longitude), </a:t>
            </a:r>
            <a:r>
              <a:rPr lang="en" sz="1200" b="1" dirty="0">
                <a:solidFill>
                  <a:schemeClr val="lt1"/>
                </a:solidFill>
              </a:rPr>
              <a:t>online delivery</a:t>
            </a:r>
            <a:r>
              <a:rPr lang="en" sz="1200" dirty="0">
                <a:solidFill>
                  <a:schemeClr val="lt1"/>
                </a:solidFill>
              </a:rPr>
              <a:t> and </a:t>
            </a:r>
            <a:r>
              <a:rPr lang="en" sz="1200" b="1" dirty="0">
                <a:solidFill>
                  <a:schemeClr val="lt1"/>
                </a:solidFill>
              </a:rPr>
              <a:t>table booking status</a:t>
            </a:r>
            <a:r>
              <a:rPr lang="en" sz="1200" dirty="0">
                <a:solidFill>
                  <a:schemeClr val="lt1"/>
                </a:solidFill>
              </a:rPr>
              <a:t>, among other details.</a:t>
            </a:r>
            <a:endParaRPr sz="1200" dirty="0">
              <a:solidFill>
                <a:schemeClr val="lt1"/>
              </a:solidFill>
            </a:endParaRPr>
          </a:p>
          <a:p>
            <a:pPr marL="457200" lvl="0" indent="-304800" algn="l" rtl="0">
              <a:lnSpc>
                <a:spcPct val="115000"/>
              </a:lnSpc>
              <a:spcBef>
                <a:spcPts val="1200"/>
              </a:spcBef>
              <a:spcAft>
                <a:spcPts val="0"/>
              </a:spcAft>
              <a:buClr>
                <a:schemeClr val="lt1"/>
              </a:buClr>
              <a:buSzPts val="1200"/>
              <a:buChar char="●"/>
            </a:pPr>
            <a:r>
              <a:rPr lang="en" sz="1200" b="1" dirty="0">
                <a:solidFill>
                  <a:schemeClr val="lt1"/>
                </a:solidFill>
              </a:rPr>
              <a:t>Total Restaurants:</a:t>
            </a:r>
            <a:r>
              <a:rPr lang="en" sz="1200" dirty="0">
                <a:solidFill>
                  <a:schemeClr val="lt1"/>
                </a:solidFill>
              </a:rPr>
              <a:t> 9,551</a:t>
            </a:r>
            <a:endParaRPr sz="1200" dirty="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dirty="0">
                <a:solidFill>
                  <a:schemeClr val="lt1"/>
                </a:solidFill>
              </a:rPr>
              <a:t>Total Countries:</a:t>
            </a:r>
            <a:r>
              <a:rPr lang="en" sz="1200" dirty="0">
                <a:solidFill>
                  <a:schemeClr val="lt1"/>
                </a:solidFill>
              </a:rPr>
              <a:t> 15</a:t>
            </a:r>
            <a:endParaRPr sz="1200" dirty="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dirty="0">
                <a:solidFill>
                  <a:schemeClr val="lt1"/>
                </a:solidFill>
              </a:rPr>
              <a:t>Total Cuisines:</a:t>
            </a:r>
            <a:r>
              <a:rPr lang="en" sz="1200" dirty="0">
                <a:solidFill>
                  <a:schemeClr val="lt1"/>
                </a:solidFill>
              </a:rPr>
              <a:t> 1,826</a:t>
            </a:r>
            <a:endParaRPr sz="1200" dirty="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b="1" dirty="0">
                <a:solidFill>
                  <a:schemeClr val="lt1"/>
                </a:solidFill>
              </a:rPr>
              <a:t>Total Cities:</a:t>
            </a:r>
            <a:r>
              <a:rPr lang="en" sz="1200" dirty="0">
                <a:solidFill>
                  <a:schemeClr val="lt1"/>
                </a:solidFill>
              </a:rPr>
              <a:t> 141</a:t>
            </a:r>
            <a:endParaRPr sz="1200" dirty="0">
              <a:solidFill>
                <a:schemeClr val="lt1"/>
              </a:solidFill>
            </a:endParaRPr>
          </a:p>
          <a:p>
            <a:pPr marL="0" lvl="0" indent="0" algn="l" rtl="0">
              <a:lnSpc>
                <a:spcPct val="115000"/>
              </a:lnSpc>
              <a:spcBef>
                <a:spcPts val="1200"/>
              </a:spcBef>
              <a:spcAft>
                <a:spcPts val="0"/>
              </a:spcAft>
              <a:buNone/>
            </a:pPr>
            <a:r>
              <a:rPr lang="en" sz="1200" dirty="0">
                <a:solidFill>
                  <a:schemeClr val="lt1"/>
                </a:solidFill>
              </a:rPr>
              <a:t>This dataset offers valuable insights into Zomato's </a:t>
            </a:r>
            <a:r>
              <a:rPr lang="en" sz="1200" b="1" dirty="0">
                <a:solidFill>
                  <a:schemeClr val="lt1"/>
                </a:solidFill>
              </a:rPr>
              <a:t>trends</a:t>
            </a:r>
            <a:r>
              <a:rPr lang="en" sz="1200" dirty="0">
                <a:solidFill>
                  <a:schemeClr val="lt1"/>
                </a:solidFill>
              </a:rPr>
              <a:t> and </a:t>
            </a:r>
            <a:r>
              <a:rPr lang="en" sz="1200" b="1" dirty="0">
                <a:solidFill>
                  <a:schemeClr val="lt1"/>
                </a:solidFill>
              </a:rPr>
              <a:t>customer behavior</a:t>
            </a:r>
            <a:r>
              <a:rPr lang="en" sz="1200" dirty="0">
                <a:solidFill>
                  <a:schemeClr val="lt1"/>
                </a:solidFill>
              </a:rPr>
              <a:t>, enabling detailed analysis.</a:t>
            </a:r>
          </a:p>
          <a:p>
            <a:pPr marL="0" lvl="0" indent="0" algn="l" rtl="0">
              <a:lnSpc>
                <a:spcPct val="115000"/>
              </a:lnSpc>
              <a:spcBef>
                <a:spcPts val="1200"/>
              </a:spcBef>
              <a:spcAft>
                <a:spcPts val="0"/>
              </a:spcAft>
              <a:buNone/>
            </a:pPr>
            <a:endParaRPr sz="1200" dirty="0">
              <a:solidFill>
                <a:schemeClr val="lt1"/>
              </a:solidFill>
            </a:endParaRPr>
          </a:p>
          <a:p>
            <a:pPr algn="l"/>
            <a:r>
              <a:rPr lang="en-US" sz="1400" b="1" u="sng" dirty="0">
                <a:solidFill>
                  <a:schemeClr val="bg1"/>
                </a:solidFill>
              </a:rPr>
              <a:t>Data Cleaning and Processing</a:t>
            </a:r>
          </a:p>
          <a:p>
            <a:pPr algn="l"/>
            <a:endParaRPr lang="en-US" sz="1400" b="1" u="sng" dirty="0">
              <a:solidFill>
                <a:schemeClr val="bg1"/>
              </a:solidFill>
            </a:endParaRPr>
          </a:p>
          <a:p>
            <a:pPr marL="114300" indent="0" algn="l"/>
            <a:r>
              <a:rPr lang="en-US" sz="1200" dirty="0">
                <a:solidFill>
                  <a:schemeClr val="bg1"/>
                </a:solidFill>
              </a:rPr>
              <a:t>Standardized city and country names for accurate location analysis.</a:t>
            </a:r>
          </a:p>
          <a:p>
            <a:pPr marL="114300" indent="0" algn="l"/>
            <a:r>
              <a:rPr lang="en-US" sz="1200" dirty="0">
                <a:solidFill>
                  <a:schemeClr val="bg1"/>
                </a:solidFill>
              </a:rPr>
              <a:t>Reformatted the Date column for consistency and precision.</a:t>
            </a:r>
          </a:p>
          <a:p>
            <a:pPr marL="114300" indent="0" algn="l"/>
            <a:r>
              <a:rPr lang="en-US" sz="1200" dirty="0">
                <a:solidFill>
                  <a:schemeClr val="bg1"/>
                </a:solidFill>
              </a:rPr>
              <a:t>Filled missing "average cost for two" values using the mode per country and "cuisines" with the most popular cuisine per country.</a:t>
            </a:r>
          </a:p>
          <a:p>
            <a:pPr marL="0" lvl="0" indent="0" algn="l" rtl="0">
              <a:lnSpc>
                <a:spcPct val="115000"/>
              </a:lnSpc>
              <a:spcBef>
                <a:spcPts val="1200"/>
              </a:spcBef>
              <a:spcAft>
                <a:spcPts val="0"/>
              </a:spcAft>
              <a:buNone/>
            </a:pPr>
            <a:endParaRPr sz="1200" dirty="0">
              <a:solidFill>
                <a:schemeClr val="lt1"/>
              </a:solidFill>
            </a:endParaRPr>
          </a:p>
          <a:p>
            <a:pPr marL="0" lvl="0" indent="0" algn="l" rtl="0">
              <a:spcBef>
                <a:spcPts val="0"/>
              </a:spcBef>
              <a:spcAft>
                <a:spcPts val="0"/>
              </a:spcAft>
              <a:buNone/>
            </a:pPr>
            <a:endParaRPr sz="1200" dirty="0">
              <a:solidFill>
                <a:schemeClr val="lt1"/>
              </a:solidFill>
            </a:endParaRPr>
          </a:p>
          <a:p>
            <a:pPr marL="0" lvl="0" indent="0" algn="l" rtl="0">
              <a:spcBef>
                <a:spcPts val="0"/>
              </a:spcBef>
              <a:spcAft>
                <a:spcPts val="0"/>
              </a:spcAft>
              <a:buNone/>
            </a:pPr>
            <a:endParaRPr sz="1200" dirty="0">
              <a:solidFill>
                <a:schemeClr val="lt1"/>
              </a:solidFill>
            </a:endParaRPr>
          </a:p>
          <a:p>
            <a:pPr marL="0" lvl="0" indent="0" algn="ctr" rtl="0">
              <a:spcBef>
                <a:spcPts val="0"/>
              </a:spcBef>
              <a:spcAft>
                <a:spcPts val="0"/>
              </a:spcAft>
              <a:buNone/>
            </a:pPr>
            <a:endParaRPr sz="1200" dirty="0"/>
          </a:p>
        </p:txBody>
      </p:sp>
      <p:pic>
        <p:nvPicPr>
          <p:cNvPr id="69" name="Google Shape;69;p15" title="Chart"/>
          <p:cNvPicPr preferRelativeResize="0"/>
          <p:nvPr/>
        </p:nvPicPr>
        <p:blipFill>
          <a:blip r:embed="rId3">
            <a:alphaModFix/>
          </a:blip>
          <a:stretch>
            <a:fillRect/>
          </a:stretch>
        </p:blipFill>
        <p:spPr>
          <a:xfrm>
            <a:off x="5739150" y="293925"/>
            <a:ext cx="3164175" cy="223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73"/>
        <p:cNvGrpSpPr/>
        <p:nvPr/>
      </p:nvGrpSpPr>
      <p:grpSpPr>
        <a:xfrm>
          <a:off x="0" y="0"/>
          <a:ext cx="0" cy="0"/>
          <a:chOff x="0" y="0"/>
          <a:chExt cx="0" cy="0"/>
        </a:xfrm>
      </p:grpSpPr>
      <p:sp>
        <p:nvSpPr>
          <p:cNvPr id="5" name="TextBox 4">
            <a:extLst>
              <a:ext uri="{FF2B5EF4-FFF2-40B4-BE49-F238E27FC236}">
                <a16:creationId xmlns:a16="http://schemas.microsoft.com/office/drawing/2014/main" id="{91B35343-ECED-BCD6-9D83-0F54EF393B75}"/>
              </a:ext>
            </a:extLst>
          </p:cNvPr>
          <p:cNvSpPr txBox="1"/>
          <p:nvPr/>
        </p:nvSpPr>
        <p:spPr>
          <a:xfrm>
            <a:off x="180304" y="180304"/>
            <a:ext cx="8764073" cy="3170099"/>
          </a:xfrm>
          <a:prstGeom prst="rect">
            <a:avLst/>
          </a:prstGeom>
          <a:noFill/>
        </p:spPr>
        <p:txBody>
          <a:bodyPr wrap="square" rtlCol="0">
            <a:spAutoFit/>
          </a:bodyPr>
          <a:lstStyle/>
          <a:p>
            <a:r>
              <a:rPr lang="en-US" sz="1600" b="1" u="sng" dirty="0">
                <a:solidFill>
                  <a:schemeClr val="bg1"/>
                </a:solidFill>
              </a:rPr>
              <a:t>Feature Creation</a:t>
            </a:r>
          </a:p>
          <a:p>
            <a:r>
              <a:rPr lang="en-US" dirty="0">
                <a:solidFill>
                  <a:schemeClr val="bg1"/>
                </a:solidFill>
              </a:rPr>
              <a:t>Created a new column combining currency symbols with "average cost for two" using IF and CONCAT formulas.</a:t>
            </a:r>
          </a:p>
          <a:p>
            <a:r>
              <a:rPr lang="en-US" dirty="0">
                <a:solidFill>
                  <a:schemeClr val="bg1"/>
                </a:solidFill>
              </a:rPr>
              <a:t>Extracted the year from the date column for year-based slicer analysis.</a:t>
            </a:r>
          </a:p>
          <a:p>
            <a:endParaRPr lang="en-US" dirty="0">
              <a:solidFill>
                <a:schemeClr val="bg1"/>
              </a:solidFill>
            </a:endParaRPr>
          </a:p>
          <a:p>
            <a:r>
              <a:rPr lang="en-US" sz="1600" b="1" u="sng" dirty="0">
                <a:solidFill>
                  <a:schemeClr val="bg1"/>
                </a:solidFill>
              </a:rPr>
              <a:t>Analysis and Recommendations</a:t>
            </a:r>
          </a:p>
          <a:p>
            <a:r>
              <a:rPr lang="en-US" dirty="0">
                <a:solidFill>
                  <a:schemeClr val="bg1"/>
                </a:solidFill>
              </a:rPr>
              <a:t>Used pivot tables to assess restaurant counts, ratings, and voter engagement across countries.</a:t>
            </a:r>
          </a:p>
          <a:p>
            <a:r>
              <a:rPr lang="en-US" dirty="0">
                <a:solidFill>
                  <a:schemeClr val="bg1"/>
                </a:solidFill>
              </a:rPr>
              <a:t>Recommended expanding into India due to low competition and favorable ratings.</a:t>
            </a:r>
          </a:p>
          <a:p>
            <a:endParaRPr lang="en-US" dirty="0">
              <a:solidFill>
                <a:schemeClr val="bg1"/>
              </a:solidFill>
            </a:endParaRPr>
          </a:p>
          <a:p>
            <a:r>
              <a:rPr lang="en-US" sz="1600" b="1" u="sng" dirty="0">
                <a:solidFill>
                  <a:schemeClr val="bg1"/>
                </a:solidFill>
              </a:rPr>
              <a:t>Data Visualizations</a:t>
            </a:r>
          </a:p>
          <a:p>
            <a:r>
              <a:rPr lang="en-US" b="1" dirty="0">
                <a:solidFill>
                  <a:schemeClr val="bg1"/>
                </a:solidFill>
              </a:rPr>
              <a:t>Restaurant Count by Country and Year</a:t>
            </a:r>
            <a:r>
              <a:rPr lang="en-US" dirty="0">
                <a:solidFill>
                  <a:schemeClr val="bg1"/>
                </a:solidFill>
              </a:rPr>
              <a:t>: Showed growth trends across years.</a:t>
            </a:r>
          </a:p>
          <a:p>
            <a:r>
              <a:rPr lang="en-US" b="1" dirty="0">
                <a:solidFill>
                  <a:schemeClr val="bg1"/>
                </a:solidFill>
              </a:rPr>
              <a:t>Price Range Distribution</a:t>
            </a:r>
            <a:r>
              <a:rPr lang="en-US" dirty="0">
                <a:solidFill>
                  <a:schemeClr val="bg1"/>
                </a:solidFill>
              </a:rPr>
              <a:t>: Displayed affordability and market segmentation.</a:t>
            </a:r>
          </a:p>
          <a:p>
            <a:r>
              <a:rPr lang="en-US" b="1" dirty="0">
                <a:solidFill>
                  <a:schemeClr val="bg1"/>
                </a:solidFill>
              </a:rPr>
              <a:t>Average Votes per Country</a:t>
            </a:r>
            <a:r>
              <a:rPr lang="en-US" dirty="0">
                <a:solidFill>
                  <a:schemeClr val="bg1"/>
                </a:solidFill>
              </a:rPr>
              <a:t>: Highlighted customer engagement levels per country.</a:t>
            </a:r>
          </a:p>
          <a:p>
            <a:endParaRPr lang="en-IN" dirty="0"/>
          </a:p>
        </p:txBody>
      </p:sp>
      <p:pic>
        <p:nvPicPr>
          <p:cNvPr id="7" name="Picture 6">
            <a:extLst>
              <a:ext uri="{FF2B5EF4-FFF2-40B4-BE49-F238E27FC236}">
                <a16:creationId xmlns:a16="http://schemas.microsoft.com/office/drawing/2014/main" id="{3F8C61D3-8A96-FB68-BD59-E64BFAA0B311}"/>
              </a:ext>
            </a:extLst>
          </p:cNvPr>
          <p:cNvPicPr>
            <a:picLocks noChangeAspect="1"/>
          </p:cNvPicPr>
          <p:nvPr/>
        </p:nvPicPr>
        <p:blipFill>
          <a:blip r:embed="rId3"/>
          <a:stretch>
            <a:fillRect/>
          </a:stretch>
        </p:blipFill>
        <p:spPr>
          <a:xfrm>
            <a:off x="90152" y="3213278"/>
            <a:ext cx="8873544" cy="18609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ctrTitle"/>
          </p:nvPr>
        </p:nvSpPr>
        <p:spPr>
          <a:xfrm>
            <a:off x="311700" y="0"/>
            <a:ext cx="8520600" cy="736200"/>
          </a:xfrm>
          <a:prstGeom prst="rect">
            <a:avLst/>
          </a:prstGeom>
        </p:spPr>
        <p:txBody>
          <a:bodyPr spcFirstLastPara="1" wrap="square" lIns="91425" tIns="91425" rIns="91425" bIns="91425" anchor="b" anchorCtr="0">
            <a:normAutofit fontScale="90000"/>
          </a:bodyPr>
          <a:lstStyle/>
          <a:p>
            <a:pPr marL="0" lvl="0" indent="0" algn="ctr" rtl="0">
              <a:lnSpc>
                <a:spcPct val="98969"/>
              </a:lnSpc>
              <a:spcBef>
                <a:spcPts val="0"/>
              </a:spcBef>
              <a:spcAft>
                <a:spcPts val="0"/>
              </a:spcAft>
              <a:buClr>
                <a:schemeClr val="dk1"/>
              </a:buClr>
              <a:buSzPts val="990"/>
              <a:buFont typeface="Arial"/>
              <a:buNone/>
            </a:pPr>
            <a:endParaRPr sz="4850">
              <a:solidFill>
                <a:srgbClr val="2A2E30"/>
              </a:solidFill>
              <a:highlight>
                <a:srgbClr val="FFFFFF"/>
              </a:highlight>
            </a:endParaRPr>
          </a:p>
          <a:p>
            <a:pPr marL="0" lvl="0" indent="0" algn="ctr" rtl="0">
              <a:spcBef>
                <a:spcPts val="0"/>
              </a:spcBef>
              <a:spcAft>
                <a:spcPts val="0"/>
              </a:spcAft>
              <a:buNone/>
            </a:pPr>
            <a:r>
              <a:rPr lang="en" sz="2600" u="sng">
                <a:solidFill>
                  <a:srgbClr val="FFFFFE"/>
                </a:solidFill>
              </a:rPr>
              <a:t>Major Findings</a:t>
            </a:r>
            <a:endParaRPr sz="2600" u="sng">
              <a:solidFill>
                <a:srgbClr val="FFFFFE"/>
              </a:solidFill>
            </a:endParaRPr>
          </a:p>
        </p:txBody>
      </p:sp>
      <p:sp>
        <p:nvSpPr>
          <p:cNvPr id="80" name="Google Shape;80;p17"/>
          <p:cNvSpPr txBox="1">
            <a:spLocks noGrp="1"/>
          </p:cNvSpPr>
          <p:nvPr>
            <p:ph type="subTitle" idx="1"/>
          </p:nvPr>
        </p:nvSpPr>
        <p:spPr>
          <a:xfrm>
            <a:off x="176350" y="736100"/>
            <a:ext cx="8553000" cy="928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rgbClr val="FFFFFE"/>
              </a:buClr>
              <a:buSzPts val="1300"/>
              <a:buChar char="●"/>
            </a:pPr>
            <a:r>
              <a:rPr lang="en" sz="1300">
                <a:solidFill>
                  <a:srgbClr val="FFFFFE"/>
                </a:solidFill>
              </a:rPr>
              <a:t>Despite being an Indian-based company catering primarily to an Indian audience, </a:t>
            </a:r>
            <a:r>
              <a:rPr lang="en" sz="1300" b="1">
                <a:solidFill>
                  <a:srgbClr val="FFFFFE"/>
                </a:solidFill>
              </a:rPr>
              <a:t>India</a:t>
            </a:r>
            <a:r>
              <a:rPr lang="en" sz="1300">
                <a:solidFill>
                  <a:srgbClr val="FFFFFE"/>
                </a:solidFill>
              </a:rPr>
              <a:t> has the </a:t>
            </a:r>
            <a:r>
              <a:rPr lang="en" sz="1300" b="1">
                <a:solidFill>
                  <a:srgbClr val="FFFFFE"/>
                </a:solidFill>
              </a:rPr>
              <a:t>lowest average restaurant rating</a:t>
            </a:r>
            <a:r>
              <a:rPr lang="en" sz="1300">
                <a:solidFill>
                  <a:srgbClr val="FFFFFE"/>
                </a:solidFill>
              </a:rPr>
              <a:t> of </a:t>
            </a:r>
            <a:r>
              <a:rPr lang="en" sz="1300" b="1">
                <a:solidFill>
                  <a:srgbClr val="FFFFFE"/>
                </a:solidFill>
              </a:rPr>
              <a:t>2.8</a:t>
            </a:r>
            <a:r>
              <a:rPr lang="en" sz="1300">
                <a:solidFill>
                  <a:srgbClr val="FFFFFE"/>
                </a:solidFill>
              </a:rPr>
              <a:t>, compared to other countries. In contrast, the </a:t>
            </a:r>
            <a:r>
              <a:rPr lang="en" sz="1300" b="1">
                <a:solidFill>
                  <a:srgbClr val="FFFFFE"/>
                </a:solidFill>
              </a:rPr>
              <a:t>Philippines</a:t>
            </a:r>
            <a:r>
              <a:rPr lang="en" sz="1300">
                <a:solidFill>
                  <a:srgbClr val="FFFFFE"/>
                </a:solidFill>
              </a:rPr>
              <a:t> leads with an impressive average rating of </a:t>
            </a:r>
            <a:r>
              <a:rPr lang="en" sz="1300" b="1">
                <a:solidFill>
                  <a:srgbClr val="FFFFFE"/>
                </a:solidFill>
              </a:rPr>
              <a:t>4.5</a:t>
            </a:r>
            <a:r>
              <a:rPr lang="en" sz="1300">
                <a:solidFill>
                  <a:srgbClr val="FFFFFE"/>
                </a:solidFill>
              </a:rPr>
              <a:t>. </a:t>
            </a:r>
            <a:endParaRPr sz="1300">
              <a:solidFill>
                <a:srgbClr val="FFFFFE"/>
              </a:solidFill>
            </a:endParaRPr>
          </a:p>
          <a:p>
            <a:pPr marL="457200" lvl="0" indent="0" algn="l" rtl="0">
              <a:lnSpc>
                <a:spcPct val="115000"/>
              </a:lnSpc>
              <a:spcBef>
                <a:spcPts val="1200"/>
              </a:spcBef>
              <a:spcAft>
                <a:spcPts val="0"/>
              </a:spcAft>
              <a:buNone/>
            </a:pPr>
            <a:endParaRPr sz="1400">
              <a:solidFill>
                <a:schemeClr val="lt1"/>
              </a:solidFill>
            </a:endParaRPr>
          </a:p>
          <a:p>
            <a:pPr marL="457200" lvl="0" indent="0" algn="l" rtl="0">
              <a:lnSpc>
                <a:spcPct val="115000"/>
              </a:lnSpc>
              <a:spcBef>
                <a:spcPts val="1200"/>
              </a:spcBef>
              <a:spcAft>
                <a:spcPts val="0"/>
              </a:spcAft>
              <a:buNone/>
            </a:pPr>
            <a:endParaRPr sz="1400">
              <a:solidFill>
                <a:schemeClr val="lt1"/>
              </a:solidFill>
            </a:endParaRPr>
          </a:p>
          <a:p>
            <a:pPr marL="457200" lvl="0" indent="0" algn="l" rtl="0">
              <a:lnSpc>
                <a:spcPct val="115000"/>
              </a:lnSpc>
              <a:spcBef>
                <a:spcPts val="1200"/>
              </a:spcBef>
              <a:spcAft>
                <a:spcPts val="0"/>
              </a:spcAft>
              <a:buNone/>
            </a:pPr>
            <a:endParaRPr sz="1400">
              <a:solidFill>
                <a:schemeClr val="lt1"/>
              </a:solidFill>
            </a:endParaRPr>
          </a:p>
          <a:p>
            <a:pPr marL="457200" lvl="0" indent="0" algn="l" rtl="0">
              <a:lnSpc>
                <a:spcPct val="115000"/>
              </a:lnSpc>
              <a:spcBef>
                <a:spcPts val="1200"/>
              </a:spcBef>
              <a:spcAft>
                <a:spcPts val="1200"/>
              </a:spcAft>
              <a:buNone/>
            </a:pPr>
            <a:endParaRPr sz="1400">
              <a:solidFill>
                <a:schemeClr val="lt1"/>
              </a:solidFill>
            </a:endParaRPr>
          </a:p>
        </p:txBody>
      </p:sp>
      <p:pic>
        <p:nvPicPr>
          <p:cNvPr id="81" name="Google Shape;81;p17"/>
          <p:cNvPicPr preferRelativeResize="0"/>
          <p:nvPr/>
        </p:nvPicPr>
        <p:blipFill>
          <a:blip r:embed="rId3">
            <a:alphaModFix/>
          </a:blip>
          <a:stretch>
            <a:fillRect/>
          </a:stretch>
        </p:blipFill>
        <p:spPr>
          <a:xfrm>
            <a:off x="4900075" y="1817300"/>
            <a:ext cx="3932224" cy="2807925"/>
          </a:xfrm>
          <a:prstGeom prst="rect">
            <a:avLst/>
          </a:prstGeom>
          <a:noFill/>
          <a:ln>
            <a:noFill/>
          </a:ln>
        </p:spPr>
      </p:pic>
      <p:sp>
        <p:nvSpPr>
          <p:cNvPr id="82" name="Google Shape;82;p17"/>
          <p:cNvSpPr txBox="1"/>
          <p:nvPr/>
        </p:nvSpPr>
        <p:spPr>
          <a:xfrm>
            <a:off x="416200" y="1923900"/>
            <a:ext cx="4155900" cy="28080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rgbClr val="FFFFFE"/>
              </a:buClr>
              <a:buSzPts val="1300"/>
              <a:buChar char="●"/>
            </a:pPr>
            <a:r>
              <a:rPr lang="en" sz="1300">
                <a:solidFill>
                  <a:srgbClr val="FFFFFE"/>
                </a:solidFill>
              </a:rPr>
              <a:t>This lower average rating for Indian restaurants doesn’t necessarily reflect poor quality. Instead, it could be attributed to the dataset's heavy representation of Indian restaurants. As the dataset size increases, the </a:t>
            </a:r>
            <a:r>
              <a:rPr lang="en" sz="1300" b="1">
                <a:solidFill>
                  <a:srgbClr val="FFFFFE"/>
                </a:solidFill>
              </a:rPr>
              <a:t>average rating</a:t>
            </a:r>
            <a:r>
              <a:rPr lang="en" sz="1300">
                <a:solidFill>
                  <a:srgbClr val="FFFFFE"/>
                </a:solidFill>
              </a:rPr>
              <a:t> tends to decrease due to a larger sample size.</a:t>
            </a:r>
            <a:endParaRPr sz="1300">
              <a:solidFill>
                <a:srgbClr val="FFFFFE"/>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246700" y="169175"/>
            <a:ext cx="8520600" cy="18489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rgbClr val="FFFFFE"/>
              </a:buClr>
              <a:buSzPts val="1400"/>
              <a:buChar char="●"/>
            </a:pPr>
            <a:r>
              <a:rPr lang="en" sz="1400">
                <a:solidFill>
                  <a:srgbClr val="FFFFFE"/>
                </a:solidFill>
              </a:rPr>
              <a:t>There is a clear trend indicating that </a:t>
            </a:r>
            <a:r>
              <a:rPr lang="en" sz="1400" b="1">
                <a:solidFill>
                  <a:srgbClr val="FFFFFE"/>
                </a:solidFill>
              </a:rPr>
              <a:t>higher average prices for two</a:t>
            </a:r>
            <a:r>
              <a:rPr lang="en" sz="1400">
                <a:solidFill>
                  <a:srgbClr val="FFFFFE"/>
                </a:solidFill>
              </a:rPr>
              <a:t> at a restaurant are often associated with </a:t>
            </a:r>
            <a:r>
              <a:rPr lang="en" sz="1400" b="1">
                <a:solidFill>
                  <a:srgbClr val="FFFFFE"/>
                </a:solidFill>
              </a:rPr>
              <a:t>higher ratings</a:t>
            </a:r>
            <a:r>
              <a:rPr lang="en" sz="1400">
                <a:solidFill>
                  <a:srgbClr val="FFFFFE"/>
                </a:solidFill>
              </a:rPr>
              <a:t>.</a:t>
            </a:r>
            <a:endParaRPr sz="1400">
              <a:solidFill>
                <a:srgbClr val="FFFFFE"/>
              </a:solidFill>
            </a:endParaRPr>
          </a:p>
          <a:p>
            <a:pPr marL="457200" lvl="0" indent="-317500" algn="l" rtl="0">
              <a:lnSpc>
                <a:spcPct val="115000"/>
              </a:lnSpc>
              <a:spcBef>
                <a:spcPts val="0"/>
              </a:spcBef>
              <a:spcAft>
                <a:spcPts val="0"/>
              </a:spcAft>
              <a:buClr>
                <a:srgbClr val="FFFFFE"/>
              </a:buClr>
              <a:buSzPts val="1400"/>
              <a:buChar char="●"/>
            </a:pPr>
            <a:r>
              <a:rPr lang="en" sz="1400">
                <a:solidFill>
                  <a:srgbClr val="FFFFFE"/>
                </a:solidFill>
              </a:rPr>
              <a:t>This correlation could be linked to factors such as </a:t>
            </a:r>
            <a:r>
              <a:rPr lang="en" sz="1400" b="1">
                <a:solidFill>
                  <a:srgbClr val="FFFFFE"/>
                </a:solidFill>
              </a:rPr>
              <a:t>better ambience</a:t>
            </a:r>
            <a:r>
              <a:rPr lang="en" sz="1400">
                <a:solidFill>
                  <a:srgbClr val="FFFFFE"/>
                </a:solidFill>
              </a:rPr>
              <a:t>, </a:t>
            </a:r>
            <a:r>
              <a:rPr lang="en" sz="1400" b="1">
                <a:solidFill>
                  <a:srgbClr val="FFFFFE"/>
                </a:solidFill>
              </a:rPr>
              <a:t>faster service</a:t>
            </a:r>
            <a:r>
              <a:rPr lang="en" sz="1400">
                <a:solidFill>
                  <a:srgbClr val="FFFFFE"/>
                </a:solidFill>
              </a:rPr>
              <a:t>, </a:t>
            </a:r>
            <a:r>
              <a:rPr lang="en" sz="1400" b="1">
                <a:solidFill>
                  <a:srgbClr val="FFFFFE"/>
                </a:solidFill>
              </a:rPr>
              <a:t>superior food quality</a:t>
            </a:r>
            <a:r>
              <a:rPr lang="en" sz="1400">
                <a:solidFill>
                  <a:srgbClr val="FFFFFE"/>
                </a:solidFill>
              </a:rPr>
              <a:t>, and the </a:t>
            </a:r>
            <a:r>
              <a:rPr lang="en" sz="1400" b="1">
                <a:solidFill>
                  <a:srgbClr val="FFFFFE"/>
                </a:solidFill>
              </a:rPr>
              <a:t>prestige</a:t>
            </a:r>
            <a:r>
              <a:rPr lang="en" sz="1400">
                <a:solidFill>
                  <a:srgbClr val="FFFFFE"/>
                </a:solidFill>
              </a:rPr>
              <a:t> tied to higher-priced dining experiences.</a:t>
            </a:r>
            <a:endParaRPr sz="1400">
              <a:solidFill>
                <a:srgbClr val="FFFFFE"/>
              </a:solidFill>
            </a:endParaRPr>
          </a:p>
          <a:p>
            <a:pPr marL="0" lvl="0" indent="0" algn="l" rtl="0">
              <a:spcBef>
                <a:spcPts val="1200"/>
              </a:spcBef>
              <a:spcAft>
                <a:spcPts val="0"/>
              </a:spcAft>
              <a:buNone/>
            </a:pPr>
            <a:endParaRPr sz="1400">
              <a:solidFill>
                <a:schemeClr val="lt1"/>
              </a:solidFill>
            </a:endParaRPr>
          </a:p>
          <a:p>
            <a:pPr marL="0" lvl="0" indent="0" algn="l" rtl="0">
              <a:spcBef>
                <a:spcPts val="1200"/>
              </a:spcBef>
              <a:spcAft>
                <a:spcPts val="1200"/>
              </a:spcAft>
              <a:buNone/>
            </a:pPr>
            <a:endParaRPr sz="1400">
              <a:solidFill>
                <a:schemeClr val="lt1"/>
              </a:solidFill>
            </a:endParaRPr>
          </a:p>
        </p:txBody>
      </p:sp>
      <p:pic>
        <p:nvPicPr>
          <p:cNvPr id="88" name="Google Shape;88;p18"/>
          <p:cNvPicPr preferRelativeResize="0"/>
          <p:nvPr/>
        </p:nvPicPr>
        <p:blipFill>
          <a:blip r:embed="rId3">
            <a:alphaModFix/>
          </a:blip>
          <a:stretch>
            <a:fillRect/>
          </a:stretch>
        </p:blipFill>
        <p:spPr>
          <a:xfrm>
            <a:off x="4460325" y="1719725"/>
            <a:ext cx="4306975" cy="2858375"/>
          </a:xfrm>
          <a:prstGeom prst="rect">
            <a:avLst/>
          </a:prstGeom>
          <a:noFill/>
          <a:ln>
            <a:noFill/>
          </a:ln>
        </p:spPr>
      </p:pic>
      <p:sp>
        <p:nvSpPr>
          <p:cNvPr id="89" name="Google Shape;89;p18"/>
          <p:cNvSpPr txBox="1"/>
          <p:nvPr/>
        </p:nvSpPr>
        <p:spPr>
          <a:xfrm>
            <a:off x="246700" y="1649050"/>
            <a:ext cx="4111500" cy="3141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E"/>
              </a:buClr>
              <a:buSzPts val="1400"/>
              <a:buChar char="●"/>
            </a:pPr>
            <a:r>
              <a:rPr lang="en">
                <a:solidFill>
                  <a:srgbClr val="FFFFFE"/>
                </a:solidFill>
              </a:rPr>
              <a:t>Another significant observation highlighting the company's growth and stability is the </a:t>
            </a:r>
            <a:r>
              <a:rPr lang="en" b="1">
                <a:solidFill>
                  <a:srgbClr val="FFFFFE"/>
                </a:solidFill>
              </a:rPr>
              <a:t>steady registration of approximately 1,000 restaurants per year</a:t>
            </a:r>
            <a:r>
              <a:rPr lang="en">
                <a:solidFill>
                  <a:srgbClr val="FFFFFE"/>
                </a:solidFill>
              </a:rPr>
              <a:t> on Zomato between </a:t>
            </a:r>
            <a:r>
              <a:rPr lang="en" b="1">
                <a:solidFill>
                  <a:srgbClr val="FFFFFE"/>
                </a:solidFill>
              </a:rPr>
              <a:t>2010 and 2018</a:t>
            </a:r>
            <a:r>
              <a:rPr lang="en">
                <a:solidFill>
                  <a:srgbClr val="FFFFFE"/>
                </a:solidFill>
              </a:rPr>
              <a:t>.</a:t>
            </a:r>
            <a:endParaRPr>
              <a:solidFill>
                <a:srgbClr val="FFFFF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93"/>
        <p:cNvGrpSpPr/>
        <p:nvPr/>
      </p:nvGrpSpPr>
      <p:grpSpPr>
        <a:xfrm>
          <a:off x="0" y="0"/>
          <a:ext cx="0" cy="0"/>
          <a:chOff x="0" y="0"/>
          <a:chExt cx="0" cy="0"/>
        </a:xfrm>
      </p:grpSpPr>
      <p:sp>
        <p:nvSpPr>
          <p:cNvPr id="94" name="Google Shape;94;p19"/>
          <p:cNvSpPr txBox="1"/>
          <p:nvPr/>
        </p:nvSpPr>
        <p:spPr>
          <a:xfrm>
            <a:off x="227725" y="133500"/>
            <a:ext cx="8748000" cy="5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rgbClr val="FFFFFE"/>
                </a:solidFill>
              </a:rPr>
              <a:t>Insights</a:t>
            </a:r>
            <a:endParaRPr sz="2000" u="sng">
              <a:solidFill>
                <a:srgbClr val="FFFFFE"/>
              </a:solidFill>
            </a:endParaRPr>
          </a:p>
        </p:txBody>
      </p:sp>
      <p:sp>
        <p:nvSpPr>
          <p:cNvPr id="95" name="Google Shape;95;p19"/>
          <p:cNvSpPr txBox="1"/>
          <p:nvPr/>
        </p:nvSpPr>
        <p:spPr>
          <a:xfrm>
            <a:off x="227725" y="620350"/>
            <a:ext cx="6164400" cy="42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00" b="1">
                <a:solidFill>
                  <a:srgbClr val="FFFFFE"/>
                </a:solidFill>
              </a:rPr>
              <a:t>Proposed Expansion Plan</a:t>
            </a:r>
            <a:endParaRPr sz="1200" b="1">
              <a:solidFill>
                <a:srgbClr val="FFFFFE"/>
              </a:solidFill>
            </a:endParaRPr>
          </a:p>
          <a:p>
            <a:pPr marL="0" lvl="0" indent="0" algn="l" rtl="0">
              <a:lnSpc>
                <a:spcPct val="115000"/>
              </a:lnSpc>
              <a:spcBef>
                <a:spcPts val="1200"/>
              </a:spcBef>
              <a:spcAft>
                <a:spcPts val="0"/>
              </a:spcAft>
              <a:buClr>
                <a:schemeClr val="dk1"/>
              </a:buClr>
              <a:buSzPts val="1100"/>
              <a:buFont typeface="Arial"/>
              <a:buNone/>
            </a:pPr>
            <a:r>
              <a:rPr lang="en" sz="1200">
                <a:solidFill>
                  <a:srgbClr val="FFFFFE"/>
                </a:solidFill>
              </a:rPr>
              <a:t>Based on the analysis, the selected countries for opening new restaurants are </a:t>
            </a:r>
            <a:r>
              <a:rPr lang="en" sz="1200" b="1">
                <a:solidFill>
                  <a:srgbClr val="FFFFFE"/>
                </a:solidFill>
              </a:rPr>
              <a:t>Indonesia</a:t>
            </a:r>
            <a:r>
              <a:rPr lang="en" sz="1200">
                <a:solidFill>
                  <a:srgbClr val="FFFFFE"/>
                </a:solidFill>
              </a:rPr>
              <a:t>, </a:t>
            </a:r>
            <a:r>
              <a:rPr lang="en" sz="1200" b="1">
                <a:solidFill>
                  <a:srgbClr val="FFFFFE"/>
                </a:solidFill>
              </a:rPr>
              <a:t>Philippines</a:t>
            </a:r>
            <a:r>
              <a:rPr lang="en" sz="1200">
                <a:solidFill>
                  <a:srgbClr val="FFFFFE"/>
                </a:solidFill>
              </a:rPr>
              <a:t>, </a:t>
            </a:r>
            <a:r>
              <a:rPr lang="en" sz="1200" b="1">
                <a:solidFill>
                  <a:srgbClr val="FFFFFE"/>
                </a:solidFill>
              </a:rPr>
              <a:t>Qatar</a:t>
            </a:r>
            <a:r>
              <a:rPr lang="en" sz="1200">
                <a:solidFill>
                  <a:srgbClr val="FFFFFE"/>
                </a:solidFill>
              </a:rPr>
              <a:t>, and </a:t>
            </a:r>
            <a:r>
              <a:rPr lang="en" sz="1200" b="1">
                <a:solidFill>
                  <a:srgbClr val="FFFFFE"/>
                </a:solidFill>
              </a:rPr>
              <a:t>Turkey</a:t>
            </a:r>
            <a:r>
              <a:rPr lang="en" sz="1200">
                <a:solidFill>
                  <a:srgbClr val="FFFFFE"/>
                </a:solidFill>
              </a:rPr>
              <a:t>.</a:t>
            </a:r>
            <a:endParaRPr sz="1200">
              <a:solidFill>
                <a:srgbClr val="FFFFFE"/>
              </a:solidFill>
            </a:endParaRPr>
          </a:p>
          <a:p>
            <a:pPr marL="0" lvl="0" indent="0" algn="l" rtl="0">
              <a:lnSpc>
                <a:spcPct val="115000"/>
              </a:lnSpc>
              <a:spcBef>
                <a:spcPts val="1200"/>
              </a:spcBef>
              <a:spcAft>
                <a:spcPts val="0"/>
              </a:spcAft>
              <a:buNone/>
            </a:pPr>
            <a:r>
              <a:rPr lang="en" sz="1200" b="1">
                <a:solidFill>
                  <a:srgbClr val="FFFFFE"/>
                </a:solidFill>
              </a:rPr>
              <a:t>Indonesia</a:t>
            </a:r>
            <a:r>
              <a:rPr lang="en" sz="1200">
                <a:solidFill>
                  <a:srgbClr val="FFFFFE"/>
                </a:solidFill>
              </a:rPr>
              <a:t>: With its tropical climate and rich natural resources like </a:t>
            </a:r>
            <a:r>
              <a:rPr lang="en" sz="1200" b="1">
                <a:solidFill>
                  <a:srgbClr val="FFFFFE"/>
                </a:solidFill>
              </a:rPr>
              <a:t>coconut groves</a:t>
            </a:r>
            <a:r>
              <a:rPr lang="en" sz="1200">
                <a:solidFill>
                  <a:srgbClr val="FFFFFE"/>
                </a:solidFill>
              </a:rPr>
              <a:t>, </a:t>
            </a:r>
            <a:r>
              <a:rPr lang="en" sz="1200" b="1">
                <a:solidFill>
                  <a:srgbClr val="FFFFFE"/>
                </a:solidFill>
              </a:rPr>
              <a:t>paddy fields</a:t>
            </a:r>
            <a:r>
              <a:rPr lang="en" sz="1200">
                <a:solidFill>
                  <a:srgbClr val="FFFFFE"/>
                </a:solidFill>
              </a:rPr>
              <a:t>, and </a:t>
            </a:r>
            <a:r>
              <a:rPr lang="en" sz="1200" b="1">
                <a:solidFill>
                  <a:srgbClr val="FFFFFE"/>
                </a:solidFill>
              </a:rPr>
              <a:t>seafood</a:t>
            </a:r>
            <a:r>
              <a:rPr lang="en" sz="1200">
                <a:solidFill>
                  <a:srgbClr val="FFFFFE"/>
                </a:solidFill>
              </a:rPr>
              <a:t>, Indonesia provides a diverse culinary base and a growing market for food enthusiasts.</a:t>
            </a:r>
            <a:endParaRPr sz="1200">
              <a:solidFill>
                <a:srgbClr val="FFFFFE"/>
              </a:solidFill>
            </a:endParaRPr>
          </a:p>
          <a:p>
            <a:pPr marL="0" lvl="0" indent="0" algn="l" rtl="0">
              <a:lnSpc>
                <a:spcPct val="115000"/>
              </a:lnSpc>
              <a:spcBef>
                <a:spcPts val="1200"/>
              </a:spcBef>
              <a:spcAft>
                <a:spcPts val="0"/>
              </a:spcAft>
              <a:buNone/>
            </a:pPr>
            <a:r>
              <a:rPr lang="en" sz="1200" b="1">
                <a:solidFill>
                  <a:srgbClr val="FFFFFE"/>
                </a:solidFill>
              </a:rPr>
              <a:t>Philippines</a:t>
            </a:r>
            <a:r>
              <a:rPr lang="en" sz="1200">
                <a:solidFill>
                  <a:srgbClr val="FFFFFE"/>
                </a:solidFill>
              </a:rPr>
              <a:t>: Known for its </a:t>
            </a:r>
            <a:r>
              <a:rPr lang="en" sz="1200" b="1">
                <a:solidFill>
                  <a:srgbClr val="FFFFFE"/>
                </a:solidFill>
              </a:rPr>
              <a:t>high average restaurant ratings (4.5)</a:t>
            </a:r>
            <a:r>
              <a:rPr lang="en" sz="1200">
                <a:solidFill>
                  <a:srgbClr val="FFFFFE"/>
                </a:solidFill>
              </a:rPr>
              <a:t>, the Philippines presents a well-established food culture and a market appreciative of quality dining experiences.</a:t>
            </a:r>
            <a:endParaRPr sz="1200">
              <a:solidFill>
                <a:srgbClr val="FFFFFE"/>
              </a:solidFill>
            </a:endParaRPr>
          </a:p>
          <a:p>
            <a:pPr marL="0" lvl="0" indent="0" algn="l" rtl="0">
              <a:lnSpc>
                <a:spcPct val="115000"/>
              </a:lnSpc>
              <a:spcBef>
                <a:spcPts val="1200"/>
              </a:spcBef>
              <a:spcAft>
                <a:spcPts val="0"/>
              </a:spcAft>
              <a:buNone/>
            </a:pPr>
            <a:r>
              <a:rPr lang="en" sz="1200" b="1">
                <a:solidFill>
                  <a:srgbClr val="FFFFFE"/>
                </a:solidFill>
              </a:rPr>
              <a:t>Qatar</a:t>
            </a:r>
            <a:r>
              <a:rPr lang="en" sz="1200">
                <a:solidFill>
                  <a:srgbClr val="FFFFFE"/>
                </a:solidFill>
              </a:rPr>
              <a:t>: A country with a </a:t>
            </a:r>
            <a:r>
              <a:rPr lang="en" sz="1200" b="1">
                <a:solidFill>
                  <a:srgbClr val="FFFFFE"/>
                </a:solidFill>
              </a:rPr>
              <a:t>thriving economy</a:t>
            </a:r>
            <a:r>
              <a:rPr lang="en" sz="1200">
                <a:solidFill>
                  <a:srgbClr val="FFFFFE"/>
                </a:solidFill>
              </a:rPr>
              <a:t> and a preference for premium dining,           Qatar offers immense potential for capturing high-value customers.</a:t>
            </a:r>
            <a:endParaRPr sz="1200">
              <a:solidFill>
                <a:srgbClr val="FFFFFE"/>
              </a:solidFill>
            </a:endParaRPr>
          </a:p>
          <a:p>
            <a:pPr marL="0" lvl="0" indent="0" algn="l" rtl="0">
              <a:lnSpc>
                <a:spcPct val="115000"/>
              </a:lnSpc>
              <a:spcBef>
                <a:spcPts val="1200"/>
              </a:spcBef>
              <a:spcAft>
                <a:spcPts val="0"/>
              </a:spcAft>
              <a:buNone/>
            </a:pPr>
            <a:r>
              <a:rPr lang="en" sz="1200" b="1">
                <a:solidFill>
                  <a:srgbClr val="FFFFFE"/>
                </a:solidFill>
              </a:rPr>
              <a:t>Turkey</a:t>
            </a:r>
            <a:r>
              <a:rPr lang="en" sz="1200">
                <a:solidFill>
                  <a:srgbClr val="FFFFFE"/>
                </a:solidFill>
              </a:rPr>
              <a:t>: With its unique blend of </a:t>
            </a:r>
            <a:r>
              <a:rPr lang="en" sz="1200" b="1">
                <a:solidFill>
                  <a:srgbClr val="FFFFFE"/>
                </a:solidFill>
              </a:rPr>
              <a:t>Eastern and Western cuisine</a:t>
            </a:r>
            <a:r>
              <a:rPr lang="en" sz="1200">
                <a:solidFill>
                  <a:srgbClr val="FFFFFE"/>
                </a:solidFill>
              </a:rPr>
              <a:t>, Turkey is a hotspot for gastronomic tourism, making it a promising market for new ventures.</a:t>
            </a:r>
            <a:endParaRPr sz="1200">
              <a:solidFill>
                <a:srgbClr val="FFFFFE"/>
              </a:solidFill>
            </a:endParaRPr>
          </a:p>
          <a:p>
            <a:pPr marL="0" lvl="0" indent="0" algn="l" rtl="0">
              <a:lnSpc>
                <a:spcPct val="115000"/>
              </a:lnSpc>
              <a:spcBef>
                <a:spcPts val="1200"/>
              </a:spcBef>
              <a:spcAft>
                <a:spcPts val="0"/>
              </a:spcAft>
              <a:buClr>
                <a:schemeClr val="dk1"/>
              </a:buClr>
              <a:buSzPts val="1100"/>
              <a:buFont typeface="Arial"/>
              <a:buNone/>
            </a:pPr>
            <a:r>
              <a:rPr lang="en" sz="1200">
                <a:solidFill>
                  <a:srgbClr val="FFFFFE"/>
                </a:solidFill>
              </a:rPr>
              <a:t>These countries demonstrate strong potential for growth, aligning well with Zomato’s strategic objectives.</a:t>
            </a:r>
            <a:endParaRPr sz="1200">
              <a:solidFill>
                <a:srgbClr val="FFFFFE"/>
              </a:solidFill>
            </a:endParaRPr>
          </a:p>
          <a:p>
            <a:pPr marL="0" lvl="0" indent="0" algn="l" rtl="0">
              <a:spcBef>
                <a:spcPts val="1200"/>
              </a:spcBef>
              <a:spcAft>
                <a:spcPts val="0"/>
              </a:spcAft>
              <a:buNone/>
            </a:pPr>
            <a:endParaRPr sz="1800">
              <a:solidFill>
                <a:schemeClr val="dk2"/>
              </a:solidFill>
            </a:endParaRPr>
          </a:p>
        </p:txBody>
      </p:sp>
      <p:pic>
        <p:nvPicPr>
          <p:cNvPr id="96" name="Google Shape;96;p19"/>
          <p:cNvPicPr preferRelativeResize="0"/>
          <p:nvPr/>
        </p:nvPicPr>
        <p:blipFill>
          <a:blip r:embed="rId3">
            <a:alphaModFix/>
          </a:blip>
          <a:stretch>
            <a:fillRect/>
          </a:stretch>
        </p:blipFill>
        <p:spPr>
          <a:xfrm>
            <a:off x="6182525" y="1354488"/>
            <a:ext cx="2903024" cy="243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00"/>
        <p:cNvGrpSpPr/>
        <p:nvPr/>
      </p:nvGrpSpPr>
      <p:grpSpPr>
        <a:xfrm>
          <a:off x="0" y="0"/>
          <a:ext cx="0" cy="0"/>
          <a:chOff x="0" y="0"/>
          <a:chExt cx="0" cy="0"/>
        </a:xfrm>
      </p:grpSpPr>
      <p:sp>
        <p:nvSpPr>
          <p:cNvPr id="101" name="Google Shape;101;p20"/>
          <p:cNvSpPr txBox="1"/>
          <p:nvPr/>
        </p:nvSpPr>
        <p:spPr>
          <a:xfrm>
            <a:off x="251700" y="150600"/>
            <a:ext cx="8550900" cy="229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solidFill>
                  <a:srgbClr val="FFFFFE"/>
                </a:solidFill>
              </a:rPr>
              <a:t>Creating a pivot table with </a:t>
            </a:r>
            <a:r>
              <a:rPr lang="en" b="1">
                <a:solidFill>
                  <a:srgbClr val="FFFFFE"/>
                </a:solidFill>
              </a:rPr>
              <a:t>"Online Delivery"</a:t>
            </a:r>
            <a:r>
              <a:rPr lang="en">
                <a:solidFill>
                  <a:srgbClr val="FFFFFE"/>
                </a:solidFill>
              </a:rPr>
              <a:t> in the rows and </a:t>
            </a:r>
            <a:r>
              <a:rPr lang="en" b="1">
                <a:solidFill>
                  <a:srgbClr val="FFFFFE"/>
                </a:solidFill>
              </a:rPr>
              <a:t>average ratings</a:t>
            </a:r>
            <a:r>
              <a:rPr lang="en">
                <a:solidFill>
                  <a:srgbClr val="FFFFFE"/>
                </a:solidFill>
              </a:rPr>
              <a:t> in the columns enables a direct comparison of ratings between restaurants that offer delivery and those that do not.</a:t>
            </a:r>
            <a:endParaRPr>
              <a:solidFill>
                <a:srgbClr val="FFFFFE"/>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FFFFFE"/>
                </a:solidFill>
              </a:rPr>
              <a:t>Additionally, analyzing the impact of </a:t>
            </a:r>
            <a:r>
              <a:rPr lang="en" b="1">
                <a:solidFill>
                  <a:srgbClr val="FFFFFE"/>
                </a:solidFill>
              </a:rPr>
              <a:t>table booking</a:t>
            </a:r>
            <a:r>
              <a:rPr lang="en">
                <a:solidFill>
                  <a:srgbClr val="FFFFFE"/>
                </a:solidFill>
              </a:rPr>
              <a:t> on customer ratings involves comparing the </a:t>
            </a:r>
            <a:r>
              <a:rPr lang="en" b="1">
                <a:solidFill>
                  <a:srgbClr val="FFFFFE"/>
                </a:solidFill>
              </a:rPr>
              <a:t>average ratings</a:t>
            </a:r>
            <a:r>
              <a:rPr lang="en">
                <a:solidFill>
                  <a:srgbClr val="FFFFFE"/>
                </a:solidFill>
              </a:rPr>
              <a:t> of restaurants that provide table booking services.</a:t>
            </a:r>
            <a:endParaRPr>
              <a:solidFill>
                <a:srgbClr val="FFFFFE"/>
              </a:solidFill>
            </a:endParaRPr>
          </a:p>
          <a:p>
            <a:pPr marL="0" lvl="0" indent="0" algn="l" rtl="0">
              <a:lnSpc>
                <a:spcPct val="107000"/>
              </a:lnSpc>
              <a:spcBef>
                <a:spcPts val="1200"/>
              </a:spcBef>
              <a:spcAft>
                <a:spcPts val="0"/>
              </a:spcAft>
              <a:buClr>
                <a:schemeClr val="dk1"/>
              </a:buClr>
              <a:buSzPts val="1100"/>
              <a:buFont typeface="Arial"/>
              <a:buNone/>
            </a:pPr>
            <a:endParaRPr>
              <a:solidFill>
                <a:schemeClr val="lt1"/>
              </a:solidFill>
              <a:latin typeface="Roboto"/>
              <a:ea typeface="Roboto"/>
              <a:cs typeface="Roboto"/>
              <a:sym typeface="Roboto"/>
            </a:endParaRPr>
          </a:p>
          <a:p>
            <a:pPr marL="0" lvl="0" indent="0" algn="l" rtl="0">
              <a:spcBef>
                <a:spcPts val="1200"/>
              </a:spcBef>
              <a:spcAft>
                <a:spcPts val="0"/>
              </a:spcAft>
              <a:buNone/>
            </a:pP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pic>
        <p:nvPicPr>
          <p:cNvPr id="102" name="Google Shape;102;p20"/>
          <p:cNvPicPr preferRelativeResize="0"/>
          <p:nvPr/>
        </p:nvPicPr>
        <p:blipFill>
          <a:blip r:embed="rId3">
            <a:alphaModFix/>
          </a:blip>
          <a:stretch>
            <a:fillRect/>
          </a:stretch>
        </p:blipFill>
        <p:spPr>
          <a:xfrm>
            <a:off x="866975" y="1615225"/>
            <a:ext cx="3035800" cy="1913050"/>
          </a:xfrm>
          <a:prstGeom prst="rect">
            <a:avLst/>
          </a:prstGeom>
          <a:noFill/>
          <a:ln>
            <a:noFill/>
          </a:ln>
        </p:spPr>
      </p:pic>
      <p:sp>
        <p:nvSpPr>
          <p:cNvPr id="103" name="Google Shape;103;p20"/>
          <p:cNvSpPr txBox="1"/>
          <p:nvPr/>
        </p:nvSpPr>
        <p:spPr>
          <a:xfrm>
            <a:off x="251700" y="3541550"/>
            <a:ext cx="8716200" cy="15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a:solidFill>
                  <a:srgbClr val="FFFFFE"/>
                </a:solidFill>
              </a:rPr>
              <a:t>The graph illustrates the </a:t>
            </a:r>
            <a:r>
              <a:rPr lang="en" sz="1300" b="1">
                <a:solidFill>
                  <a:srgbClr val="FFFFFE"/>
                </a:solidFill>
              </a:rPr>
              <a:t>number of restaurants</a:t>
            </a:r>
            <a:r>
              <a:rPr lang="en" sz="1300">
                <a:solidFill>
                  <a:srgbClr val="FFFFFE"/>
                </a:solidFill>
              </a:rPr>
              <a:t> that offer </a:t>
            </a:r>
            <a:r>
              <a:rPr lang="en" sz="1300" b="1">
                <a:solidFill>
                  <a:srgbClr val="FFFFFE"/>
                </a:solidFill>
              </a:rPr>
              <a:t>online delivery</a:t>
            </a:r>
            <a:r>
              <a:rPr lang="en" sz="1300">
                <a:solidFill>
                  <a:srgbClr val="FFFFFE"/>
                </a:solidFill>
              </a:rPr>
              <a:t> services.</a:t>
            </a:r>
            <a:endParaRPr sz="1300">
              <a:solidFill>
                <a:srgbClr val="FFFFFE"/>
              </a:solidFill>
            </a:endParaRPr>
          </a:p>
          <a:p>
            <a:pPr marL="0" lvl="0" indent="0" algn="l" rtl="0">
              <a:spcBef>
                <a:spcPts val="1200"/>
              </a:spcBef>
              <a:spcAft>
                <a:spcPts val="0"/>
              </a:spcAft>
              <a:buNone/>
            </a:pPr>
            <a:r>
              <a:rPr lang="en" sz="1300">
                <a:solidFill>
                  <a:srgbClr val="FFFFFE"/>
                </a:solidFill>
              </a:rPr>
              <a:t>The findings suggest that to achieve </a:t>
            </a:r>
            <a:r>
              <a:rPr lang="en" sz="1300" b="1">
                <a:solidFill>
                  <a:srgbClr val="FFFFFE"/>
                </a:solidFill>
              </a:rPr>
              <a:t>higher customer ratings</a:t>
            </a:r>
            <a:r>
              <a:rPr lang="en" sz="1300">
                <a:solidFill>
                  <a:srgbClr val="FFFFFE"/>
                </a:solidFill>
              </a:rPr>
              <a:t>, restaurants should consider offering both </a:t>
            </a:r>
            <a:r>
              <a:rPr lang="en" sz="1300" b="1">
                <a:solidFill>
                  <a:srgbClr val="FFFFFE"/>
                </a:solidFill>
              </a:rPr>
              <a:t>online delivery</a:t>
            </a:r>
            <a:r>
              <a:rPr lang="en" sz="1300">
                <a:solidFill>
                  <a:srgbClr val="FFFFFE"/>
                </a:solidFill>
              </a:rPr>
              <a:t> and </a:t>
            </a:r>
            <a:r>
              <a:rPr lang="en" sz="1300" b="1">
                <a:solidFill>
                  <a:srgbClr val="FFFFFE"/>
                </a:solidFill>
              </a:rPr>
              <a:t>table booking options</a:t>
            </a:r>
            <a:r>
              <a:rPr lang="en" sz="1300">
                <a:solidFill>
                  <a:srgbClr val="FFFFFE"/>
                </a:solidFill>
              </a:rPr>
              <a:t>.</a:t>
            </a:r>
            <a:endParaRPr sz="1300">
              <a:solidFill>
                <a:srgbClr val="FFFFFE"/>
              </a:solidFill>
            </a:endParaRPr>
          </a:p>
        </p:txBody>
      </p:sp>
      <p:pic>
        <p:nvPicPr>
          <p:cNvPr id="104" name="Google Shape;104;p20"/>
          <p:cNvPicPr preferRelativeResize="0"/>
          <p:nvPr/>
        </p:nvPicPr>
        <p:blipFill>
          <a:blip r:embed="rId4">
            <a:alphaModFix/>
          </a:blip>
          <a:stretch>
            <a:fillRect/>
          </a:stretch>
        </p:blipFill>
        <p:spPr>
          <a:xfrm>
            <a:off x="4247350" y="1615225"/>
            <a:ext cx="3597475" cy="191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3642"/>
        </a:solid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ctrTitle"/>
          </p:nvPr>
        </p:nvSpPr>
        <p:spPr>
          <a:xfrm>
            <a:off x="311700" y="130850"/>
            <a:ext cx="8520600" cy="5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600" b="1" u="sng">
                <a:solidFill>
                  <a:srgbClr val="FFFFFF"/>
                </a:solidFill>
              </a:rPr>
              <a:t>Strategic Recommendations</a:t>
            </a:r>
            <a:endParaRPr sz="2600" u="sng"/>
          </a:p>
        </p:txBody>
      </p:sp>
      <p:sp>
        <p:nvSpPr>
          <p:cNvPr id="110" name="Google Shape;110;p21"/>
          <p:cNvSpPr txBox="1">
            <a:spLocks noGrp="1"/>
          </p:cNvSpPr>
          <p:nvPr>
            <p:ph type="subTitle" idx="1"/>
          </p:nvPr>
        </p:nvSpPr>
        <p:spPr>
          <a:xfrm>
            <a:off x="311700" y="705350"/>
            <a:ext cx="8520600" cy="2054100"/>
          </a:xfrm>
          <a:prstGeom prst="rect">
            <a:avLst/>
          </a:prstGeom>
        </p:spPr>
        <p:txBody>
          <a:bodyPr spcFirstLastPara="1" wrap="square" lIns="91425" tIns="91425" rIns="91425" bIns="91425" anchor="t" anchorCtr="0">
            <a:normAutofit fontScale="25000" lnSpcReduction="20000"/>
          </a:bodyPr>
          <a:lstStyle/>
          <a:p>
            <a:pPr marL="457200" lvl="0" indent="-311150" algn="l" rtl="0">
              <a:lnSpc>
                <a:spcPct val="115000"/>
              </a:lnSpc>
              <a:spcBef>
                <a:spcPts val="1200"/>
              </a:spcBef>
              <a:spcAft>
                <a:spcPts val="0"/>
              </a:spcAft>
              <a:buClr>
                <a:srgbClr val="FFFFFE"/>
              </a:buClr>
              <a:buSzPct val="100000"/>
              <a:buAutoNum type="arabicPeriod"/>
            </a:pPr>
            <a:r>
              <a:rPr lang="en" sz="5200" b="1">
                <a:solidFill>
                  <a:srgbClr val="FFFFFE"/>
                </a:solidFill>
              </a:rPr>
              <a:t>Expand Online Delivery Services</a:t>
            </a:r>
            <a:r>
              <a:rPr lang="en" sz="5200">
                <a:solidFill>
                  <a:srgbClr val="FFFFFE"/>
                </a:solidFill>
              </a:rPr>
              <a:t>: Increase the availability of online delivery to capture a larger market share, as currently, only </a:t>
            </a:r>
            <a:r>
              <a:rPr lang="en" sz="5200" b="1">
                <a:solidFill>
                  <a:srgbClr val="FFFFFE"/>
                </a:solidFill>
              </a:rPr>
              <a:t>25% of restaurants</a:t>
            </a:r>
            <a:r>
              <a:rPr lang="en" sz="5200">
                <a:solidFill>
                  <a:srgbClr val="FFFFFE"/>
                </a:solidFill>
              </a:rPr>
              <a:t> provide this service.</a:t>
            </a:r>
            <a:endParaRPr sz="5200">
              <a:solidFill>
                <a:srgbClr val="FFFFFE"/>
              </a:solidFill>
            </a:endParaRPr>
          </a:p>
          <a:p>
            <a:pPr marL="0" lvl="0" indent="0" algn="l" rtl="0">
              <a:lnSpc>
                <a:spcPct val="115000"/>
              </a:lnSpc>
              <a:spcBef>
                <a:spcPts val="1200"/>
              </a:spcBef>
              <a:spcAft>
                <a:spcPts val="0"/>
              </a:spcAft>
              <a:buNone/>
            </a:pPr>
            <a:endParaRPr sz="5200">
              <a:solidFill>
                <a:srgbClr val="FFFFFE"/>
              </a:solidFill>
            </a:endParaRPr>
          </a:p>
          <a:p>
            <a:pPr marL="457200" lvl="0" indent="-311150" algn="l" rtl="0">
              <a:lnSpc>
                <a:spcPct val="115000"/>
              </a:lnSpc>
              <a:spcBef>
                <a:spcPts val="1200"/>
              </a:spcBef>
              <a:spcAft>
                <a:spcPts val="0"/>
              </a:spcAft>
              <a:buClr>
                <a:srgbClr val="FFFFFE"/>
              </a:buClr>
              <a:buSzPct val="100000"/>
              <a:buAutoNum type="arabicPeriod"/>
            </a:pPr>
            <a:r>
              <a:rPr lang="en" sz="5200" b="1">
                <a:solidFill>
                  <a:srgbClr val="FFFFFE"/>
                </a:solidFill>
              </a:rPr>
              <a:t>Prioritize Popular Cuisines</a:t>
            </a:r>
            <a:r>
              <a:rPr lang="en" sz="5200">
                <a:solidFill>
                  <a:srgbClr val="FFFFFE"/>
                </a:solidFill>
              </a:rPr>
              <a:t>: Emphasize </a:t>
            </a:r>
            <a:r>
              <a:rPr lang="en" sz="5200" b="1">
                <a:solidFill>
                  <a:srgbClr val="FFFFFE"/>
                </a:solidFill>
              </a:rPr>
              <a:t>North Indian dishes</a:t>
            </a:r>
            <a:r>
              <a:rPr lang="en" sz="5200">
                <a:solidFill>
                  <a:srgbClr val="FFFFFE"/>
                </a:solidFill>
              </a:rPr>
              <a:t> to cater to local preferences and align with customer tastes.</a:t>
            </a:r>
            <a:endParaRPr sz="5200">
              <a:solidFill>
                <a:srgbClr val="FFFFFE"/>
              </a:solidFill>
            </a:endParaRPr>
          </a:p>
          <a:p>
            <a:pPr marL="457200" lvl="0" indent="0" algn="l" rtl="0">
              <a:lnSpc>
                <a:spcPct val="115000"/>
              </a:lnSpc>
              <a:spcBef>
                <a:spcPts val="1200"/>
              </a:spcBef>
              <a:spcAft>
                <a:spcPts val="0"/>
              </a:spcAft>
              <a:buNone/>
            </a:pPr>
            <a:endParaRPr sz="5600">
              <a:solidFill>
                <a:schemeClr val="lt1"/>
              </a:solidFill>
            </a:endParaRPr>
          </a:p>
          <a:p>
            <a:pPr marL="457200" lvl="0" indent="0" algn="l" rtl="0">
              <a:lnSpc>
                <a:spcPct val="115000"/>
              </a:lnSpc>
              <a:spcBef>
                <a:spcPts val="1200"/>
              </a:spcBef>
              <a:spcAft>
                <a:spcPts val="0"/>
              </a:spcAft>
              <a:buNone/>
            </a:pPr>
            <a:endParaRPr sz="5600">
              <a:solidFill>
                <a:schemeClr val="lt1"/>
              </a:solidFill>
            </a:endParaRPr>
          </a:p>
          <a:p>
            <a:pPr marL="457200" lvl="0" indent="-273050" algn="ctr" rtl="0">
              <a:spcBef>
                <a:spcPts val="1200"/>
              </a:spcBef>
              <a:spcAft>
                <a:spcPts val="0"/>
              </a:spcAft>
              <a:buSzPct val="100000"/>
              <a:buChar char="●"/>
            </a:pPr>
            <a:endParaRPr/>
          </a:p>
        </p:txBody>
      </p:sp>
      <p:pic>
        <p:nvPicPr>
          <p:cNvPr id="111" name="Google Shape;111;p21"/>
          <p:cNvPicPr preferRelativeResize="0"/>
          <p:nvPr/>
        </p:nvPicPr>
        <p:blipFill>
          <a:blip r:embed="rId3">
            <a:alphaModFix/>
          </a:blip>
          <a:stretch>
            <a:fillRect/>
          </a:stretch>
        </p:blipFill>
        <p:spPr>
          <a:xfrm>
            <a:off x="2645775" y="2409300"/>
            <a:ext cx="3852450" cy="231147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1698</Words>
  <Application>Microsoft Office PowerPoint</Application>
  <PresentationFormat>On-screen Show (16:9)</PresentationFormat>
  <Paragraphs>109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Georgia</vt:lpstr>
      <vt:lpstr>Arial</vt:lpstr>
      <vt:lpstr>Roboto</vt:lpstr>
      <vt:lpstr>Simple Light</vt:lpstr>
      <vt:lpstr>Restaurant Analysis</vt:lpstr>
      <vt:lpstr>Project Objective:  As a data analyst consultant hired by Zomato, your responsibility is to develop strategies for expanding and opening new restaurants.  Zomato, an online platform established in 2008 in Delhi, India, provides users with restaurant reviews, menus, and food delivery services. The company's mission is to enhance dining experiences by guiding people to the best places to eat, ensuring they never have a poor meal. Zomato operates in over 23 countries, and its vision is to help users discover great dining spots globally. Revenue is generated through advertising partnerships with restaurants and its food delivery offerings. You are expected to analyze relevant data and provide insights for Zomato’s restaurant expansion efforts.  </vt:lpstr>
      <vt:lpstr>Zomato Data Overview: </vt:lpstr>
      <vt:lpstr>PowerPoint Presentation</vt:lpstr>
      <vt:lpstr> Major Findings</vt:lpstr>
      <vt:lpstr>PowerPoint Presentation</vt:lpstr>
      <vt:lpstr>PowerPoint Presentation</vt:lpstr>
      <vt:lpstr>PowerPoint Presentation</vt:lpstr>
      <vt:lpstr>Strategic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Dhanush s</cp:lastModifiedBy>
  <cp:revision>4</cp:revision>
  <dcterms:modified xsi:type="dcterms:W3CDTF">2024-12-05T18:48:48Z</dcterms:modified>
</cp:coreProperties>
</file>