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</p:sldIdLst>
  <p:sldSz cx="18288000" cy="10287000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Inter Semi-Bold" panose="020B0604020202020204" charset="0"/>
      <p:regular r:id="rId21"/>
    </p:embeddedFont>
    <p:embeddedFont>
      <p:font typeface="Now" panose="020B0604020202020204" charset="0"/>
      <p:regular r:id="rId22"/>
    </p:embeddedFont>
    <p:embeddedFont>
      <p:font typeface="Now Bold" panose="020B0604020202020204" charset="0"/>
      <p:regular r:id="rId23"/>
    </p:embeddedFont>
    <p:embeddedFont>
      <p:font typeface="Poppins Semi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i-dhanush-6493a01a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04206" y="195637"/>
            <a:ext cx="1776994" cy="1738926"/>
          </a:xfrm>
          <a:custGeom>
            <a:avLst/>
            <a:gdLst/>
            <a:ahLst/>
            <a:cxnLst/>
            <a:rect l="l" t="t" r="r" b="b"/>
            <a:pathLst>
              <a:path w="1776994" h="1738926">
                <a:moveTo>
                  <a:pt x="0" y="0"/>
                </a:moveTo>
                <a:lnTo>
                  <a:pt x="1776994" y="0"/>
                </a:lnTo>
                <a:lnTo>
                  <a:pt x="1776994" y="1738925"/>
                </a:lnTo>
                <a:lnTo>
                  <a:pt x="0" y="1738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398641" y="359528"/>
            <a:ext cx="1889359" cy="1889359"/>
          </a:xfrm>
          <a:custGeom>
            <a:avLst/>
            <a:gdLst/>
            <a:ahLst/>
            <a:cxnLst/>
            <a:rect l="l" t="t" r="r" b="b"/>
            <a:pathLst>
              <a:path w="1889359" h="1889359">
                <a:moveTo>
                  <a:pt x="0" y="0"/>
                </a:moveTo>
                <a:lnTo>
                  <a:pt x="1889359" y="0"/>
                </a:lnTo>
                <a:lnTo>
                  <a:pt x="1889359" y="1889359"/>
                </a:lnTo>
                <a:lnTo>
                  <a:pt x="0" y="1889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258996" y="4421664"/>
            <a:ext cx="11770006" cy="1679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99"/>
              </a:lnSpc>
            </a:pPr>
            <a:r>
              <a:rPr lang="en-US" sz="9999" dirty="0">
                <a:solidFill>
                  <a:srgbClr val="B100E8"/>
                </a:solidFill>
                <a:latin typeface="Inter Semi-Bold"/>
              </a:rPr>
              <a:t>AD-HOC INSIGHTS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524229" y="2993275"/>
            <a:ext cx="11239541" cy="1403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342"/>
              </a:lnSpc>
            </a:pPr>
            <a:r>
              <a:rPr lang="en-US" sz="8159" dirty="0">
                <a:solidFill>
                  <a:srgbClr val="048AFF"/>
                </a:solidFill>
                <a:latin typeface="Now Bold"/>
              </a:rPr>
              <a:t>CONSUMER GOODS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25269" y="9468826"/>
            <a:ext cx="6477001" cy="465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83"/>
              </a:lnSpc>
              <a:spcBef>
                <a:spcPct val="0"/>
              </a:spcBef>
            </a:pPr>
            <a:r>
              <a:rPr lang="en-US" sz="2913" dirty="0">
                <a:solidFill>
                  <a:srgbClr val="FFFAEB"/>
                </a:solidFill>
                <a:latin typeface="Poppins Semi-Bold"/>
              </a:rPr>
              <a:t>Presented by: </a:t>
            </a:r>
            <a:r>
              <a:rPr lang="en-US" sz="2913" dirty="0" err="1">
                <a:solidFill>
                  <a:srgbClr val="FFFAEB"/>
                </a:solidFill>
                <a:latin typeface="Poppins Semi-Bold"/>
              </a:rPr>
              <a:t>Dokari</a:t>
            </a:r>
            <a:r>
              <a:rPr lang="en-US" sz="2913" dirty="0">
                <a:solidFill>
                  <a:srgbClr val="FFFAEB"/>
                </a:solidFill>
                <a:latin typeface="Poppins Semi-Bold"/>
              </a:rPr>
              <a:t> Sai Dhanush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705600" y="2748594"/>
            <a:ext cx="8397903" cy="3404555"/>
          </a:xfrm>
          <a:custGeom>
            <a:avLst/>
            <a:gdLst/>
            <a:ahLst/>
            <a:cxnLst/>
            <a:rect l="l" t="t" r="r" b="b"/>
            <a:pathLst>
              <a:path w="8397903" h="3404555">
                <a:moveTo>
                  <a:pt x="0" y="0"/>
                </a:moveTo>
                <a:lnTo>
                  <a:pt x="8397903" y="0"/>
                </a:lnTo>
                <a:lnTo>
                  <a:pt x="8397903" y="3404556"/>
                </a:lnTo>
                <a:lnTo>
                  <a:pt x="0" y="3404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4628" y="952500"/>
            <a:ext cx="1674467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Now"/>
              </a:rPr>
              <a:t>6.Generate a report which contains the top 5 customers who received an average high pre_invoice_discount_pct for the fiscal year 2021 and in the Indian market.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628" y="7978573"/>
            <a:ext cx="16744672" cy="1056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Flipkart takes the crown! with the highest average pre-invoice discount percentage, boasting a remarkable 30.83%.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628" y="7165160"/>
            <a:ext cx="2019565" cy="5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  <a:spcBef>
                <a:spcPct val="0"/>
              </a:spcBef>
            </a:pPr>
            <a:r>
              <a:rPr lang="en-US" sz="3050">
                <a:solidFill>
                  <a:srgbClr val="FFFFFF"/>
                </a:solidFill>
                <a:latin typeface="Now Bold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4A2DED-F6E5-0112-C977-5F7AFCDF6B5D}"/>
              </a:ext>
            </a:extLst>
          </p:cNvPr>
          <p:cNvSpPr txBox="1"/>
          <p:nvPr/>
        </p:nvSpPr>
        <p:spPr>
          <a:xfrm>
            <a:off x="1524410" y="3844724"/>
            <a:ext cx="4055171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50" dirty="0">
                <a:solidFill>
                  <a:srgbClr val="FFFFFF"/>
                </a:solidFill>
                <a:latin typeface="Now Bold"/>
              </a:rPr>
              <a:t>OUTP</a:t>
            </a:r>
            <a:r>
              <a:rPr lang="en-IN" sz="3050" dirty="0">
                <a:solidFill>
                  <a:schemeClr val="bg1"/>
                </a:solidFill>
                <a:latin typeface="Now Bold"/>
              </a:rPr>
              <a:t>UT: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941317" y="952500"/>
            <a:ext cx="4822683" cy="8729741"/>
          </a:xfrm>
          <a:custGeom>
            <a:avLst/>
            <a:gdLst/>
            <a:ahLst/>
            <a:cxnLst/>
            <a:rect l="l" t="t" r="r" b="b"/>
            <a:pathLst>
              <a:path w="4943638" h="8729741">
                <a:moveTo>
                  <a:pt x="0" y="0"/>
                </a:moveTo>
                <a:lnTo>
                  <a:pt x="4943638" y="0"/>
                </a:lnTo>
                <a:lnTo>
                  <a:pt x="4943638" y="8729740"/>
                </a:lnTo>
                <a:lnTo>
                  <a:pt x="0" y="8729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35101" y="952500"/>
            <a:ext cx="10271115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Now"/>
              </a:rPr>
              <a:t>7. Get the complete report of the Gross sales amount for the customer “Atliq Exclusive” for each month . This analysis helps to get an idea of low and high-performing months and take strategic decisions.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2113" y="6495417"/>
            <a:ext cx="9428878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The lowest Gross sales total for both fiscal years is in March (2020).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The highest Gross sales total for both fiscal years is in November (2020).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FFFFFF"/>
              </a:solidFill>
              <a:latin typeface="No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82113" y="5600700"/>
            <a:ext cx="2019565" cy="5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  <a:spcBef>
                <a:spcPct val="0"/>
              </a:spcBef>
            </a:pPr>
            <a:r>
              <a:rPr lang="en-US" sz="3050" dirty="0">
                <a:solidFill>
                  <a:srgbClr val="FFFFFF"/>
                </a:solidFill>
                <a:latin typeface="Now Bold"/>
              </a:rPr>
              <a:t>Insights: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-4925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001000" y="3056444"/>
            <a:ext cx="5411987" cy="2888607"/>
          </a:xfrm>
          <a:custGeom>
            <a:avLst/>
            <a:gdLst/>
            <a:ahLst/>
            <a:cxnLst/>
            <a:rect l="l" t="t" r="r" b="b"/>
            <a:pathLst>
              <a:path w="5411987" h="2888607">
                <a:moveTo>
                  <a:pt x="0" y="0"/>
                </a:moveTo>
                <a:lnTo>
                  <a:pt x="5411987" y="0"/>
                </a:lnTo>
                <a:lnTo>
                  <a:pt x="5411987" y="2888606"/>
                </a:lnTo>
                <a:lnTo>
                  <a:pt x="0" y="2888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35101" y="952500"/>
            <a:ext cx="1299513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Now"/>
              </a:rPr>
              <a:t> 8. In which quarter of 2020, got the maximum total_sold_quantity?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760954"/>
            <a:ext cx="15582900" cy="1056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Outpacing all other quarters, Q1 2020 saw the highest total sales figure with a remarkable 7,005,619 units sold.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819900"/>
            <a:ext cx="2019565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  <a:spcBef>
                <a:spcPct val="0"/>
              </a:spcBef>
            </a:pPr>
            <a:r>
              <a:rPr lang="en-US" sz="3050" dirty="0">
                <a:solidFill>
                  <a:srgbClr val="FFFFFF"/>
                </a:solidFill>
                <a:latin typeface="Now Bold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F8156-7778-BCBC-D02B-E5DED635C8FF}"/>
              </a:ext>
            </a:extLst>
          </p:cNvPr>
          <p:cNvSpPr txBox="1"/>
          <p:nvPr/>
        </p:nvSpPr>
        <p:spPr>
          <a:xfrm>
            <a:off x="2514600" y="3969833"/>
            <a:ext cx="2667000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70"/>
              </a:lnSpc>
              <a:spcBef>
                <a:spcPct val="0"/>
              </a:spcBef>
            </a:pPr>
            <a:r>
              <a:rPr lang="en-US" sz="3050" dirty="0">
                <a:solidFill>
                  <a:srgbClr val="FFFFFF"/>
                </a:solidFill>
                <a:latin typeface="Now Bold"/>
              </a:rPr>
              <a:t>OUTPUT: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151" y="470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848600" y="2982306"/>
            <a:ext cx="7639149" cy="2480014"/>
          </a:xfrm>
          <a:custGeom>
            <a:avLst/>
            <a:gdLst/>
            <a:ahLst/>
            <a:cxnLst/>
            <a:rect l="l" t="t" r="r" b="b"/>
            <a:pathLst>
              <a:path w="7639149" h="2480014">
                <a:moveTo>
                  <a:pt x="0" y="0"/>
                </a:moveTo>
                <a:lnTo>
                  <a:pt x="7639149" y="0"/>
                </a:lnTo>
                <a:lnTo>
                  <a:pt x="7639149" y="2480014"/>
                </a:lnTo>
                <a:lnTo>
                  <a:pt x="0" y="24800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70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71664" y="1298712"/>
            <a:ext cx="16982936" cy="106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9.Which channel helped to bring more gross sales in the fiscal year 2021 and the percentage of contribution?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1664" y="6591300"/>
            <a:ext cx="16744672" cy="2133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In fiscal year 2021, the Retailer channel reigned supreme, driving the highest gross sales with a staggering ₹1924.17 million, accounting for a remarkable 73.22% of the total contribution.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FFFFFF"/>
              </a:solidFill>
              <a:latin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1664" y="5833535"/>
            <a:ext cx="2019565" cy="5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  <a:spcBef>
                <a:spcPct val="0"/>
              </a:spcBef>
            </a:pPr>
            <a:r>
              <a:rPr lang="en-US" sz="3050">
                <a:solidFill>
                  <a:srgbClr val="FFFFFF"/>
                </a:solidFill>
                <a:latin typeface="Now Bold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85BF4-812C-A22F-A064-88607F639DD7}"/>
              </a:ext>
            </a:extLst>
          </p:cNvPr>
          <p:cNvSpPr txBox="1"/>
          <p:nvPr/>
        </p:nvSpPr>
        <p:spPr>
          <a:xfrm>
            <a:off x="1781446" y="3891773"/>
            <a:ext cx="4055171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50" dirty="0">
                <a:solidFill>
                  <a:srgbClr val="FFFFFF"/>
                </a:solidFill>
                <a:latin typeface="Now Bold"/>
              </a:rPr>
              <a:t>OUTP</a:t>
            </a:r>
            <a:r>
              <a:rPr lang="en-IN" sz="3050" dirty="0">
                <a:solidFill>
                  <a:schemeClr val="bg1"/>
                </a:solidFill>
                <a:latin typeface="Now Bold"/>
              </a:rPr>
              <a:t>UT: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67720" y="2310613"/>
            <a:ext cx="13737128" cy="5665774"/>
          </a:xfrm>
          <a:custGeom>
            <a:avLst/>
            <a:gdLst/>
            <a:ahLst/>
            <a:cxnLst/>
            <a:rect l="l" t="t" r="r" b="b"/>
            <a:pathLst>
              <a:path w="13737128" h="5665774">
                <a:moveTo>
                  <a:pt x="0" y="0"/>
                </a:moveTo>
                <a:lnTo>
                  <a:pt x="13737128" y="0"/>
                </a:lnTo>
                <a:lnTo>
                  <a:pt x="13737128" y="5665774"/>
                </a:lnTo>
                <a:lnTo>
                  <a:pt x="0" y="56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52500"/>
            <a:ext cx="162306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Now"/>
              </a:rPr>
              <a:t>10. Get the Top 3 products in each division that have a high total_sold_quantity in the fiscal_year 2021?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7599" y="8420100"/>
            <a:ext cx="16230600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w"/>
              </a:rPr>
              <a:t>Across all divisions, a remarkable feat occurs – at least one product with diverse variants claims two spots in the top three best-selling products each time.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FFFFFF"/>
              </a:solidFill>
              <a:latin typeface="N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25236" y="5086350"/>
            <a:ext cx="6437528" cy="49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925">
                <a:solidFill>
                  <a:srgbClr val="B100E8"/>
                </a:solidFill>
                <a:latin typeface="Now Bold"/>
              </a:rPr>
              <a:t>For watching this presentation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8731" y="3627182"/>
            <a:ext cx="11370537" cy="138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72463" y="5988177"/>
            <a:ext cx="3762016" cy="487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0"/>
              </a:lnSpc>
              <a:spcBef>
                <a:spcPct val="0"/>
              </a:spcBef>
            </a:pPr>
            <a:r>
              <a:rPr lang="en-US" sz="2850" dirty="0">
                <a:solidFill>
                  <a:srgbClr val="FFFFFF"/>
                </a:solidFill>
                <a:latin typeface="Poppins Semi-Bold"/>
              </a:rPr>
              <a:t>Sai Dhanush</a:t>
            </a:r>
          </a:p>
        </p:txBody>
      </p:sp>
      <p:sp>
        <p:nvSpPr>
          <p:cNvPr id="9" name="Freeform 9">
            <a:hlinkClick r:id="rId3"/>
          </p:cNvPr>
          <p:cNvSpPr/>
          <p:nvPr/>
        </p:nvSpPr>
        <p:spPr>
          <a:xfrm>
            <a:off x="10668000" y="5940534"/>
            <a:ext cx="613446" cy="613446"/>
          </a:xfrm>
          <a:custGeom>
            <a:avLst/>
            <a:gdLst/>
            <a:ahLst/>
            <a:cxnLst/>
            <a:rect l="l" t="t" r="r" b="b"/>
            <a:pathLst>
              <a:path w="613446" h="613446">
                <a:moveTo>
                  <a:pt x="0" y="0"/>
                </a:moveTo>
                <a:lnTo>
                  <a:pt x="613446" y="0"/>
                </a:lnTo>
                <a:lnTo>
                  <a:pt x="613446" y="613446"/>
                </a:lnTo>
                <a:lnTo>
                  <a:pt x="0" y="6134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9936" y="933450"/>
            <a:ext cx="17488127" cy="888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73"/>
              </a:lnSpc>
            </a:pPr>
            <a:r>
              <a:rPr lang="en-US" sz="5160" dirty="0">
                <a:solidFill>
                  <a:srgbClr val="048AFF"/>
                </a:solidFill>
                <a:latin typeface="Now Bold"/>
              </a:rPr>
              <a:t>OBJECTIVE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9936" y="2660004"/>
            <a:ext cx="17488127" cy="6062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79183" lvl="1" indent="-339592">
              <a:lnSpc>
                <a:spcPts val="5253"/>
              </a:lnSpc>
              <a:buFont typeface="Arial"/>
              <a:buChar char="•"/>
            </a:pPr>
            <a:r>
              <a:rPr lang="en-US" sz="3145" dirty="0" err="1">
                <a:solidFill>
                  <a:srgbClr val="FFFFFF"/>
                </a:solidFill>
                <a:latin typeface="DM Sans"/>
              </a:rPr>
              <a:t>Atliq</a:t>
            </a:r>
            <a:r>
              <a:rPr lang="en-US" sz="3145" dirty="0">
                <a:solidFill>
                  <a:srgbClr val="FFFFFF"/>
                </a:solidFill>
                <a:latin typeface="DM Sans"/>
              </a:rPr>
              <a:t> Hardware (imaginary company) is one of the leading computer hardware producers in India and well expanded in other countries too.</a:t>
            </a:r>
          </a:p>
          <a:p>
            <a:pPr marL="679183" lvl="1" indent="-339592">
              <a:lnSpc>
                <a:spcPts val="5253"/>
              </a:lnSpc>
              <a:buFont typeface="Arial"/>
              <a:buChar char="•"/>
            </a:pPr>
            <a:r>
              <a:rPr lang="en-US" sz="3145" dirty="0">
                <a:solidFill>
                  <a:srgbClr val="FFFFFF"/>
                </a:solidFill>
                <a:latin typeface="DM Sans"/>
              </a:rPr>
              <a:t>However, the management noticed that they do not get enough insights to make quick decisions.</a:t>
            </a:r>
          </a:p>
          <a:p>
            <a:pPr marL="679183" lvl="1" indent="-339592">
              <a:lnSpc>
                <a:spcPts val="5253"/>
              </a:lnSpc>
              <a:buFont typeface="Arial"/>
              <a:buChar char="•"/>
            </a:pPr>
            <a:r>
              <a:rPr lang="en-US" sz="3145" dirty="0">
                <a:solidFill>
                  <a:srgbClr val="FFFFFF"/>
                </a:solidFill>
                <a:latin typeface="DM Sans"/>
              </a:rPr>
              <a:t> They want to expand their data analytics team by adding several junior data analysts. </a:t>
            </a:r>
          </a:p>
          <a:p>
            <a:pPr marL="679183" lvl="1" indent="-339592">
              <a:lnSpc>
                <a:spcPts val="5253"/>
              </a:lnSpc>
              <a:buFont typeface="Arial"/>
              <a:buChar char="•"/>
            </a:pPr>
            <a:r>
              <a:rPr lang="en-US" sz="3145" dirty="0">
                <a:solidFill>
                  <a:srgbClr val="FFFFFF"/>
                </a:solidFill>
                <a:latin typeface="DM Sans"/>
              </a:rPr>
              <a:t>Tony Sharma, their data analytics director wanted to hire someone who is good at both tech and soft skills</a:t>
            </a:r>
          </a:p>
          <a:p>
            <a:pPr marL="679183" lvl="1" indent="-339592">
              <a:lnSpc>
                <a:spcPts val="5253"/>
              </a:lnSpc>
              <a:buFont typeface="Arial"/>
              <a:buChar char="•"/>
            </a:pPr>
            <a:r>
              <a:rPr lang="en-US" sz="3145" dirty="0">
                <a:solidFill>
                  <a:srgbClr val="FFFFFF"/>
                </a:solidFill>
                <a:latin typeface="DM Sans"/>
              </a:rPr>
              <a:t>Hence, he decided to conduct a SQL challenge which will help him understand both the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11400" y="4332023"/>
            <a:ext cx="1542226" cy="1542226"/>
          </a:xfrm>
          <a:custGeom>
            <a:avLst/>
            <a:gdLst/>
            <a:ahLst/>
            <a:cxnLst/>
            <a:rect l="l" t="t" r="r" b="b"/>
            <a:pathLst>
              <a:path w="1542226" h="1542226">
                <a:moveTo>
                  <a:pt x="0" y="0"/>
                </a:moveTo>
                <a:lnTo>
                  <a:pt x="1542226" y="0"/>
                </a:lnTo>
                <a:lnTo>
                  <a:pt x="1542226" y="1542226"/>
                </a:lnTo>
                <a:lnTo>
                  <a:pt x="0" y="15422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352414" y="4494037"/>
            <a:ext cx="1849224" cy="1218197"/>
          </a:xfrm>
          <a:custGeom>
            <a:avLst/>
            <a:gdLst/>
            <a:ahLst/>
            <a:cxnLst/>
            <a:rect l="l" t="t" r="r" b="b"/>
            <a:pathLst>
              <a:path w="1849224" h="1218197">
                <a:moveTo>
                  <a:pt x="0" y="0"/>
                </a:moveTo>
                <a:lnTo>
                  <a:pt x="1849224" y="0"/>
                </a:lnTo>
                <a:lnTo>
                  <a:pt x="1849224" y="1218197"/>
                </a:lnTo>
                <a:lnTo>
                  <a:pt x="0" y="1218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39873" y="2412771"/>
            <a:ext cx="8624346" cy="7189583"/>
          </a:xfrm>
          <a:custGeom>
            <a:avLst/>
            <a:gdLst/>
            <a:ahLst/>
            <a:cxnLst/>
            <a:rect l="l" t="t" r="r" b="b"/>
            <a:pathLst>
              <a:path w="8624346" h="7189583">
                <a:moveTo>
                  <a:pt x="0" y="0"/>
                </a:moveTo>
                <a:lnTo>
                  <a:pt x="8624346" y="0"/>
                </a:lnTo>
                <a:lnTo>
                  <a:pt x="8624346" y="7189583"/>
                </a:lnTo>
                <a:lnTo>
                  <a:pt x="0" y="7189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885758"/>
            <a:ext cx="16421100" cy="888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73"/>
              </a:lnSpc>
            </a:pPr>
            <a:r>
              <a:rPr lang="en-US" sz="5160" dirty="0">
                <a:solidFill>
                  <a:srgbClr val="048AFF"/>
                </a:solidFill>
                <a:latin typeface="Now Bold"/>
              </a:rPr>
              <a:t>Data Requests and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7527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85800" y="4325396"/>
            <a:ext cx="16916400" cy="1636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88"/>
              </a:lnSpc>
            </a:pPr>
            <a:r>
              <a:rPr lang="en-US" sz="9560" dirty="0">
                <a:solidFill>
                  <a:srgbClr val="048AFF"/>
                </a:solidFill>
                <a:latin typeface="Now Bold"/>
              </a:rPr>
              <a:t>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706811" y="2442544"/>
            <a:ext cx="8759560" cy="6394744"/>
          </a:xfrm>
          <a:custGeom>
            <a:avLst/>
            <a:gdLst/>
            <a:ahLst/>
            <a:cxnLst/>
            <a:rect l="l" t="t" r="r" b="b"/>
            <a:pathLst>
              <a:path w="8759560" h="6394744">
                <a:moveTo>
                  <a:pt x="0" y="0"/>
                </a:moveTo>
                <a:lnTo>
                  <a:pt x="8759560" y="0"/>
                </a:lnTo>
                <a:lnTo>
                  <a:pt x="8759560" y="6394744"/>
                </a:lnTo>
                <a:lnTo>
                  <a:pt x="0" y="6394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825" r="-2023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791302" y="3438150"/>
            <a:ext cx="2834489" cy="5820150"/>
          </a:xfrm>
          <a:custGeom>
            <a:avLst/>
            <a:gdLst/>
            <a:ahLst/>
            <a:cxnLst/>
            <a:rect l="l" t="t" r="r" b="b"/>
            <a:pathLst>
              <a:path w="2834489" h="5820150">
                <a:moveTo>
                  <a:pt x="0" y="0"/>
                </a:moveTo>
                <a:lnTo>
                  <a:pt x="2834489" y="0"/>
                </a:lnTo>
                <a:lnTo>
                  <a:pt x="2834489" y="5820150"/>
                </a:lnTo>
                <a:lnTo>
                  <a:pt x="0" y="5820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21629" y="1375744"/>
            <a:ext cx="7461230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1. Provide the list of markets in which customer "</a:t>
            </a:r>
            <a:r>
              <a:rPr lang="en-US" sz="3000" dirty="0" err="1">
                <a:solidFill>
                  <a:srgbClr val="FFFFFF"/>
                </a:solidFill>
                <a:latin typeface="Now"/>
              </a:rPr>
              <a:t>Atliq</a:t>
            </a:r>
            <a:r>
              <a:rPr lang="en-US" sz="3000" dirty="0">
                <a:solidFill>
                  <a:srgbClr val="FFFFFF"/>
                </a:solidFill>
                <a:latin typeface="Now"/>
              </a:rPr>
              <a:t> Exclusive" operates its business in the APAC region.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FFFFFF"/>
              </a:solidFill>
              <a:latin typeface="N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571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10200" y="3891096"/>
            <a:ext cx="10601867" cy="1394129"/>
          </a:xfrm>
          <a:custGeom>
            <a:avLst/>
            <a:gdLst/>
            <a:ahLst/>
            <a:cxnLst/>
            <a:rect l="l" t="t" r="r" b="b"/>
            <a:pathLst>
              <a:path w="10601867" h="1394129">
                <a:moveTo>
                  <a:pt x="0" y="0"/>
                </a:moveTo>
                <a:lnTo>
                  <a:pt x="10601867" y="0"/>
                </a:lnTo>
                <a:lnTo>
                  <a:pt x="10601867" y="1394129"/>
                </a:lnTo>
                <a:lnTo>
                  <a:pt x="0" y="1394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90" t="-4551" r="-2086" b="-231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21629" y="1445933"/>
            <a:ext cx="16551971" cy="5174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 2.What is the percentage of unique product increase in 2021 vs. 2020?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8063278"/>
            <a:ext cx="16344900" cy="1056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Over the course of 2021, </a:t>
            </a:r>
            <a:r>
              <a:rPr lang="en-US" sz="3000" dirty="0" err="1">
                <a:solidFill>
                  <a:srgbClr val="FFFFFF"/>
                </a:solidFill>
                <a:latin typeface="Now"/>
              </a:rPr>
              <a:t>AtliQ</a:t>
            </a:r>
            <a:r>
              <a:rPr lang="en-US" sz="3000" dirty="0">
                <a:solidFill>
                  <a:srgbClr val="FFFFFF"/>
                </a:solidFill>
                <a:latin typeface="Now"/>
              </a:rPr>
              <a:t> Hardware elevated their product range from 245 to 334, signaling a commendable 36% growth.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7212940"/>
            <a:ext cx="2019565" cy="5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  <a:spcBef>
                <a:spcPct val="0"/>
              </a:spcBef>
            </a:pPr>
            <a:r>
              <a:rPr lang="en-US" sz="3050" dirty="0">
                <a:solidFill>
                  <a:srgbClr val="FFFFFF"/>
                </a:solidFill>
                <a:latin typeface="Now Bold"/>
              </a:rPr>
              <a:t>Insights: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EC7CA-241F-5703-1F6D-3BD749F388F7}"/>
              </a:ext>
            </a:extLst>
          </p:cNvPr>
          <p:cNvSpPr txBox="1"/>
          <p:nvPr/>
        </p:nvSpPr>
        <p:spPr>
          <a:xfrm>
            <a:off x="821629" y="4307315"/>
            <a:ext cx="4055171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50" dirty="0">
                <a:solidFill>
                  <a:srgbClr val="FFFFFF"/>
                </a:solidFill>
                <a:latin typeface="Now Bold"/>
              </a:rPr>
              <a:t>OUTP</a:t>
            </a:r>
            <a:r>
              <a:rPr lang="en-IN" sz="3050" dirty="0">
                <a:solidFill>
                  <a:schemeClr val="bg1"/>
                </a:solidFill>
                <a:latin typeface="Now Bold"/>
              </a:rPr>
              <a:t>UT: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-2017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012995" y="2640130"/>
            <a:ext cx="4512371" cy="3689360"/>
          </a:xfrm>
          <a:custGeom>
            <a:avLst/>
            <a:gdLst/>
            <a:ahLst/>
            <a:cxnLst/>
            <a:rect l="l" t="t" r="r" b="b"/>
            <a:pathLst>
              <a:path w="4512371" h="3689360">
                <a:moveTo>
                  <a:pt x="0" y="0"/>
                </a:moveTo>
                <a:lnTo>
                  <a:pt x="4512371" y="0"/>
                </a:lnTo>
                <a:lnTo>
                  <a:pt x="4512371" y="3689359"/>
                </a:lnTo>
                <a:lnTo>
                  <a:pt x="0" y="3689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791951"/>
            <a:ext cx="16480963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Now"/>
              </a:rPr>
              <a:t>3. Provide a report with all the unique product counts for each segment and sort them in descending order of product counts. The final output contains 2 fields, segment , product_count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7287603"/>
            <a:ext cx="16040100" cy="1594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While </a:t>
            </a:r>
            <a:r>
              <a:rPr lang="en-US" sz="3000" dirty="0" err="1">
                <a:solidFill>
                  <a:srgbClr val="FFFFFF"/>
                </a:solidFill>
                <a:latin typeface="Now"/>
              </a:rPr>
              <a:t>Atliq</a:t>
            </a:r>
            <a:r>
              <a:rPr lang="en-US" sz="3000" dirty="0">
                <a:solidFill>
                  <a:srgbClr val="FFFFFF"/>
                </a:solidFill>
                <a:latin typeface="Now"/>
              </a:rPr>
              <a:t> Hardware boasts a strong lineup in notebooks, peripherals, and accessories, they should consider venturing into desktops, storage, and networking to truly cater to all tech needs.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6607118"/>
            <a:ext cx="2019565" cy="5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  <a:spcBef>
                <a:spcPct val="0"/>
              </a:spcBef>
            </a:pPr>
            <a:r>
              <a:rPr lang="en-US" sz="3050">
                <a:solidFill>
                  <a:srgbClr val="FFFFFF"/>
                </a:solidFill>
                <a:latin typeface="Now Bold"/>
              </a:rPr>
              <a:t>Insights: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AB5C96-C20B-654A-6C20-A9A5238789A7}"/>
              </a:ext>
            </a:extLst>
          </p:cNvPr>
          <p:cNvSpPr txBox="1"/>
          <p:nvPr/>
        </p:nvSpPr>
        <p:spPr>
          <a:xfrm>
            <a:off x="1752600" y="3947622"/>
            <a:ext cx="4055171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50" dirty="0">
                <a:solidFill>
                  <a:srgbClr val="FFFFFF"/>
                </a:solidFill>
                <a:latin typeface="Now Bold"/>
              </a:rPr>
              <a:t>OUTP</a:t>
            </a:r>
            <a:r>
              <a:rPr lang="en-IN" sz="3050" dirty="0">
                <a:solidFill>
                  <a:schemeClr val="bg1"/>
                </a:solidFill>
                <a:latin typeface="Now Bold"/>
              </a:rPr>
              <a:t>UT: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248400" y="2532011"/>
            <a:ext cx="8398396" cy="2858093"/>
          </a:xfrm>
          <a:custGeom>
            <a:avLst/>
            <a:gdLst/>
            <a:ahLst/>
            <a:cxnLst/>
            <a:rect l="l" t="t" r="r" b="b"/>
            <a:pathLst>
              <a:path w="8398396" h="2858093">
                <a:moveTo>
                  <a:pt x="0" y="0"/>
                </a:moveTo>
                <a:lnTo>
                  <a:pt x="8398396" y="0"/>
                </a:lnTo>
                <a:lnTo>
                  <a:pt x="8398396" y="2858093"/>
                </a:lnTo>
                <a:lnTo>
                  <a:pt x="0" y="2858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9344" y="952500"/>
            <a:ext cx="1633748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Now"/>
              </a:rPr>
              <a:t> 4.Which segment had the most increase in unique products in 2021 vs 2020?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9344" y="7286554"/>
            <a:ext cx="16337484" cy="1056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Accessories led the charge with 34 new products added to their lineup in 2021, representing a significant 34-point jump over 2020.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9344" y="6436216"/>
            <a:ext cx="2019565" cy="5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  <a:spcBef>
                <a:spcPct val="0"/>
              </a:spcBef>
            </a:pPr>
            <a:r>
              <a:rPr lang="en-US" sz="3050">
                <a:solidFill>
                  <a:srgbClr val="FFFFFF"/>
                </a:solidFill>
                <a:latin typeface="Now Bold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673EA-1084-07DF-9F62-A529343BE981}"/>
              </a:ext>
            </a:extLst>
          </p:cNvPr>
          <p:cNvSpPr txBox="1"/>
          <p:nvPr/>
        </p:nvSpPr>
        <p:spPr>
          <a:xfrm>
            <a:off x="1431616" y="3581954"/>
            <a:ext cx="4055171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50" dirty="0">
                <a:solidFill>
                  <a:srgbClr val="FFFFFF"/>
                </a:solidFill>
                <a:latin typeface="Now Bold"/>
              </a:rPr>
              <a:t>OUTP</a:t>
            </a:r>
            <a:r>
              <a:rPr lang="en-IN" sz="3050" dirty="0">
                <a:solidFill>
                  <a:schemeClr val="bg1"/>
                </a:solidFill>
                <a:latin typeface="Now Bold"/>
              </a:rPr>
              <a:t>UT: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86400" y="3242840"/>
            <a:ext cx="10493230" cy="1694559"/>
          </a:xfrm>
          <a:custGeom>
            <a:avLst/>
            <a:gdLst/>
            <a:ahLst/>
            <a:cxnLst/>
            <a:rect l="l" t="t" r="r" b="b"/>
            <a:pathLst>
              <a:path w="10493230" h="1694559">
                <a:moveTo>
                  <a:pt x="0" y="0"/>
                </a:moveTo>
                <a:lnTo>
                  <a:pt x="10493230" y="0"/>
                </a:lnTo>
                <a:lnTo>
                  <a:pt x="10493230" y="1694559"/>
                </a:lnTo>
                <a:lnTo>
                  <a:pt x="0" y="1694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39344" y="1207788"/>
            <a:ext cx="14548256" cy="5174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5. Get the products that have the highest and lowest manufacturing costs.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9344" y="7124700"/>
            <a:ext cx="16758056" cy="1594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ow"/>
              </a:rPr>
              <a:t>The Allin1 Gen 2 reigns supreme in terms of manufacturing cost, while the Master wired x1 </a:t>
            </a:r>
            <a:r>
              <a:rPr lang="en-US" sz="3000" dirty="0" err="1">
                <a:solidFill>
                  <a:srgbClr val="FFFFFF"/>
                </a:solidFill>
                <a:latin typeface="Now"/>
              </a:rPr>
              <a:t>Ms</a:t>
            </a:r>
            <a:r>
              <a:rPr lang="en-US" sz="3000" dirty="0">
                <a:solidFill>
                  <a:srgbClr val="FFFFFF"/>
                </a:solidFill>
                <a:latin typeface="Now"/>
              </a:rPr>
              <a:t> reigns </a:t>
            </a:r>
            <a:r>
              <a:rPr lang="en-US" sz="3000" dirty="0" err="1">
                <a:solidFill>
                  <a:srgbClr val="FFFFFF"/>
                </a:solidFill>
                <a:latin typeface="Now"/>
              </a:rPr>
              <a:t>itakes</a:t>
            </a:r>
            <a:r>
              <a:rPr lang="en-US" sz="3000" dirty="0">
                <a:solidFill>
                  <a:srgbClr val="FFFFFF"/>
                </a:solidFill>
                <a:latin typeface="Now"/>
              </a:rPr>
              <a:t> the bottom rung.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FFFFFF"/>
              </a:solidFill>
              <a:latin typeface="Now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344" y="6493267"/>
            <a:ext cx="2019565" cy="5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  <a:spcBef>
                <a:spcPct val="0"/>
              </a:spcBef>
            </a:pPr>
            <a:r>
              <a:rPr lang="en-US" sz="3050">
                <a:solidFill>
                  <a:srgbClr val="FFFFFF"/>
                </a:solidFill>
                <a:latin typeface="Now Bold"/>
              </a:rPr>
              <a:t>Insights: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B4E17-D738-2B9D-EFDB-AEA15CE3BBE4}"/>
              </a:ext>
            </a:extLst>
          </p:cNvPr>
          <p:cNvSpPr txBox="1"/>
          <p:nvPr/>
        </p:nvSpPr>
        <p:spPr>
          <a:xfrm>
            <a:off x="2057400" y="3787365"/>
            <a:ext cx="4055171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50" dirty="0">
                <a:solidFill>
                  <a:srgbClr val="FFFFFF"/>
                </a:solidFill>
                <a:latin typeface="Now Bold"/>
              </a:rPr>
              <a:t>OUTP</a:t>
            </a:r>
            <a:r>
              <a:rPr lang="en-IN" sz="3050" dirty="0">
                <a:solidFill>
                  <a:schemeClr val="bg1"/>
                </a:solidFill>
                <a:latin typeface="Now Bold"/>
              </a:rPr>
              <a:t>UT: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628</Words>
  <Application>Microsoft Office PowerPoint</Application>
  <PresentationFormat>Custom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Inter Semi-Bold</vt:lpstr>
      <vt:lpstr>Calibri</vt:lpstr>
      <vt:lpstr>Arial</vt:lpstr>
      <vt:lpstr>DM Sans</vt:lpstr>
      <vt:lpstr>Now Bold</vt:lpstr>
      <vt:lpstr>Now</vt:lpstr>
      <vt:lpstr>Poppins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Blue Professional Technology Business Project Presentation</dc:title>
  <dc:creator>geethika s</dc:creator>
  <cp:lastModifiedBy>Sai Dhanush</cp:lastModifiedBy>
  <cp:revision>7</cp:revision>
  <dcterms:created xsi:type="dcterms:W3CDTF">2006-08-16T00:00:00Z</dcterms:created>
  <dcterms:modified xsi:type="dcterms:W3CDTF">2024-04-20T06:05:58Z</dcterms:modified>
  <dc:identifier>DAF21Lwle4o</dc:identifier>
</cp:coreProperties>
</file>