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63" r:id="rId5"/>
    <p:sldId id="260" r:id="rId6"/>
    <p:sldId id="264" r:id="rId7"/>
    <p:sldId id="261" r:id="rId8"/>
    <p:sldId id="266" r:id="rId9"/>
    <p:sldId id="265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D5D0E-E913-4589-94EB-2EC6463EA04E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0B7E4-9466-44DB-A581-2EAA2A6D8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704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6A00-7521-4636-A9F8-9CD9471A6739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0242-2CE3-4D63-AE88-3AA804FE5A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34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6A00-7521-4636-A9F8-9CD9471A6739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0242-2CE3-4D63-AE88-3AA804FE5A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894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6A00-7521-4636-A9F8-9CD9471A6739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0242-2CE3-4D63-AE88-3AA804FE5A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122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6A00-7521-4636-A9F8-9CD9471A6739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0242-2CE3-4D63-AE88-3AA804FE5A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351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6A00-7521-4636-A9F8-9CD9471A6739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0242-2CE3-4D63-AE88-3AA804FE5A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415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6A00-7521-4636-A9F8-9CD9471A6739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0242-2CE3-4D63-AE88-3AA804FE5A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941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6A00-7521-4636-A9F8-9CD9471A6739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0242-2CE3-4D63-AE88-3AA804FE5A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938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6A00-7521-4636-A9F8-9CD9471A6739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0242-2CE3-4D63-AE88-3AA804FE5A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748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6A00-7521-4636-A9F8-9CD9471A6739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0242-2CE3-4D63-AE88-3AA804FE5A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63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6A00-7521-4636-A9F8-9CD9471A6739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0242-2CE3-4D63-AE88-3AA804FE5A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789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6A00-7521-4636-A9F8-9CD9471A6739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0242-2CE3-4D63-AE88-3AA804FE5A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073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6A00-7521-4636-A9F8-9CD9471A6739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0242-2CE3-4D63-AE88-3AA804FE5A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32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6A00-7521-4636-A9F8-9CD9471A6739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0242-2CE3-4D63-AE88-3AA804FE5A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113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6A00-7521-4636-A9F8-9CD9471A6739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0242-2CE3-4D63-AE88-3AA804FE5A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77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6A00-7521-4636-A9F8-9CD9471A6739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0242-2CE3-4D63-AE88-3AA804FE5A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626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6A00-7521-4636-A9F8-9CD9471A6739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0242-2CE3-4D63-AE88-3AA804FE5A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84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73756A00-7521-4636-A9F8-9CD9471A6739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D360242-2CE3-4D63-AE88-3AA804FE5A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07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3756A00-7521-4636-A9F8-9CD9471A6739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D360242-2CE3-4D63-AE88-3AA804FE5A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967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9EDB7F-363E-2DAA-D5E9-3CBC174E9190}"/>
              </a:ext>
            </a:extLst>
          </p:cNvPr>
          <p:cNvSpPr txBox="1"/>
          <p:nvPr/>
        </p:nvSpPr>
        <p:spPr>
          <a:xfrm>
            <a:off x="673768" y="1838425"/>
            <a:ext cx="111420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Consumer Goods Ad hoc Insights SQL Project</a:t>
            </a:r>
          </a:p>
          <a:p>
            <a:pPr algn="ctr"/>
            <a:r>
              <a:rPr lang="en-IN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Presented By: Sai Dhanush</a:t>
            </a:r>
            <a:endParaRPr lang="en-IN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273B15-7573-E51D-CD5C-FA5454FF0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533" y="5081338"/>
            <a:ext cx="1478279" cy="14782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78EF4B-9386-1D80-3850-487D6F0FC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13" y="5173950"/>
            <a:ext cx="1329808" cy="129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229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9679AA-0B8B-CDF6-B23C-8DFC4223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99448"/>
            <a:ext cx="9905998" cy="776438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Request 6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C6062C-6B11-42EF-D827-C43FF07A8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09037"/>
            <a:ext cx="9905998" cy="5438272"/>
          </a:xfrm>
        </p:spPr>
        <p:txBody>
          <a:bodyPr anchor="t"/>
          <a:lstStyle/>
          <a:p>
            <a:pPr marL="0" indent="0">
              <a:spcAft>
                <a:spcPts val="0"/>
              </a:spcAft>
              <a:buNone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Generate a report which contains the top 5 customers who received an average high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pre_invoice_discount_pct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the fiscal year 2021 and in the Indian market. The final output contains these fields: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customer_code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customer,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average_discount_percentage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Aft>
                <a:spcPts val="0"/>
              </a:spcAft>
              <a:buNone/>
            </a:pPr>
            <a:endParaRPr lang="en-US" sz="32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indent="0">
              <a:spcAft>
                <a:spcPts val="0"/>
              </a:spcAft>
              <a:buNone/>
            </a:pPr>
            <a:endParaRPr lang="en-US" sz="32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3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Output: </a:t>
            </a:r>
            <a:endParaRPr lang="en-IN" sz="32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B97E31-592C-478A-080B-465EC7BE7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571" y="3679733"/>
            <a:ext cx="6149524" cy="23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718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489C70-2A7B-0BE9-6861-7E77A3E09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7050"/>
            <a:ext cx="9905998" cy="978568"/>
          </a:xfrm>
        </p:spPr>
        <p:txBody>
          <a:bodyPr/>
          <a:lstStyle/>
          <a:p>
            <a:pPr algn="ctr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Conversion of output to visual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6DEEE504-DB11-C2D5-3944-F66DB352BA70}"/>
              </a:ext>
            </a:extLst>
          </p:cNvPr>
          <p:cNvSpPr txBox="1">
            <a:spLocks/>
          </p:cNvSpPr>
          <p:nvPr/>
        </p:nvSpPr>
        <p:spPr>
          <a:xfrm>
            <a:off x="6949440" y="1703672"/>
            <a:ext cx="4995512" cy="4198364"/>
          </a:xfrm>
          <a:prstGeom prst="rect">
            <a:avLst/>
          </a:prstGeom>
        </p:spPr>
        <p:txBody>
          <a:bodyPr anchor="t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IN" sz="24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Insights</a:t>
            </a:r>
          </a:p>
          <a:p>
            <a:pPr marL="0" indent="0">
              <a:buFont typeface="Arial"/>
              <a:buNone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Flipkart received the highest average discount which is 30.83% and amazon received the lowest average discount of 29.33% among our top 5 customers in the fiscal year 2021.</a:t>
            </a:r>
          </a:p>
          <a:p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671436-0433-9F4B-CA5A-FCCF165AF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48" y="1703670"/>
            <a:ext cx="6558013" cy="419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06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9679AA-0B8B-CDF6-B23C-8DFC4223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75862"/>
            <a:ext cx="9905998" cy="624214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Request 7													output: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C6062C-6B11-42EF-D827-C43FF07A8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373" y="1302946"/>
            <a:ext cx="11144077" cy="4971374"/>
          </a:xfrm>
        </p:spPr>
        <p:txBody>
          <a:bodyPr numCol="2" anchor="t">
            <a:normAutofit/>
          </a:bodyPr>
          <a:lstStyle/>
          <a:p>
            <a:pPr marL="457200" lvl="1" indent="0">
              <a:spcAft>
                <a:spcPts val="0"/>
              </a:spcAft>
              <a:buNone/>
            </a:pPr>
            <a:r>
              <a:rPr lang="en-US" sz="3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 the complete report of the Gross sales amount for the customer “</a:t>
            </a: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Atliq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Exclusive” for each month. This analysis helps to get an idea of low and high-performing months and take strategic decisions. The final report contains these columns: Month Year , Gross sales Amount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E6B8ED-1013-0575-FA90-4EFA359E0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135" y="1367879"/>
            <a:ext cx="3080047" cy="484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306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489C70-2A7B-0BE9-6861-7E77A3E09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78568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Conversion of output to visual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C057FE-A733-E956-984D-DEB3F4CF6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90" y="2095032"/>
            <a:ext cx="6636704" cy="399776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074BA7-E8FF-D6A7-2CB7-34880C2DE675}"/>
              </a:ext>
            </a:extLst>
          </p:cNvPr>
          <p:cNvSpPr txBox="1">
            <a:spLocks/>
          </p:cNvSpPr>
          <p:nvPr/>
        </p:nvSpPr>
        <p:spPr>
          <a:xfrm>
            <a:off x="7196488" y="1665172"/>
            <a:ext cx="4995512" cy="4947384"/>
          </a:xfrm>
          <a:prstGeom prst="rect">
            <a:avLst/>
          </a:prstGeom>
        </p:spPr>
        <p:txBody>
          <a:bodyPr anchor="t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IN" sz="24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Nov 2020 had the highest gross sales and the reason was due to Diwali sale</a:t>
            </a: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lowest gross sales was during march 2020.</a:t>
            </a: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Comparing fiscal year 2020 and 2021, gross sales increased tremendously in 2021 with the highest gross sale amount of 20 million dollars.</a:t>
            </a:r>
          </a:p>
          <a:p>
            <a:endParaRPr lang="en-IN" sz="2800" dirty="0"/>
          </a:p>
          <a:p>
            <a:endParaRPr lang="en-IN" sz="28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23831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9679AA-0B8B-CDF6-B23C-8DFC4223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15636"/>
            <a:ext cx="9905998" cy="720437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Request 8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C6062C-6B11-42EF-D827-C43FF07A8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09037"/>
            <a:ext cx="9905998" cy="5255392"/>
          </a:xfrm>
        </p:spPr>
        <p:txBody>
          <a:bodyPr anchor="t">
            <a:norm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which quarter of 2020, got the maximum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total_sold_quantity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 The final output contains these fields sorted by the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total_sold_quantity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Quarter,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total_sold_quantity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Aft>
                <a:spcPts val="0"/>
              </a:spcAft>
              <a:buNone/>
            </a:pPr>
            <a:endParaRPr lang="en-US" sz="32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3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            Output: </a:t>
            </a:r>
            <a:endParaRPr lang="en-IN" sz="32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BCE50F-3727-6821-B44D-4A5392526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773" y="3159933"/>
            <a:ext cx="4897638" cy="209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788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489C70-2A7B-0BE9-6861-7E77A3E09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74072"/>
            <a:ext cx="9905998" cy="978568"/>
          </a:xfrm>
        </p:spPr>
        <p:txBody>
          <a:bodyPr/>
          <a:lstStyle/>
          <a:p>
            <a:pPr algn="ctr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Conversion of output to visual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9E5278-FB39-AEE9-0DE7-675A4DEF1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38" y="1982804"/>
            <a:ext cx="6238037" cy="4611960"/>
          </a:xfrm>
          <a:prstGeom prst="rect">
            <a:avLst/>
          </a:prstGeom>
        </p:spPr>
      </p:pic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2ABCDF9A-0266-0AD5-BCD9-8494E3A80E38}"/>
              </a:ext>
            </a:extLst>
          </p:cNvPr>
          <p:cNvSpPr txBox="1">
            <a:spLocks/>
          </p:cNvSpPr>
          <p:nvPr/>
        </p:nvSpPr>
        <p:spPr>
          <a:xfrm>
            <a:off x="6949440" y="1703671"/>
            <a:ext cx="4995512" cy="4891093"/>
          </a:xfrm>
          <a:prstGeom prst="rect">
            <a:avLst/>
          </a:prstGeom>
        </p:spPr>
        <p:txBody>
          <a:bodyPr anchor="t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IN" sz="24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</a:t>
            </a: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Quarter 1 which consists of months September, November and December had the highest quantities sold for the fiscal year 2020. the reason could be Diwali festival during the November month.</a:t>
            </a: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Quarter 3 had the least sold quantities for the fiscal year 2020 but we had a good recovery in quarter 4.</a:t>
            </a:r>
          </a:p>
          <a:p>
            <a:endParaRPr lang="en-IN" sz="28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85447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9679AA-0B8B-CDF6-B23C-8DFC4223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93571"/>
            <a:ext cx="9905998" cy="776438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Request 9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C6062C-6B11-42EF-D827-C43FF07A8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09037"/>
            <a:ext cx="9905998" cy="5255392"/>
          </a:xfrm>
        </p:spPr>
        <p:txBody>
          <a:bodyPr anchor="t">
            <a:norm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channel helped to bring more gross sales in the fiscal year 2021 and the percentage of contribution? The final output contains these fields:   channel,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gross_sales_mln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percentage</a:t>
            </a:r>
          </a:p>
          <a:p>
            <a:pPr marL="0" indent="0">
              <a:spcAft>
                <a:spcPts val="0"/>
              </a:spcAft>
              <a:buNone/>
            </a:pPr>
            <a:endParaRPr lang="en-US" sz="32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indent="0">
              <a:spcAft>
                <a:spcPts val="0"/>
              </a:spcAft>
              <a:buNone/>
            </a:pPr>
            <a:endParaRPr lang="en-US" sz="32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3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		Output: </a:t>
            </a:r>
            <a:endParaRPr lang="en-IN" sz="32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667A42-7089-A3E9-AF4E-90193AFEB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634" y="3228395"/>
            <a:ext cx="6060534" cy="176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087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489C70-2A7B-0BE9-6861-7E77A3E09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22098"/>
            <a:ext cx="9905998" cy="978568"/>
          </a:xfrm>
        </p:spPr>
        <p:txBody>
          <a:bodyPr/>
          <a:lstStyle/>
          <a:p>
            <a:pPr algn="ctr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Conversion of output to visual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EB2DCF72-3D50-2B27-50C9-06CD30631A31}"/>
              </a:ext>
            </a:extLst>
          </p:cNvPr>
          <p:cNvSpPr txBox="1">
            <a:spLocks/>
          </p:cNvSpPr>
          <p:nvPr/>
        </p:nvSpPr>
        <p:spPr>
          <a:xfrm>
            <a:off x="6949440" y="1703671"/>
            <a:ext cx="4995512" cy="4142947"/>
          </a:xfrm>
          <a:prstGeom prst="rect">
            <a:avLst/>
          </a:prstGeom>
        </p:spPr>
        <p:txBody>
          <a:bodyPr anchor="t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IN" sz="28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</a:t>
            </a:r>
          </a:p>
          <a:p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Retailer channel contributed the highest to gross sales, which is 73% more than the other 2 channels.</a:t>
            </a:r>
          </a:p>
          <a:p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Direct channel contributed 16% and distributor channel 11% to the gross sales.</a:t>
            </a:r>
          </a:p>
          <a:p>
            <a:endParaRPr lang="en-IN" sz="2400" dirty="0"/>
          </a:p>
          <a:p>
            <a:endParaRPr lang="en-IN" sz="2800" dirty="0"/>
          </a:p>
          <a:p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122BC6-5198-65F0-5F44-A0F5843B5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64" y="1876925"/>
            <a:ext cx="6382721" cy="396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152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9679AA-0B8B-CDF6-B23C-8DFC4223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806" y="374073"/>
            <a:ext cx="10511605" cy="776438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Request 10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C6062C-6B11-42EF-D827-C43FF07A8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06" y="1309037"/>
            <a:ext cx="11476522" cy="5419022"/>
          </a:xfrm>
        </p:spPr>
        <p:txBody>
          <a:bodyPr anchor="t">
            <a:norm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 the Top 3 products in each division that have a high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total_sold_quantity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the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fiscal_year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2021? The final output contains these fields: division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product_code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Product,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total_sold_quantity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rank_order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3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     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3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         </a:t>
            </a:r>
            <a:br>
              <a:rPr lang="en-US" sz="3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3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			Output: </a:t>
            </a:r>
            <a:endParaRPr lang="en-IN" sz="32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9B2520-9B65-87B3-6BDD-248A3F481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508" y="3142900"/>
            <a:ext cx="6349903" cy="306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8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489C70-2A7B-0BE9-6861-7E77A3E09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42992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Conversion of output to visual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BAD267-E70C-8811-0619-810871DFD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48" y="1703671"/>
            <a:ext cx="6457298" cy="4544729"/>
          </a:xfrm>
          <a:prstGeom prst="rect">
            <a:avLst/>
          </a:prstGeom>
        </p:spPr>
      </p:pic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69F7516D-B06B-14AC-DBD7-93A7C59075A5}"/>
              </a:ext>
            </a:extLst>
          </p:cNvPr>
          <p:cNvSpPr txBox="1">
            <a:spLocks/>
          </p:cNvSpPr>
          <p:nvPr/>
        </p:nvSpPr>
        <p:spPr>
          <a:xfrm>
            <a:off x="6949440" y="1703671"/>
            <a:ext cx="4995512" cy="4544729"/>
          </a:xfrm>
          <a:prstGeom prst="rect">
            <a:avLst/>
          </a:prstGeom>
        </p:spPr>
        <p:txBody>
          <a:bodyPr anchor="t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IN" sz="24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</a:t>
            </a: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network &amp; storage division the top 3 products are pen drives of different categories.</a:t>
            </a: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sales of these pen drives are more than the sales of any products in the other categories.</a:t>
            </a: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combined sales of these 3 products are more than 2 million dollars.</a:t>
            </a: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62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4522344-4B64-9676-C1B9-A168A47CA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775" y="599975"/>
            <a:ext cx="10142636" cy="824564"/>
          </a:xfrm>
        </p:spPr>
        <p:txBody>
          <a:bodyPr/>
          <a:lstStyle/>
          <a:p>
            <a:r>
              <a:rPr lang="en-IN" dirty="0"/>
              <a:t>Request 1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8BD0D98-91C6-5F49-0466-E40CA0556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775" y="1665171"/>
            <a:ext cx="10142636" cy="4899258"/>
          </a:xfrm>
        </p:spPr>
        <p:txBody>
          <a:bodyPr anchor="t"/>
          <a:lstStyle/>
          <a:p>
            <a:pPr marL="0" indent="0">
              <a:buNone/>
            </a:pPr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 the list of markets in which customer "</a:t>
            </a:r>
            <a:r>
              <a:rPr lang="en-US" sz="40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Atliq</a:t>
            </a:r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Exclusive" operates its business in the APAC region.</a:t>
            </a:r>
            <a:b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OUTPUT:</a:t>
            </a:r>
            <a:endParaRPr lang="en-IN" sz="4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24B98D8-BC7F-EB7E-DDCA-4F34E25D2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921" y="3257349"/>
            <a:ext cx="2036158" cy="300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98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8826B-585D-3D5A-CF78-96B08CFD4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37937"/>
          </a:xfrm>
        </p:spPr>
        <p:txBody>
          <a:bodyPr/>
          <a:lstStyle/>
          <a:p>
            <a:pPr algn="ctr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Conversion of output to visual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3D427E-3CC1-9379-3FF5-DF412504F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14" y="1703672"/>
            <a:ext cx="5995020" cy="3796012"/>
          </a:xfrm>
          <a:prstGeom prst="rect">
            <a:avLst/>
          </a:prstGeom>
        </p:spPr>
      </p:pic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90579B2C-F35D-30C9-08EA-0269AE7017FD}"/>
              </a:ext>
            </a:extLst>
          </p:cNvPr>
          <p:cNvSpPr txBox="1">
            <a:spLocks/>
          </p:cNvSpPr>
          <p:nvPr/>
        </p:nvSpPr>
        <p:spPr>
          <a:xfrm>
            <a:off x="6949440" y="1703672"/>
            <a:ext cx="4995512" cy="3796012"/>
          </a:xfrm>
          <a:prstGeom prst="rect">
            <a:avLst/>
          </a:prstGeom>
        </p:spPr>
        <p:txBody>
          <a:bodyPr anchor="t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IN" sz="24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</a:t>
            </a:r>
          </a:p>
          <a:p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peripherals &amp; accessories division, </a:t>
            </a:r>
            <a:r>
              <a:rPr lang="en-IN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aq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gamers Ms had the highest quantities sold.</a:t>
            </a:r>
          </a:p>
          <a:p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the top 3 products of peripherals &amp; accessories are mouses.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62863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66AD4-13BF-F0D4-A5E9-9E59050C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57187"/>
          </a:xfrm>
        </p:spPr>
        <p:txBody>
          <a:bodyPr/>
          <a:lstStyle/>
          <a:p>
            <a:pPr algn="ctr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Conversion of output to visual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286CE1-A3DE-4E66-E043-58E9D95CE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67" y="1983702"/>
            <a:ext cx="6957019" cy="3743330"/>
          </a:xfrm>
          <a:prstGeom prst="rect">
            <a:avLst/>
          </a:prstGeom>
        </p:spPr>
      </p:pic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159A875C-EE94-5BA3-87AA-B6DC9BB7A8C2}"/>
              </a:ext>
            </a:extLst>
          </p:cNvPr>
          <p:cNvSpPr txBox="1">
            <a:spLocks/>
          </p:cNvSpPr>
          <p:nvPr/>
        </p:nvSpPr>
        <p:spPr>
          <a:xfrm>
            <a:off x="7421078" y="1703671"/>
            <a:ext cx="4523874" cy="4023361"/>
          </a:xfrm>
          <a:prstGeom prst="rect">
            <a:avLst/>
          </a:prstGeom>
        </p:spPr>
        <p:txBody>
          <a:bodyPr anchor="t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IN" sz="24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Insights</a:t>
            </a:r>
          </a:p>
          <a:p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personal computers division AQ digit had the highest quantity sold.</a:t>
            </a:r>
          </a:p>
          <a:p>
            <a:pPr marL="0" indent="0">
              <a:buNone/>
            </a:pPr>
            <a:endParaRPr lang="en-IN" sz="2400" dirty="0"/>
          </a:p>
          <a:p>
            <a:endParaRPr lang="en-IN" sz="28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2386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5E00B-C111-E4DF-EACF-36D9C681E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89811"/>
          </a:xfrm>
        </p:spPr>
        <p:txBody>
          <a:bodyPr/>
          <a:lstStyle/>
          <a:p>
            <a:r>
              <a:rPr lang="en-IN" dirty="0"/>
              <a:t>Request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52A2B-3FCE-D2D5-ADF6-D416E121D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88169"/>
            <a:ext cx="9905998" cy="466023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the percentage of unique product increase in 2021 vs. 2020? </a:t>
            </a:r>
          </a:p>
          <a:p>
            <a:pPr marL="0" indent="0">
              <a:buNone/>
            </a:pP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final output contains these fields:   unique_products_2020, unique_products_202, </a:t>
            </a:r>
            <a:r>
              <a:rPr lang="en-US" sz="3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percentage_chg</a:t>
            </a:r>
            <a:endParaRPr lang="en-US" sz="3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br>
              <a:rPr lang="en-IN" sz="3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9A2508-6577-28FE-D5BE-50FED7BEF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193" y="4104884"/>
            <a:ext cx="5843493" cy="94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407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489C70-2A7B-0BE9-6861-7E77A3E09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523379" cy="689811"/>
          </a:xfrm>
        </p:spPr>
        <p:txBody>
          <a:bodyPr/>
          <a:lstStyle/>
          <a:p>
            <a:pPr algn="ctr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Conversion of output to visual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E618965-C298-FB1F-0F64-9F192D67D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55318" y="1703672"/>
            <a:ext cx="4543124" cy="4087528"/>
          </a:xfrm>
        </p:spPr>
        <p:txBody>
          <a:bodyPr anchor="t"/>
          <a:lstStyle/>
          <a:p>
            <a:pPr marL="0" indent="0" algn="ctr">
              <a:buNone/>
            </a:pPr>
            <a:r>
              <a:rPr lang="en-IN" sz="3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 </a:t>
            </a:r>
            <a:r>
              <a:rPr lang="en-IN" sz="3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</a:t>
            </a:r>
          </a:p>
          <a:p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Their was an increase of 36% in unique product for the year 2021 as compared to 2020.</a:t>
            </a:r>
          </a:p>
          <a:p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89 unique product were added in the year 2021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71875FE-B78C-BB70-704F-AEBB2D0BA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06" y="2040555"/>
            <a:ext cx="6466191" cy="326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108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097DB-D79C-EC28-82C5-E39B26ED8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28312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Request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598AB-4662-56BD-0D7D-D0FA06097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37913"/>
            <a:ext cx="9905998" cy="5332394"/>
          </a:xfrm>
        </p:spPr>
        <p:txBody>
          <a:bodyPr anchor="t"/>
          <a:lstStyle/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 a report with all the unique product counts for each segment and sort them in descending order of product counts. </a:t>
            </a: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final output contains 2 fields: segment,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product_count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32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3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Output:</a:t>
            </a:r>
            <a:endParaRPr lang="en-IN" sz="32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A742C2-62A8-D9E6-2952-F87A61A16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110" y="3144189"/>
            <a:ext cx="3272603" cy="310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888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489C70-2A7B-0BE9-6861-7E77A3E09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84997"/>
          </a:xfrm>
        </p:spPr>
        <p:txBody>
          <a:bodyPr/>
          <a:lstStyle/>
          <a:p>
            <a:pPr algn="ctr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Conversion of output to visual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34BB2F-5757-9217-F2CA-84DCD474E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69204" y="1565564"/>
            <a:ext cx="4158114" cy="4488727"/>
          </a:xfrm>
        </p:spPr>
        <p:txBody>
          <a:bodyPr anchor="t"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IN" sz="3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Insights</a:t>
            </a:r>
          </a:p>
          <a:p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Notebook segment has the highest product count with 129 products followed by accessories with 116 products and networking segment has the lowest product count with only 9 products</a:t>
            </a:r>
            <a:r>
              <a:rPr lang="en-IN" sz="28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Desktop, storage and networking segments need immediate attention in terms of innovation as there has been almost no growth in these segments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E1283A-22D6-56BC-D56C-64AEF5382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72" y="1813722"/>
            <a:ext cx="6267668" cy="374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24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B4A5B-9E2A-CBEF-F1C4-8ECE9EB7C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638" y="250259"/>
            <a:ext cx="10577361" cy="779646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Request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5989D-3E6F-D739-B4E3-D6AEEE98F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636" y="1078030"/>
            <a:ext cx="11482939" cy="5592277"/>
          </a:xfrm>
        </p:spPr>
        <p:txBody>
          <a:bodyPr anchor="t"/>
          <a:lstStyle/>
          <a:p>
            <a:pPr marL="0" indent="0">
              <a:spcAft>
                <a:spcPts val="0"/>
              </a:spcAft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Follow-up: Which segment had the most increase in unique products in 2021 vs 2020? The final output contains these fields: segment, product_count_2020, product_count_2021, difference b/w product_count_2021 and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product_count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2020</a:t>
            </a:r>
          </a:p>
          <a:p>
            <a:pPr marL="0" indent="0"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Aft>
                <a:spcPts val="0"/>
              </a:spcAft>
              <a:buNone/>
            </a:pPr>
            <a:endParaRPr lang="en-US" sz="32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3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Output:  </a:t>
            </a:r>
            <a:endParaRPr lang="en-IN" sz="32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FBC1FE-F6B3-B9FF-BF17-9FBAC1231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437" y="2987477"/>
            <a:ext cx="7588317" cy="242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630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489C70-2A7B-0BE9-6861-7E77A3E09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609600"/>
            <a:ext cx="10104135" cy="891941"/>
          </a:xfrm>
        </p:spPr>
        <p:txBody>
          <a:bodyPr/>
          <a:lstStyle/>
          <a:p>
            <a:pPr algn="ctr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Conversion of output to visual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6D5787-F838-A572-5699-3383E4DE1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9440" y="1703671"/>
            <a:ext cx="4995512" cy="4417995"/>
          </a:xfrm>
        </p:spPr>
        <p:txBody>
          <a:bodyPr anchor="t"/>
          <a:lstStyle/>
          <a:p>
            <a:pPr marL="0" indent="0" algn="ctr">
              <a:buNone/>
            </a:pPr>
            <a:r>
              <a:rPr lang="en-IN" sz="24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</a:t>
            </a: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accessories segment had the highest increase in unique products in 2021, followed by notebook segment.</a:t>
            </a: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Networking segment had the least increase in unique products.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688773-C7A9-8D76-BD68-BF6C0B1BA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48" y="1983251"/>
            <a:ext cx="6460174" cy="385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01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9679AA-0B8B-CDF6-B23C-8DFC4223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891" y="609600"/>
            <a:ext cx="10479520" cy="776438"/>
          </a:xfrm>
        </p:spPr>
        <p:txBody>
          <a:bodyPr/>
          <a:lstStyle/>
          <a:p>
            <a:r>
              <a:rPr lang="en-IN" dirty="0"/>
              <a:t>Request 5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C6062C-6B11-42EF-D827-C43FF07A8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891" y="1309037"/>
            <a:ext cx="11377060" cy="5255392"/>
          </a:xfrm>
        </p:spPr>
        <p:txBody>
          <a:bodyPr anchor="t"/>
          <a:lstStyle/>
          <a:p>
            <a:pPr marL="0" indent="0">
              <a:spcAft>
                <a:spcPts val="0"/>
              </a:spcAft>
              <a:buNone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 the products that have the highest and lowest manufacturing costs. The final output should contain these fields: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product_code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product,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manufacturing_cost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Aft>
                <a:spcPts val="0"/>
              </a:spcAft>
              <a:buNone/>
            </a:pPr>
            <a:r>
              <a:rPr lang="en-US" sz="3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Output: </a:t>
            </a:r>
            <a:endParaRPr lang="en-IN" sz="32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F6E7D1-D366-D2E4-54E8-2398D9B70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174" y="2802832"/>
            <a:ext cx="4789764" cy="1252335"/>
          </a:xfrm>
          <a:prstGeom prst="rect">
            <a:avLst/>
          </a:prstGeom>
        </p:spPr>
      </p:pic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A2D7BDCA-FF53-2FA3-03B7-31A90F3EBC7F}"/>
              </a:ext>
            </a:extLst>
          </p:cNvPr>
          <p:cNvSpPr txBox="1">
            <a:spLocks/>
          </p:cNvSpPr>
          <p:nvPr/>
        </p:nvSpPr>
        <p:spPr>
          <a:xfrm>
            <a:off x="591779" y="4525842"/>
            <a:ext cx="10431743" cy="1892237"/>
          </a:xfrm>
          <a:prstGeom prst="rect">
            <a:avLst/>
          </a:prstGeom>
        </p:spPr>
        <p:txBody>
          <a:bodyPr anchor="t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INSIGHTS: </a:t>
            </a:r>
            <a:r>
              <a:rPr lang="en-IN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Aq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home </a:t>
            </a:r>
            <a:r>
              <a:rPr lang="en-IN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allin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gen 2 has the highest manufacturing cost and </a:t>
            </a:r>
            <a:r>
              <a:rPr lang="en-IN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aq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master wired x1 Ms has the lowest manufacturing cost</a:t>
            </a:r>
          </a:p>
        </p:txBody>
      </p:sp>
    </p:spTree>
    <p:extLst>
      <p:ext uri="{BB962C8B-B14F-4D97-AF65-F5344CB8AC3E}">
        <p14:creationId xmlns:p14="http://schemas.microsoft.com/office/powerpoint/2010/main" val="25070015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627</TotalTime>
  <Words>917</Words>
  <Application>Microsoft Office PowerPoint</Application>
  <PresentationFormat>Widescreen</PresentationFormat>
  <Paragraphs>88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Century Gothic</vt:lpstr>
      <vt:lpstr>Mesh</vt:lpstr>
      <vt:lpstr>PowerPoint Presentation</vt:lpstr>
      <vt:lpstr>Request 1</vt:lpstr>
      <vt:lpstr>Request 2</vt:lpstr>
      <vt:lpstr>Conversion of output to visual</vt:lpstr>
      <vt:lpstr>Request 3</vt:lpstr>
      <vt:lpstr>Conversion of output to visual</vt:lpstr>
      <vt:lpstr>Request 4</vt:lpstr>
      <vt:lpstr>Conversion of output to visual</vt:lpstr>
      <vt:lpstr>Request 5</vt:lpstr>
      <vt:lpstr>Request 6</vt:lpstr>
      <vt:lpstr>Conversion of output to visual</vt:lpstr>
      <vt:lpstr>Request 7             output:</vt:lpstr>
      <vt:lpstr>Conversion of output to visual</vt:lpstr>
      <vt:lpstr>Request 8</vt:lpstr>
      <vt:lpstr>Conversion of output to visual</vt:lpstr>
      <vt:lpstr>Request 9</vt:lpstr>
      <vt:lpstr>Conversion of output to visual</vt:lpstr>
      <vt:lpstr>Request 10</vt:lpstr>
      <vt:lpstr>Conversion of output to visual</vt:lpstr>
      <vt:lpstr>Conversion of output to visual</vt:lpstr>
      <vt:lpstr>Conversion of output to visual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sojaljain29@gmail.com</dc:creator>
  <cp:lastModifiedBy>Sai Dhanush</cp:lastModifiedBy>
  <cp:revision>15</cp:revision>
  <dcterms:created xsi:type="dcterms:W3CDTF">2023-02-20T15:19:04Z</dcterms:created>
  <dcterms:modified xsi:type="dcterms:W3CDTF">2024-04-20T05:38:52Z</dcterms:modified>
</cp:coreProperties>
</file>