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6" r:id="rId7"/>
    <p:sldId id="263" r:id="rId8"/>
    <p:sldId id="264" r:id="rId9"/>
    <p:sldId id="261" r:id="rId10"/>
    <p:sldId id="262"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8BD2FB-A7C0-4DB7-8FE6-C016275C4A07}"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2105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BD2FB-A7C0-4DB7-8FE6-C016275C4A07}"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80436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BD2FB-A7C0-4DB7-8FE6-C016275C4A07}"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68977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BD2FB-A7C0-4DB7-8FE6-C016275C4A07}"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308056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BD2FB-A7C0-4DB7-8FE6-C016275C4A07}"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327601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8BD2FB-A7C0-4DB7-8FE6-C016275C4A07}"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422853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8BD2FB-A7C0-4DB7-8FE6-C016275C4A07}" type="datetimeFigureOut">
              <a:rPr lang="en-US" smtClean="0"/>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95762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8BD2FB-A7C0-4DB7-8FE6-C016275C4A07}" type="datetimeFigureOut">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153897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BD2FB-A7C0-4DB7-8FE6-C016275C4A07}" type="datetimeFigureOut">
              <a:rPr lang="en-US" smtClean="0"/>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318380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BD2FB-A7C0-4DB7-8FE6-C016275C4A07}"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212529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BD2FB-A7C0-4DB7-8FE6-C016275C4A07}"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35568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BD2FB-A7C0-4DB7-8FE6-C016275C4A07}" type="datetimeFigureOut">
              <a:rPr lang="en-US" smtClean="0"/>
              <a:t>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387DB-429C-4E52-A177-3CF53A5AB88A}" type="slidenum">
              <a:rPr lang="en-US" smtClean="0"/>
              <a:t>‹#›</a:t>
            </a:fld>
            <a:endParaRPr lang="en-US"/>
          </a:p>
        </p:txBody>
      </p:sp>
    </p:spTree>
    <p:extLst>
      <p:ext uri="{BB962C8B-B14F-4D97-AF65-F5344CB8AC3E}">
        <p14:creationId xmlns:p14="http://schemas.microsoft.com/office/powerpoint/2010/main" val="3653228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283" y="0"/>
            <a:ext cx="9144000" cy="889593"/>
          </a:xfrm>
        </p:spPr>
        <p:txBody>
          <a:bodyPr>
            <a:normAutofit fontScale="90000"/>
          </a:bodyPr>
          <a:lstStyle/>
          <a:p>
            <a:r>
              <a:rPr lang="en-US" dirty="0" smtClean="0"/>
              <a:t>CSS</a:t>
            </a:r>
            <a:endParaRPr lang="en-US" dirty="0"/>
          </a:p>
        </p:txBody>
      </p:sp>
      <p:sp>
        <p:nvSpPr>
          <p:cNvPr id="3" name="Subtitle 2"/>
          <p:cNvSpPr>
            <a:spLocks noGrp="1"/>
          </p:cNvSpPr>
          <p:nvPr>
            <p:ph type="subTitle" idx="1"/>
          </p:nvPr>
        </p:nvSpPr>
        <p:spPr>
          <a:xfrm>
            <a:off x="636895" y="1145441"/>
            <a:ext cx="11304895" cy="5091586"/>
          </a:xfrm>
        </p:spPr>
        <p:txBody>
          <a:bodyPr/>
          <a:lstStyle/>
          <a:p>
            <a:pPr algn="l"/>
            <a:r>
              <a:rPr lang="en-US" dirty="0" smtClean="0"/>
              <a:t>Cascading Style Sheets, fondly referred to as CSS, is a simple design language intended to simplify the process of making web pages presentable.</a:t>
            </a:r>
          </a:p>
          <a:p>
            <a:pPr algn="l"/>
            <a:endParaRPr lang="en-US" dirty="0"/>
          </a:p>
          <a:p>
            <a:pPr algn="l"/>
            <a:r>
              <a:rPr lang="en-US" dirty="0"/>
              <a:t>CSS handles the look and feel part of a web page. </a:t>
            </a:r>
            <a:r>
              <a:rPr lang="en-US" dirty="0" smtClean="0"/>
              <a:t>It delivers consistent styling across the entire Web application.</a:t>
            </a:r>
          </a:p>
          <a:p>
            <a:pPr algn="l"/>
            <a:endParaRPr lang="en-US" dirty="0"/>
          </a:p>
          <a:p>
            <a:pPr algn="l"/>
            <a:r>
              <a:rPr lang="en-US" dirty="0" smtClean="0"/>
              <a:t>Using </a:t>
            </a:r>
            <a:r>
              <a:rPr lang="en-US" dirty="0"/>
              <a:t>CSS, you can control the color of the text, the style of fonts, the spacing between paragraphs, how columns are sized and laid out, what background images or colors are used, layout </a:t>
            </a:r>
            <a:r>
              <a:rPr lang="en-US" dirty="0" smtClean="0"/>
              <a:t>designs.</a:t>
            </a:r>
          </a:p>
          <a:p>
            <a:pPr algn="l"/>
            <a:endParaRPr lang="en-US" dirty="0"/>
          </a:p>
          <a:p>
            <a:pPr algn="l"/>
            <a:endParaRPr lang="en-US" dirty="0"/>
          </a:p>
        </p:txBody>
      </p:sp>
    </p:spTree>
    <p:extLst>
      <p:ext uri="{BB962C8B-B14F-4D97-AF65-F5344CB8AC3E}">
        <p14:creationId xmlns:p14="http://schemas.microsoft.com/office/powerpoint/2010/main" val="1253760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272955"/>
            <a:ext cx="11136573" cy="4832092"/>
          </a:xfrm>
          <a:prstGeom prst="rect">
            <a:avLst/>
          </a:prstGeom>
        </p:spPr>
        <p:txBody>
          <a:bodyPr wrap="square">
            <a:spAutoFit/>
          </a:bodyPr>
          <a:lstStyle/>
          <a:p>
            <a:r>
              <a:rPr lang="en-US" sz="2800" dirty="0" smtClean="0"/>
              <a:t>The Child Selectors</a:t>
            </a:r>
          </a:p>
          <a:p>
            <a:endParaRPr lang="en-US" sz="2800" dirty="0"/>
          </a:p>
          <a:p>
            <a:r>
              <a:rPr lang="en-US" sz="2800" dirty="0" smtClean="0"/>
              <a:t>body &gt; p {</a:t>
            </a:r>
          </a:p>
          <a:p>
            <a:r>
              <a:rPr lang="en-US" sz="2800" dirty="0" smtClean="0"/>
              <a:t>   color: #000000; </a:t>
            </a:r>
          </a:p>
          <a:p>
            <a:r>
              <a:rPr lang="en-US" sz="2800" dirty="0" smtClean="0"/>
              <a:t>}</a:t>
            </a:r>
          </a:p>
          <a:p>
            <a:endParaRPr lang="en-US" sz="2800" dirty="0"/>
          </a:p>
          <a:p>
            <a:r>
              <a:rPr lang="en-US" sz="2800" dirty="0"/>
              <a:t>This rule will render all the paragraphs in black if they are direct child of &lt;body&gt; element. </a:t>
            </a:r>
            <a:endParaRPr lang="en-US" sz="2800" dirty="0" smtClean="0"/>
          </a:p>
          <a:p>
            <a:endParaRPr lang="en-US" sz="2800" dirty="0"/>
          </a:p>
          <a:p>
            <a:r>
              <a:rPr lang="en-US" sz="2800" dirty="0" smtClean="0"/>
              <a:t>Other </a:t>
            </a:r>
            <a:r>
              <a:rPr lang="en-US" sz="2800" dirty="0"/>
              <a:t>paragraphs put inside other elements like &lt;div&gt; or &lt;td&gt; would not have any effect of this rule.</a:t>
            </a:r>
          </a:p>
        </p:txBody>
      </p:sp>
    </p:spTree>
    <p:extLst>
      <p:ext uri="{BB962C8B-B14F-4D97-AF65-F5344CB8AC3E}">
        <p14:creationId xmlns:p14="http://schemas.microsoft.com/office/powerpoint/2010/main" val="1138740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7" y="232012"/>
            <a:ext cx="11423175" cy="4401205"/>
          </a:xfrm>
          <a:prstGeom prst="rect">
            <a:avLst/>
          </a:prstGeom>
        </p:spPr>
        <p:txBody>
          <a:bodyPr wrap="square">
            <a:spAutoFit/>
          </a:bodyPr>
          <a:lstStyle/>
          <a:p>
            <a:r>
              <a:rPr lang="en-US" sz="2800" b="1" dirty="0" smtClean="0">
                <a:solidFill>
                  <a:srgbClr val="FF0000"/>
                </a:solidFill>
              </a:rPr>
              <a:t>Multiple Style Rules: </a:t>
            </a:r>
            <a:r>
              <a:rPr lang="en-US" sz="2800" dirty="0" smtClean="0"/>
              <a:t>combine </a:t>
            </a:r>
            <a:r>
              <a:rPr lang="en-US" sz="2800" dirty="0"/>
              <a:t>multiple properties and corresponding values into a single block </a:t>
            </a:r>
            <a:endParaRPr lang="en-US" sz="2800" dirty="0" smtClean="0"/>
          </a:p>
          <a:p>
            <a:endParaRPr lang="en-US" sz="2800" dirty="0"/>
          </a:p>
          <a:p>
            <a:r>
              <a:rPr lang="en-US" sz="2800" dirty="0" smtClean="0"/>
              <a:t>h1 {</a:t>
            </a:r>
          </a:p>
          <a:p>
            <a:r>
              <a:rPr lang="en-US" sz="2800" dirty="0" smtClean="0"/>
              <a:t>   color: #36C;</a:t>
            </a:r>
          </a:p>
          <a:p>
            <a:r>
              <a:rPr lang="en-US" sz="2800" dirty="0" smtClean="0"/>
              <a:t>   font-weight: normal;</a:t>
            </a:r>
          </a:p>
          <a:p>
            <a:r>
              <a:rPr lang="en-US" sz="2800" dirty="0" smtClean="0"/>
              <a:t>   letter-spacing: .4em;</a:t>
            </a:r>
          </a:p>
          <a:p>
            <a:r>
              <a:rPr lang="en-US" sz="2800" dirty="0" smtClean="0"/>
              <a:t>   margin-bottom: 1em;</a:t>
            </a:r>
          </a:p>
          <a:p>
            <a:r>
              <a:rPr lang="en-US" sz="2800" dirty="0" smtClean="0"/>
              <a:t>   text-transform: lowercase;</a:t>
            </a:r>
          </a:p>
          <a:p>
            <a:r>
              <a:rPr lang="en-US" sz="2800" dirty="0" smtClean="0"/>
              <a:t>}</a:t>
            </a:r>
            <a:endParaRPr lang="en-US" sz="2800" dirty="0"/>
          </a:p>
        </p:txBody>
      </p:sp>
      <p:sp>
        <p:nvSpPr>
          <p:cNvPr id="4" name="Rectangle 3"/>
          <p:cNvSpPr/>
          <p:nvPr/>
        </p:nvSpPr>
        <p:spPr>
          <a:xfrm>
            <a:off x="382137" y="5057465"/>
            <a:ext cx="11191164" cy="523220"/>
          </a:xfrm>
          <a:prstGeom prst="rect">
            <a:avLst/>
          </a:prstGeom>
        </p:spPr>
        <p:txBody>
          <a:bodyPr wrap="square">
            <a:spAutoFit/>
          </a:bodyPr>
          <a:lstStyle/>
          <a:p>
            <a:r>
              <a:rPr lang="en-US" sz="2800" dirty="0" smtClean="0"/>
              <a:t>All the property and value pairs are separated by a semi colon (;).</a:t>
            </a:r>
            <a:endParaRPr lang="en-US" sz="2800" dirty="0"/>
          </a:p>
        </p:txBody>
      </p:sp>
    </p:spTree>
    <p:extLst>
      <p:ext uri="{BB962C8B-B14F-4D97-AF65-F5344CB8AC3E}">
        <p14:creationId xmlns:p14="http://schemas.microsoft.com/office/powerpoint/2010/main" val="162340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354842"/>
            <a:ext cx="11027391" cy="6555641"/>
          </a:xfrm>
          <a:prstGeom prst="rect">
            <a:avLst/>
          </a:prstGeom>
        </p:spPr>
        <p:txBody>
          <a:bodyPr wrap="square">
            <a:spAutoFit/>
          </a:bodyPr>
          <a:lstStyle/>
          <a:p>
            <a:r>
              <a:rPr lang="en-US" sz="2800" dirty="0" smtClean="0"/>
              <a:t>Grouping Selectors: apply a style to many selectors . Just separate the selectors with a comma</a:t>
            </a:r>
          </a:p>
          <a:p>
            <a:endParaRPr lang="en-US" sz="2800" dirty="0" smtClean="0"/>
          </a:p>
          <a:p>
            <a:r>
              <a:rPr lang="en-US" sz="2800" dirty="0" smtClean="0"/>
              <a:t>h1, h2, h3 {</a:t>
            </a:r>
          </a:p>
          <a:p>
            <a:r>
              <a:rPr lang="en-US" sz="2800" dirty="0" smtClean="0"/>
              <a:t>   color: #36C;</a:t>
            </a:r>
          </a:p>
          <a:p>
            <a:r>
              <a:rPr lang="en-US" sz="2800" dirty="0" smtClean="0"/>
              <a:t>   font-weight: normal;</a:t>
            </a:r>
          </a:p>
          <a:p>
            <a:r>
              <a:rPr lang="en-US" sz="2800" dirty="0" smtClean="0"/>
              <a:t>   letter-spacing: .4em;</a:t>
            </a:r>
          </a:p>
          <a:p>
            <a:r>
              <a:rPr lang="en-US" sz="2800" dirty="0" smtClean="0"/>
              <a:t>   margin-bottom: 1em;</a:t>
            </a:r>
          </a:p>
          <a:p>
            <a:r>
              <a:rPr lang="en-US" sz="2800" dirty="0" smtClean="0"/>
              <a:t>   text-transform: lowercase;</a:t>
            </a:r>
          </a:p>
          <a:p>
            <a:r>
              <a:rPr lang="en-US" sz="2800" dirty="0" smtClean="0"/>
              <a:t>}</a:t>
            </a:r>
            <a:endParaRPr lang="en-US" sz="2800" dirty="0"/>
          </a:p>
          <a:p>
            <a:endParaRPr lang="en-US" sz="2800" dirty="0" smtClean="0"/>
          </a:p>
          <a:p>
            <a:endParaRPr lang="en-US" sz="2800" dirty="0"/>
          </a:p>
          <a:p>
            <a:endParaRPr lang="en-US" sz="2800" dirty="0" smtClean="0"/>
          </a:p>
          <a:p>
            <a:endParaRPr lang="en-US" sz="2800" dirty="0"/>
          </a:p>
          <a:p>
            <a:endParaRPr lang="en-US" sz="2800" dirty="0"/>
          </a:p>
        </p:txBody>
      </p:sp>
    </p:spTree>
    <p:extLst>
      <p:ext uri="{BB962C8B-B14F-4D97-AF65-F5344CB8AC3E}">
        <p14:creationId xmlns:p14="http://schemas.microsoft.com/office/powerpoint/2010/main" val="57572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327546"/>
            <a:ext cx="11423175" cy="3970318"/>
          </a:xfrm>
          <a:prstGeom prst="rect">
            <a:avLst/>
          </a:prstGeom>
        </p:spPr>
        <p:txBody>
          <a:bodyPr wrap="square">
            <a:spAutoFit/>
          </a:bodyPr>
          <a:lstStyle/>
          <a:p>
            <a:r>
              <a:rPr lang="en-US" sz="2800" b="1" dirty="0" smtClean="0"/>
              <a:t>Embedded CSS - The &lt;style&gt; Element</a:t>
            </a:r>
          </a:p>
          <a:p>
            <a:endParaRPr lang="en-US" sz="2800" dirty="0"/>
          </a:p>
          <a:p>
            <a:r>
              <a:rPr lang="en-US" sz="2800" dirty="0" smtClean="0"/>
              <a:t>We  </a:t>
            </a:r>
            <a:r>
              <a:rPr lang="en-US" sz="2800" dirty="0"/>
              <a:t>can put your CSS rules into an HTML document using the &lt;style&gt; element. </a:t>
            </a:r>
            <a:endParaRPr lang="en-US" sz="2800" dirty="0" smtClean="0"/>
          </a:p>
          <a:p>
            <a:endParaRPr lang="en-US" sz="2800" dirty="0"/>
          </a:p>
          <a:p>
            <a:r>
              <a:rPr lang="en-US" sz="2800" dirty="0" smtClean="0"/>
              <a:t>This </a:t>
            </a:r>
            <a:r>
              <a:rPr lang="en-US" sz="2800" dirty="0"/>
              <a:t>tag is placed inside &lt;head&gt;...&lt;/head&gt; tags. </a:t>
            </a:r>
            <a:endParaRPr lang="en-US" sz="2800" dirty="0" smtClean="0"/>
          </a:p>
          <a:p>
            <a:endParaRPr lang="en-US" sz="2800" dirty="0"/>
          </a:p>
          <a:p>
            <a:r>
              <a:rPr lang="en-US" sz="2800" dirty="0" smtClean="0"/>
              <a:t>Rules </a:t>
            </a:r>
            <a:r>
              <a:rPr lang="en-US" sz="2800" dirty="0"/>
              <a:t>defined using this syntax will be applied to all the elements available in the document. </a:t>
            </a:r>
          </a:p>
        </p:txBody>
      </p:sp>
    </p:spTree>
    <p:extLst>
      <p:ext uri="{BB962C8B-B14F-4D97-AF65-F5344CB8AC3E}">
        <p14:creationId xmlns:p14="http://schemas.microsoft.com/office/powerpoint/2010/main" val="4973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474" y="327546"/>
            <a:ext cx="6887571" cy="5940088"/>
          </a:xfrm>
          <a:prstGeom prst="rect">
            <a:avLst/>
          </a:prstGeom>
        </p:spPr>
        <p:txBody>
          <a:bodyPr wrap="square">
            <a:spAutoFit/>
          </a:bodyPr>
          <a:lstStyle/>
          <a:p>
            <a:r>
              <a:rPr lang="en-US" sz="2000" dirty="0"/>
              <a:t>&lt;html&gt;</a:t>
            </a:r>
          </a:p>
          <a:p>
            <a:r>
              <a:rPr lang="en-US" sz="2000" dirty="0"/>
              <a:t>   &lt;head&gt;</a:t>
            </a:r>
          </a:p>
          <a:p>
            <a:r>
              <a:rPr lang="en-US" sz="2000" dirty="0"/>
              <a:t>   </a:t>
            </a:r>
          </a:p>
          <a:p>
            <a:r>
              <a:rPr lang="en-US" sz="2000" dirty="0"/>
              <a:t>      &lt;style type = "text/</a:t>
            </a:r>
            <a:r>
              <a:rPr lang="en-US" sz="2000" dirty="0" err="1"/>
              <a:t>css</a:t>
            </a:r>
            <a:r>
              <a:rPr lang="en-US" sz="2000" dirty="0"/>
              <a:t>" media = "all"&gt;</a:t>
            </a:r>
          </a:p>
          <a:p>
            <a:r>
              <a:rPr lang="en-US" sz="2000" dirty="0"/>
              <a:t>         body {</a:t>
            </a:r>
          </a:p>
          <a:p>
            <a:r>
              <a:rPr lang="en-US" sz="2000" dirty="0"/>
              <a:t>            background-color: linen;</a:t>
            </a:r>
          </a:p>
          <a:p>
            <a:r>
              <a:rPr lang="en-US" sz="2000" dirty="0"/>
              <a:t>         }</a:t>
            </a:r>
          </a:p>
          <a:p>
            <a:r>
              <a:rPr lang="en-US" sz="2000" dirty="0"/>
              <a:t>         h1 {</a:t>
            </a:r>
          </a:p>
          <a:p>
            <a:r>
              <a:rPr lang="en-US" sz="2000" dirty="0"/>
              <a:t>            color: maroon;</a:t>
            </a:r>
          </a:p>
          <a:p>
            <a:r>
              <a:rPr lang="en-US" sz="2000" dirty="0"/>
              <a:t>            margin-left: 40px;</a:t>
            </a:r>
          </a:p>
          <a:p>
            <a:r>
              <a:rPr lang="en-US" sz="2000" dirty="0"/>
              <a:t>         }</a:t>
            </a:r>
          </a:p>
          <a:p>
            <a:r>
              <a:rPr lang="en-US" sz="2000" dirty="0"/>
              <a:t>      &lt;/style&gt;</a:t>
            </a:r>
          </a:p>
          <a:p>
            <a:r>
              <a:rPr lang="en-US" sz="2000" dirty="0"/>
              <a:t>      </a:t>
            </a:r>
          </a:p>
          <a:p>
            <a:r>
              <a:rPr lang="en-US" sz="2000" dirty="0"/>
              <a:t> &lt;/head&gt;   </a:t>
            </a:r>
          </a:p>
          <a:p>
            <a:r>
              <a:rPr lang="en-US" sz="2000" dirty="0"/>
              <a:t>   &lt;body&gt;</a:t>
            </a:r>
          </a:p>
          <a:p>
            <a:r>
              <a:rPr lang="en-US" sz="2000" dirty="0"/>
              <a:t>      &lt;h1&gt;This is a heading&lt;/h1&gt;</a:t>
            </a:r>
          </a:p>
          <a:p>
            <a:r>
              <a:rPr lang="en-US" sz="2000" dirty="0"/>
              <a:t>      &lt;p&gt;This is a paragraph.&lt;/p&gt;</a:t>
            </a:r>
          </a:p>
          <a:p>
            <a:r>
              <a:rPr lang="en-US" sz="2000" dirty="0"/>
              <a:t>   &lt;/body&gt;</a:t>
            </a:r>
          </a:p>
          <a:p>
            <a:r>
              <a:rPr lang="en-US" sz="2000" dirty="0"/>
              <a:t>&lt;/html&gt;</a:t>
            </a:r>
          </a:p>
        </p:txBody>
      </p:sp>
    </p:spTree>
    <p:extLst>
      <p:ext uri="{BB962C8B-B14F-4D97-AF65-F5344CB8AC3E}">
        <p14:creationId xmlns:p14="http://schemas.microsoft.com/office/powerpoint/2010/main" val="1707540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967" y="409433"/>
            <a:ext cx="11163869" cy="5693866"/>
          </a:xfrm>
          <a:prstGeom prst="rect">
            <a:avLst/>
          </a:prstGeom>
        </p:spPr>
        <p:txBody>
          <a:bodyPr wrap="square">
            <a:spAutoFit/>
          </a:bodyPr>
          <a:lstStyle/>
          <a:p>
            <a:r>
              <a:rPr lang="en-US" sz="2800" b="1" dirty="0" smtClean="0"/>
              <a:t>Inline CSS - The style Attribute</a:t>
            </a:r>
          </a:p>
          <a:p>
            <a:endParaRPr lang="en-US" sz="2800" dirty="0" smtClean="0"/>
          </a:p>
          <a:p>
            <a:r>
              <a:rPr lang="en-US" sz="2800" dirty="0" smtClean="0"/>
              <a:t>We can use style attribute of any HTML element to define style rules. </a:t>
            </a:r>
          </a:p>
          <a:p>
            <a:endParaRPr lang="en-US" sz="2800" dirty="0"/>
          </a:p>
          <a:p>
            <a:r>
              <a:rPr lang="en-US" sz="2800" dirty="0" smtClean="0"/>
              <a:t>These rules will be applied to that element only.</a:t>
            </a:r>
          </a:p>
          <a:p>
            <a:endParaRPr lang="en-US" sz="2800" dirty="0"/>
          </a:p>
          <a:p>
            <a:r>
              <a:rPr lang="en-US" sz="2800" dirty="0" smtClean="0"/>
              <a:t>&lt;html&gt;</a:t>
            </a:r>
          </a:p>
          <a:p>
            <a:r>
              <a:rPr lang="en-US" sz="2800" dirty="0" smtClean="0"/>
              <a:t>   &lt;head&gt;</a:t>
            </a:r>
          </a:p>
          <a:p>
            <a:r>
              <a:rPr lang="en-US" sz="2800" dirty="0" smtClean="0"/>
              <a:t>   &lt;/head&gt;</a:t>
            </a:r>
          </a:p>
          <a:p>
            <a:r>
              <a:rPr lang="en-US" sz="2800" dirty="0" smtClean="0"/>
              <a:t>   &lt;body&gt;</a:t>
            </a:r>
          </a:p>
          <a:p>
            <a:r>
              <a:rPr lang="en-US" sz="2800" dirty="0" smtClean="0"/>
              <a:t>      &lt;h1 style = "color:#36C;"&gt; This is inline CSS &lt;/h1&gt;</a:t>
            </a:r>
          </a:p>
          <a:p>
            <a:r>
              <a:rPr lang="en-US" sz="2800" dirty="0" smtClean="0"/>
              <a:t>   &lt;/body&gt;</a:t>
            </a:r>
          </a:p>
          <a:p>
            <a:r>
              <a:rPr lang="en-US" sz="2800" dirty="0" smtClean="0"/>
              <a:t>&lt;/html&gt;</a:t>
            </a:r>
            <a:endParaRPr lang="en-US" sz="2800" dirty="0"/>
          </a:p>
        </p:txBody>
      </p:sp>
    </p:spTree>
    <p:extLst>
      <p:ext uri="{BB962C8B-B14F-4D97-AF65-F5344CB8AC3E}">
        <p14:creationId xmlns:p14="http://schemas.microsoft.com/office/powerpoint/2010/main" val="2932756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728" y="341194"/>
            <a:ext cx="11573302" cy="3970318"/>
          </a:xfrm>
          <a:prstGeom prst="rect">
            <a:avLst/>
          </a:prstGeom>
        </p:spPr>
        <p:txBody>
          <a:bodyPr wrap="square">
            <a:spAutoFit/>
          </a:bodyPr>
          <a:lstStyle/>
          <a:p>
            <a:r>
              <a:rPr lang="en-US" sz="2800" b="1" dirty="0" smtClean="0"/>
              <a:t>External CSS - The &lt;link&gt; Element</a:t>
            </a:r>
          </a:p>
          <a:p>
            <a:endParaRPr lang="en-US" sz="2800" dirty="0" smtClean="0"/>
          </a:p>
          <a:p>
            <a:r>
              <a:rPr lang="en-US" sz="2800" dirty="0" smtClean="0"/>
              <a:t>The &lt;link&gt; element can be used to include an external </a:t>
            </a:r>
            <a:r>
              <a:rPr lang="en-US" sz="2800" dirty="0" err="1" smtClean="0"/>
              <a:t>stylesheet</a:t>
            </a:r>
            <a:r>
              <a:rPr lang="en-US" sz="2800" dirty="0" smtClean="0"/>
              <a:t> file in your HTML document.</a:t>
            </a:r>
          </a:p>
          <a:p>
            <a:endParaRPr lang="en-US" sz="2800" dirty="0" smtClean="0"/>
          </a:p>
          <a:p>
            <a:r>
              <a:rPr lang="en-US" sz="2800" dirty="0" smtClean="0"/>
              <a:t>An external style sheet is a separate text file </a:t>
            </a:r>
            <a:r>
              <a:rPr lang="en-US" sz="2800" b="1" dirty="0" smtClean="0">
                <a:solidFill>
                  <a:srgbClr val="FF0000"/>
                </a:solidFill>
              </a:rPr>
              <a:t>with .</a:t>
            </a:r>
            <a:r>
              <a:rPr lang="en-US" sz="2800" b="1" dirty="0" err="1" smtClean="0">
                <a:solidFill>
                  <a:srgbClr val="FF0000"/>
                </a:solidFill>
              </a:rPr>
              <a:t>css</a:t>
            </a:r>
            <a:r>
              <a:rPr lang="en-US" sz="2800" b="1" dirty="0" smtClean="0">
                <a:solidFill>
                  <a:srgbClr val="FF0000"/>
                </a:solidFill>
              </a:rPr>
              <a:t> extension.</a:t>
            </a:r>
          </a:p>
          <a:p>
            <a:endParaRPr lang="en-US" sz="2800" b="1" dirty="0">
              <a:solidFill>
                <a:srgbClr val="FF0000"/>
              </a:solidFill>
            </a:endParaRPr>
          </a:p>
          <a:p>
            <a:r>
              <a:rPr lang="en-US" sz="2800" dirty="0" smtClean="0"/>
              <a:t>We define all the Style rules within this text file and then you can include this file in any HTML document using &lt;link&gt; element.</a:t>
            </a:r>
            <a:endParaRPr lang="en-US" sz="2800" dirty="0"/>
          </a:p>
        </p:txBody>
      </p:sp>
      <p:sp>
        <p:nvSpPr>
          <p:cNvPr id="3" name="Rectangle 2"/>
          <p:cNvSpPr/>
          <p:nvPr/>
        </p:nvSpPr>
        <p:spPr>
          <a:xfrm>
            <a:off x="641445" y="4618714"/>
            <a:ext cx="11095629" cy="1384995"/>
          </a:xfrm>
          <a:prstGeom prst="rect">
            <a:avLst/>
          </a:prstGeom>
        </p:spPr>
        <p:txBody>
          <a:bodyPr wrap="square">
            <a:spAutoFit/>
          </a:bodyPr>
          <a:lstStyle/>
          <a:p>
            <a:r>
              <a:rPr lang="en-US" sz="2800" b="1" dirty="0" smtClean="0">
                <a:solidFill>
                  <a:srgbClr val="FF0000"/>
                </a:solidFill>
              </a:rPr>
              <a:t>&lt;head&gt;</a:t>
            </a:r>
          </a:p>
          <a:p>
            <a:r>
              <a:rPr lang="en-US" sz="2800" b="1" dirty="0" smtClean="0">
                <a:solidFill>
                  <a:srgbClr val="FF0000"/>
                </a:solidFill>
              </a:rPr>
              <a:t>&lt;link </a:t>
            </a:r>
            <a:r>
              <a:rPr lang="en-US" sz="2800" b="1" dirty="0" err="1">
                <a:solidFill>
                  <a:srgbClr val="FF0000"/>
                </a:solidFill>
              </a:rPr>
              <a:t>rel</a:t>
            </a:r>
            <a:r>
              <a:rPr lang="en-US" sz="2800" b="1" dirty="0">
                <a:solidFill>
                  <a:srgbClr val="FF0000"/>
                </a:solidFill>
              </a:rPr>
              <a:t>="</a:t>
            </a:r>
            <a:r>
              <a:rPr lang="en-US" sz="2800" b="1" dirty="0" err="1" smtClean="0">
                <a:solidFill>
                  <a:srgbClr val="FF0000"/>
                </a:solidFill>
              </a:rPr>
              <a:t>stylesheet</a:t>
            </a:r>
            <a:r>
              <a:rPr lang="en-US" sz="2800" b="1" dirty="0" smtClean="0">
                <a:solidFill>
                  <a:srgbClr val="FF0000"/>
                </a:solidFill>
              </a:rPr>
              <a:t>“ type = "text/</a:t>
            </a:r>
            <a:r>
              <a:rPr lang="en-US" sz="2800" b="1" dirty="0" err="1" smtClean="0">
                <a:solidFill>
                  <a:srgbClr val="FF0000"/>
                </a:solidFill>
              </a:rPr>
              <a:t>css</a:t>
            </a:r>
            <a:r>
              <a:rPr lang="en-US" sz="2800" b="1" dirty="0" smtClean="0">
                <a:solidFill>
                  <a:srgbClr val="FF0000"/>
                </a:solidFill>
              </a:rPr>
              <a:t>" </a:t>
            </a:r>
            <a:r>
              <a:rPr lang="en-US" sz="2800" b="1" dirty="0" err="1" smtClean="0">
                <a:solidFill>
                  <a:srgbClr val="FF0000"/>
                </a:solidFill>
              </a:rPr>
              <a:t>href</a:t>
            </a:r>
            <a:r>
              <a:rPr lang="en-US" sz="2800" b="1" dirty="0" smtClean="0">
                <a:solidFill>
                  <a:srgbClr val="FF0000"/>
                </a:solidFill>
              </a:rPr>
              <a:t> = "style.css" media = " all" /&gt;</a:t>
            </a:r>
          </a:p>
          <a:p>
            <a:r>
              <a:rPr lang="en-US" sz="2800" b="1" dirty="0" smtClean="0">
                <a:solidFill>
                  <a:srgbClr val="FF0000"/>
                </a:solidFill>
              </a:rPr>
              <a:t>&lt;/head&gt;</a:t>
            </a:r>
            <a:endParaRPr lang="en-US" sz="2800" b="1" dirty="0">
              <a:solidFill>
                <a:srgbClr val="FF0000"/>
              </a:solidFill>
            </a:endParaRPr>
          </a:p>
        </p:txBody>
      </p:sp>
    </p:spTree>
    <p:extLst>
      <p:ext uri="{BB962C8B-B14F-4D97-AF65-F5344CB8AC3E}">
        <p14:creationId xmlns:p14="http://schemas.microsoft.com/office/powerpoint/2010/main" val="262583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7" y="436728"/>
            <a:ext cx="11327642" cy="3539430"/>
          </a:xfrm>
          <a:prstGeom prst="rect">
            <a:avLst/>
          </a:prstGeom>
        </p:spPr>
        <p:txBody>
          <a:bodyPr wrap="square">
            <a:spAutoFit/>
          </a:bodyPr>
          <a:lstStyle/>
          <a:p>
            <a:r>
              <a:rPr lang="en-US" sz="2800" dirty="0" smtClean="0"/>
              <a:t>Imported CSS - @import Rule</a:t>
            </a:r>
          </a:p>
          <a:p>
            <a:endParaRPr lang="en-US" sz="2800" dirty="0" smtClean="0"/>
          </a:p>
          <a:p>
            <a:r>
              <a:rPr lang="en-US" sz="2800" dirty="0" smtClean="0"/>
              <a:t>@import is used to import an external </a:t>
            </a:r>
            <a:r>
              <a:rPr lang="en-US" sz="2800" dirty="0" err="1" smtClean="0"/>
              <a:t>stylesheet</a:t>
            </a:r>
            <a:r>
              <a:rPr lang="en-US" sz="2800" dirty="0" smtClean="0"/>
              <a:t> in a manner similar to the &lt;link&gt; element.</a:t>
            </a:r>
          </a:p>
          <a:p>
            <a:endParaRPr lang="en-US" sz="2800" dirty="0"/>
          </a:p>
          <a:p>
            <a:r>
              <a:rPr lang="en-US" sz="2800" dirty="0" smtClean="0"/>
              <a:t>&lt;head&gt;</a:t>
            </a:r>
          </a:p>
          <a:p>
            <a:r>
              <a:rPr lang="en-US" sz="2800" dirty="0" smtClean="0"/>
              <a:t>   @import "mystyle.css";</a:t>
            </a:r>
          </a:p>
          <a:p>
            <a:r>
              <a:rPr lang="en-US" sz="2800" dirty="0" smtClean="0"/>
              <a:t>&lt;/head&gt;</a:t>
            </a:r>
            <a:endParaRPr lang="en-US" sz="2800" dirty="0"/>
          </a:p>
        </p:txBody>
      </p:sp>
    </p:spTree>
    <p:extLst>
      <p:ext uri="{BB962C8B-B14F-4D97-AF65-F5344CB8AC3E}">
        <p14:creationId xmlns:p14="http://schemas.microsoft.com/office/powerpoint/2010/main" val="1688756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490" y="337361"/>
            <a:ext cx="11245755" cy="6555641"/>
          </a:xfrm>
          <a:prstGeom prst="rect">
            <a:avLst/>
          </a:prstGeom>
        </p:spPr>
        <p:txBody>
          <a:bodyPr wrap="square">
            <a:spAutoFit/>
          </a:bodyPr>
          <a:lstStyle/>
          <a:p>
            <a:r>
              <a:rPr lang="en-US" sz="2800" b="1" dirty="0"/>
              <a:t>Cascading Order</a:t>
            </a:r>
          </a:p>
          <a:p>
            <a:endParaRPr lang="en-US" sz="2800" dirty="0" smtClean="0"/>
          </a:p>
          <a:p>
            <a:r>
              <a:rPr lang="en-US" sz="2800" dirty="0" smtClean="0"/>
              <a:t>What </a:t>
            </a:r>
            <a:r>
              <a:rPr lang="en-US" sz="2800" dirty="0"/>
              <a:t>style will be used when there is more than one style specified for an HTML element?</a:t>
            </a:r>
          </a:p>
          <a:p>
            <a:endParaRPr lang="en-US" sz="2800" dirty="0" smtClean="0"/>
          </a:p>
          <a:p>
            <a:r>
              <a:rPr lang="en-US" sz="2800" dirty="0" smtClean="0"/>
              <a:t>All </a:t>
            </a:r>
            <a:r>
              <a:rPr lang="en-US" sz="2800" dirty="0"/>
              <a:t>the styles in a page will "cascade" into a new "virtual" style sheet by the following rules, where number one has the highest priority:</a:t>
            </a:r>
          </a:p>
          <a:p>
            <a:endParaRPr lang="en-US" sz="2800" dirty="0" smtClean="0"/>
          </a:p>
          <a:p>
            <a:pPr marL="514350" indent="-514350">
              <a:buFont typeface="+mj-lt"/>
              <a:buAutoNum type="arabicPeriod"/>
            </a:pPr>
            <a:r>
              <a:rPr lang="en-US" sz="2800" dirty="0" smtClean="0"/>
              <a:t>Inline </a:t>
            </a:r>
            <a:r>
              <a:rPr lang="en-US" sz="2800" dirty="0"/>
              <a:t>style (inside an HTML element)</a:t>
            </a:r>
          </a:p>
          <a:p>
            <a:pPr marL="514350" indent="-514350">
              <a:buFont typeface="+mj-lt"/>
              <a:buAutoNum type="arabicPeriod"/>
            </a:pPr>
            <a:r>
              <a:rPr lang="en-US" sz="2800" dirty="0"/>
              <a:t>External and internal style sheets (in the head section)</a:t>
            </a:r>
          </a:p>
          <a:p>
            <a:pPr marL="514350" indent="-514350">
              <a:buFont typeface="+mj-lt"/>
              <a:buAutoNum type="arabicPeriod"/>
            </a:pPr>
            <a:r>
              <a:rPr lang="en-US" sz="2800" dirty="0"/>
              <a:t>Browser </a:t>
            </a:r>
            <a:r>
              <a:rPr lang="en-US" sz="2800" dirty="0" smtClean="0"/>
              <a:t>default</a:t>
            </a:r>
          </a:p>
          <a:p>
            <a:endParaRPr lang="en-US" sz="2800" dirty="0"/>
          </a:p>
          <a:p>
            <a:r>
              <a:rPr lang="en-US" sz="2800" dirty="0"/>
              <a:t>So, an </a:t>
            </a:r>
            <a:r>
              <a:rPr lang="en-US" sz="2800" dirty="0">
                <a:solidFill>
                  <a:srgbClr val="FF0000"/>
                </a:solidFill>
              </a:rPr>
              <a:t>inline style has the highest priority</a:t>
            </a:r>
            <a:r>
              <a:rPr lang="en-US" sz="2800" dirty="0"/>
              <a:t>, and will override external and internal styles and browser defaults.</a:t>
            </a:r>
          </a:p>
          <a:p>
            <a:endParaRPr lang="en-US" sz="2800" dirty="0"/>
          </a:p>
        </p:txBody>
      </p:sp>
    </p:spTree>
    <p:extLst>
      <p:ext uri="{BB962C8B-B14F-4D97-AF65-F5344CB8AC3E}">
        <p14:creationId xmlns:p14="http://schemas.microsoft.com/office/powerpoint/2010/main" val="244398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259307"/>
            <a:ext cx="11382231" cy="3108543"/>
          </a:xfrm>
          <a:prstGeom prst="rect">
            <a:avLst/>
          </a:prstGeom>
        </p:spPr>
        <p:txBody>
          <a:bodyPr wrap="square">
            <a:spAutoFit/>
          </a:bodyPr>
          <a:lstStyle/>
          <a:p>
            <a:r>
              <a:rPr lang="en-US" sz="2800" dirty="0" smtClean="0"/>
              <a:t>CSS - Measurement Units</a:t>
            </a:r>
          </a:p>
          <a:p>
            <a:endParaRPr lang="en-US" sz="2800" dirty="0"/>
          </a:p>
          <a:p>
            <a:r>
              <a:rPr lang="en-US" sz="2800" dirty="0"/>
              <a:t>CSS supports a number of measurements including absolute units such as inches, centimeters, points, and so on, as well as relative measures such as percentages and </a:t>
            </a:r>
            <a:r>
              <a:rPr lang="en-US" sz="2800" dirty="0" err="1"/>
              <a:t>em</a:t>
            </a:r>
            <a:r>
              <a:rPr lang="en-US" sz="2800" dirty="0"/>
              <a:t> units</a:t>
            </a:r>
            <a:r>
              <a:rPr lang="en-US" sz="2800" dirty="0" smtClean="0"/>
              <a:t>.</a:t>
            </a:r>
          </a:p>
          <a:p>
            <a:endParaRPr lang="en-US" sz="2800" dirty="0"/>
          </a:p>
          <a:p>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906850962"/>
              </p:ext>
            </p:extLst>
          </p:nvPr>
        </p:nvGraphicFramePr>
        <p:xfrm>
          <a:off x="423081" y="3102134"/>
          <a:ext cx="11382231" cy="1432560"/>
        </p:xfrm>
        <a:graphic>
          <a:graphicData uri="http://schemas.openxmlformats.org/drawingml/2006/table">
            <a:tbl>
              <a:tblPr/>
              <a:tblGrid>
                <a:gridCol w="1078173"/>
                <a:gridCol w="6509981"/>
                <a:gridCol w="3794077"/>
              </a:tblGrid>
              <a:tr h="0">
                <a:tc>
                  <a:txBody>
                    <a:bodyPr/>
                    <a:lstStyle/>
                    <a:p>
                      <a:pPr fontAlgn="t"/>
                      <a:r>
                        <a:rPr lang="en-US" sz="2800" dirty="0" smtClean="0">
                          <a:effectLst/>
                        </a:rPr>
                        <a:t>%</a:t>
                      </a:r>
                      <a:endParaRPr lang="en-US" sz="28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Defines a measurement as a percentage relative to another value, typically an enclosing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p {font-size: 16pt; line-height: 125%;}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369777325"/>
              </p:ext>
            </p:extLst>
          </p:nvPr>
        </p:nvGraphicFramePr>
        <p:xfrm>
          <a:off x="423080" y="4591787"/>
          <a:ext cx="11382231" cy="1005840"/>
        </p:xfrm>
        <a:graphic>
          <a:graphicData uri="http://schemas.openxmlformats.org/drawingml/2006/table">
            <a:tbl>
              <a:tblPr/>
              <a:tblGrid>
                <a:gridCol w="1105469"/>
                <a:gridCol w="6482685"/>
                <a:gridCol w="3794077"/>
              </a:tblGrid>
              <a:tr h="0">
                <a:tc>
                  <a:txBody>
                    <a:bodyPr/>
                    <a:lstStyle/>
                    <a:p>
                      <a:pPr fontAlgn="t"/>
                      <a:r>
                        <a:rPr lang="en-US" sz="2800">
                          <a:effectLst/>
                        </a:rPr>
                        <a:t>cm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Defines a measurement in centimeters.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div {margin-bottom: 2cm;}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204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559" y="368490"/>
            <a:ext cx="11150220" cy="5262979"/>
          </a:xfrm>
          <a:prstGeom prst="rect">
            <a:avLst/>
          </a:prstGeom>
        </p:spPr>
        <p:txBody>
          <a:bodyPr wrap="square">
            <a:spAutoFit/>
          </a:bodyPr>
          <a:lstStyle/>
          <a:p>
            <a:r>
              <a:rPr lang="en-US" sz="2800" b="1" dirty="0" smtClean="0"/>
              <a:t>Advantages of CSS</a:t>
            </a:r>
          </a:p>
          <a:p>
            <a:endParaRPr lang="en-US" sz="2800" dirty="0"/>
          </a:p>
          <a:p>
            <a:r>
              <a:rPr lang="en-US" sz="2800" b="1" dirty="0"/>
              <a:t>CSS saves time</a:t>
            </a:r>
            <a:r>
              <a:rPr lang="en-US" sz="2800" dirty="0"/>
              <a:t> − </a:t>
            </a:r>
            <a:r>
              <a:rPr lang="en-US" sz="2800" dirty="0" smtClean="0"/>
              <a:t>We </a:t>
            </a:r>
            <a:r>
              <a:rPr lang="en-US" sz="2800" dirty="0"/>
              <a:t>can write CSS once and then reuse same sheet in multiple HTML pages. </a:t>
            </a:r>
            <a:r>
              <a:rPr lang="en-US" sz="2800" dirty="0" smtClean="0"/>
              <a:t>We </a:t>
            </a:r>
            <a:r>
              <a:rPr lang="en-US" sz="2800" dirty="0"/>
              <a:t>can define a style for each HTML element and apply it to as many Web pages as </a:t>
            </a:r>
            <a:r>
              <a:rPr lang="en-US" sz="2800" dirty="0" smtClean="0"/>
              <a:t>we </a:t>
            </a:r>
            <a:r>
              <a:rPr lang="en-US" sz="2800" dirty="0"/>
              <a:t>want</a:t>
            </a:r>
            <a:r>
              <a:rPr lang="en-US" sz="2800" dirty="0" smtClean="0"/>
              <a:t>.</a:t>
            </a:r>
          </a:p>
          <a:p>
            <a:endParaRPr lang="en-US" sz="2800" dirty="0"/>
          </a:p>
          <a:p>
            <a:r>
              <a:rPr lang="en-US" sz="2800" b="1" dirty="0"/>
              <a:t>Pages load faster</a:t>
            </a:r>
            <a:r>
              <a:rPr lang="en-US" sz="2800" dirty="0"/>
              <a:t> − </a:t>
            </a:r>
            <a:r>
              <a:rPr lang="en-US" sz="2800" dirty="0" smtClean="0"/>
              <a:t>We do </a:t>
            </a:r>
            <a:r>
              <a:rPr lang="en-US" sz="2800" dirty="0"/>
              <a:t>not need to write HTML tag attributes every time. Just write one CSS rule of a tag and apply it to all the occurrences of that tag. So less code means faster download times</a:t>
            </a:r>
            <a:r>
              <a:rPr lang="en-US" sz="2800" dirty="0" smtClean="0"/>
              <a:t>.</a:t>
            </a:r>
          </a:p>
          <a:p>
            <a:endParaRPr lang="en-US" sz="2800" dirty="0"/>
          </a:p>
          <a:p>
            <a:r>
              <a:rPr lang="en-US" sz="2800" b="1" dirty="0"/>
              <a:t>Easy maintenance</a:t>
            </a:r>
            <a:r>
              <a:rPr lang="en-US" sz="2800" dirty="0"/>
              <a:t> − To make a global change, simply change the style, and all elements in all the web pages will be updated automatically.</a:t>
            </a:r>
          </a:p>
        </p:txBody>
      </p:sp>
    </p:spTree>
    <p:extLst>
      <p:ext uri="{BB962C8B-B14F-4D97-AF65-F5344CB8AC3E}">
        <p14:creationId xmlns:p14="http://schemas.microsoft.com/office/powerpoint/2010/main" val="4287463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87351701"/>
              </p:ext>
            </p:extLst>
          </p:nvPr>
        </p:nvGraphicFramePr>
        <p:xfrm>
          <a:off x="696038" y="545910"/>
          <a:ext cx="11027388" cy="5392596"/>
        </p:xfrm>
        <a:graphic>
          <a:graphicData uri="http://schemas.openxmlformats.org/drawingml/2006/table">
            <a:tbl>
              <a:tblPr/>
              <a:tblGrid>
                <a:gridCol w="955341"/>
                <a:gridCol w="6396251"/>
                <a:gridCol w="3675796"/>
              </a:tblGrid>
              <a:tr h="1842115">
                <a:tc>
                  <a:txBody>
                    <a:bodyPr/>
                    <a:lstStyle/>
                    <a:p>
                      <a:pPr fontAlgn="t"/>
                      <a:r>
                        <a:rPr lang="en-US" sz="2800" dirty="0" err="1">
                          <a:effectLst/>
                        </a:rPr>
                        <a:t>em</a:t>
                      </a:r>
                      <a:endParaRPr lang="en-US" sz="2800" dirty="0">
                        <a:effectLst/>
                      </a:endParaRP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A relative measurement for the height of a font in em spaces. Because an em unit is equivalent to the size of a given font, if you assign a font to 12pt, each "em" unit would be 12pt; thus, 2em would be 24pt.</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 {letter-spacing: 7em;}</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8740">
                <a:tc>
                  <a:txBody>
                    <a:bodyPr/>
                    <a:lstStyle/>
                    <a:p>
                      <a:pPr fontAlgn="t"/>
                      <a:endParaRPr lang="en-US" sz="2800" dirty="0" smtClean="0">
                        <a:effectLst/>
                      </a:endParaRPr>
                    </a:p>
                    <a:p>
                      <a:pPr fontAlgn="t"/>
                      <a:r>
                        <a:rPr lang="en-US" sz="2800" dirty="0" smtClean="0">
                          <a:effectLst/>
                        </a:rPr>
                        <a:t>ex</a:t>
                      </a:r>
                      <a:endParaRPr lang="en-US" sz="2800" dirty="0">
                        <a:effectLst/>
                      </a:endParaRP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800" dirty="0" smtClean="0">
                        <a:effectLst/>
                      </a:endParaRPr>
                    </a:p>
                    <a:p>
                      <a:pPr fontAlgn="t"/>
                      <a:r>
                        <a:rPr lang="en-US" sz="2800" dirty="0" smtClean="0">
                          <a:effectLst/>
                        </a:rPr>
                        <a:t>This </a:t>
                      </a:r>
                      <a:r>
                        <a:rPr lang="en-US" sz="2800" dirty="0">
                          <a:effectLst/>
                        </a:rPr>
                        <a:t>value defines a measurement relative to a font's x-height. The x-height is determined by the height of the font's lowercase letter x.</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800" dirty="0" smtClean="0">
                        <a:effectLst/>
                      </a:endParaRPr>
                    </a:p>
                    <a:p>
                      <a:pPr fontAlgn="t"/>
                      <a:r>
                        <a:rPr lang="en-US" sz="2800" dirty="0" smtClean="0">
                          <a:effectLst/>
                        </a:rPr>
                        <a:t>p </a:t>
                      </a:r>
                      <a:r>
                        <a:rPr lang="en-US" sz="2800" dirty="0">
                          <a:effectLst/>
                        </a:rPr>
                        <a:t>{font-size: 24pt; line-height: 3ex;}</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4024">
                <a:tc>
                  <a:txBody>
                    <a:bodyPr/>
                    <a:lstStyle/>
                    <a:p>
                      <a:pPr fontAlgn="t"/>
                      <a:endParaRPr lang="en-US" sz="2800" dirty="0" smtClean="0">
                        <a:effectLst/>
                      </a:endParaRPr>
                    </a:p>
                    <a:p>
                      <a:pPr fontAlgn="t"/>
                      <a:r>
                        <a:rPr lang="en-US" sz="2800" dirty="0" smtClean="0">
                          <a:effectLst/>
                        </a:rPr>
                        <a:t>in</a:t>
                      </a:r>
                      <a:endParaRPr lang="en-US" sz="2800" dirty="0">
                        <a:effectLst/>
                      </a:endParaRP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800" dirty="0" smtClean="0">
                        <a:effectLst/>
                      </a:endParaRPr>
                    </a:p>
                    <a:p>
                      <a:pPr fontAlgn="t"/>
                      <a:r>
                        <a:rPr lang="en-US" sz="2800" dirty="0" smtClean="0">
                          <a:effectLst/>
                        </a:rPr>
                        <a:t>Defines </a:t>
                      </a:r>
                      <a:r>
                        <a:rPr lang="en-US" sz="2800" dirty="0">
                          <a:effectLst/>
                        </a:rPr>
                        <a:t>a measurement in inches.</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800" dirty="0" smtClean="0">
                        <a:effectLst/>
                      </a:endParaRPr>
                    </a:p>
                    <a:p>
                      <a:pPr fontAlgn="t"/>
                      <a:r>
                        <a:rPr lang="en-US" sz="2800" dirty="0" smtClean="0">
                          <a:effectLst/>
                        </a:rPr>
                        <a:t>p </a:t>
                      </a:r>
                      <a:r>
                        <a:rPr lang="en-US" sz="2800" dirty="0">
                          <a:effectLst/>
                        </a:rPr>
                        <a:t>{word-spacing: .15in;}</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6838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49090677"/>
              </p:ext>
            </p:extLst>
          </p:nvPr>
        </p:nvGraphicFramePr>
        <p:xfrm>
          <a:off x="436729" y="583678"/>
          <a:ext cx="11436824" cy="4351338"/>
        </p:xfrm>
        <a:graphic>
          <a:graphicData uri="http://schemas.openxmlformats.org/drawingml/2006/table">
            <a:tbl>
              <a:tblPr/>
              <a:tblGrid>
                <a:gridCol w="1173707"/>
                <a:gridCol w="6346209"/>
                <a:gridCol w="3916908"/>
              </a:tblGrid>
              <a:tr h="765070">
                <a:tc>
                  <a:txBody>
                    <a:bodyPr/>
                    <a:lstStyle/>
                    <a:p>
                      <a:pPr fontAlgn="t"/>
                      <a:r>
                        <a:rPr lang="en-US" sz="2800">
                          <a:effectLst/>
                        </a:rPr>
                        <a:t>mm</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Defines a measurement in millimeters.</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 {word-spacing: 15mm;}</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625775">
                <a:tc>
                  <a:txBody>
                    <a:bodyPr/>
                    <a:lstStyle/>
                    <a:p>
                      <a:pPr fontAlgn="t"/>
                      <a:r>
                        <a:rPr lang="en-US" sz="2800">
                          <a:effectLst/>
                        </a:rPr>
                        <a:t>pc</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Defines a measurement in picas. A pica is equivalent to 12 points; thus, there are 6 picas per inch.</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 {font-size: 20pc;}</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95423">
                <a:tc>
                  <a:txBody>
                    <a:bodyPr/>
                    <a:lstStyle/>
                    <a:p>
                      <a:pPr fontAlgn="t"/>
                      <a:r>
                        <a:rPr lang="en-US" sz="2800">
                          <a:effectLst/>
                        </a:rPr>
                        <a:t>pt</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Defines a measurement in points. A point is defined as 1/72nd of an inch.</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body {font-size: 18pt;}</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5070">
                <a:tc>
                  <a:txBody>
                    <a:bodyPr/>
                    <a:lstStyle/>
                    <a:p>
                      <a:pPr fontAlgn="t"/>
                      <a:r>
                        <a:rPr lang="en-US" sz="2800">
                          <a:effectLst/>
                        </a:rPr>
                        <a:t>px</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Defines a measurement in screen pixels.</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p {padding: 25px;}</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49146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191069"/>
            <a:ext cx="11614244" cy="6124754"/>
          </a:xfrm>
          <a:prstGeom prst="rect">
            <a:avLst/>
          </a:prstGeom>
        </p:spPr>
        <p:txBody>
          <a:bodyPr wrap="square">
            <a:spAutoFit/>
          </a:bodyPr>
          <a:lstStyle/>
          <a:p>
            <a:r>
              <a:rPr lang="en-US" sz="2800" dirty="0"/>
              <a:t>CSS Colors - Hex </a:t>
            </a:r>
            <a:r>
              <a:rPr lang="en-US" sz="2800" dirty="0" smtClean="0"/>
              <a:t>Codes</a:t>
            </a:r>
          </a:p>
          <a:p>
            <a:endParaRPr lang="en-US" sz="2800" dirty="0"/>
          </a:p>
          <a:p>
            <a:r>
              <a:rPr lang="en-US" sz="2800" dirty="0"/>
              <a:t>A hexadecimal is a 6 digit representation of a color. The first two digits(RR) represent a red value, the next two are a green value(GG), and the last are the blue value(BB).</a:t>
            </a:r>
          </a:p>
          <a:p>
            <a:endParaRPr lang="en-US" sz="2800" dirty="0" smtClean="0"/>
          </a:p>
          <a:p>
            <a:endParaRPr lang="en-US" sz="2800" dirty="0"/>
          </a:p>
          <a:p>
            <a:r>
              <a:rPr lang="en-US" sz="2800" dirty="0" smtClean="0"/>
              <a:t>CSS uses color values to specify a color. </a:t>
            </a:r>
          </a:p>
          <a:p>
            <a:endParaRPr lang="en-US" sz="2800" dirty="0"/>
          </a:p>
          <a:p>
            <a:r>
              <a:rPr lang="en-US" sz="2800" dirty="0" smtClean="0"/>
              <a:t>Typically, these are used to set a color either for the foreground of an element (i.e., its text) or else for the background of the element. </a:t>
            </a:r>
          </a:p>
          <a:p>
            <a:endParaRPr lang="en-US" sz="2800" dirty="0"/>
          </a:p>
          <a:p>
            <a:r>
              <a:rPr lang="en-US" sz="2800" dirty="0" smtClean="0"/>
              <a:t>They can also be used to affect the color of borders and other decorative effects.</a:t>
            </a:r>
            <a:endParaRPr lang="en-US" sz="2800" dirty="0"/>
          </a:p>
        </p:txBody>
      </p:sp>
    </p:spTree>
    <p:extLst>
      <p:ext uri="{BB962C8B-B14F-4D97-AF65-F5344CB8AC3E}">
        <p14:creationId xmlns:p14="http://schemas.microsoft.com/office/powerpoint/2010/main" val="148664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15116471"/>
              </p:ext>
            </p:extLst>
          </p:nvPr>
        </p:nvGraphicFramePr>
        <p:xfrm>
          <a:off x="955344" y="272954"/>
          <a:ext cx="10345002" cy="5282820"/>
        </p:xfrm>
        <a:graphic>
          <a:graphicData uri="http://schemas.openxmlformats.org/drawingml/2006/table">
            <a:tbl>
              <a:tblPr/>
              <a:tblGrid>
                <a:gridCol w="2456596"/>
                <a:gridCol w="4440072"/>
                <a:gridCol w="3448334"/>
              </a:tblGrid>
              <a:tr h="725093">
                <a:tc>
                  <a:txBody>
                    <a:bodyPr/>
                    <a:lstStyle/>
                    <a:p>
                      <a:pPr algn="ctr" fontAlgn="t"/>
                      <a:r>
                        <a:rPr lang="en-US" sz="2800" b="1" dirty="0">
                          <a:effectLst/>
                        </a:rPr>
                        <a:t>Format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800" b="1" dirty="0">
                          <a:effectLst/>
                        </a:rPr>
                        <a:t>Syntax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800" b="1" dirty="0">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25093">
                <a:tc>
                  <a:txBody>
                    <a:bodyPr/>
                    <a:lstStyle/>
                    <a:p>
                      <a:pPr fontAlgn="t"/>
                      <a:r>
                        <a:rPr lang="en-US" sz="2800">
                          <a:effectLst/>
                        </a:rPr>
                        <a:t>Hex 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#RRGGBB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p{color:#FF0000;}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5093">
                <a:tc>
                  <a:txBody>
                    <a:bodyPr/>
                    <a:lstStyle/>
                    <a:p>
                      <a:pPr fontAlgn="t"/>
                      <a:r>
                        <a:rPr lang="en-US" sz="2800">
                          <a:effectLst/>
                        </a:rPr>
                        <a:t>Short Hex 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#RGB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p{color:#6A7;}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91224">
                <a:tc>
                  <a:txBody>
                    <a:bodyPr/>
                    <a:lstStyle/>
                    <a:p>
                      <a:pPr fontAlgn="t"/>
                      <a:r>
                        <a:rPr lang="en-US" sz="2800">
                          <a:effectLst/>
                        </a:rPr>
                        <a:t>RGB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rgb(rrr%,ggg%,bbb%)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p{color:rgb(50%,50%,50%);}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91224">
                <a:tc>
                  <a:txBody>
                    <a:bodyPr/>
                    <a:lstStyle/>
                    <a:p>
                      <a:pPr fontAlgn="t"/>
                      <a:r>
                        <a:rPr lang="en-US" sz="2800">
                          <a:effectLst/>
                        </a:rPr>
                        <a:t>RGB Absolute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rgb(rrr,ggg,bbb)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p{color:rgb(0,0,255);}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5093">
                <a:tc>
                  <a:txBody>
                    <a:bodyPr/>
                    <a:lstStyle/>
                    <a:p>
                      <a:pPr fontAlgn="t"/>
                      <a:r>
                        <a:rPr lang="en-US" sz="2800">
                          <a:effectLst/>
                        </a:rPr>
                        <a:t>keyword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aqua, black, etc.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smtClean="0">
                          <a:effectLst/>
                        </a:rPr>
                        <a:t>p{</a:t>
                      </a:r>
                      <a:r>
                        <a:rPr lang="en-US" sz="2800" dirty="0" err="1" smtClean="0">
                          <a:effectLst/>
                        </a:rPr>
                        <a:t>color:red</a:t>
                      </a:r>
                      <a:r>
                        <a:rPr lang="en-US" sz="2800" dirty="0" smtClean="0">
                          <a:effectLst/>
                        </a:rPr>
                        <a:t>;}</a:t>
                      </a:r>
                      <a:endParaRPr lang="en-US" sz="28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16282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327546"/>
            <a:ext cx="11095630" cy="4524315"/>
          </a:xfrm>
          <a:prstGeom prst="rect">
            <a:avLst/>
          </a:prstGeom>
        </p:spPr>
        <p:txBody>
          <a:bodyPr wrap="square">
            <a:spAutoFit/>
          </a:bodyPr>
          <a:lstStyle/>
          <a:p>
            <a:r>
              <a:rPr lang="en-US" sz="2800" dirty="0" smtClean="0"/>
              <a:t>Set the Background Color</a:t>
            </a:r>
          </a:p>
          <a:p>
            <a:endParaRPr lang="en-US" sz="2800" dirty="0"/>
          </a:p>
          <a:p>
            <a:r>
              <a:rPr lang="en-US" sz="2800" dirty="0" smtClean="0"/>
              <a:t>&lt;html&gt;</a:t>
            </a:r>
          </a:p>
          <a:p>
            <a:r>
              <a:rPr lang="en-US" sz="2800" dirty="0" smtClean="0"/>
              <a:t>   &lt;head&gt;</a:t>
            </a:r>
          </a:p>
          <a:p>
            <a:r>
              <a:rPr lang="en-US" sz="2800" dirty="0" smtClean="0"/>
              <a:t>   &lt;body&gt;</a:t>
            </a:r>
          </a:p>
          <a:p>
            <a:r>
              <a:rPr lang="en-US" sz="2800" dirty="0" smtClean="0"/>
              <a:t>      </a:t>
            </a:r>
            <a:r>
              <a:rPr lang="en-US" sz="3600" b="1" dirty="0" smtClean="0">
                <a:solidFill>
                  <a:srgbClr val="FF0000"/>
                </a:solidFill>
              </a:rPr>
              <a:t>&lt;p style = "</a:t>
            </a:r>
            <a:r>
              <a:rPr lang="en-US" sz="3600" b="1" dirty="0" err="1" smtClean="0">
                <a:solidFill>
                  <a:srgbClr val="FF0000"/>
                </a:solidFill>
              </a:rPr>
              <a:t>background-color:yellow</a:t>
            </a:r>
            <a:r>
              <a:rPr lang="en-US" sz="3600" b="1" dirty="0" smtClean="0">
                <a:solidFill>
                  <a:srgbClr val="FF0000"/>
                </a:solidFill>
              </a:rPr>
              <a:t>;"&gt;</a:t>
            </a:r>
          </a:p>
          <a:p>
            <a:r>
              <a:rPr lang="en-US" sz="2800" dirty="0" smtClean="0"/>
              <a:t>      This text has a yellow background color.&lt;/p&gt;</a:t>
            </a:r>
          </a:p>
          <a:p>
            <a:r>
              <a:rPr lang="en-US" sz="2800" dirty="0" smtClean="0"/>
              <a:t>   &lt;/body&gt;</a:t>
            </a:r>
          </a:p>
          <a:p>
            <a:r>
              <a:rPr lang="en-US" sz="2800" dirty="0" smtClean="0"/>
              <a:t>   &lt;/head&gt;</a:t>
            </a:r>
          </a:p>
          <a:p>
            <a:r>
              <a:rPr lang="en-US" sz="2800" dirty="0" smtClean="0"/>
              <a:t>&lt;html&gt;</a:t>
            </a:r>
            <a:endParaRPr lang="en-US" sz="2800" dirty="0"/>
          </a:p>
        </p:txBody>
      </p:sp>
    </p:spTree>
    <p:extLst>
      <p:ext uri="{BB962C8B-B14F-4D97-AF65-F5344CB8AC3E}">
        <p14:creationId xmlns:p14="http://schemas.microsoft.com/office/powerpoint/2010/main" val="924428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013" y="187235"/>
            <a:ext cx="10727867" cy="6124754"/>
          </a:xfrm>
          <a:prstGeom prst="rect">
            <a:avLst/>
          </a:prstGeom>
        </p:spPr>
        <p:txBody>
          <a:bodyPr wrap="square">
            <a:spAutoFit/>
          </a:bodyPr>
          <a:lstStyle/>
          <a:p>
            <a:r>
              <a:rPr lang="en-US" sz="2800" dirty="0" smtClean="0"/>
              <a:t>Set the Background Image</a:t>
            </a:r>
          </a:p>
          <a:p>
            <a:endParaRPr lang="en-US" sz="2800" dirty="0"/>
          </a:p>
          <a:p>
            <a:r>
              <a:rPr lang="en-US" sz="2800" dirty="0" smtClean="0"/>
              <a:t>&lt;html&gt;</a:t>
            </a:r>
          </a:p>
          <a:p>
            <a:r>
              <a:rPr lang="en-US" sz="2800" dirty="0" smtClean="0"/>
              <a:t>   &lt;head&gt;</a:t>
            </a:r>
          </a:p>
          <a:p>
            <a:r>
              <a:rPr lang="en-US" sz="2800" dirty="0" smtClean="0"/>
              <a:t>      &lt;style&gt;</a:t>
            </a:r>
          </a:p>
          <a:p>
            <a:r>
              <a:rPr lang="en-US" sz="2800" dirty="0" smtClean="0"/>
              <a:t>         body  {</a:t>
            </a:r>
          </a:p>
          <a:p>
            <a:r>
              <a:rPr lang="en-US" sz="2800" dirty="0" smtClean="0"/>
              <a:t>            background-image: </a:t>
            </a:r>
            <a:r>
              <a:rPr lang="en-US" sz="2800" dirty="0" err="1" smtClean="0"/>
              <a:t>url</a:t>
            </a:r>
            <a:r>
              <a:rPr lang="en-US" sz="2800" dirty="0" smtClean="0"/>
              <a:t>("/</a:t>
            </a:r>
            <a:r>
              <a:rPr lang="en-US" sz="2800" dirty="0" err="1" smtClean="0"/>
              <a:t>css</a:t>
            </a:r>
            <a:r>
              <a:rPr lang="en-US" sz="2800" dirty="0" smtClean="0"/>
              <a:t>/images/css.jpg");</a:t>
            </a:r>
          </a:p>
          <a:p>
            <a:r>
              <a:rPr lang="en-US" sz="2800" dirty="0" smtClean="0"/>
              <a:t>                     }</a:t>
            </a:r>
          </a:p>
          <a:p>
            <a:r>
              <a:rPr lang="en-US" sz="2800" dirty="0" smtClean="0"/>
              <a:t>      &lt;/style&gt;</a:t>
            </a:r>
          </a:p>
          <a:p>
            <a:r>
              <a:rPr lang="en-US" sz="2800" dirty="0" smtClean="0"/>
              <a:t>      &lt;body&gt;</a:t>
            </a:r>
          </a:p>
          <a:p>
            <a:r>
              <a:rPr lang="en-US" sz="2800" dirty="0" smtClean="0"/>
              <a:t>         &lt;h1&gt;Hello World!&lt;/h1&gt;</a:t>
            </a:r>
          </a:p>
          <a:p>
            <a:r>
              <a:rPr lang="en-US" sz="2800" dirty="0" smtClean="0"/>
              <a:t>      &lt;/body&gt;</a:t>
            </a:r>
          </a:p>
          <a:p>
            <a:r>
              <a:rPr lang="en-US" sz="2800" dirty="0" smtClean="0"/>
              <a:t>   &lt;/head&gt;</a:t>
            </a:r>
          </a:p>
          <a:p>
            <a:r>
              <a:rPr lang="en-US" sz="2800" dirty="0" smtClean="0"/>
              <a:t>&lt;html&gt;</a:t>
            </a:r>
            <a:endParaRPr lang="en-US" sz="2800" dirty="0"/>
          </a:p>
        </p:txBody>
      </p:sp>
    </p:spTree>
    <p:extLst>
      <p:ext uri="{BB962C8B-B14F-4D97-AF65-F5344CB8AC3E}">
        <p14:creationId xmlns:p14="http://schemas.microsoft.com/office/powerpoint/2010/main" val="25834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9" y="109183"/>
            <a:ext cx="11395880" cy="1815882"/>
          </a:xfrm>
          <a:prstGeom prst="rect">
            <a:avLst/>
          </a:prstGeom>
        </p:spPr>
        <p:txBody>
          <a:bodyPr wrap="square">
            <a:spAutoFit/>
          </a:bodyPr>
          <a:lstStyle/>
          <a:p>
            <a:r>
              <a:rPr lang="en-US" sz="2800" dirty="0" smtClean="0"/>
              <a:t>Repeat the Background Image</a:t>
            </a:r>
          </a:p>
          <a:p>
            <a:endParaRPr lang="en-US" sz="2800" dirty="0" smtClean="0"/>
          </a:p>
          <a:p>
            <a:r>
              <a:rPr lang="en-US" sz="2800" dirty="0" smtClean="0"/>
              <a:t>The following example demonstrates how to repeat the background image if an image is small.</a:t>
            </a:r>
            <a:endParaRPr lang="en-US" sz="2800" dirty="0"/>
          </a:p>
        </p:txBody>
      </p:sp>
      <p:sp>
        <p:nvSpPr>
          <p:cNvPr id="3" name="Rectangle 2"/>
          <p:cNvSpPr/>
          <p:nvPr/>
        </p:nvSpPr>
        <p:spPr>
          <a:xfrm>
            <a:off x="3703093" y="1595021"/>
            <a:ext cx="8006686" cy="4832092"/>
          </a:xfrm>
          <a:prstGeom prst="rect">
            <a:avLst/>
          </a:prstGeom>
        </p:spPr>
        <p:txBody>
          <a:bodyPr wrap="square">
            <a:spAutoFit/>
          </a:bodyPr>
          <a:lstStyle/>
          <a:p>
            <a:r>
              <a:rPr lang="en-US" sz="2800" dirty="0" smtClean="0"/>
              <a:t>&lt;head&gt;</a:t>
            </a:r>
          </a:p>
          <a:p>
            <a:r>
              <a:rPr lang="en-US" sz="2800" dirty="0" smtClean="0"/>
              <a:t>      &lt;style&gt;</a:t>
            </a:r>
          </a:p>
          <a:p>
            <a:r>
              <a:rPr lang="en-US" sz="2800" dirty="0" smtClean="0"/>
              <a:t>         body {</a:t>
            </a:r>
          </a:p>
          <a:p>
            <a:r>
              <a:rPr lang="en-US" sz="2800" dirty="0" smtClean="0"/>
              <a:t>            background-image: </a:t>
            </a:r>
            <a:r>
              <a:rPr lang="en-US" sz="2800" dirty="0" err="1" smtClean="0"/>
              <a:t>url</a:t>
            </a:r>
            <a:r>
              <a:rPr lang="en-US" sz="2800" dirty="0" smtClean="0"/>
              <a:t>("/</a:t>
            </a:r>
            <a:r>
              <a:rPr lang="en-US" sz="2800" dirty="0" err="1" smtClean="0"/>
              <a:t>css</a:t>
            </a:r>
            <a:r>
              <a:rPr lang="en-US" sz="2800" dirty="0" smtClean="0"/>
              <a:t>/images/css.jpg");</a:t>
            </a:r>
          </a:p>
          <a:p>
            <a:r>
              <a:rPr lang="en-US" sz="2800" dirty="0" smtClean="0"/>
              <a:t>            background-repeat: repeat;</a:t>
            </a:r>
          </a:p>
          <a:p>
            <a:r>
              <a:rPr lang="en-US" sz="2800" dirty="0" smtClean="0"/>
              <a:t>         }</a:t>
            </a:r>
          </a:p>
          <a:p>
            <a:r>
              <a:rPr lang="en-US" sz="2800" dirty="0" smtClean="0"/>
              <a:t>      &lt;/style&gt;</a:t>
            </a:r>
          </a:p>
          <a:p>
            <a:r>
              <a:rPr lang="en-US" sz="2800" dirty="0" smtClean="0"/>
              <a:t>   &lt;/head&gt;</a:t>
            </a:r>
          </a:p>
          <a:p>
            <a:r>
              <a:rPr lang="en-US" sz="2800" dirty="0" smtClean="0"/>
              <a:t>   &lt;body&gt;</a:t>
            </a:r>
          </a:p>
          <a:p>
            <a:r>
              <a:rPr lang="en-US" sz="2800" dirty="0" smtClean="0"/>
              <a:t>      &lt;p&gt;Tutorials point&lt;/p&gt;</a:t>
            </a:r>
          </a:p>
          <a:p>
            <a:r>
              <a:rPr lang="en-US" sz="2800" dirty="0" smtClean="0"/>
              <a:t>   &lt;/body&gt;</a:t>
            </a:r>
          </a:p>
        </p:txBody>
      </p:sp>
    </p:spTree>
    <p:extLst>
      <p:ext uri="{BB962C8B-B14F-4D97-AF65-F5344CB8AC3E}">
        <p14:creationId xmlns:p14="http://schemas.microsoft.com/office/powerpoint/2010/main" val="426379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8" y="204717"/>
            <a:ext cx="11450472" cy="6370975"/>
          </a:xfrm>
          <a:prstGeom prst="rect">
            <a:avLst/>
          </a:prstGeom>
        </p:spPr>
        <p:txBody>
          <a:bodyPr wrap="square">
            <a:spAutoFit/>
          </a:bodyPr>
          <a:lstStyle/>
          <a:p>
            <a:r>
              <a:rPr lang="en-US" sz="2400" dirty="0"/>
              <a:t>T</a:t>
            </a:r>
            <a:r>
              <a:rPr lang="en-US" sz="2400" dirty="0" smtClean="0"/>
              <a:t>o repeat the background image vertically.</a:t>
            </a:r>
          </a:p>
          <a:p>
            <a:endParaRPr lang="en-US" sz="2400" dirty="0"/>
          </a:p>
          <a:p>
            <a:r>
              <a:rPr lang="en-US" sz="2400" dirty="0" smtClean="0"/>
              <a:t>&lt;style&gt;</a:t>
            </a:r>
          </a:p>
          <a:p>
            <a:r>
              <a:rPr lang="en-US" sz="2400" dirty="0" smtClean="0"/>
              <a:t>         body {</a:t>
            </a:r>
          </a:p>
          <a:p>
            <a:r>
              <a:rPr lang="en-US" sz="2400" dirty="0" smtClean="0"/>
              <a:t>            background-image: </a:t>
            </a:r>
            <a:r>
              <a:rPr lang="en-US" sz="2400" dirty="0" err="1" smtClean="0"/>
              <a:t>url</a:t>
            </a:r>
            <a:r>
              <a:rPr lang="en-US" sz="2400" dirty="0" smtClean="0"/>
              <a:t>("/</a:t>
            </a:r>
            <a:r>
              <a:rPr lang="en-US" sz="2400" dirty="0" err="1" smtClean="0"/>
              <a:t>css</a:t>
            </a:r>
            <a:r>
              <a:rPr lang="en-US" sz="2400" dirty="0" smtClean="0"/>
              <a:t>/images/css.jpg");</a:t>
            </a:r>
          </a:p>
          <a:p>
            <a:r>
              <a:rPr lang="en-US" sz="2400" dirty="0" smtClean="0"/>
              <a:t>            background-repeat: repeat-y;</a:t>
            </a:r>
          </a:p>
          <a:p>
            <a:r>
              <a:rPr lang="en-US" sz="2400" dirty="0" smtClean="0"/>
              <a:t>         }</a:t>
            </a:r>
          </a:p>
          <a:p>
            <a:r>
              <a:rPr lang="en-US" sz="2400" dirty="0" smtClean="0"/>
              <a:t>      &lt;/style&gt;</a:t>
            </a:r>
          </a:p>
          <a:p>
            <a:endParaRPr lang="en-US" sz="2400" dirty="0"/>
          </a:p>
          <a:p>
            <a:r>
              <a:rPr lang="en-US" sz="2400" dirty="0" smtClean="0">
                <a:solidFill>
                  <a:srgbClr val="FF0000"/>
                </a:solidFill>
              </a:rPr>
              <a:t>To </a:t>
            </a:r>
            <a:r>
              <a:rPr lang="en-US" sz="2400" dirty="0">
                <a:solidFill>
                  <a:srgbClr val="FF0000"/>
                </a:solidFill>
              </a:rPr>
              <a:t>repeat the background image horizontally</a:t>
            </a:r>
            <a:r>
              <a:rPr lang="en-US" sz="2400" dirty="0" smtClean="0">
                <a:solidFill>
                  <a:srgbClr val="FF0000"/>
                </a:solidFill>
              </a:rPr>
              <a:t>.</a:t>
            </a:r>
          </a:p>
          <a:p>
            <a:endParaRPr lang="en-US" sz="2400" dirty="0">
              <a:solidFill>
                <a:srgbClr val="FF0000"/>
              </a:solidFill>
            </a:endParaRPr>
          </a:p>
          <a:p>
            <a:r>
              <a:rPr lang="en-US" sz="2400" dirty="0" smtClean="0">
                <a:solidFill>
                  <a:srgbClr val="FF0000"/>
                </a:solidFill>
              </a:rPr>
              <a:t>&lt;style&gt;</a:t>
            </a:r>
          </a:p>
          <a:p>
            <a:r>
              <a:rPr lang="en-US" sz="2400" dirty="0" smtClean="0">
                <a:solidFill>
                  <a:srgbClr val="FF0000"/>
                </a:solidFill>
              </a:rPr>
              <a:t>         body {</a:t>
            </a:r>
          </a:p>
          <a:p>
            <a:r>
              <a:rPr lang="en-US" sz="2400" dirty="0" smtClean="0">
                <a:solidFill>
                  <a:srgbClr val="FF0000"/>
                </a:solidFill>
              </a:rPr>
              <a:t>            background-image: </a:t>
            </a:r>
            <a:r>
              <a:rPr lang="en-US" sz="2400" dirty="0" err="1" smtClean="0">
                <a:solidFill>
                  <a:srgbClr val="FF0000"/>
                </a:solidFill>
              </a:rPr>
              <a:t>url</a:t>
            </a:r>
            <a:r>
              <a:rPr lang="en-US" sz="2400" dirty="0" smtClean="0">
                <a:solidFill>
                  <a:srgbClr val="FF0000"/>
                </a:solidFill>
              </a:rPr>
              <a:t>("/</a:t>
            </a:r>
            <a:r>
              <a:rPr lang="en-US" sz="2400" dirty="0" err="1" smtClean="0">
                <a:solidFill>
                  <a:srgbClr val="FF0000"/>
                </a:solidFill>
              </a:rPr>
              <a:t>css</a:t>
            </a:r>
            <a:r>
              <a:rPr lang="en-US" sz="2400" dirty="0" smtClean="0">
                <a:solidFill>
                  <a:srgbClr val="FF0000"/>
                </a:solidFill>
              </a:rPr>
              <a:t>/images/css.jpg");</a:t>
            </a:r>
          </a:p>
          <a:p>
            <a:r>
              <a:rPr lang="en-US" sz="2400" dirty="0" smtClean="0">
                <a:solidFill>
                  <a:srgbClr val="FF0000"/>
                </a:solidFill>
              </a:rPr>
              <a:t>            background-repeat: repeat-x;</a:t>
            </a:r>
          </a:p>
          <a:p>
            <a:r>
              <a:rPr lang="en-US" sz="2400" dirty="0" smtClean="0">
                <a:solidFill>
                  <a:srgbClr val="FF0000"/>
                </a:solidFill>
              </a:rPr>
              <a:t>         }</a:t>
            </a:r>
          </a:p>
          <a:p>
            <a:r>
              <a:rPr lang="en-US" sz="2400" dirty="0" smtClean="0">
                <a:solidFill>
                  <a:srgbClr val="FF0000"/>
                </a:solidFill>
              </a:rPr>
              <a:t>      &lt;/style&gt;</a:t>
            </a:r>
            <a:endParaRPr lang="en-US" sz="2400" dirty="0">
              <a:solidFill>
                <a:srgbClr val="FF0000"/>
              </a:solidFill>
            </a:endParaRPr>
          </a:p>
        </p:txBody>
      </p:sp>
    </p:spTree>
    <p:extLst>
      <p:ext uri="{BB962C8B-B14F-4D97-AF65-F5344CB8AC3E}">
        <p14:creationId xmlns:p14="http://schemas.microsoft.com/office/powerpoint/2010/main" val="1999153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559" y="150126"/>
            <a:ext cx="11354937" cy="6524863"/>
          </a:xfrm>
          <a:prstGeom prst="rect">
            <a:avLst/>
          </a:prstGeom>
        </p:spPr>
        <p:txBody>
          <a:bodyPr wrap="square">
            <a:spAutoFit/>
          </a:bodyPr>
          <a:lstStyle/>
          <a:p>
            <a:r>
              <a:rPr lang="en-US" sz="2000" dirty="0" smtClean="0"/>
              <a:t>Set the Background Attachment</a:t>
            </a:r>
          </a:p>
          <a:p>
            <a:endParaRPr lang="en-US" sz="2000" dirty="0" smtClean="0"/>
          </a:p>
          <a:p>
            <a:r>
              <a:rPr lang="en-US" sz="2000" dirty="0" smtClean="0"/>
              <a:t>Background attachment determines whether a background image is fixed or scrolls with the rest of the page.</a:t>
            </a:r>
          </a:p>
          <a:p>
            <a:endParaRPr lang="en-US" sz="2000" dirty="0"/>
          </a:p>
          <a:p>
            <a:r>
              <a:rPr lang="en-US" sz="2000" dirty="0" smtClean="0"/>
              <a:t>&lt;style&gt;</a:t>
            </a:r>
          </a:p>
          <a:p>
            <a:r>
              <a:rPr lang="en-US" sz="2000" dirty="0" smtClean="0"/>
              <a:t>         body  {</a:t>
            </a:r>
          </a:p>
          <a:p>
            <a:r>
              <a:rPr lang="en-US" sz="2000" dirty="0" smtClean="0"/>
              <a:t>            background-image: </a:t>
            </a:r>
            <a:r>
              <a:rPr lang="en-US" sz="2000" dirty="0" err="1" smtClean="0"/>
              <a:t>url</a:t>
            </a:r>
            <a:r>
              <a:rPr lang="en-US" sz="2000" dirty="0" smtClean="0"/>
              <a:t>('/</a:t>
            </a:r>
            <a:r>
              <a:rPr lang="en-US" sz="2000" dirty="0" err="1" smtClean="0"/>
              <a:t>css</a:t>
            </a:r>
            <a:r>
              <a:rPr lang="en-US" sz="2000" dirty="0" smtClean="0"/>
              <a:t>/images/css.jpg');</a:t>
            </a:r>
          </a:p>
          <a:p>
            <a:r>
              <a:rPr lang="en-US" sz="2000" dirty="0" smtClean="0"/>
              <a:t>            background-repeat: no-repeat;</a:t>
            </a:r>
          </a:p>
          <a:p>
            <a:r>
              <a:rPr lang="en-US" sz="2000" dirty="0" smtClean="0"/>
              <a:t>            background-attachment: fixed;</a:t>
            </a:r>
          </a:p>
          <a:p>
            <a:r>
              <a:rPr lang="en-US" sz="2000" dirty="0" smtClean="0"/>
              <a:t>         }</a:t>
            </a:r>
          </a:p>
          <a:p>
            <a:r>
              <a:rPr lang="en-US" sz="2000" dirty="0" smtClean="0"/>
              <a:t>      &lt;/style&gt;</a:t>
            </a:r>
          </a:p>
          <a:p>
            <a:endParaRPr lang="en-US" sz="2000" dirty="0"/>
          </a:p>
          <a:p>
            <a:r>
              <a:rPr lang="en-US" sz="2000" dirty="0" smtClean="0">
                <a:solidFill>
                  <a:srgbClr val="FF0000"/>
                </a:solidFill>
              </a:rPr>
              <a:t>&lt;style&gt;</a:t>
            </a:r>
          </a:p>
          <a:p>
            <a:r>
              <a:rPr lang="en-US" sz="2000" dirty="0" smtClean="0">
                <a:solidFill>
                  <a:srgbClr val="FF0000"/>
                </a:solidFill>
              </a:rPr>
              <a:t>         body  {</a:t>
            </a:r>
          </a:p>
          <a:p>
            <a:r>
              <a:rPr lang="en-US" sz="2000" dirty="0" smtClean="0">
                <a:solidFill>
                  <a:srgbClr val="FF0000"/>
                </a:solidFill>
              </a:rPr>
              <a:t>            background-image: </a:t>
            </a:r>
            <a:r>
              <a:rPr lang="en-US" sz="2000" dirty="0" err="1" smtClean="0">
                <a:solidFill>
                  <a:srgbClr val="FF0000"/>
                </a:solidFill>
              </a:rPr>
              <a:t>url</a:t>
            </a:r>
            <a:r>
              <a:rPr lang="en-US" sz="2000" dirty="0" smtClean="0">
                <a:solidFill>
                  <a:srgbClr val="FF0000"/>
                </a:solidFill>
              </a:rPr>
              <a:t>('/</a:t>
            </a:r>
            <a:r>
              <a:rPr lang="en-US" sz="2000" dirty="0" err="1" smtClean="0">
                <a:solidFill>
                  <a:srgbClr val="FF0000"/>
                </a:solidFill>
              </a:rPr>
              <a:t>css</a:t>
            </a:r>
            <a:r>
              <a:rPr lang="en-US" sz="2000" dirty="0" smtClean="0">
                <a:solidFill>
                  <a:srgbClr val="FF0000"/>
                </a:solidFill>
              </a:rPr>
              <a:t>/images/css.jpg');</a:t>
            </a:r>
          </a:p>
          <a:p>
            <a:r>
              <a:rPr lang="en-US" sz="2000" dirty="0" smtClean="0">
                <a:solidFill>
                  <a:srgbClr val="FF0000"/>
                </a:solidFill>
              </a:rPr>
              <a:t>            background-repeat: no-repeat;</a:t>
            </a:r>
          </a:p>
          <a:p>
            <a:r>
              <a:rPr lang="en-US" sz="2000" dirty="0" smtClean="0">
                <a:solidFill>
                  <a:srgbClr val="FF0000"/>
                </a:solidFill>
              </a:rPr>
              <a:t>            background-attachment: fixed;</a:t>
            </a:r>
          </a:p>
          <a:p>
            <a:r>
              <a:rPr lang="en-US" sz="2000" dirty="0" smtClean="0">
                <a:solidFill>
                  <a:srgbClr val="FF0000"/>
                </a:solidFill>
              </a:rPr>
              <a:t>            </a:t>
            </a:r>
            <a:r>
              <a:rPr lang="en-US" sz="2000" dirty="0" err="1" smtClean="0">
                <a:solidFill>
                  <a:srgbClr val="FF0000"/>
                </a:solidFill>
              </a:rPr>
              <a:t>background-attachment:scroll</a:t>
            </a:r>
            <a:r>
              <a:rPr lang="en-US" sz="2000" dirty="0" smtClean="0">
                <a:solidFill>
                  <a:srgbClr val="FF0000"/>
                </a:solidFill>
              </a:rPr>
              <a:t>;</a:t>
            </a:r>
          </a:p>
          <a:p>
            <a:r>
              <a:rPr lang="en-US" sz="2000" dirty="0" smtClean="0">
                <a:solidFill>
                  <a:srgbClr val="FF0000"/>
                </a:solidFill>
              </a:rPr>
              <a:t>         }</a:t>
            </a:r>
          </a:p>
          <a:p>
            <a:r>
              <a:rPr lang="en-US" sz="2000" dirty="0" smtClean="0">
                <a:solidFill>
                  <a:srgbClr val="FF0000"/>
                </a:solidFill>
              </a:rPr>
              <a:t>      &lt;/style&gt;</a:t>
            </a:r>
            <a:endParaRPr lang="en-US" sz="2000" dirty="0">
              <a:solidFill>
                <a:srgbClr val="FF0000"/>
              </a:solidFill>
            </a:endParaRPr>
          </a:p>
        </p:txBody>
      </p:sp>
    </p:spTree>
    <p:extLst>
      <p:ext uri="{BB962C8B-B14F-4D97-AF65-F5344CB8AC3E}">
        <p14:creationId xmlns:p14="http://schemas.microsoft.com/office/powerpoint/2010/main" val="1825872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8" y="163774"/>
            <a:ext cx="11668836" cy="6986528"/>
          </a:xfrm>
          <a:prstGeom prst="rect">
            <a:avLst/>
          </a:prstGeom>
        </p:spPr>
        <p:txBody>
          <a:bodyPr wrap="square">
            <a:spAutoFit/>
          </a:bodyPr>
          <a:lstStyle/>
          <a:p>
            <a:r>
              <a:rPr lang="en-US" sz="2800" dirty="0" smtClean="0"/>
              <a:t>Set the Font Style</a:t>
            </a:r>
          </a:p>
          <a:p>
            <a:endParaRPr lang="en-US" sz="2800" dirty="0"/>
          </a:p>
          <a:p>
            <a:r>
              <a:rPr lang="en-US" sz="2800" dirty="0" smtClean="0"/>
              <a:t>&lt;body&gt;</a:t>
            </a:r>
          </a:p>
          <a:p>
            <a:r>
              <a:rPr lang="en-US" sz="2800" dirty="0" smtClean="0"/>
              <a:t>      &lt;p style="</a:t>
            </a:r>
            <a:r>
              <a:rPr lang="en-US" sz="2800" dirty="0" err="1" smtClean="0"/>
              <a:t>font-style:italic</a:t>
            </a:r>
            <a:r>
              <a:rPr lang="en-US" sz="2800" dirty="0" smtClean="0"/>
              <a:t>;"&gt;</a:t>
            </a:r>
          </a:p>
          <a:p>
            <a:r>
              <a:rPr lang="en-US" sz="2800" dirty="0" smtClean="0"/>
              <a:t>      This text will be rendered in italic style</a:t>
            </a:r>
          </a:p>
          <a:p>
            <a:r>
              <a:rPr lang="en-US" sz="2800" dirty="0" smtClean="0"/>
              <a:t>      &lt;/p&gt;</a:t>
            </a:r>
          </a:p>
          <a:p>
            <a:r>
              <a:rPr lang="en-US" sz="2800" dirty="0" smtClean="0"/>
              <a:t>   &lt;/body&gt;</a:t>
            </a:r>
          </a:p>
          <a:p>
            <a:endParaRPr lang="en-US" sz="2800" dirty="0"/>
          </a:p>
          <a:p>
            <a:r>
              <a:rPr lang="en-US" sz="2800" dirty="0"/>
              <a:t>Set the Font Family</a:t>
            </a:r>
          </a:p>
          <a:p>
            <a:r>
              <a:rPr lang="en-US" sz="2800" dirty="0" smtClean="0"/>
              <a:t>&lt;body&gt;</a:t>
            </a:r>
          </a:p>
          <a:p>
            <a:r>
              <a:rPr lang="en-US" sz="2800" dirty="0" smtClean="0"/>
              <a:t>      &lt;p style="</a:t>
            </a:r>
            <a:r>
              <a:rPr lang="en-US" sz="2800" dirty="0" err="1" smtClean="0"/>
              <a:t>font-family:georgia,garamond,serif</a:t>
            </a:r>
            <a:r>
              <a:rPr lang="en-US" sz="2800" dirty="0" smtClean="0"/>
              <a:t>;"&gt;</a:t>
            </a:r>
          </a:p>
          <a:p>
            <a:r>
              <a:rPr lang="en-US" sz="2800" dirty="0" smtClean="0"/>
              <a:t>      This text is rendered in either </a:t>
            </a:r>
            <a:r>
              <a:rPr lang="en-US" sz="2800" dirty="0" err="1" smtClean="0"/>
              <a:t>georgia</a:t>
            </a:r>
            <a:r>
              <a:rPr lang="en-US" sz="2800" dirty="0" smtClean="0"/>
              <a:t>, </a:t>
            </a:r>
            <a:r>
              <a:rPr lang="en-US" sz="2800" dirty="0" err="1" smtClean="0"/>
              <a:t>garamond</a:t>
            </a:r>
            <a:r>
              <a:rPr lang="en-US" sz="2800" dirty="0" smtClean="0"/>
              <a:t>, or the default serif font </a:t>
            </a:r>
          </a:p>
          <a:p>
            <a:r>
              <a:rPr lang="en-US" sz="2800" dirty="0" smtClean="0"/>
              <a:t>      depending on which font  you have at your system.</a:t>
            </a:r>
          </a:p>
          <a:p>
            <a:r>
              <a:rPr lang="en-US" sz="2800" dirty="0" smtClean="0"/>
              <a:t>      &lt;/p&gt;</a:t>
            </a:r>
          </a:p>
          <a:p>
            <a:r>
              <a:rPr lang="en-US" sz="2800" dirty="0" smtClean="0"/>
              <a:t>   &lt;/body&gt;</a:t>
            </a:r>
          </a:p>
          <a:p>
            <a:endParaRPr lang="en-US" sz="2800" dirty="0"/>
          </a:p>
        </p:txBody>
      </p:sp>
    </p:spTree>
    <p:extLst>
      <p:ext uri="{BB962C8B-B14F-4D97-AF65-F5344CB8AC3E}">
        <p14:creationId xmlns:p14="http://schemas.microsoft.com/office/powerpoint/2010/main" val="298575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206" y="450376"/>
            <a:ext cx="11450472" cy="4401205"/>
          </a:xfrm>
          <a:prstGeom prst="rect">
            <a:avLst/>
          </a:prstGeom>
        </p:spPr>
        <p:txBody>
          <a:bodyPr wrap="square">
            <a:spAutoFit/>
          </a:bodyPr>
          <a:lstStyle/>
          <a:p>
            <a:r>
              <a:rPr lang="en-US" sz="2800" b="1" dirty="0" smtClean="0"/>
              <a:t>Superior styles to HTML </a:t>
            </a:r>
            <a:r>
              <a:rPr lang="en-US" sz="2800" dirty="0" smtClean="0"/>
              <a:t>− CSS has a much wider array of attributes than HTML, so you can give a far better look to your HTML page in comparison to HTML attributes.</a:t>
            </a:r>
          </a:p>
          <a:p>
            <a:endParaRPr lang="en-US" sz="2800" dirty="0"/>
          </a:p>
          <a:p>
            <a:r>
              <a:rPr lang="en-US" sz="2800" b="1" dirty="0"/>
              <a:t>Global web standards</a:t>
            </a:r>
            <a:r>
              <a:rPr lang="en-US" sz="2800" dirty="0"/>
              <a:t> − Now HTML attributes are being deprecated and it is being recommended to use CSS. So its a good idea to start using CSS in all the HTML pages to make them compatible to future browsers</a:t>
            </a:r>
            <a:r>
              <a:rPr lang="en-US" sz="2800" dirty="0" smtClean="0"/>
              <a:t>.</a:t>
            </a:r>
          </a:p>
          <a:p>
            <a:endParaRPr lang="en-US" sz="2800" dirty="0"/>
          </a:p>
          <a:p>
            <a:r>
              <a:rPr lang="en-US" sz="2800" b="1" dirty="0"/>
              <a:t>Platform Independence</a:t>
            </a:r>
            <a:r>
              <a:rPr lang="en-US" sz="2800" dirty="0"/>
              <a:t> − The Script </a:t>
            </a:r>
            <a:r>
              <a:rPr lang="en-US" sz="2800" dirty="0" smtClean="0"/>
              <a:t>offers </a:t>
            </a:r>
            <a:r>
              <a:rPr lang="en-US" sz="2800" dirty="0"/>
              <a:t>consistent platform independence and can support latest browsers as well.</a:t>
            </a:r>
          </a:p>
        </p:txBody>
      </p:sp>
    </p:spTree>
    <p:extLst>
      <p:ext uri="{BB962C8B-B14F-4D97-AF65-F5344CB8AC3E}">
        <p14:creationId xmlns:p14="http://schemas.microsoft.com/office/powerpoint/2010/main" val="2773750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6" y="191069"/>
            <a:ext cx="11409528" cy="4832092"/>
          </a:xfrm>
          <a:prstGeom prst="rect">
            <a:avLst/>
          </a:prstGeom>
        </p:spPr>
        <p:txBody>
          <a:bodyPr wrap="square">
            <a:spAutoFit/>
          </a:bodyPr>
          <a:lstStyle/>
          <a:p>
            <a:r>
              <a:rPr lang="en-US" sz="2800" dirty="0" smtClean="0"/>
              <a:t>Set the Font Size</a:t>
            </a:r>
          </a:p>
          <a:p>
            <a:endParaRPr lang="en-US" sz="2800" dirty="0" smtClean="0"/>
          </a:p>
          <a:p>
            <a:r>
              <a:rPr lang="en-US" sz="2800" dirty="0"/>
              <a:t>Possible values could be </a:t>
            </a:r>
            <a:r>
              <a:rPr lang="en-US" sz="2800" i="1" dirty="0"/>
              <a:t>xx-small, x-small, small, medium, large, x-large, xx-large, smaller, larger, size in pixels or in </a:t>
            </a:r>
            <a:r>
              <a:rPr lang="en-US" sz="2800" i="1" dirty="0" smtClean="0"/>
              <a:t>%</a:t>
            </a:r>
            <a:r>
              <a:rPr lang="en-US" sz="2800" dirty="0" smtClean="0"/>
              <a:t>.</a:t>
            </a:r>
          </a:p>
          <a:p>
            <a:endParaRPr lang="en-US" sz="2800" dirty="0"/>
          </a:p>
          <a:p>
            <a:r>
              <a:rPr lang="en-US" sz="2800" dirty="0" smtClean="0"/>
              <a:t> &lt;body&gt;</a:t>
            </a:r>
          </a:p>
          <a:p>
            <a:r>
              <a:rPr lang="en-US" sz="2800" dirty="0" smtClean="0"/>
              <a:t>      &lt;p style="font-size:20px;"&gt;This font size is 20 pixels&lt;/p&gt;</a:t>
            </a:r>
          </a:p>
          <a:p>
            <a:r>
              <a:rPr lang="en-US" sz="2800" dirty="0" smtClean="0"/>
              <a:t>      &lt;p style="</a:t>
            </a:r>
            <a:r>
              <a:rPr lang="en-US" sz="2800" dirty="0" err="1" smtClean="0"/>
              <a:t>font-size:small</a:t>
            </a:r>
            <a:r>
              <a:rPr lang="en-US" sz="2800" dirty="0" smtClean="0"/>
              <a:t>;"&gt;This font size is small&lt;/p&gt;</a:t>
            </a:r>
          </a:p>
          <a:p>
            <a:r>
              <a:rPr lang="en-US" sz="2800" dirty="0" smtClean="0"/>
              <a:t>      &lt;p style="</a:t>
            </a:r>
            <a:r>
              <a:rPr lang="en-US" sz="2800" dirty="0" err="1" smtClean="0"/>
              <a:t>font-size:large</a:t>
            </a:r>
            <a:r>
              <a:rPr lang="en-US" sz="2800" dirty="0" smtClean="0"/>
              <a:t>;"&gt;This font size is large&lt;/p&gt;</a:t>
            </a:r>
          </a:p>
          <a:p>
            <a:r>
              <a:rPr lang="en-US" sz="2800" dirty="0" smtClean="0"/>
              <a:t>   &lt;/body&gt;</a:t>
            </a:r>
          </a:p>
          <a:p>
            <a:endParaRPr lang="en-US" sz="2800" dirty="0"/>
          </a:p>
        </p:txBody>
      </p:sp>
    </p:spTree>
    <p:extLst>
      <p:ext uri="{BB962C8B-B14F-4D97-AF65-F5344CB8AC3E}">
        <p14:creationId xmlns:p14="http://schemas.microsoft.com/office/powerpoint/2010/main" val="3795625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6" y="450376"/>
            <a:ext cx="11409528" cy="5693866"/>
          </a:xfrm>
          <a:prstGeom prst="rect">
            <a:avLst/>
          </a:prstGeom>
        </p:spPr>
        <p:txBody>
          <a:bodyPr wrap="square">
            <a:spAutoFit/>
          </a:bodyPr>
          <a:lstStyle/>
          <a:p>
            <a:r>
              <a:rPr lang="en-US" sz="2800" dirty="0" smtClean="0"/>
              <a:t>Set the Font Weight</a:t>
            </a:r>
          </a:p>
          <a:p>
            <a:endParaRPr lang="en-US" sz="2800" dirty="0" smtClean="0"/>
          </a:p>
          <a:p>
            <a:r>
              <a:rPr lang="en-US" sz="2800" dirty="0" smtClean="0"/>
              <a:t>The following example demonstrates how to set the font weight of an element. The font-weight property provides the functionality to specify how bold a font is. Possible values could be normal, bold, bolder, lighter, 100, 200, 300, 400, 500, 600, 700, 800, 900.</a:t>
            </a:r>
          </a:p>
          <a:p>
            <a:endParaRPr lang="en-US" sz="2800" dirty="0"/>
          </a:p>
          <a:p>
            <a:endParaRPr lang="en-US" sz="2800" dirty="0" smtClean="0"/>
          </a:p>
          <a:p>
            <a:r>
              <a:rPr lang="en-US" sz="2800" dirty="0" smtClean="0"/>
              <a:t>&lt;body&gt;</a:t>
            </a:r>
          </a:p>
          <a:p>
            <a:r>
              <a:rPr lang="en-US" sz="2800" dirty="0" smtClean="0"/>
              <a:t>      &lt;p style="</a:t>
            </a:r>
            <a:r>
              <a:rPr lang="en-US" sz="2800" dirty="0" err="1" smtClean="0"/>
              <a:t>font-weight:bold</a:t>
            </a:r>
            <a:r>
              <a:rPr lang="en-US" sz="2800" dirty="0" smtClean="0"/>
              <a:t>;"&gt;This font is bold.&lt;/p&gt;</a:t>
            </a:r>
          </a:p>
          <a:p>
            <a:r>
              <a:rPr lang="en-US" sz="2800" dirty="0" smtClean="0"/>
              <a:t>      &lt;p style="</a:t>
            </a:r>
            <a:r>
              <a:rPr lang="en-US" sz="2800" dirty="0" err="1" smtClean="0"/>
              <a:t>font-weight:bolder</a:t>
            </a:r>
            <a:r>
              <a:rPr lang="en-US" sz="2800" dirty="0" smtClean="0"/>
              <a:t>;"&gt;This font is bolder.&lt;/p&gt;</a:t>
            </a:r>
          </a:p>
          <a:p>
            <a:r>
              <a:rPr lang="en-US" sz="2800" dirty="0" smtClean="0"/>
              <a:t>      &lt;p style="font-weight:500;"&gt;This font is 500 weight.&lt;/p&gt;</a:t>
            </a:r>
          </a:p>
          <a:p>
            <a:r>
              <a:rPr lang="en-US" sz="2800" dirty="0" smtClean="0"/>
              <a:t>   &lt;/body&gt;</a:t>
            </a:r>
            <a:endParaRPr lang="en-US" sz="2800" dirty="0"/>
          </a:p>
        </p:txBody>
      </p:sp>
    </p:spTree>
    <p:extLst>
      <p:ext uri="{BB962C8B-B14F-4D97-AF65-F5344CB8AC3E}">
        <p14:creationId xmlns:p14="http://schemas.microsoft.com/office/powerpoint/2010/main" val="1441263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73" y="310066"/>
            <a:ext cx="11709779" cy="4832092"/>
          </a:xfrm>
          <a:prstGeom prst="rect">
            <a:avLst/>
          </a:prstGeom>
        </p:spPr>
        <p:txBody>
          <a:bodyPr wrap="square">
            <a:spAutoFit/>
          </a:bodyPr>
          <a:lstStyle/>
          <a:p>
            <a:r>
              <a:rPr lang="en-US" sz="2800" dirty="0" smtClean="0"/>
              <a:t>Set the Font Stretch</a:t>
            </a:r>
          </a:p>
          <a:p>
            <a:r>
              <a:rPr lang="en-US" sz="2800" dirty="0"/>
              <a:t>Possible values could be </a:t>
            </a:r>
            <a:r>
              <a:rPr lang="en-US" sz="2800" i="1" dirty="0"/>
              <a:t>normal, wider, narrower, ultra-condensed, extra-condensed, condensed, semi-condensed, semi-expanded, expanded, extra-expanded, ultra-expanded</a:t>
            </a:r>
            <a:r>
              <a:rPr lang="en-US" sz="2800" dirty="0" smtClean="0"/>
              <a:t>.</a:t>
            </a:r>
          </a:p>
          <a:p>
            <a:endParaRPr lang="en-US" sz="2800" dirty="0"/>
          </a:p>
          <a:p>
            <a:r>
              <a:rPr lang="en-US" sz="2800" dirty="0" smtClean="0"/>
              <a:t>&lt;body&gt;</a:t>
            </a:r>
          </a:p>
          <a:p>
            <a:r>
              <a:rPr lang="en-US" sz="2800" dirty="0" smtClean="0"/>
              <a:t>      &lt;p style="</a:t>
            </a:r>
            <a:r>
              <a:rPr lang="en-US" sz="2800" dirty="0" err="1" smtClean="0"/>
              <a:t>font-stretch:ultra-expanded</a:t>
            </a:r>
            <a:r>
              <a:rPr lang="en-US" sz="2800" dirty="0" smtClean="0"/>
              <a:t>;"&gt;</a:t>
            </a:r>
          </a:p>
          <a:p>
            <a:r>
              <a:rPr lang="en-US" sz="2800" dirty="0" smtClean="0"/>
              <a:t>         If this doesn't appear to work, it is likely that your computer doesn't have a  </a:t>
            </a:r>
          </a:p>
          <a:p>
            <a:r>
              <a:rPr lang="en-US" sz="2800" dirty="0" smtClean="0"/>
              <a:t>         condensed or expanded version of the font being used.</a:t>
            </a:r>
          </a:p>
          <a:p>
            <a:r>
              <a:rPr lang="en-US" sz="2800" dirty="0" smtClean="0"/>
              <a:t>      &lt;/p&gt;</a:t>
            </a:r>
          </a:p>
          <a:p>
            <a:r>
              <a:rPr lang="en-US" sz="2800" dirty="0" smtClean="0"/>
              <a:t>   &lt;/body&gt;</a:t>
            </a:r>
            <a:endParaRPr lang="en-US" sz="2800" dirty="0"/>
          </a:p>
        </p:txBody>
      </p:sp>
    </p:spTree>
    <p:extLst>
      <p:ext uri="{BB962C8B-B14F-4D97-AF65-F5344CB8AC3E}">
        <p14:creationId xmlns:p14="http://schemas.microsoft.com/office/powerpoint/2010/main" val="3238939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263" y="286603"/>
            <a:ext cx="10931855" cy="6124754"/>
          </a:xfrm>
          <a:prstGeom prst="rect">
            <a:avLst/>
          </a:prstGeom>
        </p:spPr>
        <p:txBody>
          <a:bodyPr wrap="square">
            <a:spAutoFit/>
          </a:bodyPr>
          <a:lstStyle/>
          <a:p>
            <a:r>
              <a:rPr lang="en-US" sz="2800" dirty="0" smtClean="0"/>
              <a:t>Set the Text Color</a:t>
            </a:r>
          </a:p>
          <a:p>
            <a:r>
              <a:rPr lang="en-US" sz="2800" dirty="0" smtClean="0"/>
              <a:t> &lt;p style="</a:t>
            </a:r>
            <a:r>
              <a:rPr lang="en-US" sz="2800" dirty="0" err="1" smtClean="0"/>
              <a:t>color:red</a:t>
            </a:r>
            <a:r>
              <a:rPr lang="en-US" sz="2800" dirty="0" smtClean="0"/>
              <a:t>;"&gt;</a:t>
            </a:r>
          </a:p>
          <a:p>
            <a:endParaRPr lang="en-US" sz="2800" dirty="0"/>
          </a:p>
          <a:p>
            <a:r>
              <a:rPr lang="en-US" sz="2800" dirty="0">
                <a:solidFill>
                  <a:srgbClr val="FF0000"/>
                </a:solidFill>
              </a:rPr>
              <a:t>Set the Text Direction</a:t>
            </a:r>
          </a:p>
          <a:p>
            <a:r>
              <a:rPr lang="en-US" sz="2800" dirty="0" smtClean="0">
                <a:solidFill>
                  <a:srgbClr val="FF0000"/>
                </a:solidFill>
              </a:rPr>
              <a:t>&lt;p style="</a:t>
            </a:r>
            <a:r>
              <a:rPr lang="en-US" sz="2800" dirty="0" err="1" smtClean="0">
                <a:solidFill>
                  <a:srgbClr val="FF0000"/>
                </a:solidFill>
              </a:rPr>
              <a:t>direction:rtl</a:t>
            </a:r>
            <a:r>
              <a:rPr lang="en-US" sz="2800" dirty="0" smtClean="0">
                <a:solidFill>
                  <a:srgbClr val="FF0000"/>
                </a:solidFill>
              </a:rPr>
              <a:t>;"&gt;</a:t>
            </a:r>
          </a:p>
          <a:p>
            <a:endParaRPr lang="en-US" sz="2800" dirty="0"/>
          </a:p>
          <a:p>
            <a:r>
              <a:rPr lang="en-US" sz="2800" dirty="0"/>
              <a:t>Set the Space between Characters</a:t>
            </a:r>
          </a:p>
          <a:p>
            <a:r>
              <a:rPr lang="en-US" sz="2800" dirty="0" smtClean="0"/>
              <a:t> &lt;p style="letter-spacing:5px;"&gt;</a:t>
            </a:r>
          </a:p>
          <a:p>
            <a:endParaRPr lang="en-US" sz="2800" dirty="0"/>
          </a:p>
          <a:p>
            <a:r>
              <a:rPr lang="en-US" sz="2800" dirty="0">
                <a:solidFill>
                  <a:srgbClr val="FF0000"/>
                </a:solidFill>
              </a:rPr>
              <a:t>Set the Space between Words</a:t>
            </a:r>
          </a:p>
          <a:p>
            <a:r>
              <a:rPr lang="en-US" sz="2800" dirty="0" smtClean="0">
                <a:solidFill>
                  <a:srgbClr val="FF0000"/>
                </a:solidFill>
              </a:rPr>
              <a:t> &lt;p style="word-spacing:5px;"&gt;</a:t>
            </a:r>
          </a:p>
          <a:p>
            <a:endParaRPr lang="en-US" sz="2800" dirty="0"/>
          </a:p>
          <a:p>
            <a:r>
              <a:rPr lang="en-US" sz="2800" dirty="0"/>
              <a:t>Set the Text Indent</a:t>
            </a:r>
          </a:p>
          <a:p>
            <a:r>
              <a:rPr lang="en-US" sz="2800" dirty="0" smtClean="0"/>
              <a:t> &lt;p style="text-indent:1cm;"&gt;</a:t>
            </a:r>
            <a:endParaRPr lang="en-US" sz="2800" dirty="0"/>
          </a:p>
        </p:txBody>
      </p:sp>
    </p:spTree>
    <p:extLst>
      <p:ext uri="{BB962C8B-B14F-4D97-AF65-F5344CB8AC3E}">
        <p14:creationId xmlns:p14="http://schemas.microsoft.com/office/powerpoint/2010/main" val="2557056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671" y="-3837"/>
            <a:ext cx="11008869" cy="6555641"/>
          </a:xfrm>
          <a:prstGeom prst="rect">
            <a:avLst/>
          </a:prstGeom>
        </p:spPr>
        <p:txBody>
          <a:bodyPr wrap="square">
            <a:spAutoFit/>
          </a:bodyPr>
          <a:lstStyle/>
          <a:p>
            <a:r>
              <a:rPr lang="en-US" sz="2800" b="1" dirty="0" smtClean="0">
                <a:solidFill>
                  <a:srgbClr val="FF0000"/>
                </a:solidFill>
              </a:rPr>
              <a:t>Set the Text Alignment</a:t>
            </a:r>
            <a:endParaRPr lang="en-US" sz="2800" b="1" dirty="0">
              <a:solidFill>
                <a:srgbClr val="FF0000"/>
              </a:solidFill>
            </a:endParaRPr>
          </a:p>
          <a:p>
            <a:r>
              <a:rPr lang="en-US" sz="2800" dirty="0" smtClean="0"/>
              <a:t> &lt;body&gt;</a:t>
            </a:r>
          </a:p>
          <a:p>
            <a:r>
              <a:rPr lang="en-US" sz="2800" dirty="0" smtClean="0"/>
              <a:t>      &lt;p style="</a:t>
            </a:r>
            <a:r>
              <a:rPr lang="en-US" sz="2800" dirty="0" err="1" smtClean="0"/>
              <a:t>text-align:right</a:t>
            </a:r>
            <a:r>
              <a:rPr lang="en-US" sz="2800" dirty="0" smtClean="0"/>
              <a:t>;"&gt;</a:t>
            </a:r>
          </a:p>
          <a:p>
            <a:r>
              <a:rPr lang="en-US" sz="2800" dirty="0" smtClean="0"/>
              <a:t>      This will be right aligned.</a:t>
            </a:r>
          </a:p>
          <a:p>
            <a:r>
              <a:rPr lang="en-US" sz="2800" dirty="0" smtClean="0"/>
              <a:t>      &lt;/p&gt;</a:t>
            </a:r>
          </a:p>
          <a:p>
            <a:r>
              <a:rPr lang="en-US" sz="2800" dirty="0" smtClean="0"/>
              <a:t>      </a:t>
            </a:r>
          </a:p>
          <a:p>
            <a:r>
              <a:rPr lang="en-US" sz="2800" dirty="0" smtClean="0"/>
              <a:t>      &lt;p style="</a:t>
            </a:r>
            <a:r>
              <a:rPr lang="en-US" sz="2800" dirty="0" err="1" smtClean="0"/>
              <a:t>text-align:center</a:t>
            </a:r>
            <a:r>
              <a:rPr lang="en-US" sz="2800" dirty="0" smtClean="0"/>
              <a:t>;"&gt;</a:t>
            </a:r>
          </a:p>
          <a:p>
            <a:r>
              <a:rPr lang="en-US" sz="2800" dirty="0" smtClean="0"/>
              <a:t>      This will be center aligned.</a:t>
            </a:r>
          </a:p>
          <a:p>
            <a:r>
              <a:rPr lang="en-US" sz="2800" dirty="0" smtClean="0"/>
              <a:t>      &lt;/p&gt;</a:t>
            </a:r>
          </a:p>
          <a:p>
            <a:r>
              <a:rPr lang="en-US" sz="2800" dirty="0" smtClean="0"/>
              <a:t>      </a:t>
            </a:r>
          </a:p>
          <a:p>
            <a:r>
              <a:rPr lang="en-US" sz="2800" dirty="0" smtClean="0"/>
              <a:t>      &lt;p style="</a:t>
            </a:r>
            <a:r>
              <a:rPr lang="en-US" sz="2800" dirty="0" err="1" smtClean="0"/>
              <a:t>text-align:left</a:t>
            </a:r>
            <a:r>
              <a:rPr lang="en-US" sz="2800" dirty="0" smtClean="0"/>
              <a:t>;"&gt;</a:t>
            </a:r>
          </a:p>
          <a:p>
            <a:r>
              <a:rPr lang="en-US" sz="2800" dirty="0" smtClean="0"/>
              <a:t>      This will be left aligned.</a:t>
            </a:r>
          </a:p>
          <a:p>
            <a:r>
              <a:rPr lang="en-US" sz="2800" dirty="0" smtClean="0"/>
              <a:t>      &lt;/p&gt;</a:t>
            </a:r>
          </a:p>
          <a:p>
            <a:r>
              <a:rPr lang="en-US" sz="2800" dirty="0" smtClean="0"/>
              <a:t>      </a:t>
            </a:r>
          </a:p>
          <a:p>
            <a:r>
              <a:rPr lang="en-US" sz="2800" dirty="0" smtClean="0"/>
              <a:t>   &lt;/body&gt;</a:t>
            </a:r>
            <a:endParaRPr lang="en-US" sz="2800" dirty="0"/>
          </a:p>
        </p:txBody>
      </p:sp>
    </p:spTree>
    <p:extLst>
      <p:ext uri="{BB962C8B-B14F-4D97-AF65-F5344CB8AC3E}">
        <p14:creationId xmlns:p14="http://schemas.microsoft.com/office/powerpoint/2010/main" val="2234779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501" y="177421"/>
            <a:ext cx="11368586" cy="6740307"/>
          </a:xfrm>
          <a:prstGeom prst="rect">
            <a:avLst/>
          </a:prstGeom>
        </p:spPr>
        <p:txBody>
          <a:bodyPr wrap="square">
            <a:spAutoFit/>
          </a:bodyPr>
          <a:lstStyle/>
          <a:p>
            <a:r>
              <a:rPr lang="en-US" sz="2400" b="1" dirty="0" smtClean="0">
                <a:solidFill>
                  <a:srgbClr val="FF0000"/>
                </a:solidFill>
              </a:rPr>
              <a:t>Decorating the Text</a:t>
            </a:r>
          </a:p>
          <a:p>
            <a:r>
              <a:rPr lang="en-US" sz="2400" dirty="0" smtClean="0"/>
              <a:t> &lt;body&gt;</a:t>
            </a:r>
          </a:p>
          <a:p>
            <a:r>
              <a:rPr lang="en-US" sz="2400" dirty="0" smtClean="0"/>
              <a:t>      &lt;p style="</a:t>
            </a:r>
            <a:r>
              <a:rPr lang="en-US" sz="2400" dirty="0" err="1" smtClean="0"/>
              <a:t>text-decoration:underline</a:t>
            </a:r>
            <a:r>
              <a:rPr lang="en-US" sz="2400" dirty="0" smtClean="0"/>
              <a:t>;"&gt;</a:t>
            </a:r>
          </a:p>
          <a:p>
            <a:r>
              <a:rPr lang="en-US" sz="2400" dirty="0" smtClean="0"/>
              <a:t>      This will be underlined</a:t>
            </a:r>
          </a:p>
          <a:p>
            <a:r>
              <a:rPr lang="en-US" sz="2400" dirty="0" smtClean="0"/>
              <a:t>      &lt;/p&gt;</a:t>
            </a:r>
          </a:p>
          <a:p>
            <a:r>
              <a:rPr lang="en-US" sz="2400" dirty="0" smtClean="0"/>
              <a:t>      </a:t>
            </a:r>
          </a:p>
          <a:p>
            <a:r>
              <a:rPr lang="en-US" sz="2400" dirty="0" smtClean="0"/>
              <a:t>      &lt;p style="</a:t>
            </a:r>
            <a:r>
              <a:rPr lang="en-US" sz="2400" dirty="0" err="1" smtClean="0"/>
              <a:t>text-decoration:line-through</a:t>
            </a:r>
            <a:r>
              <a:rPr lang="en-US" sz="2400" dirty="0" smtClean="0"/>
              <a:t>;"&gt;</a:t>
            </a:r>
          </a:p>
          <a:p>
            <a:r>
              <a:rPr lang="en-US" sz="2400" dirty="0" smtClean="0"/>
              <a:t>      This will be </a:t>
            </a:r>
            <a:r>
              <a:rPr lang="en-US" sz="2400" dirty="0" err="1" smtClean="0"/>
              <a:t>striked</a:t>
            </a:r>
            <a:r>
              <a:rPr lang="en-US" sz="2400" dirty="0" smtClean="0"/>
              <a:t> through.</a:t>
            </a:r>
          </a:p>
          <a:p>
            <a:r>
              <a:rPr lang="en-US" sz="2400" dirty="0" smtClean="0"/>
              <a:t>      &lt;/p&gt;</a:t>
            </a:r>
          </a:p>
          <a:p>
            <a:r>
              <a:rPr lang="en-US" sz="2400" dirty="0" smtClean="0"/>
              <a:t>      </a:t>
            </a:r>
          </a:p>
          <a:p>
            <a:r>
              <a:rPr lang="en-US" sz="2400" dirty="0" smtClean="0"/>
              <a:t>      &lt;p style="</a:t>
            </a:r>
            <a:r>
              <a:rPr lang="en-US" sz="2400" dirty="0" err="1" smtClean="0"/>
              <a:t>text-decoration:overline</a:t>
            </a:r>
            <a:r>
              <a:rPr lang="en-US" sz="2400" dirty="0" smtClean="0"/>
              <a:t>;"&gt;</a:t>
            </a:r>
          </a:p>
          <a:p>
            <a:r>
              <a:rPr lang="en-US" sz="2400" dirty="0" smtClean="0"/>
              <a:t>      This will have a over line.</a:t>
            </a:r>
          </a:p>
          <a:p>
            <a:r>
              <a:rPr lang="en-US" sz="2400" dirty="0" smtClean="0"/>
              <a:t>      &lt;/p&gt;</a:t>
            </a:r>
          </a:p>
          <a:p>
            <a:r>
              <a:rPr lang="en-US" sz="2400" dirty="0" smtClean="0"/>
              <a:t>      </a:t>
            </a:r>
          </a:p>
          <a:p>
            <a:r>
              <a:rPr lang="en-US" sz="2400" dirty="0" smtClean="0"/>
              <a:t>      &lt;p style="</a:t>
            </a:r>
            <a:r>
              <a:rPr lang="en-US" sz="2400" dirty="0" err="1" smtClean="0"/>
              <a:t>text-decoration:blink</a:t>
            </a:r>
            <a:r>
              <a:rPr lang="en-US" sz="2400" dirty="0" smtClean="0"/>
              <a:t>;"&gt;</a:t>
            </a:r>
          </a:p>
          <a:p>
            <a:r>
              <a:rPr lang="en-US" sz="2400" dirty="0" smtClean="0"/>
              <a:t>      This text will have blinking effect</a:t>
            </a:r>
          </a:p>
          <a:p>
            <a:r>
              <a:rPr lang="en-US" sz="2400" dirty="0" smtClean="0"/>
              <a:t>      &lt;/p&gt;</a:t>
            </a:r>
          </a:p>
          <a:p>
            <a:r>
              <a:rPr lang="en-US" sz="2400" dirty="0" smtClean="0"/>
              <a:t>   &lt;/body&gt;</a:t>
            </a:r>
            <a:endParaRPr lang="en-US" sz="2400" dirty="0"/>
          </a:p>
        </p:txBody>
      </p:sp>
    </p:spTree>
    <p:extLst>
      <p:ext uri="{BB962C8B-B14F-4D97-AF65-F5344CB8AC3E}">
        <p14:creationId xmlns:p14="http://schemas.microsoft.com/office/powerpoint/2010/main" val="3836354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729" y="332322"/>
            <a:ext cx="10957659" cy="6555641"/>
          </a:xfrm>
          <a:prstGeom prst="rect">
            <a:avLst/>
          </a:prstGeom>
        </p:spPr>
        <p:txBody>
          <a:bodyPr wrap="square">
            <a:spAutoFit/>
          </a:bodyPr>
          <a:lstStyle/>
          <a:p>
            <a:r>
              <a:rPr lang="en-US" sz="2800" b="1" dirty="0" smtClean="0">
                <a:solidFill>
                  <a:srgbClr val="FF0000"/>
                </a:solidFill>
              </a:rPr>
              <a:t>Set the Text Cases</a:t>
            </a:r>
          </a:p>
          <a:p>
            <a:endParaRPr lang="en-US" sz="2800" dirty="0"/>
          </a:p>
          <a:p>
            <a:r>
              <a:rPr lang="en-US" sz="2800" dirty="0" smtClean="0"/>
              <a:t>&lt;body&gt;</a:t>
            </a:r>
          </a:p>
          <a:p>
            <a:r>
              <a:rPr lang="en-US" sz="2800" dirty="0" smtClean="0"/>
              <a:t>      &lt;p style="</a:t>
            </a:r>
            <a:r>
              <a:rPr lang="en-US" sz="2800" dirty="0" err="1" smtClean="0"/>
              <a:t>text-transform:capitalize</a:t>
            </a:r>
            <a:r>
              <a:rPr lang="en-US" sz="2800" dirty="0" smtClean="0"/>
              <a:t>;"&gt;</a:t>
            </a:r>
          </a:p>
          <a:p>
            <a:r>
              <a:rPr lang="en-US" sz="2800" dirty="0" smtClean="0"/>
              <a:t>      This will be capitalized</a:t>
            </a:r>
          </a:p>
          <a:p>
            <a:r>
              <a:rPr lang="en-US" sz="2800" dirty="0" smtClean="0"/>
              <a:t>      &lt;/p&gt;</a:t>
            </a:r>
          </a:p>
          <a:p>
            <a:r>
              <a:rPr lang="en-US" sz="2800" dirty="0" smtClean="0"/>
              <a:t>      </a:t>
            </a:r>
          </a:p>
          <a:p>
            <a:r>
              <a:rPr lang="en-US" sz="2800" dirty="0" smtClean="0"/>
              <a:t>      &lt;p style="</a:t>
            </a:r>
            <a:r>
              <a:rPr lang="en-US" sz="2800" dirty="0" err="1" smtClean="0"/>
              <a:t>text-transform:uppercase</a:t>
            </a:r>
            <a:r>
              <a:rPr lang="en-US" sz="2800" dirty="0" smtClean="0"/>
              <a:t>;"&gt;</a:t>
            </a:r>
          </a:p>
          <a:p>
            <a:r>
              <a:rPr lang="en-US" sz="2800" dirty="0" smtClean="0"/>
              <a:t>      This will be in uppercase</a:t>
            </a:r>
          </a:p>
          <a:p>
            <a:r>
              <a:rPr lang="en-US" sz="2800" dirty="0" smtClean="0"/>
              <a:t>      &lt;/p&gt;</a:t>
            </a:r>
          </a:p>
          <a:p>
            <a:r>
              <a:rPr lang="en-US" sz="2800" dirty="0" smtClean="0"/>
              <a:t>      </a:t>
            </a:r>
          </a:p>
          <a:p>
            <a:r>
              <a:rPr lang="en-US" sz="2800" dirty="0" smtClean="0"/>
              <a:t>      &lt;p style="</a:t>
            </a:r>
            <a:r>
              <a:rPr lang="en-US" sz="2800" dirty="0" err="1" smtClean="0"/>
              <a:t>text-transform:lowercase</a:t>
            </a:r>
            <a:r>
              <a:rPr lang="en-US" sz="2800" dirty="0" smtClean="0"/>
              <a:t>;"&gt;</a:t>
            </a:r>
          </a:p>
          <a:p>
            <a:r>
              <a:rPr lang="en-US" sz="2800" dirty="0" smtClean="0"/>
              <a:t>      This will be in lowercase</a:t>
            </a:r>
          </a:p>
          <a:p>
            <a:r>
              <a:rPr lang="en-US" sz="2800" dirty="0" smtClean="0"/>
              <a:t>      &lt;/p&gt;</a:t>
            </a:r>
          </a:p>
          <a:p>
            <a:r>
              <a:rPr lang="en-US" sz="2800" dirty="0" smtClean="0"/>
              <a:t>      &lt;/body&gt;</a:t>
            </a:r>
            <a:endParaRPr lang="en-US" sz="2800" dirty="0"/>
          </a:p>
        </p:txBody>
      </p:sp>
    </p:spTree>
    <p:extLst>
      <p:ext uri="{BB962C8B-B14F-4D97-AF65-F5344CB8AC3E}">
        <p14:creationId xmlns:p14="http://schemas.microsoft.com/office/powerpoint/2010/main" val="3205784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6" y="286603"/>
            <a:ext cx="11382233" cy="3539430"/>
          </a:xfrm>
          <a:prstGeom prst="rect">
            <a:avLst/>
          </a:prstGeom>
        </p:spPr>
        <p:txBody>
          <a:bodyPr wrap="square">
            <a:spAutoFit/>
          </a:bodyPr>
          <a:lstStyle/>
          <a:p>
            <a:r>
              <a:rPr lang="en-US" sz="2800" dirty="0" smtClean="0"/>
              <a:t>Set the Text Shadow</a:t>
            </a:r>
          </a:p>
          <a:p>
            <a:endParaRPr lang="en-US" sz="2800" dirty="0"/>
          </a:p>
          <a:p>
            <a:r>
              <a:rPr lang="en-US" sz="2800" dirty="0" smtClean="0"/>
              <a:t>&lt;body&gt;</a:t>
            </a:r>
          </a:p>
          <a:p>
            <a:r>
              <a:rPr lang="en-US" sz="2800" dirty="0" smtClean="0"/>
              <a:t>      &lt;p style="text-shadow:4px 4px 8px blue;"&gt;</a:t>
            </a:r>
          </a:p>
          <a:p>
            <a:r>
              <a:rPr lang="en-US" sz="2800" dirty="0" smtClean="0"/>
              <a:t>      If your browser supports the CSS text-shadow property, this text will have a blue shadow.</a:t>
            </a:r>
          </a:p>
          <a:p>
            <a:r>
              <a:rPr lang="en-US" sz="2800" dirty="0" smtClean="0"/>
              <a:t>      &lt;/p&gt;</a:t>
            </a:r>
          </a:p>
          <a:p>
            <a:r>
              <a:rPr lang="en-US" sz="2800" dirty="0" smtClean="0"/>
              <a:t>   &lt;/body&gt;</a:t>
            </a:r>
            <a:endParaRPr lang="en-US" sz="2800" dirty="0"/>
          </a:p>
        </p:txBody>
      </p:sp>
    </p:spTree>
    <p:extLst>
      <p:ext uri="{BB962C8B-B14F-4D97-AF65-F5344CB8AC3E}">
        <p14:creationId xmlns:p14="http://schemas.microsoft.com/office/powerpoint/2010/main" val="2516075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672" y="341194"/>
            <a:ext cx="11382231" cy="3108543"/>
          </a:xfrm>
          <a:prstGeom prst="rect">
            <a:avLst/>
          </a:prstGeom>
        </p:spPr>
        <p:txBody>
          <a:bodyPr wrap="square">
            <a:spAutoFit/>
          </a:bodyPr>
          <a:lstStyle/>
          <a:p>
            <a:r>
              <a:rPr lang="en-US" sz="2800" dirty="0" smtClean="0"/>
              <a:t>The Image Border Property</a:t>
            </a:r>
          </a:p>
          <a:p>
            <a:endParaRPr lang="en-US" sz="2800" dirty="0"/>
          </a:p>
          <a:p>
            <a:r>
              <a:rPr lang="en-US" sz="2800" dirty="0" smtClean="0"/>
              <a:t> &lt;body&gt;</a:t>
            </a:r>
          </a:p>
          <a:p>
            <a:r>
              <a:rPr lang="en-US" sz="2800" dirty="0" smtClean="0"/>
              <a:t>      &lt;</a:t>
            </a:r>
            <a:r>
              <a:rPr lang="en-US" sz="2800" dirty="0" err="1" smtClean="0"/>
              <a:t>img</a:t>
            </a:r>
            <a:r>
              <a:rPr lang="en-US" sz="2800" dirty="0" smtClean="0"/>
              <a:t> style="border:0px;"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a:t>
            </a:r>
            <a:r>
              <a:rPr lang="en-US" sz="2800" dirty="0" err="1" smtClean="0"/>
              <a:t>br</a:t>
            </a:r>
            <a:r>
              <a:rPr lang="en-US" sz="2800" dirty="0" smtClean="0"/>
              <a:t> /&gt;</a:t>
            </a:r>
          </a:p>
          <a:p>
            <a:r>
              <a:rPr lang="en-US" sz="2800" dirty="0" smtClean="0"/>
              <a:t>      &lt;</a:t>
            </a:r>
            <a:r>
              <a:rPr lang="en-US" sz="2800" dirty="0" err="1" smtClean="0"/>
              <a:t>img</a:t>
            </a:r>
            <a:r>
              <a:rPr lang="en-US" sz="2800" dirty="0" smtClean="0"/>
              <a:t> style="border:3px dashed red;"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&lt;/body&gt;</a:t>
            </a:r>
            <a:endParaRPr lang="en-US" sz="2800" dirty="0"/>
          </a:p>
        </p:txBody>
      </p:sp>
    </p:spTree>
    <p:extLst>
      <p:ext uri="{BB962C8B-B14F-4D97-AF65-F5344CB8AC3E}">
        <p14:creationId xmlns:p14="http://schemas.microsoft.com/office/powerpoint/2010/main" val="2255600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319" y="300251"/>
            <a:ext cx="11150221" cy="4401205"/>
          </a:xfrm>
          <a:prstGeom prst="rect">
            <a:avLst/>
          </a:prstGeom>
        </p:spPr>
        <p:txBody>
          <a:bodyPr wrap="square">
            <a:spAutoFit/>
          </a:bodyPr>
          <a:lstStyle/>
          <a:p>
            <a:r>
              <a:rPr lang="en-US" sz="2800" dirty="0" smtClean="0"/>
              <a:t>The Image Height Property</a:t>
            </a:r>
          </a:p>
          <a:p>
            <a:endParaRPr lang="en-US" sz="2800" dirty="0" smtClean="0"/>
          </a:p>
          <a:p>
            <a:r>
              <a:rPr lang="en-US" sz="2800" dirty="0" smtClean="0"/>
              <a:t>&lt;body&gt;</a:t>
            </a:r>
          </a:p>
          <a:p>
            <a:r>
              <a:rPr lang="en-US" sz="2800" dirty="0" smtClean="0"/>
              <a:t>      &lt;</a:t>
            </a:r>
            <a:r>
              <a:rPr lang="en-US" sz="2800" dirty="0" err="1" smtClean="0"/>
              <a:t>img</a:t>
            </a:r>
            <a:r>
              <a:rPr lang="en-US" sz="2800" dirty="0" smtClean="0"/>
              <a:t> style="border:1px solid red; height:100px;"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a:t>
            </a:r>
            <a:r>
              <a:rPr lang="en-US" sz="2800" dirty="0" err="1" smtClean="0"/>
              <a:t>br</a:t>
            </a:r>
            <a:r>
              <a:rPr lang="en-US" sz="2800" dirty="0" smtClean="0"/>
              <a:t> /&gt;</a:t>
            </a:r>
          </a:p>
          <a:p>
            <a:r>
              <a:rPr lang="en-US" sz="2800" dirty="0" smtClean="0"/>
              <a:t>      &lt;</a:t>
            </a:r>
            <a:r>
              <a:rPr lang="en-US" sz="2800" dirty="0" err="1" smtClean="0"/>
              <a:t>img</a:t>
            </a:r>
            <a:r>
              <a:rPr lang="en-US" sz="2800" dirty="0" smtClean="0"/>
              <a:t> style="border:1px solid red; height:50%;"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&lt;/body&gt;</a:t>
            </a:r>
            <a:endParaRPr lang="en-US" sz="2800" dirty="0"/>
          </a:p>
          <a:p>
            <a:endParaRPr lang="en-US" sz="2800" dirty="0"/>
          </a:p>
        </p:txBody>
      </p:sp>
    </p:spTree>
    <p:extLst>
      <p:ext uri="{BB962C8B-B14F-4D97-AF65-F5344CB8AC3E}">
        <p14:creationId xmlns:p14="http://schemas.microsoft.com/office/powerpoint/2010/main" val="2803627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54" y="409433"/>
            <a:ext cx="11054686" cy="5693866"/>
          </a:xfrm>
          <a:prstGeom prst="rect">
            <a:avLst/>
          </a:prstGeom>
        </p:spPr>
        <p:txBody>
          <a:bodyPr wrap="square">
            <a:spAutoFit/>
          </a:bodyPr>
          <a:lstStyle/>
          <a:p>
            <a:r>
              <a:rPr lang="en-US" sz="2800" dirty="0" smtClean="0"/>
              <a:t>A CSS comprises of </a:t>
            </a:r>
            <a:r>
              <a:rPr lang="en-US" sz="2800" b="1" i="1" dirty="0" smtClean="0"/>
              <a:t>style rules</a:t>
            </a:r>
            <a:r>
              <a:rPr lang="en-US" sz="2800" dirty="0" smtClean="0"/>
              <a:t> that are interpreted by the browser and then applied to the corresponding elements in your document. A style rule is made of three parts −</a:t>
            </a:r>
          </a:p>
          <a:p>
            <a:endParaRPr lang="en-US" sz="2800" dirty="0" smtClean="0"/>
          </a:p>
          <a:p>
            <a:r>
              <a:rPr lang="en-US" sz="2800" b="1" dirty="0" smtClean="0">
                <a:solidFill>
                  <a:srgbClr val="FF0000"/>
                </a:solidFill>
              </a:rPr>
              <a:t>Selector − </a:t>
            </a:r>
            <a:r>
              <a:rPr lang="en-US" sz="2800" dirty="0" smtClean="0"/>
              <a:t>A selector is an HTML tag at which a style will be applied. This could be any tag like &lt;h1&gt; or &lt;table&gt; etc.</a:t>
            </a:r>
          </a:p>
          <a:p>
            <a:endParaRPr lang="en-US" sz="2800" dirty="0" smtClean="0"/>
          </a:p>
          <a:p>
            <a:r>
              <a:rPr lang="en-US" sz="2800" b="1" dirty="0" smtClean="0">
                <a:solidFill>
                  <a:srgbClr val="FF0000"/>
                </a:solidFill>
              </a:rPr>
              <a:t>Property - </a:t>
            </a:r>
            <a:r>
              <a:rPr lang="en-US" sz="2800" dirty="0" smtClean="0"/>
              <a:t>A property is a type of attribute of HTML tag. Put simply, all the HTML attributes are converted into CSS properties. They could be color, border etc.</a:t>
            </a:r>
          </a:p>
          <a:p>
            <a:endParaRPr lang="en-US" sz="2800" b="1" dirty="0" smtClean="0">
              <a:solidFill>
                <a:srgbClr val="FF0000"/>
              </a:solidFill>
            </a:endParaRPr>
          </a:p>
          <a:p>
            <a:r>
              <a:rPr lang="en-US" sz="2800" b="1" dirty="0" smtClean="0">
                <a:solidFill>
                  <a:srgbClr val="FF0000"/>
                </a:solidFill>
              </a:rPr>
              <a:t>Value - </a:t>
            </a:r>
            <a:r>
              <a:rPr lang="en-US" sz="2800" dirty="0" smtClean="0"/>
              <a:t>Values are assigned to properties. For example, color property can have value either red or #F1F1F1 etc.</a:t>
            </a:r>
            <a:endParaRPr lang="en-US" sz="2800" dirty="0"/>
          </a:p>
        </p:txBody>
      </p:sp>
    </p:spTree>
    <p:extLst>
      <p:ext uri="{BB962C8B-B14F-4D97-AF65-F5344CB8AC3E}">
        <p14:creationId xmlns:p14="http://schemas.microsoft.com/office/powerpoint/2010/main" val="2161405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565" y="187235"/>
            <a:ext cx="11448578" cy="3970318"/>
          </a:xfrm>
          <a:prstGeom prst="rect">
            <a:avLst/>
          </a:prstGeom>
        </p:spPr>
        <p:txBody>
          <a:bodyPr wrap="square">
            <a:spAutoFit/>
          </a:bodyPr>
          <a:lstStyle/>
          <a:p>
            <a:r>
              <a:rPr lang="en-US" sz="2800" dirty="0" smtClean="0"/>
              <a:t>The Image Width Property</a:t>
            </a:r>
          </a:p>
          <a:p>
            <a:endParaRPr lang="en-US" sz="2800" dirty="0"/>
          </a:p>
          <a:p>
            <a:r>
              <a:rPr lang="en-US" sz="2800" dirty="0" smtClean="0"/>
              <a:t> &lt;body&gt;</a:t>
            </a:r>
          </a:p>
          <a:p>
            <a:r>
              <a:rPr lang="en-US" sz="2800" dirty="0" smtClean="0"/>
              <a:t>      &lt;</a:t>
            </a:r>
            <a:r>
              <a:rPr lang="en-US" sz="2800" dirty="0" err="1" smtClean="0"/>
              <a:t>img</a:t>
            </a:r>
            <a:r>
              <a:rPr lang="en-US" sz="2800" dirty="0" smtClean="0"/>
              <a:t> style="border:1px solid red; width:150px;"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a:t>
            </a:r>
            <a:r>
              <a:rPr lang="en-US" sz="2800" dirty="0" err="1" smtClean="0"/>
              <a:t>br</a:t>
            </a:r>
            <a:r>
              <a:rPr lang="en-US" sz="2800" dirty="0" smtClean="0"/>
              <a:t> /&gt;</a:t>
            </a:r>
          </a:p>
          <a:p>
            <a:r>
              <a:rPr lang="en-US" sz="2800" dirty="0" smtClean="0"/>
              <a:t>      &lt;</a:t>
            </a:r>
            <a:r>
              <a:rPr lang="en-US" sz="2800" dirty="0" err="1" smtClean="0"/>
              <a:t>img</a:t>
            </a:r>
            <a:r>
              <a:rPr lang="en-US" sz="2800" dirty="0" smtClean="0"/>
              <a:t> style="border:1px solid red; width:100%;"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&lt;/body&gt;</a:t>
            </a:r>
            <a:endParaRPr lang="en-US" sz="2800" dirty="0"/>
          </a:p>
        </p:txBody>
      </p:sp>
    </p:spTree>
    <p:extLst>
      <p:ext uri="{BB962C8B-B14F-4D97-AF65-F5344CB8AC3E}">
        <p14:creationId xmlns:p14="http://schemas.microsoft.com/office/powerpoint/2010/main" val="3571852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74" y="255475"/>
            <a:ext cx="11655188" cy="5262979"/>
          </a:xfrm>
          <a:prstGeom prst="rect">
            <a:avLst/>
          </a:prstGeom>
        </p:spPr>
        <p:txBody>
          <a:bodyPr wrap="square">
            <a:spAutoFit/>
          </a:bodyPr>
          <a:lstStyle/>
          <a:p>
            <a:r>
              <a:rPr lang="en-US" sz="2800" dirty="0" smtClean="0"/>
              <a:t>The opacity Property</a:t>
            </a:r>
          </a:p>
          <a:p>
            <a:endParaRPr lang="en-US" sz="2800" dirty="0"/>
          </a:p>
          <a:p>
            <a:r>
              <a:rPr lang="en-US" sz="2800" dirty="0" smtClean="0"/>
              <a:t>In Mozilla (-</a:t>
            </a:r>
            <a:r>
              <a:rPr lang="en-US" sz="2800" dirty="0" err="1" smtClean="0"/>
              <a:t>moz-opacity:x</a:t>
            </a:r>
            <a:r>
              <a:rPr lang="en-US" sz="2800" dirty="0" smtClean="0"/>
              <a:t>) x can be a value from 0.0 - 1.0. A lower value makes the element more transparent.</a:t>
            </a:r>
          </a:p>
          <a:p>
            <a:endParaRPr lang="en-US" sz="2800" dirty="0" smtClean="0"/>
          </a:p>
          <a:p>
            <a:r>
              <a:rPr lang="en-US" sz="2800" dirty="0" smtClean="0"/>
              <a:t>In IE (</a:t>
            </a:r>
            <a:r>
              <a:rPr lang="en-US" sz="2800" dirty="0" err="1" smtClean="0"/>
              <a:t>filter:alpha</a:t>
            </a:r>
            <a:r>
              <a:rPr lang="en-US" sz="2800" dirty="0" smtClean="0"/>
              <a:t>(opacity=x)) x can be a value from 0 - 100. A lower value makes the element more transparent.</a:t>
            </a:r>
          </a:p>
          <a:p>
            <a:endParaRPr lang="en-US" sz="2800" dirty="0"/>
          </a:p>
          <a:p>
            <a:r>
              <a:rPr lang="en-US" sz="2800" dirty="0" smtClean="0"/>
              <a:t>&lt;body&gt;</a:t>
            </a:r>
          </a:p>
          <a:p>
            <a:r>
              <a:rPr lang="en-US" sz="2800" dirty="0" smtClean="0"/>
              <a:t>      &lt;</a:t>
            </a:r>
            <a:r>
              <a:rPr lang="en-US" sz="2800" dirty="0" err="1" smtClean="0"/>
              <a:t>img</a:t>
            </a:r>
            <a:r>
              <a:rPr lang="en-US" sz="2800" dirty="0" smtClean="0"/>
              <a:t> style="border:1px solid red;-moz-opacity:0.4;filter:alpha(opacity=40);"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&lt;/body&gt;</a:t>
            </a:r>
            <a:endParaRPr lang="en-US" sz="2800" dirty="0"/>
          </a:p>
        </p:txBody>
      </p:sp>
    </p:spTree>
    <p:extLst>
      <p:ext uri="{BB962C8B-B14F-4D97-AF65-F5344CB8AC3E}">
        <p14:creationId xmlns:p14="http://schemas.microsoft.com/office/powerpoint/2010/main" val="194264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8173" y="532263"/>
            <a:ext cx="10563367" cy="646331"/>
          </a:xfrm>
          <a:prstGeom prst="rect">
            <a:avLst/>
          </a:prstGeom>
        </p:spPr>
        <p:txBody>
          <a:bodyPr wrap="square">
            <a:spAutoFit/>
          </a:bodyPr>
          <a:lstStyle/>
          <a:p>
            <a:r>
              <a:rPr lang="en-US" sz="3600" dirty="0" smtClean="0"/>
              <a:t>selector { property: value }</a:t>
            </a:r>
            <a:endParaRPr lang="en-US" sz="3600" dirty="0"/>
          </a:p>
        </p:txBody>
      </p:sp>
      <p:pic>
        <p:nvPicPr>
          <p:cNvPr id="3" name="Picture 2"/>
          <p:cNvPicPr>
            <a:picLocks noChangeAspect="1"/>
          </p:cNvPicPr>
          <p:nvPr/>
        </p:nvPicPr>
        <p:blipFill>
          <a:blip r:embed="rId2"/>
          <a:stretch>
            <a:fillRect/>
          </a:stretch>
        </p:blipFill>
        <p:spPr>
          <a:xfrm>
            <a:off x="907650" y="1487605"/>
            <a:ext cx="10830158" cy="3357349"/>
          </a:xfrm>
          <a:prstGeom prst="rect">
            <a:avLst/>
          </a:prstGeom>
        </p:spPr>
      </p:pic>
    </p:spTree>
    <p:extLst>
      <p:ext uri="{BB962C8B-B14F-4D97-AF65-F5344CB8AC3E}">
        <p14:creationId xmlns:p14="http://schemas.microsoft.com/office/powerpoint/2010/main" val="79758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54" y="409433"/>
            <a:ext cx="11054686" cy="4832092"/>
          </a:xfrm>
          <a:prstGeom prst="rect">
            <a:avLst/>
          </a:prstGeom>
        </p:spPr>
        <p:txBody>
          <a:bodyPr wrap="square">
            <a:spAutoFit/>
          </a:bodyPr>
          <a:lstStyle/>
          <a:p>
            <a:r>
              <a:rPr lang="en-US" sz="2800" b="1" dirty="0" smtClean="0"/>
              <a:t>Types of Selectors:</a:t>
            </a:r>
          </a:p>
          <a:p>
            <a:endParaRPr lang="en-US" sz="2800" dirty="0"/>
          </a:p>
          <a:p>
            <a:pPr marL="514350" indent="-514350">
              <a:buAutoNum type="arabicPeriod"/>
            </a:pPr>
            <a:r>
              <a:rPr lang="en-US" sz="2800" dirty="0" smtClean="0"/>
              <a:t>Type selector</a:t>
            </a:r>
          </a:p>
          <a:p>
            <a:pPr marL="514350" indent="-514350">
              <a:buAutoNum type="arabicPeriod"/>
            </a:pPr>
            <a:r>
              <a:rPr lang="en-US" sz="2800" dirty="0" smtClean="0"/>
              <a:t>Universal selector</a:t>
            </a:r>
          </a:p>
          <a:p>
            <a:pPr marL="514350" indent="-514350">
              <a:buAutoNum type="arabicPeriod"/>
            </a:pPr>
            <a:r>
              <a:rPr lang="en-US" sz="2800" dirty="0" smtClean="0"/>
              <a:t>Descendent selector</a:t>
            </a:r>
          </a:p>
          <a:p>
            <a:pPr marL="514350" indent="-514350">
              <a:buAutoNum type="arabicPeriod"/>
            </a:pPr>
            <a:r>
              <a:rPr lang="en-US" sz="2800" dirty="0" smtClean="0"/>
              <a:t>Class selector</a:t>
            </a:r>
          </a:p>
          <a:p>
            <a:pPr marL="514350" indent="-514350">
              <a:buAutoNum type="arabicPeriod"/>
            </a:pPr>
            <a:r>
              <a:rPr lang="en-US" sz="2800" dirty="0" smtClean="0"/>
              <a:t>ID selector</a:t>
            </a:r>
          </a:p>
          <a:p>
            <a:pPr marL="514350" indent="-514350">
              <a:buAutoNum type="arabicPeriod"/>
            </a:pPr>
            <a:r>
              <a:rPr lang="en-US" sz="2800" dirty="0" smtClean="0"/>
              <a:t>Child selector</a:t>
            </a:r>
          </a:p>
          <a:p>
            <a:pPr marL="514350" indent="-514350">
              <a:buAutoNum type="arabicPeriod"/>
            </a:pPr>
            <a:endParaRPr lang="en-US" sz="2800" dirty="0" smtClean="0"/>
          </a:p>
          <a:p>
            <a:pPr marL="514350" indent="-514350">
              <a:buAutoNum type="arabicPeriod"/>
            </a:pPr>
            <a:endParaRPr lang="en-US" sz="2800" dirty="0" smtClean="0"/>
          </a:p>
          <a:p>
            <a:pPr marL="514350" indent="-514350">
              <a:buAutoNum type="arabicPeriod"/>
            </a:pPr>
            <a:endParaRPr lang="en-US" sz="2800" dirty="0"/>
          </a:p>
        </p:txBody>
      </p:sp>
    </p:spTree>
    <p:extLst>
      <p:ext uri="{BB962C8B-B14F-4D97-AF65-F5344CB8AC3E}">
        <p14:creationId xmlns:p14="http://schemas.microsoft.com/office/powerpoint/2010/main" val="126181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8" y="368490"/>
            <a:ext cx="4094328" cy="5262979"/>
          </a:xfrm>
          <a:prstGeom prst="rect">
            <a:avLst/>
          </a:prstGeom>
        </p:spPr>
        <p:txBody>
          <a:bodyPr wrap="square">
            <a:spAutoFit/>
          </a:bodyPr>
          <a:lstStyle/>
          <a:p>
            <a:r>
              <a:rPr lang="en-US" sz="2800" dirty="0" smtClean="0"/>
              <a:t>The Type Selectors</a:t>
            </a:r>
          </a:p>
          <a:p>
            <a:endParaRPr lang="en-US" sz="2800" dirty="0"/>
          </a:p>
          <a:p>
            <a:r>
              <a:rPr lang="en-US" sz="2800" dirty="0" smtClean="0"/>
              <a:t>h1 {</a:t>
            </a:r>
          </a:p>
          <a:p>
            <a:r>
              <a:rPr lang="en-US" sz="2800" dirty="0" smtClean="0"/>
              <a:t>   color: #36CFFF; </a:t>
            </a:r>
          </a:p>
          <a:p>
            <a:r>
              <a:rPr lang="en-US" sz="2800" dirty="0" smtClean="0"/>
              <a:t>}</a:t>
            </a:r>
          </a:p>
          <a:p>
            <a:endParaRPr lang="en-US" sz="2800" dirty="0"/>
          </a:p>
          <a:p>
            <a:endParaRPr lang="en-US" sz="2800" b="1" dirty="0" smtClean="0">
              <a:solidFill>
                <a:srgbClr val="FF0000"/>
              </a:solidFill>
            </a:endParaRPr>
          </a:p>
          <a:p>
            <a:r>
              <a:rPr lang="en-US" sz="2800" b="1" dirty="0" smtClean="0">
                <a:solidFill>
                  <a:srgbClr val="FF0000"/>
                </a:solidFill>
              </a:rPr>
              <a:t>The </a:t>
            </a:r>
            <a:r>
              <a:rPr lang="en-US" sz="2800" b="1" dirty="0">
                <a:solidFill>
                  <a:srgbClr val="FF0000"/>
                </a:solidFill>
              </a:rPr>
              <a:t>Universal Selectors</a:t>
            </a:r>
          </a:p>
          <a:p>
            <a:r>
              <a:rPr lang="en-US" sz="2800" b="1" dirty="0" smtClean="0">
                <a:solidFill>
                  <a:srgbClr val="FF0000"/>
                </a:solidFill>
              </a:rPr>
              <a:t>* { </a:t>
            </a:r>
          </a:p>
          <a:p>
            <a:r>
              <a:rPr lang="en-US" sz="2800" b="1" dirty="0" smtClean="0">
                <a:solidFill>
                  <a:srgbClr val="FF0000"/>
                </a:solidFill>
              </a:rPr>
              <a:t>   color: #000000; </a:t>
            </a:r>
          </a:p>
          <a:p>
            <a:r>
              <a:rPr lang="en-US" sz="2800" b="1" dirty="0" smtClean="0">
                <a:solidFill>
                  <a:srgbClr val="FF0000"/>
                </a:solidFill>
              </a:rPr>
              <a:t>}</a:t>
            </a:r>
          </a:p>
          <a:p>
            <a:endParaRPr lang="en-US" sz="2800" dirty="0"/>
          </a:p>
        </p:txBody>
      </p:sp>
      <p:sp>
        <p:nvSpPr>
          <p:cNvPr id="5" name="Rectangle 4"/>
          <p:cNvSpPr/>
          <p:nvPr/>
        </p:nvSpPr>
        <p:spPr>
          <a:xfrm>
            <a:off x="5463653" y="606273"/>
            <a:ext cx="6464489" cy="5262979"/>
          </a:xfrm>
          <a:prstGeom prst="rect">
            <a:avLst/>
          </a:prstGeom>
        </p:spPr>
        <p:txBody>
          <a:bodyPr wrap="square">
            <a:spAutoFit/>
          </a:bodyPr>
          <a:lstStyle/>
          <a:p>
            <a:r>
              <a:rPr lang="en-US" sz="2800" b="1" dirty="0" smtClean="0">
                <a:solidFill>
                  <a:srgbClr val="002060"/>
                </a:solidFill>
              </a:rPr>
              <a:t>The Descendant Selectors</a:t>
            </a:r>
          </a:p>
          <a:p>
            <a:endParaRPr lang="en-US" sz="2800" b="1" dirty="0" smtClean="0">
              <a:solidFill>
                <a:srgbClr val="002060"/>
              </a:solidFill>
            </a:endParaRPr>
          </a:p>
          <a:p>
            <a:r>
              <a:rPr lang="en-US" sz="2800" b="1" dirty="0" smtClean="0">
                <a:solidFill>
                  <a:srgbClr val="002060"/>
                </a:solidFill>
              </a:rPr>
              <a:t>Suppose you want to apply a style rule to a particular element only when it lies inside a particular element.</a:t>
            </a:r>
          </a:p>
          <a:p>
            <a:endParaRPr lang="en-US" sz="2800" b="1" dirty="0">
              <a:solidFill>
                <a:srgbClr val="002060"/>
              </a:solidFill>
            </a:endParaRPr>
          </a:p>
          <a:p>
            <a:r>
              <a:rPr lang="en-US" sz="2800" b="1" dirty="0" err="1" smtClean="0">
                <a:solidFill>
                  <a:srgbClr val="002060"/>
                </a:solidFill>
              </a:rPr>
              <a:t>ul</a:t>
            </a:r>
            <a:r>
              <a:rPr lang="en-US" sz="2800" b="1" dirty="0" smtClean="0">
                <a:solidFill>
                  <a:srgbClr val="002060"/>
                </a:solidFill>
              </a:rPr>
              <a:t> </a:t>
            </a:r>
            <a:r>
              <a:rPr lang="en-US" sz="2800" b="1" dirty="0" err="1" smtClean="0">
                <a:solidFill>
                  <a:srgbClr val="002060"/>
                </a:solidFill>
              </a:rPr>
              <a:t>em</a:t>
            </a:r>
            <a:r>
              <a:rPr lang="en-US" sz="2800" b="1" dirty="0" smtClean="0">
                <a:solidFill>
                  <a:srgbClr val="002060"/>
                </a:solidFill>
              </a:rPr>
              <a:t> {</a:t>
            </a:r>
          </a:p>
          <a:p>
            <a:r>
              <a:rPr lang="en-US" sz="2800" b="1" dirty="0" smtClean="0">
                <a:solidFill>
                  <a:srgbClr val="002060"/>
                </a:solidFill>
              </a:rPr>
              <a:t>   color: #000000; </a:t>
            </a:r>
          </a:p>
          <a:p>
            <a:r>
              <a:rPr lang="en-US" sz="2800" b="1" dirty="0" smtClean="0">
                <a:solidFill>
                  <a:srgbClr val="002060"/>
                </a:solidFill>
              </a:rPr>
              <a:t>}</a:t>
            </a:r>
          </a:p>
          <a:p>
            <a:endParaRPr lang="en-US" sz="2800" b="1" dirty="0">
              <a:solidFill>
                <a:srgbClr val="002060"/>
              </a:solidFill>
            </a:endParaRPr>
          </a:p>
          <a:p>
            <a:r>
              <a:rPr lang="en-US" sz="2800" b="1" dirty="0" smtClean="0">
                <a:solidFill>
                  <a:srgbClr val="002060"/>
                </a:solidFill>
              </a:rPr>
              <a:t>*</a:t>
            </a:r>
            <a:r>
              <a:rPr lang="en-US" sz="2800" b="1" dirty="0" err="1" smtClean="0">
                <a:solidFill>
                  <a:srgbClr val="002060"/>
                </a:solidFill>
              </a:rPr>
              <a:t>em</a:t>
            </a:r>
            <a:r>
              <a:rPr lang="en-US" sz="2800" b="1" dirty="0" smtClean="0">
                <a:solidFill>
                  <a:srgbClr val="002060"/>
                </a:solidFill>
              </a:rPr>
              <a:t> refers to font size / length of text inside unordered list</a:t>
            </a:r>
            <a:endParaRPr lang="en-US" sz="2800" b="1" dirty="0">
              <a:solidFill>
                <a:srgbClr val="002060"/>
              </a:solidFill>
            </a:endParaRPr>
          </a:p>
        </p:txBody>
      </p:sp>
    </p:spTree>
    <p:extLst>
      <p:ext uri="{BB962C8B-B14F-4D97-AF65-F5344CB8AC3E}">
        <p14:creationId xmlns:p14="http://schemas.microsoft.com/office/powerpoint/2010/main" val="52248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477672"/>
            <a:ext cx="11382232" cy="7848302"/>
          </a:xfrm>
          <a:prstGeom prst="rect">
            <a:avLst/>
          </a:prstGeom>
        </p:spPr>
        <p:txBody>
          <a:bodyPr wrap="square">
            <a:spAutoFit/>
          </a:bodyPr>
          <a:lstStyle/>
          <a:p>
            <a:r>
              <a:rPr lang="en-US" sz="2400" dirty="0" smtClean="0"/>
              <a:t>The Class Selectors</a:t>
            </a:r>
          </a:p>
          <a:p>
            <a:endParaRPr lang="en-US" sz="2400" dirty="0" smtClean="0"/>
          </a:p>
          <a:p>
            <a:r>
              <a:rPr lang="en-US" sz="2400" dirty="0" smtClean="0"/>
              <a:t>You can define style rules based on the class attribute of the elements. All the elements having that class will be formatted according to the defined rule.</a:t>
            </a:r>
          </a:p>
          <a:p>
            <a:endParaRPr lang="en-US" sz="2400" dirty="0"/>
          </a:p>
          <a:p>
            <a:r>
              <a:rPr lang="en-US" sz="2400" dirty="0" smtClean="0"/>
              <a:t>.black {</a:t>
            </a:r>
          </a:p>
          <a:p>
            <a:r>
              <a:rPr lang="en-US" sz="2400" dirty="0" smtClean="0"/>
              <a:t>   color: #000000; </a:t>
            </a:r>
          </a:p>
          <a:p>
            <a:r>
              <a:rPr lang="en-US" sz="2400" dirty="0" smtClean="0"/>
              <a:t>}</a:t>
            </a:r>
          </a:p>
          <a:p>
            <a:endParaRPr lang="en-US" sz="2400" dirty="0"/>
          </a:p>
          <a:p>
            <a:endParaRPr lang="en-US" sz="2400" dirty="0" smtClean="0"/>
          </a:p>
          <a:p>
            <a:r>
              <a:rPr lang="en-US" sz="2400" b="1" dirty="0" smtClean="0">
                <a:solidFill>
                  <a:srgbClr val="FF0000"/>
                </a:solidFill>
              </a:rPr>
              <a:t>h1.black {</a:t>
            </a:r>
          </a:p>
          <a:p>
            <a:r>
              <a:rPr lang="en-US" sz="2400" b="1" dirty="0" smtClean="0">
                <a:solidFill>
                  <a:srgbClr val="FF0000"/>
                </a:solidFill>
              </a:rPr>
              <a:t>   color: #000000; </a:t>
            </a:r>
          </a:p>
          <a:p>
            <a:r>
              <a:rPr lang="en-US" sz="2400" b="1" dirty="0" smtClean="0">
                <a:solidFill>
                  <a:srgbClr val="FF0000"/>
                </a:solidFill>
              </a:rPr>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p:txBody>
      </p:sp>
    </p:spTree>
    <p:extLst>
      <p:ext uri="{BB962C8B-B14F-4D97-AF65-F5344CB8AC3E}">
        <p14:creationId xmlns:p14="http://schemas.microsoft.com/office/powerpoint/2010/main" val="262188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671" y="313900"/>
            <a:ext cx="11341289" cy="6555641"/>
          </a:xfrm>
          <a:prstGeom prst="rect">
            <a:avLst/>
          </a:prstGeom>
        </p:spPr>
        <p:txBody>
          <a:bodyPr wrap="square">
            <a:spAutoFit/>
          </a:bodyPr>
          <a:lstStyle/>
          <a:p>
            <a:r>
              <a:rPr lang="en-US" sz="2800" dirty="0" smtClean="0"/>
              <a:t>The ID Selectors</a:t>
            </a:r>
          </a:p>
          <a:p>
            <a:endParaRPr lang="en-US" sz="2800" dirty="0" smtClean="0"/>
          </a:p>
          <a:p>
            <a:r>
              <a:rPr lang="en-US" sz="2800" dirty="0" smtClean="0"/>
              <a:t>You can define style rules based on the id attribute of the elements. All the elements having that id will be formatted according to the defined rule.</a:t>
            </a:r>
          </a:p>
          <a:p>
            <a:endParaRPr lang="en-US" sz="2800" dirty="0"/>
          </a:p>
          <a:p>
            <a:r>
              <a:rPr lang="en-US" sz="2800" dirty="0" smtClean="0"/>
              <a:t>#black {</a:t>
            </a:r>
          </a:p>
          <a:p>
            <a:r>
              <a:rPr lang="en-US" sz="2800" dirty="0" smtClean="0"/>
              <a:t>   color: #000000; </a:t>
            </a:r>
          </a:p>
          <a:p>
            <a:r>
              <a:rPr lang="en-US" sz="2800" dirty="0" smtClean="0"/>
              <a:t>}</a:t>
            </a:r>
          </a:p>
          <a:p>
            <a:endParaRPr lang="en-US" sz="2800" dirty="0" smtClean="0"/>
          </a:p>
          <a:p>
            <a:r>
              <a:rPr lang="en-US" sz="2800" b="1" dirty="0" smtClean="0">
                <a:solidFill>
                  <a:srgbClr val="FF0000"/>
                </a:solidFill>
              </a:rPr>
              <a:t>h1#black {</a:t>
            </a:r>
          </a:p>
          <a:p>
            <a:r>
              <a:rPr lang="en-US" sz="2800" b="1" dirty="0" smtClean="0">
                <a:solidFill>
                  <a:srgbClr val="FF0000"/>
                </a:solidFill>
              </a:rPr>
              <a:t>   color: #000000; </a:t>
            </a:r>
          </a:p>
          <a:p>
            <a:r>
              <a:rPr lang="en-US" sz="2800" b="1" dirty="0" smtClean="0">
                <a:solidFill>
                  <a:srgbClr val="FF0000"/>
                </a:solidFill>
              </a:rPr>
              <a:t>}</a:t>
            </a:r>
          </a:p>
          <a:p>
            <a:r>
              <a:rPr lang="en-US" sz="2400" b="1" dirty="0" smtClean="0"/>
              <a:t>Note: </a:t>
            </a:r>
            <a:r>
              <a:rPr lang="en-US" sz="2400" dirty="0"/>
              <a:t>The </a:t>
            </a:r>
            <a:r>
              <a:rPr lang="en-US" sz="2400" b="1" dirty="0"/>
              <a:t>difference between</a:t>
            </a:r>
            <a:r>
              <a:rPr lang="en-US" sz="2400" dirty="0"/>
              <a:t> </a:t>
            </a:r>
            <a:r>
              <a:rPr lang="en-US" sz="2400" dirty="0" smtClean="0"/>
              <a:t>an </a:t>
            </a:r>
            <a:r>
              <a:rPr lang="en-US" sz="2400" b="1" dirty="0" smtClean="0"/>
              <a:t>ID</a:t>
            </a:r>
            <a:r>
              <a:rPr lang="en-US" sz="2400" dirty="0"/>
              <a:t> and a </a:t>
            </a:r>
            <a:r>
              <a:rPr lang="en-US" sz="2400" b="1" dirty="0"/>
              <a:t>class</a:t>
            </a:r>
            <a:r>
              <a:rPr lang="en-US" sz="2400" dirty="0"/>
              <a:t> is that an </a:t>
            </a:r>
            <a:r>
              <a:rPr lang="en-US" sz="2400" b="1" dirty="0"/>
              <a:t>ID</a:t>
            </a:r>
            <a:r>
              <a:rPr lang="en-US" sz="2400" dirty="0"/>
              <a:t> can be used to identify </a:t>
            </a:r>
            <a:r>
              <a:rPr lang="en-US" sz="2400" dirty="0" smtClean="0"/>
              <a:t>only </a:t>
            </a:r>
            <a:r>
              <a:rPr lang="en-US" sz="2400" b="1" dirty="0" smtClean="0"/>
              <a:t>one </a:t>
            </a:r>
            <a:r>
              <a:rPr lang="en-US" sz="2400" b="1" dirty="0"/>
              <a:t>element</a:t>
            </a:r>
            <a:r>
              <a:rPr lang="en-US" sz="2400" dirty="0"/>
              <a:t>, whereas a </a:t>
            </a:r>
            <a:r>
              <a:rPr lang="en-US" sz="2400" b="1" dirty="0" smtClean="0"/>
              <a:t>class </a:t>
            </a:r>
            <a:r>
              <a:rPr lang="en-US" sz="2400" dirty="0" smtClean="0"/>
              <a:t>can </a:t>
            </a:r>
            <a:r>
              <a:rPr lang="en-US" sz="2400" dirty="0"/>
              <a:t>be used to identify </a:t>
            </a:r>
            <a:r>
              <a:rPr lang="en-US" sz="2400" b="1" dirty="0"/>
              <a:t>more than one</a:t>
            </a:r>
            <a:r>
              <a:rPr lang="en-US" sz="2400" dirty="0"/>
              <a:t>.</a:t>
            </a:r>
            <a:endParaRPr lang="en-US" sz="2400" b="1" dirty="0"/>
          </a:p>
          <a:p>
            <a:endParaRPr lang="en-US" sz="2400" dirty="0"/>
          </a:p>
        </p:txBody>
      </p:sp>
    </p:spTree>
    <p:extLst>
      <p:ext uri="{BB962C8B-B14F-4D97-AF65-F5344CB8AC3E}">
        <p14:creationId xmlns:p14="http://schemas.microsoft.com/office/powerpoint/2010/main" val="4058824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2401</Words>
  <Application>Microsoft Office PowerPoint</Application>
  <PresentationFormat>Widescreen</PresentationFormat>
  <Paragraphs>464</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Windows User</dc:creator>
  <cp:lastModifiedBy>Windows User</cp:lastModifiedBy>
  <cp:revision>41</cp:revision>
  <dcterms:created xsi:type="dcterms:W3CDTF">2018-01-28T23:24:25Z</dcterms:created>
  <dcterms:modified xsi:type="dcterms:W3CDTF">2019-02-07T10:04:32Z</dcterms:modified>
</cp:coreProperties>
</file>