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rial" charset="1" panose="020B0502020202020204"/>
      <p:regular r:id="rId10"/>
    </p:embeddedFont>
    <p:embeddedFont>
      <p:font typeface="Arial Bold" charset="1" panose="020B0802020202020204"/>
      <p:regular r:id="rId11"/>
    </p:embeddedFont>
    <p:embeddedFont>
      <p:font typeface="Arial Italics" charset="1" panose="020B0502020202090204"/>
      <p:regular r:id="rId12"/>
    </p:embeddedFont>
    <p:embeddedFont>
      <p:font typeface="Arial Bold Italics" charset="1" panose="020B0802020202090204"/>
      <p:regular r:id="rId13"/>
    </p:embeddedFont>
    <p:embeddedFont>
      <p:font typeface="Trebuchet MS" charset="1" panose="020B0603020202020204"/>
      <p:regular r:id="rId14"/>
    </p:embeddedFont>
    <p:embeddedFont>
      <p:font typeface="Trebuchet MS Bold" charset="1" panose="020B0703020202020204"/>
      <p:regular r:id="rId15"/>
    </p:embeddedFont>
    <p:embeddedFont>
      <p:font typeface="Trebuchet MS Italics" charset="1" panose="020B0603020202090204"/>
      <p:regular r:id="rId16"/>
    </p:embeddedFont>
    <p:embeddedFont>
      <p:font typeface="Trebuchet MS Bold Italics" charset="1" panose="020B0703020202090204"/>
      <p:regular r:id="rId17"/>
    </p:embeddedFont>
    <p:embeddedFont>
      <p:font typeface="TT Rounds Condensed" charset="1" panose="02000506030000020003"/>
      <p:regular r:id="rId18"/>
    </p:embeddedFont>
    <p:embeddedFont>
      <p:font typeface="TT Rounds Condensed Bold" charset="1" panose="02000806030000020003"/>
      <p:regular r:id="rId19"/>
    </p:embeddedFont>
    <p:embeddedFont>
      <p:font typeface="TT Rounds Condensed Italics" charset="1" panose="02000506030000090003"/>
      <p:regular r:id="rId20"/>
    </p:embeddedFont>
    <p:embeddedFont>
      <p:font typeface="TT Rounds Condensed Bold Italics" charset="1" panose="02000806030000090003"/>
      <p:regular r:id="rId21"/>
    </p:embeddedFont>
    <p:embeddedFont>
      <p:font typeface="TT Rounds Condensed Thin" charset="1" panose="02000503020000020003"/>
      <p:regular r:id="rId22"/>
    </p:embeddedFont>
    <p:embeddedFont>
      <p:font typeface="TT Rounds Condensed Thin Italics" charset="1" panose="02000503020000090003"/>
      <p:regular r:id="rId23"/>
    </p:embeddedFont>
    <p:embeddedFont>
      <p:font typeface="TT Rounds Condensed Heavy" charset="1" panose="02000506030000020003"/>
      <p:regular r:id="rId24"/>
    </p:embeddedFont>
    <p:embeddedFont>
      <p:font typeface="TT Rounds Condensed Heavy Italics" charset="1" panose="020005060000000900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33" Target="slides/slide8.xml" Type="http://schemas.openxmlformats.org/officeDocument/2006/relationships/slide"/><Relationship Id="rId34" Target="slides/slide9.xml" Type="http://schemas.openxmlformats.org/officeDocument/2006/relationships/slide"/><Relationship Id="rId35" Target="slides/slide10.xml" Type="http://schemas.openxmlformats.org/officeDocument/2006/relationships/slide"/><Relationship Id="rId36" Target="slides/slide11.xml" Type="http://schemas.openxmlformats.org/officeDocument/2006/relationships/slide"/><Relationship Id="rId37" Target="slides/slide12.xml" Type="http://schemas.openxmlformats.org/officeDocument/2006/relationships/slide"/><Relationship Id="rId38" Target="slides/slide13.xml" Type="http://schemas.openxmlformats.org/officeDocument/2006/relationships/slide"/><Relationship Id="rId39" Target="slides/slide14.xml" Type="http://schemas.openxmlformats.org/officeDocument/2006/relationships/slide"/><Relationship Id="rId4" Target="theme/theme1.xml" Type="http://schemas.openxmlformats.org/officeDocument/2006/relationships/theme"/><Relationship Id="rId40" Target="slides/slide15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14.jpeg" Type="http://schemas.openxmlformats.org/officeDocument/2006/relationships/image"/><Relationship Id="rId4" Target="../media/image15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7.jpeg" Type="http://schemas.openxmlformats.org/officeDocument/2006/relationships/image"/><Relationship Id="rId4" Target="../media/image18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kaggle.com/datasets" TargetMode="External" Type="http://schemas.openxmlformats.org/officeDocument/2006/relationships/hyperlink"/><Relationship Id="rId3" Target="https://pandas.pydata.org/pandas-docs/stable/user%20guide/index.html" TargetMode="External" Type="http://schemas.openxmlformats.org/officeDocument/2006/relationships/hyperlink"/><Relationship Id="rId4" Target="https://seaborn.pydata.org/" TargetMode="External" Type="http://schemas.openxmlformats.org/officeDocument/2006/relationships/hyperlink"/><Relationship Id="rId5" Target="https://matplotlib.org/stable/contents.html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114425" y="165735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9595101" y="3107943"/>
            <a:ext cx="6864099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"/>
              </a:rPr>
              <a:t>DHANUSH SELVAM S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726930" y="4563916"/>
            <a:ext cx="7550847" cy="579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2D936B"/>
                </a:solidFill>
                <a:latin typeface="Trebuchet MS Bold"/>
              </a:rPr>
              <a:t>PLAYSTORE APP REVIEW ANALYSIS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6195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6915827" y="9707466"/>
            <a:ext cx="36195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37">
                <a:solidFill>
                  <a:srgbClr val="2D936B"/>
                </a:solidFill>
                <a:latin typeface="Trebuchet MS"/>
              </a:rPr>
              <a:t>10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09662" y="431005"/>
            <a:ext cx="4955856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15">
                <a:solidFill>
                  <a:srgbClr val="000000"/>
                </a:solidFill>
                <a:latin typeface="Trebuchet MS Bold"/>
              </a:rPr>
              <a:t>MODELLING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62942" y="1591151"/>
            <a:ext cx="16847820" cy="7277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1510" indent="-325755" lvl="1">
              <a:lnSpc>
                <a:spcPts val="4320"/>
              </a:lnSpc>
              <a:buAutoNum type="arabicPeriod" startAt="1"/>
            </a:pPr>
            <a:r>
              <a:rPr lang="en-US" sz="3600">
                <a:solidFill>
                  <a:srgbClr val="0D0D0D"/>
                </a:solidFill>
                <a:latin typeface="Arimo Bold"/>
              </a:rPr>
              <a:t>Feature Selection</a:t>
            </a:r>
            <a:r>
              <a:rPr lang="en-US" sz="3600">
                <a:solidFill>
                  <a:srgbClr val="0D0D0D"/>
                </a:solidFill>
                <a:latin typeface="Arimo"/>
              </a:rPr>
              <a:t>: Utilize app attributes such as category, rating, size, etc., along with sentiment scores and topic distributions derived from customer reviews.</a:t>
            </a:r>
          </a:p>
          <a:p>
            <a:pPr algn="just" marL="651510" indent="-325755" lvl="1">
              <a:lnSpc>
                <a:spcPts val="4320"/>
              </a:lnSpc>
              <a:buAutoNum type="arabicPeriod" startAt="1"/>
            </a:pPr>
            <a:r>
              <a:rPr lang="en-US" sz="3600">
                <a:solidFill>
                  <a:srgbClr val="0D0D0D"/>
                </a:solidFill>
                <a:latin typeface="Arimo Bold"/>
              </a:rPr>
              <a:t>Regression Modeling</a:t>
            </a:r>
            <a:r>
              <a:rPr lang="en-US" sz="3600">
                <a:solidFill>
                  <a:srgbClr val="0D0D0D"/>
                </a:solidFill>
                <a:latin typeface="Arimo"/>
              </a:rPr>
              <a:t>: Develop regression models to predict app engagement metrics like the number of downloads or user ratings based on the selected features.</a:t>
            </a:r>
          </a:p>
          <a:p>
            <a:pPr algn="just" marL="651510" indent="-325755" lvl="1">
              <a:lnSpc>
                <a:spcPts val="4320"/>
              </a:lnSpc>
              <a:buAutoNum type="arabicPeriod" startAt="1"/>
            </a:pPr>
            <a:r>
              <a:rPr lang="en-US" sz="3600">
                <a:solidFill>
                  <a:srgbClr val="0D0D0D"/>
                </a:solidFill>
                <a:latin typeface="Arimo Bold"/>
              </a:rPr>
              <a:t>Classification Modeling</a:t>
            </a:r>
            <a:r>
              <a:rPr lang="en-US" sz="3600">
                <a:solidFill>
                  <a:srgbClr val="0D0D0D"/>
                </a:solidFill>
                <a:latin typeface="Arimo"/>
              </a:rPr>
              <a:t>: Employ classification models to categorize apps into success tiers (e.g., low, medium, high) based on their predicted engagement metrics.</a:t>
            </a:r>
          </a:p>
          <a:p>
            <a:pPr algn="just" marL="651510" indent="-325755" lvl="1">
              <a:lnSpc>
                <a:spcPts val="4320"/>
              </a:lnSpc>
              <a:buAutoNum type="arabicPeriod" startAt="1"/>
            </a:pPr>
            <a:r>
              <a:rPr lang="en-US" sz="3600">
                <a:solidFill>
                  <a:srgbClr val="0D0D0D"/>
                </a:solidFill>
                <a:latin typeface="Arimo Bold"/>
              </a:rPr>
              <a:t>Model Evaluation</a:t>
            </a:r>
            <a:r>
              <a:rPr lang="en-US" sz="3600">
                <a:solidFill>
                  <a:srgbClr val="0D0D0D"/>
                </a:solidFill>
                <a:latin typeface="Arimo"/>
              </a:rPr>
              <a:t>: Evaluate the performance of the regression and classification models using appropriate metrics like Mean Absolute Error (MAE), Mean Squared Error (MSE), or accuracy.</a:t>
            </a:r>
          </a:p>
          <a:p>
            <a:pPr algn="just" marL="651510" indent="-325755" lvl="1">
              <a:lnSpc>
                <a:spcPts val="4320"/>
              </a:lnSpc>
              <a:buAutoNum type="arabicPeriod" startAt="1"/>
            </a:pPr>
            <a:r>
              <a:rPr lang="en-US" sz="3600">
                <a:solidFill>
                  <a:srgbClr val="0D0D0D"/>
                </a:solidFill>
                <a:latin typeface="Arimo Bold"/>
              </a:rPr>
              <a:t>Insights Generation</a:t>
            </a:r>
            <a:r>
              <a:rPr lang="en-US" sz="3600">
                <a:solidFill>
                  <a:srgbClr val="0D0D0D"/>
                </a:solidFill>
                <a:latin typeface="Arimo"/>
              </a:rPr>
              <a:t>: Analyze the models' results to derive actionable insights for developers to enhance app performance and capture a larger share of the Android market.</a:t>
            </a:r>
          </a:p>
          <a:p>
            <a:pPr algn="just" marL="651510" indent="-325755" lvl="1">
              <a:lnSpc>
                <a:spcPts val="432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32998" y="572451"/>
            <a:ext cx="3655695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89">
                <a:solidFill>
                  <a:srgbClr val="000000"/>
                </a:solidFill>
                <a:latin typeface="Trebuchet MS Bold"/>
              </a:rPr>
              <a:t>RESULTS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6915827" y="9707466"/>
            <a:ext cx="36195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37">
                <a:solidFill>
                  <a:srgbClr val="2D936B"/>
                </a:solidFill>
                <a:latin typeface="Trebuchet MS"/>
              </a:rPr>
              <a:t>11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622697" y="1715450"/>
            <a:ext cx="6858000" cy="4114800"/>
          </a:xfrm>
          <a:custGeom>
            <a:avLst/>
            <a:gdLst/>
            <a:ahLst/>
            <a:cxnLst/>
            <a:rect r="r" b="b" t="t" l="l"/>
            <a:pathLst>
              <a:path h="4114800" w="6858000">
                <a:moveTo>
                  <a:pt x="0" y="0"/>
                </a:moveTo>
                <a:lnTo>
                  <a:pt x="6857999" y="0"/>
                </a:lnTo>
                <a:lnTo>
                  <a:pt x="685799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754" t="0" r="-7754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0172700" y="1715450"/>
            <a:ext cx="7315200" cy="4146656"/>
          </a:xfrm>
          <a:custGeom>
            <a:avLst/>
            <a:gdLst/>
            <a:ahLst/>
            <a:cxnLst/>
            <a:rect r="r" b="b" t="t" l="l"/>
            <a:pathLst>
              <a:path h="4146656" w="7315200">
                <a:moveTo>
                  <a:pt x="0" y="0"/>
                </a:moveTo>
                <a:lnTo>
                  <a:pt x="7315200" y="0"/>
                </a:lnTo>
                <a:lnTo>
                  <a:pt x="7315200" y="4146655"/>
                </a:lnTo>
                <a:lnTo>
                  <a:pt x="0" y="41466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690" t="0" r="-469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5715000" y="6174638"/>
            <a:ext cx="6858000" cy="3766497"/>
          </a:xfrm>
          <a:custGeom>
            <a:avLst/>
            <a:gdLst/>
            <a:ahLst/>
            <a:cxnLst/>
            <a:rect r="r" b="b" t="t" l="l"/>
            <a:pathLst>
              <a:path h="3766497" w="6858000">
                <a:moveTo>
                  <a:pt x="0" y="0"/>
                </a:moveTo>
                <a:lnTo>
                  <a:pt x="6858000" y="0"/>
                </a:lnTo>
                <a:lnTo>
                  <a:pt x="6858000" y="3766497"/>
                </a:lnTo>
                <a:lnTo>
                  <a:pt x="0" y="37664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8" t="0" r="-48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837248" y="568641"/>
            <a:ext cx="14646593" cy="990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>
                <a:solidFill>
                  <a:srgbClr val="000000"/>
                </a:solidFill>
                <a:latin typeface="Trebuchet MS Bold"/>
              </a:rPr>
              <a:t>RESULTS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457200" y="1751788"/>
            <a:ext cx="6858000" cy="3789366"/>
          </a:xfrm>
          <a:custGeom>
            <a:avLst/>
            <a:gdLst/>
            <a:ahLst/>
            <a:cxnLst/>
            <a:rect r="r" b="b" t="t" l="l"/>
            <a:pathLst>
              <a:path h="3789366" w="6858000">
                <a:moveTo>
                  <a:pt x="0" y="0"/>
                </a:moveTo>
                <a:lnTo>
                  <a:pt x="6858000" y="0"/>
                </a:lnTo>
                <a:lnTo>
                  <a:pt x="6858000" y="3789366"/>
                </a:lnTo>
                <a:lnTo>
                  <a:pt x="0" y="37893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" t="0" r="-66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9829800" y="1925636"/>
            <a:ext cx="7788593" cy="3615519"/>
          </a:xfrm>
          <a:custGeom>
            <a:avLst/>
            <a:gdLst/>
            <a:ahLst/>
            <a:cxnLst/>
            <a:rect r="r" b="b" t="t" l="l"/>
            <a:pathLst>
              <a:path h="3615519" w="7788593">
                <a:moveTo>
                  <a:pt x="0" y="0"/>
                </a:moveTo>
                <a:lnTo>
                  <a:pt x="7788592" y="0"/>
                </a:lnTo>
                <a:lnTo>
                  <a:pt x="7788592" y="3615518"/>
                </a:lnTo>
                <a:lnTo>
                  <a:pt x="0" y="36155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2" t="0" r="-62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4693122" y="5853434"/>
            <a:ext cx="8115302" cy="4036695"/>
          </a:xfrm>
          <a:custGeom>
            <a:avLst/>
            <a:gdLst/>
            <a:ahLst/>
            <a:cxnLst/>
            <a:rect r="r" b="b" t="t" l="l"/>
            <a:pathLst>
              <a:path h="4036695" w="8115302">
                <a:moveTo>
                  <a:pt x="0" y="0"/>
                </a:moveTo>
                <a:lnTo>
                  <a:pt x="8115302" y="0"/>
                </a:lnTo>
                <a:lnTo>
                  <a:pt x="8115302" y="4036694"/>
                </a:lnTo>
                <a:lnTo>
                  <a:pt x="0" y="40366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751" r="0" b="-4751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837248" y="568641"/>
            <a:ext cx="14646593" cy="990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>
                <a:solidFill>
                  <a:srgbClr val="000000"/>
                </a:solidFill>
                <a:latin typeface="Trebuchet MS Bold"/>
              </a:rPr>
              <a:t>CONCLUSION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62940" y="2084070"/>
            <a:ext cx="16504922" cy="6529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D0D0D"/>
                </a:solidFill>
                <a:latin typeface="Arimo"/>
              </a:rPr>
              <a:t>By leveraging app attributes and customer reviews, developers can uncover crucial factors influencing app engagement and success in the Android market.</a:t>
            </a:r>
          </a:p>
          <a:p>
            <a:pPr algn="just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D0D0D"/>
                </a:solidFill>
                <a:latin typeface="Arimo"/>
              </a:rPr>
              <a:t>Actionable insights derived from this analysis empower developers to refine their strategies, enhance user experiences, and effectively capture audience interest.</a:t>
            </a:r>
          </a:p>
          <a:p>
            <a:pPr algn="just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D0D0D"/>
                </a:solidFill>
                <a:latin typeface="Arimo"/>
              </a:rPr>
              <a:t>Through data-driven decision-making, app-making businesses can optimize their offerings, driving success and competitiveness in the dynamic ecosystem of the Play Store.</a:t>
            </a:r>
          </a:p>
          <a:p>
            <a:pPr algn="just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800100" y="447675"/>
            <a:ext cx="14646593" cy="990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>
                <a:solidFill>
                  <a:srgbClr val="000000"/>
                </a:solidFill>
                <a:latin typeface="Trebuchet MS Bold"/>
              </a:rPr>
              <a:t>FUTURE SCOPE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91540" y="1531620"/>
            <a:ext cx="16390620" cy="7307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8680" indent="-434340" lvl="1">
              <a:lnSpc>
                <a:spcPts val="11519"/>
              </a:lnSpc>
              <a:buAutoNum type="arabicPeriod" startAt="1"/>
            </a:pPr>
            <a:r>
              <a:rPr lang="en-US" sz="4800">
                <a:solidFill>
                  <a:srgbClr val="0D0D0D"/>
                </a:solidFill>
                <a:latin typeface="Arimo"/>
              </a:rPr>
              <a:t>Advanced AI-driven insights for tailored app enhancements, optimizing user engagement and market capture.</a:t>
            </a:r>
          </a:p>
          <a:p>
            <a:pPr algn="just" marL="868680" indent="-434340" lvl="1">
              <a:lnSpc>
                <a:spcPts val="11519"/>
              </a:lnSpc>
              <a:buAutoNum type="arabicPeriod" startAt="1"/>
            </a:pPr>
            <a:r>
              <a:rPr lang="en-US" sz="4800">
                <a:solidFill>
                  <a:srgbClr val="0D0D0D"/>
                </a:solidFill>
                <a:latin typeface="Arimo"/>
              </a:rPr>
              <a:t>Seamless integration of real-time feedback loops, enabling agile app refinement and sustained success in the Android ecosystem.</a:t>
            </a:r>
          </a:p>
          <a:p>
            <a:pPr algn="just" marL="868680" indent="-434340" lvl="1">
              <a:lnSpc>
                <a:spcPts val="11519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837248" y="568641"/>
            <a:ext cx="14646593" cy="990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>
                <a:solidFill>
                  <a:srgbClr val="000000"/>
                </a:solidFill>
                <a:latin typeface="Trebuchet MS Bold"/>
              </a:rPr>
              <a:t>REFERENCES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148840" y="2265045"/>
            <a:ext cx="14653394" cy="6412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1510" indent="-325755" lvl="1">
              <a:lnSpc>
                <a:spcPts val="8640"/>
              </a:lnSpc>
              <a:buFont typeface="Arial"/>
              <a:buChar char="•"/>
            </a:pPr>
            <a:r>
              <a:rPr lang="en-US" sz="3600" spc="33" u="sng">
                <a:solidFill>
                  <a:srgbClr val="0000FF"/>
                </a:solidFill>
                <a:latin typeface="TT Rounds Condensed"/>
                <a:hlinkClick r:id="rId2" tooltip="https://www.kaggle.com/datasets"/>
              </a:rPr>
              <a:t>https://www.kaggle.com/datasets</a:t>
            </a:r>
          </a:p>
          <a:p>
            <a:pPr algn="just" marL="651510" indent="-325755" lvl="1">
              <a:lnSpc>
                <a:spcPts val="8640"/>
              </a:lnSpc>
              <a:buFont typeface="Arial"/>
              <a:buChar char="•"/>
            </a:pPr>
            <a:r>
              <a:rPr lang="en-US" sz="3600" spc="33" u="sng">
                <a:solidFill>
                  <a:srgbClr val="0000FF"/>
                </a:solidFill>
                <a:latin typeface="TT Rounds Condensed"/>
                <a:hlinkClick r:id="rId3" tooltip="https://pandas.pydata.org/pandas-docs/stable/user%20guide/index.html"/>
              </a:rPr>
              <a:t>https://pandas.pydata.org/pandas-docs/stable/user guide/index.html</a:t>
            </a:r>
          </a:p>
          <a:p>
            <a:pPr algn="just" marL="651510" indent="-325755" lvl="1">
              <a:lnSpc>
                <a:spcPts val="8640"/>
              </a:lnSpc>
              <a:buFont typeface="Arial"/>
              <a:buChar char="•"/>
            </a:pPr>
            <a:r>
              <a:rPr lang="en-US" sz="3600" spc="33" u="sng">
                <a:solidFill>
                  <a:srgbClr val="0000FF"/>
                </a:solidFill>
                <a:latin typeface="TT Rounds Condensed"/>
                <a:hlinkClick r:id="rId4" tooltip="https://seaborn.pydata.org/"/>
              </a:rPr>
              <a:t>https://seaborn.pydata.org/</a:t>
            </a:r>
          </a:p>
          <a:p>
            <a:pPr algn="just" marL="651510" indent="-325755" lvl="1">
              <a:lnSpc>
                <a:spcPts val="8640"/>
              </a:lnSpc>
              <a:buFont typeface="Arial"/>
              <a:buChar char="•"/>
            </a:pPr>
            <a:r>
              <a:rPr lang="en-US" sz="3600" spc="33" u="sng">
                <a:solidFill>
                  <a:srgbClr val="0000FF"/>
                </a:solidFill>
                <a:latin typeface="TT Rounds Condensed"/>
                <a:hlinkClick r:id="rId5" tooltip="https://matplotlib.org/stable/contents.html"/>
              </a:rPr>
              <a:t>https://matplotlib.org/stable/contents.html</a:t>
            </a:r>
          </a:p>
          <a:p>
            <a:pPr algn="just" marL="651510" indent="-325755" lvl="1">
              <a:lnSpc>
                <a:spcPts val="8640"/>
              </a:lnSpc>
            </a:pPr>
          </a:p>
          <a:p>
            <a:pPr algn="just" marL="651510" indent="-325755" lvl="1">
              <a:lnSpc>
                <a:spcPts val="432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837248" y="1029333"/>
            <a:ext cx="14646593" cy="123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>
                <a:solidFill>
                  <a:srgbClr val="000000"/>
                </a:solidFill>
                <a:latin typeface="Trebuchet MS Bold"/>
              </a:rPr>
              <a:t>PROJECT TITLE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24" r="0" b="-124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915827" y="9707466"/>
            <a:ext cx="36195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48640" y="3852261"/>
            <a:ext cx="17190720" cy="3141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0"/>
              </a:lnSpc>
            </a:pPr>
            <a:r>
              <a:rPr lang="en-US" sz="9900">
                <a:solidFill>
                  <a:srgbClr val="0D0D0D"/>
                </a:solidFill>
                <a:latin typeface="Arimo Bold"/>
              </a:rPr>
              <a:t>A Deep Dive into Google Play Store App Reviews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24" r="0" b="-124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1438" y="5729285"/>
            <a:ext cx="2600325" cy="4514847"/>
          </a:xfrm>
          <a:custGeom>
            <a:avLst/>
            <a:gdLst/>
            <a:ahLst/>
            <a:cxnLst/>
            <a:rect r="r" b="b" t="t" l="l"/>
            <a:pathLst>
              <a:path h="4514847" w="2600325">
                <a:moveTo>
                  <a:pt x="0" y="0"/>
                </a:moveTo>
                <a:lnTo>
                  <a:pt x="2600324" y="0"/>
                </a:lnTo>
                <a:lnTo>
                  <a:pt x="2600324" y="4514847"/>
                </a:lnTo>
                <a:lnTo>
                  <a:pt x="0" y="45148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" t="0" r="-3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837248" y="632395"/>
            <a:ext cx="14646593" cy="1164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15">
                <a:solidFill>
                  <a:srgbClr val="000000"/>
                </a:solidFill>
                <a:latin typeface="Trebuchet MS Bold"/>
              </a:rPr>
              <a:t>OUTLINE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915827" y="9707466"/>
            <a:ext cx="36195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004462" y="1644587"/>
            <a:ext cx="11499918" cy="9285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6480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PROBLEM STATEMENT</a:t>
            </a:r>
          </a:p>
          <a:p>
            <a:pPr algn="l" marL="651510" indent="-325755" lvl="1">
              <a:lnSpc>
                <a:spcPts val="6480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PROJECT OVERVIEW </a:t>
            </a:r>
          </a:p>
          <a:p>
            <a:pPr algn="l" marL="651510" indent="-325755" lvl="1">
              <a:lnSpc>
                <a:spcPts val="6480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WHO ARE THE END USERS?</a:t>
            </a:r>
          </a:p>
          <a:p>
            <a:pPr algn="l" marL="651510" indent="-325755" lvl="1">
              <a:lnSpc>
                <a:spcPts val="6480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YOUR SOLUTION AND ITS VALUE PROPOSITION</a:t>
            </a:r>
          </a:p>
          <a:p>
            <a:pPr algn="l" marL="651510" indent="-325755" lvl="1">
              <a:lnSpc>
                <a:spcPts val="6480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ALGORITHM &amp; DEPLOYMENT</a:t>
            </a:r>
          </a:p>
          <a:p>
            <a:pPr algn="l" marL="651510" indent="-325755" lvl="1">
              <a:lnSpc>
                <a:spcPts val="6480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MODELLING</a:t>
            </a:r>
          </a:p>
          <a:p>
            <a:pPr algn="l" marL="651510" indent="-325755" lvl="1">
              <a:lnSpc>
                <a:spcPts val="6480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RESULT</a:t>
            </a:r>
          </a:p>
          <a:p>
            <a:pPr algn="l" marL="651510" indent="-325755" lvl="1">
              <a:lnSpc>
                <a:spcPts val="6480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CONCLUSION</a:t>
            </a:r>
          </a:p>
          <a:p>
            <a:pPr algn="l" marL="651510" indent="-325755" lvl="1">
              <a:lnSpc>
                <a:spcPts val="6480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FUTURE SCOPE</a:t>
            </a:r>
          </a:p>
          <a:p>
            <a:pPr algn="l" marL="651510" indent="-325755" lvl="1">
              <a:lnSpc>
                <a:spcPts val="6480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REFERENCES</a:t>
            </a:r>
          </a:p>
          <a:p>
            <a:pPr algn="l" marL="651510" indent="-325755" lvl="1">
              <a:lnSpc>
                <a:spcPts val="648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251108" y="869567"/>
            <a:ext cx="8456295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-120">
                <a:solidFill>
                  <a:srgbClr val="000000"/>
                </a:solidFill>
                <a:latin typeface="Trebuchet MS Bold"/>
              </a:rPr>
              <a:t>PROBLEM	STATEMENT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6915827" y="9707466"/>
            <a:ext cx="36195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4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91540" y="3208020"/>
            <a:ext cx="16619220" cy="4147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920"/>
              </a:lnSpc>
            </a:pPr>
            <a:r>
              <a:rPr lang="en-US" sz="6600">
                <a:solidFill>
                  <a:srgbClr val="0D0D0D"/>
                </a:solidFill>
                <a:latin typeface="Arimo"/>
              </a:rPr>
              <a:t>“Developing a robust framework for analyzing Play Store app reviews to extract actionable insights and drive continuous app improvement”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09662" y="692785"/>
            <a:ext cx="7896225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-15">
                <a:solidFill>
                  <a:srgbClr val="000000"/>
                </a:solidFill>
                <a:latin typeface="Trebuchet MS Bold"/>
              </a:rPr>
              <a:t>PROJECT	OVERVIEW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6915827" y="9707466"/>
            <a:ext cx="36195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5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01104" y="2198370"/>
            <a:ext cx="15985233" cy="597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8680" indent="-434340" lvl="1">
              <a:lnSpc>
                <a:spcPts val="5759"/>
              </a:lnSpc>
              <a:buFont typeface="Arial"/>
              <a:buChar char="•"/>
            </a:pPr>
            <a:r>
              <a:rPr lang="en-US" sz="4800">
                <a:solidFill>
                  <a:srgbClr val="0D0D0D"/>
                </a:solidFill>
                <a:latin typeface="Arimo"/>
              </a:rPr>
              <a:t>The Play Store App Review Analysis project aims to leverage the vast dataset of app reviews to uncover key factors driving app engagement and success on the Android platform. </a:t>
            </a:r>
          </a:p>
          <a:p>
            <a:pPr algn="just" marL="868680" indent="-434340" lvl="1">
              <a:lnSpc>
                <a:spcPts val="5759"/>
              </a:lnSpc>
              <a:buFont typeface="Arial"/>
              <a:buChar char="•"/>
            </a:pPr>
            <a:r>
              <a:rPr lang="en-US" sz="4800">
                <a:solidFill>
                  <a:srgbClr val="0D0D0D"/>
                </a:solidFill>
                <a:latin typeface="Arimo"/>
              </a:rPr>
              <a:t>By extracting actionable insights from the reviews data, developers can make informed decisions to capture the market and enhance their app's performance, ultimately leading to greater success in the competitive app-making business.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641088" y="110814"/>
            <a:ext cx="14646593" cy="1170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 Bold"/>
              </a:rPr>
              <a:t>WHO ARE THE END USERS?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1085850" y="9258300"/>
            <a:ext cx="3271838" cy="728662"/>
          </a:xfrm>
          <a:custGeom>
            <a:avLst/>
            <a:gdLst/>
            <a:ahLst/>
            <a:cxnLst/>
            <a:rect r="r" b="b" t="t" l="l"/>
            <a:pathLst>
              <a:path h="728662" w="3271838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6915827" y="9707466"/>
            <a:ext cx="36195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6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70004" y="1307694"/>
            <a:ext cx="16416333" cy="2005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D0D0D"/>
                </a:solidFill>
                <a:latin typeface="Arimo"/>
              </a:rPr>
              <a:t>End users of the Play Store app review analysis project are developers and app-making businesses seeking actionable insights to enhance their apps' engagement and success on the Android platform.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92489" y="3541863"/>
            <a:ext cx="14675547" cy="887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Trebuchet MS Bold"/>
              </a:rPr>
              <a:t>YOUR SOLUTION AND ITS VALUE PROPOSITION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22564" y="4821198"/>
            <a:ext cx="16410808" cy="386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al"/>
              </a:rPr>
              <a:t>Our solution provides developers and app-making businesses with a systematic framework for analyzing Play Store app reviews, leveraging sentiment analysis, topic modeling, and data visualization techniques. </a:t>
            </a:r>
          </a:p>
          <a:p>
            <a:pPr algn="just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al"/>
              </a:rPr>
              <a:t>By extracting actionable insights from the data, we enable developers to make informed decisions, enhance app performance, and capture the Android market, ultimately driving greater success and user engagement.</a:t>
            </a:r>
          </a:p>
          <a:p>
            <a:pPr algn="l" marL="651510" indent="-325755" lvl="1">
              <a:lnSpc>
                <a:spcPts val="432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6915827" y="9707466"/>
            <a:ext cx="36195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7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37248" y="568641"/>
            <a:ext cx="14646593" cy="990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>
                <a:solidFill>
                  <a:srgbClr val="000000"/>
                </a:solidFill>
                <a:latin typeface="Trebuchet MS Bold"/>
              </a:rPr>
              <a:t>ALGORITHM &amp; DEPLOYMENT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01663" y="1960245"/>
            <a:ext cx="17094897" cy="7277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1510" indent="-325755" lvl="1">
              <a:lnSpc>
                <a:spcPts val="4320"/>
              </a:lnSpc>
              <a:buAutoNum type="arabicPeriod" startAt="1"/>
            </a:pPr>
            <a:r>
              <a:rPr lang="en-US" sz="3600">
                <a:solidFill>
                  <a:srgbClr val="0D0D0D"/>
                </a:solidFill>
                <a:latin typeface="Arimo Bold"/>
              </a:rPr>
              <a:t>Data Input</a:t>
            </a:r>
            <a:r>
              <a:rPr lang="en-US" sz="3600">
                <a:solidFill>
                  <a:srgbClr val="0D0D0D"/>
                </a:solidFill>
                <a:latin typeface="Arimo"/>
              </a:rPr>
              <a:t>:</a:t>
            </a:r>
          </a:p>
          <a:p>
            <a:pPr algn="just" marL="1337310" indent="-445770" lvl="2">
              <a:lnSpc>
                <a:spcPts val="4320"/>
              </a:lnSpc>
              <a:buAutoNum type="arabicPeriod" startAt="1"/>
            </a:pPr>
            <a:r>
              <a:rPr lang="en-US" sz="3600">
                <a:solidFill>
                  <a:srgbClr val="0D0D0D"/>
                </a:solidFill>
                <a:latin typeface="Arimo"/>
              </a:rPr>
              <a:t>Input data includes two datasets: one containing app attributes such as category, rating, size, etc., and another containing customer reviews of Android apps.</a:t>
            </a:r>
          </a:p>
          <a:p>
            <a:pPr algn="just" marL="651510" indent="-325755" lvl="1">
              <a:lnSpc>
                <a:spcPts val="4320"/>
              </a:lnSpc>
              <a:buAutoNum type="arabicPeriod" startAt="1"/>
            </a:pPr>
            <a:r>
              <a:rPr lang="en-US" sz="3600">
                <a:solidFill>
                  <a:srgbClr val="0D0D0D"/>
                </a:solidFill>
                <a:latin typeface="Arimo Bold"/>
              </a:rPr>
              <a:t>Preprocessing</a:t>
            </a:r>
            <a:r>
              <a:rPr lang="en-US" sz="3600">
                <a:solidFill>
                  <a:srgbClr val="0D0D0D"/>
                </a:solidFill>
                <a:latin typeface="Arimo"/>
              </a:rPr>
              <a:t>:</a:t>
            </a:r>
          </a:p>
          <a:p>
            <a:pPr algn="just" marL="1337310" indent="-445770" lvl="2">
              <a:lnSpc>
                <a:spcPts val="4320"/>
              </a:lnSpc>
              <a:buAutoNum type="arabicPeriod" startAt="1"/>
            </a:pPr>
            <a:r>
              <a:rPr lang="en-US" sz="3600">
                <a:solidFill>
                  <a:srgbClr val="0D0D0D"/>
                </a:solidFill>
                <a:latin typeface="Arimo"/>
              </a:rPr>
              <a:t>Clean the datasets by handling missing values, removing duplicates, and formatting the data for analysis.</a:t>
            </a:r>
          </a:p>
          <a:p>
            <a:pPr algn="just" marL="1337310" indent="-445770" lvl="2">
              <a:lnSpc>
                <a:spcPts val="4320"/>
              </a:lnSpc>
              <a:buAutoNum type="arabicPeriod" startAt="1"/>
            </a:pPr>
            <a:r>
              <a:rPr lang="en-US" sz="3600">
                <a:solidFill>
                  <a:srgbClr val="0D0D0D"/>
                </a:solidFill>
                <a:latin typeface="Arimo"/>
              </a:rPr>
              <a:t>Merge the datasets based on common identifiers (e.g., app ID) to combine app attributes with corresponding customer reviews.</a:t>
            </a:r>
          </a:p>
          <a:p>
            <a:pPr algn="just" marL="651510" indent="-325755" lvl="1">
              <a:lnSpc>
                <a:spcPts val="4320"/>
              </a:lnSpc>
              <a:buAutoNum type="arabicPeriod" startAt="1"/>
            </a:pPr>
            <a:r>
              <a:rPr lang="en-US" sz="3600">
                <a:solidFill>
                  <a:srgbClr val="0D0D0D"/>
                </a:solidFill>
                <a:latin typeface="Arimo Bold"/>
              </a:rPr>
              <a:t>Feature Engineering</a:t>
            </a:r>
            <a:r>
              <a:rPr lang="en-US" sz="3600">
                <a:solidFill>
                  <a:srgbClr val="0D0D0D"/>
                </a:solidFill>
                <a:latin typeface="Arimo"/>
              </a:rPr>
              <a:t>:</a:t>
            </a:r>
          </a:p>
          <a:p>
            <a:pPr algn="just" marL="1337310" indent="-445770" lvl="2">
              <a:lnSpc>
                <a:spcPts val="4320"/>
              </a:lnSpc>
              <a:buAutoNum type="arabicPeriod" startAt="1"/>
            </a:pPr>
            <a:r>
              <a:rPr lang="en-US" sz="3600">
                <a:solidFill>
                  <a:srgbClr val="0D0D0D"/>
                </a:solidFill>
                <a:latin typeface="Arimo"/>
              </a:rPr>
              <a:t>Extract features from the merged dataset, such as average rating, review count, sentiment scores, and topic distributions derived from customer reviews.</a:t>
            </a:r>
          </a:p>
          <a:p>
            <a:pPr algn="just" marL="1337310" indent="-445770" lvl="2">
              <a:lnSpc>
                <a:spcPts val="4320"/>
              </a:lnSpc>
              <a:buAutoNum type="arabicPeriod" startAt="1"/>
            </a:pPr>
            <a:r>
              <a:rPr lang="en-US" sz="3600">
                <a:solidFill>
                  <a:srgbClr val="0D0D0D"/>
                </a:solidFill>
                <a:latin typeface="Arimo"/>
              </a:rPr>
              <a:t>Transform categorical variables into numerical representations using techniques like one-hot encoding.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837248" y="568641"/>
            <a:ext cx="14646593" cy="990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>
                <a:solidFill>
                  <a:srgbClr val="000000"/>
                </a:solidFill>
                <a:latin typeface="Trebuchet MS Bold"/>
              </a:rPr>
              <a:t>ALGORITHM &amp; DEPLOYMENT – CONT.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09950" y="2417445"/>
            <a:ext cx="16239173" cy="6723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3600">
                <a:solidFill>
                  <a:srgbClr val="0D0D0D"/>
                </a:solidFill>
                <a:latin typeface="Arimo"/>
              </a:rPr>
              <a:t>4.</a:t>
            </a:r>
            <a:r>
              <a:rPr lang="en-US" sz="3600">
                <a:solidFill>
                  <a:srgbClr val="0D0D0D"/>
                </a:solidFill>
                <a:latin typeface="Arimo Bold"/>
              </a:rPr>
              <a:t>Training Process</a:t>
            </a:r>
            <a:r>
              <a:rPr lang="en-US" sz="3600">
                <a:solidFill>
                  <a:srgbClr val="0D0D0D"/>
                </a:solidFill>
                <a:latin typeface="Arimo"/>
              </a:rPr>
              <a:t>:</a:t>
            </a:r>
          </a:p>
          <a:p>
            <a:pPr algn="just" marL="1337310" indent="-445770" lvl="2">
              <a:lnSpc>
                <a:spcPts val="4320"/>
              </a:lnSpc>
              <a:buAutoNum type="arabicPeriod" startAt="1"/>
            </a:pPr>
            <a:r>
              <a:rPr lang="en-US" sz="3600">
                <a:solidFill>
                  <a:srgbClr val="0D0D0D"/>
                </a:solidFill>
                <a:latin typeface="Arimo"/>
              </a:rPr>
              <a:t>Split the dataset into training and testing sets.</a:t>
            </a:r>
          </a:p>
          <a:p>
            <a:pPr algn="just" marL="1337310" indent="-445770" lvl="2">
              <a:lnSpc>
                <a:spcPts val="4320"/>
              </a:lnSpc>
              <a:buAutoNum type="arabicPeriod" startAt="1"/>
            </a:pPr>
            <a:r>
              <a:rPr lang="en-US" sz="3600">
                <a:solidFill>
                  <a:srgbClr val="0D0D0D"/>
                </a:solidFill>
                <a:latin typeface="Arimo"/>
              </a:rPr>
              <a:t>Utilize machine learning algorithms such as regression or classification to train models that predict app engagement or success metrics (e.g., number of downloads, user ratings).</a:t>
            </a:r>
          </a:p>
          <a:p>
            <a:pPr algn="just" marL="1337310" indent="-445770" lvl="2">
              <a:lnSpc>
                <a:spcPts val="4320"/>
              </a:lnSpc>
              <a:buAutoNum type="arabicPeriod" startAt="1"/>
            </a:pPr>
            <a:r>
              <a:rPr lang="en-US" sz="3600">
                <a:solidFill>
                  <a:srgbClr val="0D0D0D"/>
                </a:solidFill>
                <a:latin typeface="Arimo"/>
              </a:rPr>
              <a:t>Train the models using features derived from the app attributes and customer reviews data.</a:t>
            </a:r>
          </a:p>
          <a:p>
            <a:pPr algn="just" marL="1337310" indent="-445770" lvl="2">
              <a:lnSpc>
                <a:spcPts val="4320"/>
              </a:lnSpc>
            </a:pPr>
            <a:r>
              <a:rPr lang="en-US" sz="3600">
                <a:solidFill>
                  <a:srgbClr val="0D0D0D"/>
                </a:solidFill>
                <a:latin typeface="Arimo Bold"/>
              </a:rPr>
              <a:t>5.Prediction Process</a:t>
            </a:r>
            <a:r>
              <a:rPr lang="en-US" sz="3600">
                <a:solidFill>
                  <a:srgbClr val="0D0D0D"/>
                </a:solidFill>
                <a:latin typeface="Arimo"/>
              </a:rPr>
              <a:t>:</a:t>
            </a:r>
          </a:p>
          <a:p>
            <a:pPr algn="just" marL="1337310" indent="-445770" lvl="2">
              <a:lnSpc>
                <a:spcPts val="4320"/>
              </a:lnSpc>
              <a:buAutoNum type="arabicPeriod" startAt="1"/>
            </a:pPr>
            <a:r>
              <a:rPr lang="en-US" sz="3600">
                <a:solidFill>
                  <a:srgbClr val="0D0D0D"/>
                </a:solidFill>
                <a:latin typeface="Arimo"/>
              </a:rPr>
              <a:t>Use the trained models to make predictions on new or unseen data.</a:t>
            </a:r>
          </a:p>
          <a:p>
            <a:pPr algn="just" marL="1337310" indent="-445770" lvl="2">
              <a:lnSpc>
                <a:spcPts val="4320"/>
              </a:lnSpc>
              <a:buAutoNum type="arabicPeriod" startAt="1"/>
            </a:pPr>
            <a:r>
              <a:rPr lang="en-US" sz="3600">
                <a:solidFill>
                  <a:srgbClr val="0D0D0D"/>
                </a:solidFill>
                <a:latin typeface="Arimo"/>
              </a:rPr>
              <a:t>Input new app attributes and customer reviews into the trained models to predict app engagement or success metrics for those apps..</a:t>
            </a:r>
          </a:p>
          <a:p>
            <a:pPr algn="just" marL="1337310" indent="-445770" lvl="2">
              <a:lnSpc>
                <a:spcPts val="432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837248" y="568641"/>
            <a:ext cx="14646593" cy="990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>
                <a:solidFill>
                  <a:srgbClr val="000000"/>
                </a:solidFill>
                <a:latin typeface="Trebuchet MS Bold"/>
              </a:rPr>
              <a:t>ALGORITHM &amp; DEPLOYMENT – CONT.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28688" y="1608203"/>
            <a:ext cx="15819120" cy="7139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</a:p>
          <a:p>
            <a:pPr algn="just">
              <a:lnSpc>
                <a:spcPts val="4320"/>
              </a:lnSpc>
            </a:pPr>
            <a:r>
              <a:rPr lang="en-US" sz="3600">
                <a:solidFill>
                  <a:srgbClr val="0D0D0D"/>
                </a:solidFill>
                <a:latin typeface="Arimo Bold"/>
              </a:rPr>
              <a:t>6.Evaluation</a:t>
            </a:r>
            <a:r>
              <a:rPr lang="en-US" sz="3600">
                <a:solidFill>
                  <a:srgbClr val="0D0D0D"/>
                </a:solidFill>
                <a:latin typeface="Arimo"/>
              </a:rPr>
              <a:t>:</a:t>
            </a:r>
          </a:p>
          <a:p>
            <a:pPr algn="just" marL="1337310" indent="-445770" lvl="2">
              <a:lnSpc>
                <a:spcPts val="4320"/>
              </a:lnSpc>
              <a:buAutoNum type="arabicPeriod" startAt="1"/>
            </a:pPr>
            <a:r>
              <a:rPr lang="en-US" sz="3600">
                <a:solidFill>
                  <a:srgbClr val="0D0D0D"/>
                </a:solidFill>
                <a:latin typeface="Arimo"/>
              </a:rPr>
              <a:t>Evaluate the performance of the trained models using metrics like Mean Absolute Error (MAE), Mean Squared Error (MSE), or accuracy (for classification tasks) on the testing set.</a:t>
            </a:r>
          </a:p>
          <a:p>
            <a:pPr algn="just" marL="1337310" indent="-445770" lvl="2">
              <a:lnSpc>
                <a:spcPts val="4320"/>
              </a:lnSpc>
              <a:buAutoNum type="arabicPeriod" startAt="1"/>
            </a:pPr>
            <a:r>
              <a:rPr lang="en-US" sz="3600">
                <a:solidFill>
                  <a:srgbClr val="0D0D0D"/>
                </a:solidFill>
                <a:latin typeface="Arimo"/>
              </a:rPr>
              <a:t>Fine-tune the models or experiment with different algorithms to improve prediction accuracy.</a:t>
            </a:r>
          </a:p>
          <a:p>
            <a:pPr algn="just" marL="1337310" indent="-445770" lvl="2">
              <a:lnSpc>
                <a:spcPts val="4320"/>
              </a:lnSpc>
            </a:pPr>
            <a:r>
              <a:rPr lang="en-US" sz="3600">
                <a:solidFill>
                  <a:srgbClr val="0D0D0D"/>
                </a:solidFill>
                <a:latin typeface="Arimo Bold"/>
              </a:rPr>
              <a:t>7.Deployment</a:t>
            </a:r>
            <a:r>
              <a:rPr lang="en-US" sz="3600">
                <a:solidFill>
                  <a:srgbClr val="0D0D0D"/>
                </a:solidFill>
                <a:latin typeface="Arimo"/>
              </a:rPr>
              <a:t>:</a:t>
            </a:r>
          </a:p>
          <a:p>
            <a:pPr algn="just" marL="1337310" indent="-445770" lvl="2">
              <a:lnSpc>
                <a:spcPts val="4320"/>
              </a:lnSpc>
              <a:buAutoNum type="arabicPeriod" startAt="1"/>
            </a:pPr>
            <a:r>
              <a:rPr lang="en-US" sz="3600">
                <a:solidFill>
                  <a:srgbClr val="0D0D0D"/>
                </a:solidFill>
                <a:latin typeface="Arimo"/>
              </a:rPr>
              <a:t>Deploy the trained models and analysis pipeline using cloud services for scalability and efficiency.</a:t>
            </a:r>
          </a:p>
          <a:p>
            <a:pPr algn="just" marL="1337310" indent="-445770" lvl="2">
              <a:lnSpc>
                <a:spcPts val="4320"/>
              </a:lnSpc>
              <a:buAutoNum type="arabicPeriod" startAt="1"/>
            </a:pPr>
            <a:r>
              <a:rPr lang="en-US" sz="3600">
                <a:solidFill>
                  <a:srgbClr val="0D0D0D"/>
                </a:solidFill>
                <a:latin typeface="Arimo"/>
              </a:rPr>
              <a:t>Provide an interface or dashboard for developers to input app attributes and receive predictions on app engagement or success metrics, along with actionable insights derived from the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DAGAn5U0TnA</dc:identifier>
  <dcterms:modified xsi:type="dcterms:W3CDTF">2011-08-01T06:04:30Z</dcterms:modified>
  <cp:revision>1</cp:revision>
  <dc:title>PLAYSTORE APP REVIEW ANALYSIS.pptx</dc:title>
</cp:coreProperties>
</file>