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  <p:embeddedFont>
      <p:font typeface="Roboto Medium"/>
      <p:regular r:id="rId34"/>
      <p:bold r:id="rId35"/>
      <p:italic r:id="rId36"/>
      <p:boldItalic r:id="rId37"/>
    </p:embeddedFont>
    <p:embeddedFont>
      <p:font typeface="Lexend"/>
      <p:regular r:id="rId38"/>
      <p:bold r:id="rId39"/>
    </p:embeddedFont>
    <p:embeddedFont>
      <p:font typeface="Merriweather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erriweather-regular.fntdata"/><Relationship Id="rId20" Type="http://schemas.openxmlformats.org/officeDocument/2006/relationships/slide" Target="slides/slide15.xml"/><Relationship Id="rId42" Type="http://schemas.openxmlformats.org/officeDocument/2006/relationships/font" Target="fonts/Merriweather-italic.fntdata"/><Relationship Id="rId41" Type="http://schemas.openxmlformats.org/officeDocument/2006/relationships/font" Target="fonts/Merriweather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Merriweather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6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-italic.fntdata"/><Relationship Id="rId13" Type="http://schemas.openxmlformats.org/officeDocument/2006/relationships/slide" Target="slides/slide8.xml"/><Relationship Id="rId35" Type="http://schemas.openxmlformats.org/officeDocument/2006/relationships/font" Target="fonts/RobotoMedium-bold.fntdata"/><Relationship Id="rId12" Type="http://schemas.openxmlformats.org/officeDocument/2006/relationships/slide" Target="slides/slide7.xml"/><Relationship Id="rId34" Type="http://schemas.openxmlformats.org/officeDocument/2006/relationships/font" Target="fonts/RobotoMedium-regular.fntdata"/><Relationship Id="rId15" Type="http://schemas.openxmlformats.org/officeDocument/2006/relationships/slide" Target="slides/slide10.xml"/><Relationship Id="rId37" Type="http://schemas.openxmlformats.org/officeDocument/2006/relationships/font" Target="fonts/RobotoMedium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Medium-italic.fntdata"/><Relationship Id="rId17" Type="http://schemas.openxmlformats.org/officeDocument/2006/relationships/slide" Target="slides/slide12.xml"/><Relationship Id="rId39" Type="http://schemas.openxmlformats.org/officeDocument/2006/relationships/font" Target="fonts/Lexend-bold.fntdata"/><Relationship Id="rId16" Type="http://schemas.openxmlformats.org/officeDocument/2006/relationships/slide" Target="slides/slide11.xml"/><Relationship Id="rId38" Type="http://schemas.openxmlformats.org/officeDocument/2006/relationships/font" Target="fonts/Lexend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5e1fbe3c4e_0_1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5e1fbe3c4e_0_1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5e1fbe3c4e_0_1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5e1fbe3c4e_0_1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5e1fbe3c4e_0_17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5e1fbe3c4e_0_17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5e1fbe3c4e_0_17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5e1fbe3c4e_0_17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5e1fbe3c4e_0_17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5e1fbe3c4e_0_1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5e1fbe3c4e_0_17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5e1fbe3c4e_0_17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5e1fbe3c4e_0_17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5e1fbe3c4e_0_1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5e1fbe3c4e_0_17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5e1fbe3c4e_0_17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5e1fbe3c4e_0_17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5e1fbe3c4e_0_17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94cca68c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94cca68c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5e1fbe3c4e_0_1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5e1fbe3c4e_0_1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5e1fbe3c4e_0_16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5e1fbe3c4e_0_1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5e1fbe3c4e_0_17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5e1fbe3c4e_0_17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94cca68c8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94cca68c8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94cca68c8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94cca68c8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5e1fbe3c4e_0_1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5e1fbe3c4e_0_1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5e1fbe3c4e_0_16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5e1fbe3c4e_0_1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9886420e0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9886420e0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5e1fbe3c4e_0_1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5e1fbe3c4e_0_1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e1fbe3c4e_0_16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e1fbe3c4e_0_1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e1fbe3c4e_0_16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5e1fbe3c4e_0_1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e1fbe3c4e_0_17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5e1fbe3c4e_0_1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5e1fbe3c4e_0_17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5e1fbe3c4e_0_17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0" y="736600"/>
            <a:ext cx="10445700" cy="96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300"/>
              </a:spcAft>
              <a:buSzPts val="990"/>
              <a:buNone/>
            </a:pPr>
            <a:r>
              <a:rPr b="1" lang="en" sz="3790">
                <a:latin typeface="Calibri"/>
                <a:ea typeface="Calibri"/>
                <a:cs typeface="Calibri"/>
                <a:sym typeface="Calibri"/>
              </a:rPr>
              <a:t>Passenger</a:t>
            </a:r>
            <a:r>
              <a:rPr b="1" lang="en" sz="3790">
                <a:solidFill>
                  <a:srgbClr val="00295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3790">
                <a:latin typeface="Calibri"/>
                <a:ea typeface="Calibri"/>
                <a:cs typeface="Calibri"/>
                <a:sym typeface="Calibri"/>
              </a:rPr>
              <a:t>Registration Management Syst</a:t>
            </a:r>
            <a:r>
              <a:rPr b="1" lang="en" sz="3790">
                <a:latin typeface="Calibri"/>
                <a:ea typeface="Calibri"/>
                <a:cs typeface="Calibri"/>
                <a:sym typeface="Calibri"/>
              </a:rPr>
              <a:t>em</a:t>
            </a:r>
            <a:endParaRPr b="1" sz="379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5771875" y="2708700"/>
            <a:ext cx="92472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4165">
                <a:latin typeface="Calibri"/>
                <a:ea typeface="Calibri"/>
                <a:cs typeface="Calibri"/>
                <a:sym typeface="Calibri"/>
              </a:rPr>
              <a:t>Dhanush D</a:t>
            </a:r>
            <a:endParaRPr sz="4465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6456650" y="3298225"/>
            <a:ext cx="86385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rPr lang="en" sz="228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(STS-817)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94050" y="4419300"/>
            <a:ext cx="1588800" cy="33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2"/>
          <p:cNvSpPr txBox="1"/>
          <p:nvPr>
            <p:ph idx="1" type="subTitle"/>
          </p:nvPr>
        </p:nvSpPr>
        <p:spPr>
          <a:xfrm flipH="1" rot="10800000">
            <a:off x="265500" y="4014536"/>
            <a:ext cx="6933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2"/>
          <p:cNvSpPr txBox="1"/>
          <p:nvPr>
            <p:ph idx="2" type="body"/>
          </p:nvPr>
        </p:nvSpPr>
        <p:spPr>
          <a:xfrm>
            <a:off x="4765350" y="1000350"/>
            <a:ext cx="4185300" cy="15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API Which stands for application programming interface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API call is done by the server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 rotWithShape="1">
          <a:blip r:embed="rId3">
            <a:alphaModFix/>
          </a:blip>
          <a:srcRect b="0" l="0" r="17211" t="0"/>
          <a:stretch/>
        </p:blipFill>
        <p:spPr>
          <a:xfrm>
            <a:off x="170250" y="431800"/>
            <a:ext cx="4254499" cy="443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 txBox="1"/>
          <p:nvPr/>
        </p:nvSpPr>
        <p:spPr>
          <a:xfrm>
            <a:off x="4591050" y="146050"/>
            <a:ext cx="45339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API Solution</a:t>
            </a:r>
            <a:endParaRPr b="1" sz="4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2"/>
          <p:cNvSpPr txBox="1"/>
          <p:nvPr/>
        </p:nvSpPr>
        <p:spPr>
          <a:xfrm>
            <a:off x="4953000" y="2421300"/>
            <a:ext cx="3810000" cy="19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data is carried out in API in the flow of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➔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Controller to Service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➔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Service to Repository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This is done to fetch the data from the database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3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3"/>
          <p:cNvSpPr txBox="1"/>
          <p:nvPr>
            <p:ph idx="2" type="body"/>
          </p:nvPr>
        </p:nvSpPr>
        <p:spPr>
          <a:xfrm>
            <a:off x="4939500" y="1708150"/>
            <a:ext cx="3837000" cy="271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500" y="815200"/>
            <a:ext cx="4045200" cy="3990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5400" y="815200"/>
            <a:ext cx="4045199" cy="3864947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3"/>
          <p:cNvSpPr txBox="1"/>
          <p:nvPr/>
        </p:nvSpPr>
        <p:spPr>
          <a:xfrm>
            <a:off x="265500" y="88900"/>
            <a:ext cx="35244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"/>
                <a:ea typeface="Roboto"/>
                <a:cs typeface="Roboto"/>
                <a:sym typeface="Roboto"/>
              </a:rPr>
              <a:t>API Service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3"/>
          <p:cNvSpPr txBox="1"/>
          <p:nvPr/>
        </p:nvSpPr>
        <p:spPr>
          <a:xfrm>
            <a:off x="4729950" y="88900"/>
            <a:ext cx="35244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API </a:t>
            </a:r>
            <a:r>
              <a:rPr lang="en" sz="2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Repository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471900" y="5101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22"/>
              <a:t>API Service</a:t>
            </a:r>
            <a:endParaRPr/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471900" y="2162550"/>
            <a:ext cx="8423700" cy="22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Roboto"/>
              <a:buChar char="●"/>
            </a:pPr>
            <a:r>
              <a:rPr lang="en" sz="2300">
                <a:solidFill>
                  <a:schemeClr val="dk2"/>
                </a:solidFill>
              </a:rPr>
              <a:t>Service-side injects the repository.</a:t>
            </a:r>
            <a:endParaRPr sz="2300">
              <a:solidFill>
                <a:schemeClr val="dk2"/>
              </a:solidFill>
            </a:endParaRPr>
          </a:p>
          <a:p>
            <a:pPr indent="-37465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Roboto"/>
              <a:buChar char="●"/>
            </a:pPr>
            <a:r>
              <a:rPr lang="en" sz="2300">
                <a:solidFill>
                  <a:schemeClr val="dk2"/>
                </a:solidFill>
              </a:rPr>
              <a:t>Service </a:t>
            </a:r>
            <a:r>
              <a:rPr lang="en" sz="2300">
                <a:solidFill>
                  <a:schemeClr val="dk2"/>
                </a:solidFill>
              </a:rPr>
              <a:t>refers</a:t>
            </a:r>
            <a:r>
              <a:rPr lang="en" sz="2300">
                <a:solidFill>
                  <a:schemeClr val="dk2"/>
                </a:solidFill>
              </a:rPr>
              <a:t> to the class responsible for handling the </a:t>
            </a:r>
            <a:r>
              <a:rPr lang="en" sz="2300">
                <a:solidFill>
                  <a:schemeClr val="dk2"/>
                </a:solidFill>
              </a:rPr>
              <a:t>business</a:t>
            </a:r>
            <a:r>
              <a:rPr lang="en" sz="2300">
                <a:solidFill>
                  <a:schemeClr val="dk2"/>
                </a:solidFill>
              </a:rPr>
              <a:t> logic and functionalities</a:t>
            </a:r>
            <a:endParaRPr sz="2300">
              <a:solidFill>
                <a:schemeClr val="dk2"/>
              </a:solidFill>
            </a:endParaRPr>
          </a:p>
          <a:p>
            <a:pPr indent="-374650" lvl="0" marL="457200" rtl="0" algn="just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300"/>
              <a:buFont typeface="Roboto"/>
              <a:buChar char="●"/>
            </a:pPr>
            <a:r>
              <a:rPr lang="en" sz="2300">
                <a:solidFill>
                  <a:schemeClr val="dk2"/>
                </a:solidFill>
              </a:rPr>
              <a:t>After completing logic methods it passes the response for the respective operation for </a:t>
            </a:r>
            <a:r>
              <a:rPr lang="en" sz="2300">
                <a:solidFill>
                  <a:schemeClr val="dk2"/>
                </a:solidFill>
              </a:rPr>
              <a:t>further process in the solution.</a:t>
            </a:r>
            <a:r>
              <a:rPr lang="en" sz="2300">
                <a:solidFill>
                  <a:schemeClr val="dk2"/>
                </a:solidFill>
              </a:rPr>
              <a:t> </a:t>
            </a:r>
            <a:endParaRPr sz="2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471900" y="49107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/>
              <a:t>API Repository</a:t>
            </a:r>
            <a:endParaRPr b="1" sz="3700"/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152250" y="1714525"/>
            <a:ext cx="8861400" cy="15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Georgia"/>
              <a:buChar char="●"/>
            </a:pPr>
            <a:r>
              <a:rPr lang="en" sz="2300">
                <a:solidFill>
                  <a:schemeClr val="dk2"/>
                </a:solidFill>
              </a:rPr>
              <a:t>A Repository-side injects the Dapper connection</a:t>
            </a:r>
            <a:r>
              <a:rPr lang="en" sz="2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3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7465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Times New Roman"/>
              <a:buChar char="●"/>
            </a:pPr>
            <a:r>
              <a:rPr lang="en" sz="2300">
                <a:solidFill>
                  <a:srgbClr val="374151"/>
                </a:solidFill>
                <a:highlight>
                  <a:srgbClr val="F7F7F8"/>
                </a:highlight>
              </a:rPr>
              <a:t>Repository is used for Fetching data from database and delivering it to the requesting application. This might include retrieving passenger information or any other relevant data.</a:t>
            </a:r>
            <a:endParaRPr sz="2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Roboto"/>
              <a:buChar char="●"/>
            </a:pPr>
            <a:r>
              <a:rPr lang="en" sz="2300">
                <a:solidFill>
                  <a:schemeClr val="dk2"/>
                </a:solidFill>
              </a:rPr>
              <a:t>The repository is  only gateway to access the database.</a:t>
            </a:r>
            <a:endParaRPr sz="2300">
              <a:solidFill>
                <a:schemeClr val="dk2"/>
              </a:solidFill>
            </a:endParaRPr>
          </a:p>
          <a:p>
            <a:pPr indent="-374650" lvl="0" marL="457200" rtl="0" algn="just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300"/>
              <a:buFont typeface="Roboto"/>
              <a:buChar char="●"/>
            </a:pPr>
            <a:r>
              <a:rPr lang="en" sz="2300">
                <a:solidFill>
                  <a:schemeClr val="dk2"/>
                </a:solidFill>
              </a:rPr>
              <a:t>After completing database action it will pass the relevant data to the next operation.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471900" y="4720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/>
              <a:t>Dapper Connection </a:t>
            </a:r>
            <a:endParaRPr b="1" sz="3300"/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2100">
                <a:solidFill>
                  <a:schemeClr val="dk2"/>
                </a:solidFill>
              </a:rPr>
              <a:t>The Connection String is placed in the app setting folder in the API solutio</a:t>
            </a:r>
            <a:r>
              <a:rPr lang="en" sz="2100">
                <a:solidFill>
                  <a:schemeClr val="dk2"/>
                </a:solidFill>
              </a:rPr>
              <a:t>n</a:t>
            </a:r>
            <a:r>
              <a:rPr lang="en">
                <a:solidFill>
                  <a:schemeClr val="dk2"/>
                </a:solidFill>
              </a:rPr>
              <a:t>  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The Dapper connection is to used to fetch the data from our database.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64" name="Google Shape;1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550" y="3042725"/>
            <a:ext cx="7677000" cy="76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460950" y="2356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80"/>
              <a:t>SQL Server &amp; Database</a:t>
            </a:r>
            <a:endParaRPr b="1" sz="3280"/>
          </a:p>
        </p:txBody>
      </p:sp>
      <p:sp>
        <p:nvSpPr>
          <p:cNvPr id="170" name="Google Shape;170;p27"/>
          <p:cNvSpPr txBox="1"/>
          <p:nvPr/>
        </p:nvSpPr>
        <p:spPr>
          <a:xfrm>
            <a:off x="168525" y="2311775"/>
            <a:ext cx="2997300" cy="23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Local Server is used in this application.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The data from SQL server can be 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retrieved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 by using SQL 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queries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 in the solution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1" name="Google Shape;1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4100" y="1829000"/>
            <a:ext cx="5288949" cy="256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700"/>
              <a:t>OUTPUT</a:t>
            </a:r>
            <a:endParaRPr b="1" sz="77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823700" y="317500"/>
            <a:ext cx="3011700" cy="52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80"/>
              <a:t>Login Form</a:t>
            </a:r>
            <a:endParaRPr b="1" sz="2780"/>
          </a:p>
        </p:txBody>
      </p:sp>
      <p:pic>
        <p:nvPicPr>
          <p:cNvPr id="182" name="Google Shape;1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1093650"/>
            <a:ext cx="3706400" cy="353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084475"/>
            <a:ext cx="3835399" cy="353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9"/>
          <p:cNvSpPr txBox="1"/>
          <p:nvPr/>
        </p:nvSpPr>
        <p:spPr>
          <a:xfrm>
            <a:off x="4989700" y="151900"/>
            <a:ext cx="3000000" cy="8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Login Form</a:t>
            </a:r>
            <a:endParaRPr b="1" sz="278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(With Validation</a:t>
            </a:r>
            <a:r>
              <a:rPr b="1" lang="en" sz="148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b="1" lang="en" sz="14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b="1" sz="148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title"/>
          </p:nvPr>
        </p:nvSpPr>
        <p:spPr>
          <a:xfrm>
            <a:off x="823700" y="317500"/>
            <a:ext cx="3011700" cy="52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80"/>
              <a:t>SignUp</a:t>
            </a:r>
            <a:r>
              <a:rPr b="1" lang="en" sz="2780"/>
              <a:t> Form</a:t>
            </a:r>
            <a:endParaRPr b="1" sz="2780"/>
          </a:p>
        </p:txBody>
      </p:sp>
      <p:sp>
        <p:nvSpPr>
          <p:cNvPr id="190" name="Google Shape;190;p30"/>
          <p:cNvSpPr txBox="1"/>
          <p:nvPr/>
        </p:nvSpPr>
        <p:spPr>
          <a:xfrm>
            <a:off x="4989700" y="151900"/>
            <a:ext cx="3000000" cy="8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SignUp</a:t>
            </a:r>
            <a:r>
              <a:rPr b="1" lang="en" sz="2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Form</a:t>
            </a:r>
            <a:endParaRPr b="1" sz="278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(With Validation</a:t>
            </a:r>
            <a:r>
              <a:rPr b="1" lang="en" sz="148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b="1" lang="en" sz="14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b="1" sz="148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1" name="Google Shape;19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250" y="988900"/>
            <a:ext cx="3011699" cy="38791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1874" y="1005238"/>
            <a:ext cx="2888449" cy="3846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460950" y="2061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Passenger Dashboard</a:t>
            </a:r>
            <a:endParaRPr b="1" sz="4000"/>
          </a:p>
        </p:txBody>
      </p:sp>
      <p:pic>
        <p:nvPicPr>
          <p:cNvPr id="198" name="Google Shape;198;p31"/>
          <p:cNvPicPr preferRelativeResize="0"/>
          <p:nvPr/>
        </p:nvPicPr>
        <p:blipFill rotWithShape="1">
          <a:blip r:embed="rId3">
            <a:alphaModFix/>
          </a:blip>
          <a:srcRect b="337" l="0" r="0" t="347"/>
          <a:stretch/>
        </p:blipFill>
        <p:spPr>
          <a:xfrm>
            <a:off x="384750" y="1106650"/>
            <a:ext cx="8400799" cy="372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17400" y="1522875"/>
            <a:ext cx="8826600" cy="9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781175" y="0"/>
            <a:ext cx="72891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1" lang="en" sz="362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CONTENT</a:t>
            </a:r>
            <a:endParaRPr b="1" sz="23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152150" y="1242750"/>
            <a:ext cx="4550100" cy="3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927450" y="399000"/>
            <a:ext cx="7289100" cy="9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Abstract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Technology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Necessity of Passenger </a:t>
            </a: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registration</a:t>
            </a: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 management </a:t>
            </a: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system </a:t>
            </a: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(PRMS)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Passenger registration System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MVC</a:t>
            </a: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Folder Structure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API</a:t>
            </a: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Folder Structure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MVC Solution 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API Solution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Dapper Connection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SQL server and database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Output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113003" y="257175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759"/>
              <a:t>Passenger Registration</a:t>
            </a:r>
            <a:endParaRPr b="1" sz="3759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759"/>
              <a:t>Form</a:t>
            </a:r>
            <a:endParaRPr b="1" sz="3759"/>
          </a:p>
        </p:txBody>
      </p:sp>
      <p:pic>
        <p:nvPicPr>
          <p:cNvPr id="204" name="Google Shape;20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1000" y="717550"/>
            <a:ext cx="6195576" cy="3724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type="title"/>
          </p:nvPr>
        </p:nvSpPr>
        <p:spPr>
          <a:xfrm>
            <a:off x="113003" y="257175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759"/>
              <a:t>Passenger Registration</a:t>
            </a:r>
            <a:endParaRPr b="1" sz="3759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759"/>
              <a:t>Form</a:t>
            </a:r>
            <a:endParaRPr b="1" sz="3759"/>
          </a:p>
        </p:txBody>
      </p:sp>
      <p:pic>
        <p:nvPicPr>
          <p:cNvPr id="210" name="Google Shape;210;p33"/>
          <p:cNvPicPr preferRelativeResize="0"/>
          <p:nvPr/>
        </p:nvPicPr>
        <p:blipFill rotWithShape="1">
          <a:blip r:embed="rId3">
            <a:alphaModFix/>
          </a:blip>
          <a:srcRect b="159" l="0" r="0" t="169"/>
          <a:stretch/>
        </p:blipFill>
        <p:spPr>
          <a:xfrm>
            <a:off x="2921000" y="717550"/>
            <a:ext cx="6195576" cy="372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3"/>
          <p:cNvSpPr txBox="1"/>
          <p:nvPr/>
        </p:nvSpPr>
        <p:spPr>
          <a:xfrm>
            <a:off x="113000" y="3448950"/>
            <a:ext cx="21909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(With Validation</a:t>
            </a: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/>
          <p:nvPr>
            <p:ph type="title"/>
          </p:nvPr>
        </p:nvSpPr>
        <p:spPr>
          <a:xfrm>
            <a:off x="823700" y="317500"/>
            <a:ext cx="3011700" cy="52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80"/>
              <a:t>Read PopUp</a:t>
            </a:r>
            <a:endParaRPr b="1" sz="2780"/>
          </a:p>
        </p:txBody>
      </p:sp>
      <p:sp>
        <p:nvSpPr>
          <p:cNvPr id="217" name="Google Shape;217;p34"/>
          <p:cNvSpPr txBox="1"/>
          <p:nvPr/>
        </p:nvSpPr>
        <p:spPr>
          <a:xfrm>
            <a:off x="4989700" y="228100"/>
            <a:ext cx="3000000" cy="8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Delete PopUp</a:t>
            </a:r>
            <a:endParaRPr b="1" sz="278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8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8" name="Google Shape;21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038" y="929038"/>
            <a:ext cx="2454770" cy="3998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7100" y="916000"/>
            <a:ext cx="3423174" cy="408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50"/>
              <a:t>CONCLUSION</a:t>
            </a:r>
            <a:endParaRPr b="1" sz="3950"/>
          </a:p>
        </p:txBody>
      </p:sp>
      <p:sp>
        <p:nvSpPr>
          <p:cNvPr id="225" name="Google Shape;225;p35"/>
          <p:cNvSpPr txBox="1"/>
          <p:nvPr/>
        </p:nvSpPr>
        <p:spPr>
          <a:xfrm>
            <a:off x="378600" y="1166650"/>
            <a:ext cx="8765400" cy="26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300"/>
              <a:buFont typeface="Roboto"/>
              <a:buChar char="❖"/>
            </a:pPr>
            <a:r>
              <a:rPr lang="en" sz="23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The Passenger Registration Management </a:t>
            </a:r>
            <a:r>
              <a:rPr lang="en" sz="23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System is a </a:t>
            </a:r>
            <a:r>
              <a:rPr lang="en" sz="23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application developed in MVC and API solution that addresses the challenges associated with CRUD operations,it is </a:t>
            </a:r>
            <a:r>
              <a:rPr lang="en" sz="23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useful</a:t>
            </a:r>
            <a:r>
              <a:rPr lang="en" sz="23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in Transportation organization if the application is implemented.</a:t>
            </a:r>
            <a:endParaRPr sz="23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Reference</a:t>
            </a:r>
            <a:endParaRPr b="1" sz="2300">
              <a:solidFill>
                <a:schemeClr val="dk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300"/>
              <a:buFont typeface="Roboto"/>
              <a:buChar char="❖"/>
            </a:pPr>
            <a:r>
              <a:rPr lang="en" sz="23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Google Chrome,YouTube,Bootstrap</a:t>
            </a:r>
            <a:endParaRPr sz="23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/>
          <p:nvPr/>
        </p:nvSpPr>
        <p:spPr>
          <a:xfrm>
            <a:off x="150" y="168910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b="1" sz="8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50"/>
              <a:t>ABSTRACT</a:t>
            </a:r>
            <a:endParaRPr b="1" sz="3950"/>
          </a:p>
        </p:txBody>
      </p:sp>
      <p:sp>
        <p:nvSpPr>
          <p:cNvPr id="83" name="Google Shape;83;p15"/>
          <p:cNvSpPr txBox="1"/>
          <p:nvPr/>
        </p:nvSpPr>
        <p:spPr>
          <a:xfrm>
            <a:off x="0" y="1289050"/>
            <a:ext cx="845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0" y="1479550"/>
            <a:ext cx="9144000" cy="29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                  The Passenger Registration System is a comprehensive web-based application designed </a:t>
            </a:r>
            <a:r>
              <a:rPr lang="en" sz="23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3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to provide a seamless and efficient platform for managing passenger data, and enhance the passenger management process within the transportation industry. This system is structured to offer a effective management that in which the transportation organization can maintain the details effectively and  the management robust </a:t>
            </a:r>
            <a:r>
              <a:rPr lang="en" sz="23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f</a:t>
            </a:r>
            <a:r>
              <a:rPr lang="en" sz="23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unctionalities catering to various aspects of passenger registration, data management, and system security.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                      </a:t>
            </a:r>
            <a:r>
              <a:rPr b="1" lang="en" sz="4200"/>
              <a:t>T</a:t>
            </a:r>
            <a:r>
              <a:rPr b="1" lang="en" sz="4200"/>
              <a:t>echnology</a:t>
            </a:r>
            <a:endParaRPr b="1" sz="4200"/>
          </a:p>
        </p:txBody>
      </p:sp>
      <p:sp>
        <p:nvSpPr>
          <p:cNvPr id="90" name="Google Shape;90;p16"/>
          <p:cNvSpPr txBox="1"/>
          <p:nvPr/>
        </p:nvSpPr>
        <p:spPr>
          <a:xfrm>
            <a:off x="355100" y="1257975"/>
            <a:ext cx="8181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.NET CORE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-889050" y="133350"/>
            <a:ext cx="97029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980"/>
              <a:t>Necessity of PRMS</a:t>
            </a:r>
            <a:endParaRPr b="1" sz="39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20"/>
          </a:p>
        </p:txBody>
      </p:sp>
      <p:sp>
        <p:nvSpPr>
          <p:cNvPr id="96" name="Google Shape;96;p17"/>
          <p:cNvSpPr txBox="1"/>
          <p:nvPr/>
        </p:nvSpPr>
        <p:spPr>
          <a:xfrm>
            <a:off x="0" y="1670050"/>
            <a:ext cx="91440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343541"/>
                </a:solidFill>
                <a:latin typeface="Roboto"/>
                <a:ea typeface="Roboto"/>
                <a:cs typeface="Roboto"/>
                <a:sym typeface="Roboto"/>
              </a:rPr>
              <a:t>                     Challenges to build a extensive Passenger R</a:t>
            </a:r>
            <a:r>
              <a:rPr lang="en" sz="2300">
                <a:solidFill>
                  <a:srgbClr val="343541"/>
                </a:solidFill>
                <a:latin typeface="Roboto"/>
                <a:ea typeface="Roboto"/>
                <a:cs typeface="Roboto"/>
                <a:sym typeface="Roboto"/>
              </a:rPr>
              <a:t>egistration Management </a:t>
            </a:r>
            <a:r>
              <a:rPr lang="en" sz="2300">
                <a:solidFill>
                  <a:srgbClr val="343541"/>
                </a:solidFill>
                <a:latin typeface="Roboto"/>
                <a:ea typeface="Roboto"/>
                <a:cs typeface="Roboto"/>
                <a:sym typeface="Roboto"/>
              </a:rPr>
              <a:t>System using web API controllers and database connectivity.</a:t>
            </a:r>
            <a:r>
              <a:rPr lang="en" sz="2300">
                <a:solidFill>
                  <a:srgbClr val="34354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300">
                <a:solidFill>
                  <a:srgbClr val="343541"/>
                </a:solidFill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n" sz="2300">
                <a:solidFill>
                  <a:srgbClr val="34354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300">
                <a:solidFill>
                  <a:srgbClr val="343541"/>
                </a:solidFill>
                <a:latin typeface="Roboto"/>
                <a:ea typeface="Roboto"/>
                <a:cs typeface="Roboto"/>
                <a:sym typeface="Roboto"/>
              </a:rPr>
              <a:t>management system should include user authentication, Passenger record management,</a:t>
            </a:r>
            <a:r>
              <a:rPr lang="en" sz="2300">
                <a:solidFill>
                  <a:srgbClr val="34354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300">
                <a:solidFill>
                  <a:srgbClr val="343541"/>
                </a:solidFill>
                <a:latin typeface="Roboto"/>
                <a:ea typeface="Roboto"/>
                <a:cs typeface="Roboto"/>
                <a:sym typeface="Roboto"/>
              </a:rPr>
              <a:t>and</a:t>
            </a:r>
            <a:r>
              <a:rPr lang="en" sz="2300">
                <a:solidFill>
                  <a:srgbClr val="343541"/>
                </a:solidFill>
                <a:latin typeface="Roboto"/>
                <a:ea typeface="Roboto"/>
                <a:cs typeface="Roboto"/>
                <a:sym typeface="Roboto"/>
              </a:rPr>
              <a:t> proper </a:t>
            </a:r>
            <a:r>
              <a:rPr lang="en" sz="2300">
                <a:solidFill>
                  <a:srgbClr val="343541"/>
                </a:solidFill>
                <a:latin typeface="Roboto"/>
                <a:ea typeface="Roboto"/>
                <a:cs typeface="Roboto"/>
                <a:sym typeface="Roboto"/>
              </a:rPr>
              <a:t>CRUD (Create, Read, Update, Delete) operations.</a:t>
            </a:r>
            <a:r>
              <a:rPr lang="en" sz="2300">
                <a:solidFill>
                  <a:srgbClr val="343541"/>
                </a:solidFill>
                <a:latin typeface="Roboto"/>
                <a:ea typeface="Roboto"/>
                <a:cs typeface="Roboto"/>
                <a:sym typeface="Roboto"/>
              </a:rPr>
              <a:t>The application involves creating a login functionality, loading a dashboard, and implementing a user-friendly passenger registration form.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-400050" y="1099750"/>
            <a:ext cx="8153100" cy="12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76200" rtl="0" algn="just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1D1C1D"/>
                </a:solidFill>
                <a:latin typeface="Roboto"/>
                <a:ea typeface="Roboto"/>
                <a:cs typeface="Roboto"/>
                <a:sym typeface="Roboto"/>
              </a:rPr>
              <a:t>Question:</a:t>
            </a:r>
            <a:endParaRPr sz="3400">
              <a:solidFill>
                <a:srgbClr val="1D1C1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0" y="0"/>
            <a:ext cx="9918900" cy="10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26121"/>
              <a:buFont typeface="Arial"/>
              <a:buNone/>
            </a:pPr>
            <a:r>
              <a:rPr b="1" lang="en" sz="3790"/>
              <a:t>Passenger</a:t>
            </a:r>
            <a:r>
              <a:rPr b="1" lang="en" sz="3790">
                <a:solidFill>
                  <a:srgbClr val="002955"/>
                </a:solidFill>
              </a:rPr>
              <a:t> </a:t>
            </a:r>
            <a:r>
              <a:rPr b="1" lang="en" sz="3790"/>
              <a:t>Registration Management System</a:t>
            </a:r>
            <a:endParaRPr b="1" sz="435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158750" y="1155700"/>
            <a:ext cx="88266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Roboto"/>
              <a:buChar char="●"/>
            </a:pPr>
            <a:r>
              <a:rPr lang="en" sz="23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The Application  is designed with a user interface c</a:t>
            </a:r>
            <a:r>
              <a:rPr lang="en" sz="2300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ustomized</a:t>
            </a:r>
            <a:endParaRPr sz="230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to be user-friendly and efficient for administrative and HR-related tasks within the transportation domain.</a:t>
            </a:r>
            <a:endParaRPr sz="23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300"/>
              <a:buFont typeface="Roboto"/>
              <a:buChar char="●"/>
            </a:pPr>
            <a:r>
              <a:rPr lang="en" sz="23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It includes Admin login and enables the admin users to create new account .</a:t>
            </a:r>
            <a:endParaRPr sz="23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300"/>
              <a:buFont typeface="Roboto"/>
              <a:buChar char="●"/>
            </a:pPr>
            <a:r>
              <a:rPr lang="en" sz="23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It contains Passenger Dashboard which responsible for the operations such as Create, Read,Update and Delete.</a:t>
            </a:r>
            <a:endParaRPr sz="23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98250" y="16350"/>
            <a:ext cx="105189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b="1" lang="en" sz="3790"/>
              <a:t>Passenger</a:t>
            </a:r>
            <a:r>
              <a:rPr b="1" lang="en" sz="3790">
                <a:solidFill>
                  <a:srgbClr val="002955"/>
                </a:solidFill>
              </a:rPr>
              <a:t> </a:t>
            </a:r>
            <a:r>
              <a:rPr b="1" lang="en" sz="3790"/>
              <a:t>Registration Management System</a:t>
            </a:r>
            <a:endParaRPr/>
          </a:p>
        </p:txBody>
      </p:sp>
      <p:sp>
        <p:nvSpPr>
          <p:cNvPr id="109" name="Google Shape;109;p19"/>
          <p:cNvSpPr txBox="1"/>
          <p:nvPr/>
        </p:nvSpPr>
        <p:spPr>
          <a:xfrm>
            <a:off x="157050" y="1193800"/>
            <a:ext cx="88299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Roboto"/>
              <a:buChar char="●"/>
            </a:pPr>
            <a:r>
              <a:rPr lang="en" sz="2300">
                <a:latin typeface="Roboto"/>
                <a:ea typeface="Roboto"/>
                <a:cs typeface="Roboto"/>
                <a:sym typeface="Roboto"/>
              </a:rPr>
              <a:t>The Create and Update operations are established in the same view page.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Roboto"/>
              <a:buChar char="●"/>
            </a:pPr>
            <a:r>
              <a:rPr lang="en" sz="2300"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" sz="2300">
                <a:latin typeface="Roboto"/>
                <a:ea typeface="Roboto"/>
                <a:cs typeface="Roboto"/>
                <a:sym typeface="Roboto"/>
              </a:rPr>
              <a:t>dashboard</a:t>
            </a:r>
            <a:r>
              <a:rPr lang="en" sz="2300">
                <a:latin typeface="Roboto"/>
                <a:ea typeface="Roboto"/>
                <a:cs typeface="Roboto"/>
                <a:sym typeface="Roboto"/>
              </a:rPr>
              <a:t> operations such as Read and Delete is done using the modal popup. 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Roboto"/>
              <a:buChar char="●"/>
            </a:pPr>
            <a:r>
              <a:rPr lang="en" sz="2300">
                <a:latin typeface="Roboto"/>
                <a:ea typeface="Roboto"/>
                <a:cs typeface="Roboto"/>
                <a:sym typeface="Roboto"/>
              </a:rPr>
              <a:t>The application </a:t>
            </a:r>
            <a:r>
              <a:rPr lang="en" sz="23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includes</a:t>
            </a:r>
            <a:r>
              <a:rPr lang="en" sz="23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 MVC for the user interface, API for three-tier architecture, and Dapper for SQL database connections.</a:t>
            </a:r>
            <a:endParaRPr sz="23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22222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79200" y="14970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50"/>
              <a:t>MVC Folder Structure</a:t>
            </a:r>
            <a:endParaRPr b="1" sz="43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 rotWithShape="1">
          <a:blip r:embed="rId3">
            <a:alphaModFix/>
          </a:blip>
          <a:srcRect b="0" l="0" r="13427" t="0"/>
          <a:stretch/>
        </p:blipFill>
        <p:spPr>
          <a:xfrm>
            <a:off x="498300" y="752400"/>
            <a:ext cx="3889550" cy="401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 rotWithShape="1">
          <a:blip r:embed="rId4">
            <a:alphaModFix/>
          </a:blip>
          <a:srcRect b="0" l="4470" r="0" t="6968"/>
          <a:stretch/>
        </p:blipFill>
        <p:spPr>
          <a:xfrm>
            <a:off x="4387850" y="752400"/>
            <a:ext cx="3930650" cy="269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/>
        </p:nvSpPr>
        <p:spPr>
          <a:xfrm>
            <a:off x="4590975" y="3556000"/>
            <a:ext cx="352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Connections </a:t>
            </a:r>
            <a:endParaRPr b="1" sz="19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➔"/>
            </a:pPr>
            <a:r>
              <a:rPr lang="en" sz="18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Dapper Connection</a:t>
            </a:r>
            <a:endParaRPr sz="18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➔"/>
            </a:pPr>
            <a:r>
              <a:rPr lang="en" sz="18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Dependency Injection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4780200" y="-24735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50" u="sng">
                <a:solidFill>
                  <a:schemeClr val="lt1"/>
                </a:solidFill>
              </a:rPr>
              <a:t>API </a:t>
            </a:r>
            <a:r>
              <a:rPr b="1" lang="en" sz="3150" u="sng">
                <a:solidFill>
                  <a:schemeClr val="lt1"/>
                </a:solidFill>
              </a:rPr>
              <a:t>Folder Structure</a:t>
            </a:r>
            <a:endParaRPr b="1" sz="3150" u="sng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500" y="724200"/>
            <a:ext cx="4045200" cy="407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 txBox="1"/>
          <p:nvPr>
            <p:ph idx="2" type="body"/>
          </p:nvPr>
        </p:nvSpPr>
        <p:spPr>
          <a:xfrm>
            <a:off x="4884300" y="714450"/>
            <a:ext cx="3837000" cy="37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erriweather"/>
                <a:ea typeface="Merriweather"/>
                <a:cs typeface="Merriweather"/>
                <a:sym typeface="Merriweather"/>
              </a:rPr>
              <a:t>Three-tier-architecture</a:t>
            </a:r>
            <a:endParaRPr b="1" sz="2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9250" lvl="0" marL="457200" rtl="0" algn="just">
              <a:spcBef>
                <a:spcPts val="1000"/>
              </a:spcBef>
              <a:spcAft>
                <a:spcPts val="0"/>
              </a:spcAft>
              <a:buSzPts val="1900"/>
              <a:buFont typeface="Merriweather"/>
              <a:buChar char="➔"/>
            </a:pPr>
            <a:r>
              <a:rPr lang="en" sz="1900">
                <a:latin typeface="Merriweather"/>
                <a:ea typeface="Merriweather"/>
                <a:cs typeface="Merriweather"/>
                <a:sym typeface="Merriweather"/>
              </a:rPr>
              <a:t>Controller(action methods)</a:t>
            </a:r>
            <a:endParaRPr sz="19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Font typeface="Merriweather"/>
              <a:buChar char="➔"/>
            </a:pPr>
            <a:r>
              <a:rPr lang="en" sz="1900">
                <a:latin typeface="Merriweather"/>
                <a:ea typeface="Merriweather"/>
                <a:cs typeface="Merriweather"/>
                <a:sym typeface="Merriweather"/>
              </a:rPr>
              <a:t>Business Layer</a:t>
            </a:r>
            <a:r>
              <a:rPr lang="en" sz="1900">
                <a:latin typeface="Merriweather"/>
                <a:ea typeface="Merriweather"/>
                <a:cs typeface="Merriweather"/>
                <a:sym typeface="Merriweather"/>
              </a:rPr>
              <a:t> (service)</a:t>
            </a:r>
            <a:endParaRPr sz="19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Font typeface="Merriweather"/>
              <a:buChar char="➔"/>
            </a:pPr>
            <a:r>
              <a:rPr lang="en" sz="1900">
                <a:latin typeface="Merriweather"/>
                <a:ea typeface="Merriweather"/>
                <a:cs typeface="Merriweather"/>
                <a:sym typeface="Merriweather"/>
              </a:rPr>
              <a:t>Resource(Repository)</a:t>
            </a:r>
            <a:endParaRPr sz="13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