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60" r:id="rId1"/>
  </p:sldMasterIdLst>
  <p:notesMasterIdLst>
    <p:notesMasterId r:id="rId2"/>
  </p:notesMasterIdLst>
  <p:sldIdLst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  <p:embeddedFont>
      <p:font typeface="Lexend"/>
      <p:regular r:id="rId35"/>
      <p:bold r:id="rId36"/>
    </p:embeddedFont>
    <p:embeddedFont>
      <p:font typeface="Merriweather"/>
      <p:regular r:id="rId37"/>
      <p:bold r:id="rId38"/>
      <p:italic r:id="rId39"/>
      <p:boldItalic r:id="rId40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font" Target="fonts/font1.fntdata"/><Relationship Id="rId28" Type="http://schemas.openxmlformats.org/officeDocument/2006/relationships/font" Target="fonts/font2.fntdata"/><Relationship Id="rId29" Type="http://schemas.openxmlformats.org/officeDocument/2006/relationships/font" Target="fonts/font3.fntdata"/><Relationship Id="rId30" Type="http://schemas.openxmlformats.org/officeDocument/2006/relationships/font" Target="fonts/font4.fntdata"/><Relationship Id="rId31" Type="http://schemas.openxmlformats.org/officeDocument/2006/relationships/font" Target="fonts/font5.fntdata"/><Relationship Id="rId32" Type="http://schemas.openxmlformats.org/officeDocument/2006/relationships/font" Target="fonts/font6.fntdata"/><Relationship Id="rId33" Type="http://schemas.openxmlformats.org/officeDocument/2006/relationships/font" Target="fonts/font7.fntdata"/><Relationship Id="rId34" Type="http://schemas.openxmlformats.org/officeDocument/2006/relationships/font" Target="fonts/font8.fntdata"/><Relationship Id="rId35" Type="http://schemas.openxmlformats.org/officeDocument/2006/relationships/font" Target="fonts/font9.fntdata"/><Relationship Id="rId36" Type="http://schemas.openxmlformats.org/officeDocument/2006/relationships/font" Target="fonts/font10.fntdata"/><Relationship Id="rId37" Type="http://schemas.openxmlformats.org/officeDocument/2006/relationships/font" Target="fonts/font11.fntdata"/><Relationship Id="rId38" Type="http://schemas.openxmlformats.org/officeDocument/2006/relationships/font" Target="fonts/font12.fntdata"/><Relationship Id="rId39" Type="http://schemas.openxmlformats.org/officeDocument/2006/relationships/font" Target="fonts/font13.fntdata"/><Relationship Id="rId40" Type="http://schemas.openxmlformats.org/officeDocument/2006/relationships/font" Target="fonts/font14.fntdata"/><Relationship Id="rId41" Type="http://schemas.openxmlformats.org/officeDocument/2006/relationships/tableStyles" Target="tableStyle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6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64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8" name="Google Shape;65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26;g25e1fbe3c4e_0_17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1" name="Google Shape;127;g25e1fbe3c4e_0_17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36;g25e1fbe3c4e_0_17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8" name="Google Shape;137;g25e1fbe3c4e_0_17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147;g25e1fbe3c4e_0_17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7" name="Google Shape;148;g25e1fbe3c4e_0_17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153;g25e1fbe3c4e_0_17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1" name="Google Shape;154;g25e1fbe3c4e_0_17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59;g25e1fbe3c4e_0_17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5" name="Google Shape;160;g25e1fbe3c4e_0_17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66;g25e1fbe3c4e_0_17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9" name="Google Shape;167;g25e1fbe3c4e_0_17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73;g25e1fbe3c4e_0_17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4" name="Google Shape;174;g25e1fbe3c4e_0_17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178;g25e1fbe3c4e_0_17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4" name="Google Shape;179;g25e1fbe3c4e_0_17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Google Shape;186;g25e1fbe3c4e_0_17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8" name="Google Shape;187;g25e1fbe3c4e_0_17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194;g294cca68c8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1" name="Google Shape;195;g294cca68c8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71;g25e1fbe3c4e_0_16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8" name="Google Shape;72;g25e1fbe3c4e_0_16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200;g25e1fbe3c4e_0_16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9" name="Google Shape;201;g25e1fbe3c4e_0_16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206;g25e1fbe3c4e_0_17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3" name="Google Shape;207;g25e1fbe3c4e_0_17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213;g294cca68c8b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7" name="Google Shape;214;g294cca68c8b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221;g294cca68c8b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1" name="Google Shape;222;g294cca68c8b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27;g25e1fbe3c4e_0_17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4" name="Google Shape;228;g25e1fbe3c4e_0_17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79;g25e1fbe3c4e_0_16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80;g25e1fbe3c4e_0_16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86;g29886420e01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7" name="Google Shape;87;g29886420e01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92;g25e1fbe3c4e_0_16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2" name="Google Shape;93;g25e1fbe3c4e_0_16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99;g25e1fbe3c4e_0_16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6" name="Google Shape;100;g25e1fbe3c4e_0_16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05;g25e1fbe3c4e_0_16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0" name="Google Shape;106;g25e1fbe3c4e_0_16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Google Shape;111;g25e1fbe3c4e_0_17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4" name="Google Shape;112;g25e1fbe3c4e_0_17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119;g25e1fbe3c4e_0_17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4" name="Google Shape;120;g25e1fbe3c4e_0_17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4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1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582" name="Google Shape;13;p2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583" name="Google Shape;14;p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</p:bgPr>
    </p:bg>
    <p:spTree>
      <p:nvGrpSpPr>
        <p:cNvPr id="1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58;p11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21" name="Google Shape;59;p11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722" name="Google Shape;60;p1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</p:bgPr>
    </p:bg>
    <p:spTree>
      <p:nvGrpSpPr>
        <p:cNvPr id="117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62;p1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87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671" name="Google Shape;17;p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74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0" name="Google Shape;20;p4"/>
          <p:cNvSpPr/>
          <p:nvPr/>
        </p:nvSpPr>
        <p:spPr>
          <a:xfrm>
            <a:off x="0" y="168600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/>
        </p:txBody>
      </p:sp>
      <p:sp>
        <p:nvSpPr>
          <p:cNvPr id="1048652" name="Google Shape;22;p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/>
        </p:txBody>
      </p:sp>
      <p:sp>
        <p:nvSpPr>
          <p:cNvPr id="1048653" name="Google Shape;23;p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9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6" name="Google Shape;26;p5"/>
          <p:cNvSpPr/>
          <p:nvPr/>
        </p:nvSpPr>
        <p:spPr>
          <a:xfrm>
            <a:off x="0" y="168600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</a:lvl9pPr>
          </a:lstStyle>
          <a:p/>
        </p:txBody>
      </p:sp>
      <p:sp>
        <p:nvSpPr>
          <p:cNvPr id="1048678" name="Google Shape;28;p5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79" name="Google Shape;29;p5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80" name="Google Shape;30;p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42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0" name="Google Shape;33;p6"/>
          <p:cNvSpPr/>
          <p:nvPr/>
        </p:nvSpPr>
        <p:spPr>
          <a:xfrm>
            <a:off x="0" y="656350"/>
            <a:ext cx="91440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1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592" name="Google Shape;35;p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0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3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94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95" name="Google Shape;40;p7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96" name="Google Shape;41;p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20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48724" name="Google Shape;44;p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4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46;p9"/>
          <p:cNvSpPr/>
          <p:nvPr/>
        </p:nvSpPr>
        <p:spPr>
          <a:xfrm flipH="1">
            <a:off x="0" y="0"/>
            <a:ext cx="45720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6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27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8628" name="Google Shape;49;p9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29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30" name="Google Shape;51;p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18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7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/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18" name="Google Shape;55;p10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48719" name="Google Shape;56;p1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r" lvl="1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r" lvl="2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r" lvl="3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r" lvl="4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r" lvl="5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r" lvl="6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r" lvl="7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r" lvl="8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</p:bgPr>
    </p:bg>
    <p:spTree>
      <p:nvGrpSpPr>
        <p:cNvPr id="25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67;p13"/>
          <p:cNvSpPr txBox="1"/>
          <p:nvPr>
            <p:ph type="ctrTitle"/>
          </p:nvPr>
        </p:nvSpPr>
        <p:spPr>
          <a:xfrm>
            <a:off x="0" y="736600"/>
            <a:ext cx="10445700" cy="962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76200" marR="76200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l" indent="0" lvl="0" marL="76200" marR="76200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SzPts val="990"/>
              <a:buNone/>
            </a:pPr>
            <a:r>
              <a:rPr b="1" sz="3790" lang="en">
                <a:latin typeface="Calibri"/>
                <a:ea typeface="Calibri"/>
                <a:cs typeface="Calibri"/>
                <a:sym typeface="Calibri"/>
              </a:rPr>
              <a:t>Passenger</a:t>
            </a:r>
            <a:r>
              <a:rPr b="1" sz="3790" lang="en">
                <a:solidFill>
                  <a:srgbClr val="00295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sz="3790" lang="en">
                <a:latin typeface="Calibri"/>
                <a:ea typeface="Calibri"/>
                <a:cs typeface="Calibri"/>
                <a:sym typeface="Calibri"/>
              </a:rPr>
              <a:t>Registration Management Syst</a:t>
            </a:r>
            <a:r>
              <a:rPr b="1" sz="3790" lang="en">
                <a:latin typeface="Calibri"/>
                <a:ea typeface="Calibri"/>
                <a:cs typeface="Calibri"/>
                <a:sym typeface="Calibri"/>
              </a:rPr>
              <a:t>em</a:t>
            </a:r>
            <a:endParaRPr b="1" sz="379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68;p13"/>
          <p:cNvSpPr txBox="1"/>
          <p:nvPr>
            <p:ph type="subTitle" idx="1"/>
          </p:nvPr>
        </p:nvSpPr>
        <p:spPr>
          <a:xfrm>
            <a:off x="5771875" y="2708700"/>
            <a:ext cx="9247200" cy="650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sz="4165" lang="en">
                <a:latin typeface="Calibri"/>
                <a:ea typeface="Calibri"/>
                <a:cs typeface="Calibri"/>
                <a:sym typeface="Calibri"/>
              </a:rPr>
              <a:t>Dhanush D</a:t>
            </a:r>
            <a:endParaRPr sz="4465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69;p13"/>
          <p:cNvSpPr txBox="1"/>
          <p:nvPr/>
        </p:nvSpPr>
        <p:spPr>
          <a:xfrm>
            <a:off x="3561337" y="8296612"/>
            <a:ext cx="8638500" cy="41653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129;p22"/>
          <p:cNvSpPr txBox="1"/>
          <p:nvPr>
            <p:ph type="title"/>
          </p:nvPr>
        </p:nvSpPr>
        <p:spPr>
          <a:xfrm>
            <a:off x="94050" y="4419300"/>
            <a:ext cx="1588800" cy="334500"/>
          </a:xfrm>
          <a:prstGeom prst="rect"/>
        </p:spPr>
        <p:txBody>
          <a:bodyPr anchor="b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6" name="Google Shape;130;p22"/>
          <p:cNvSpPr txBox="1"/>
          <p:nvPr>
            <p:ph type="subTitle" idx="1"/>
          </p:nvPr>
        </p:nvSpPr>
        <p:spPr>
          <a:xfrm rot="10800000" flipH="1">
            <a:off x="265500" y="4014536"/>
            <a:ext cx="693300" cy="855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37" name="Google Shape;131;p22"/>
          <p:cNvSpPr txBox="1"/>
          <p:nvPr>
            <p:ph type="body" idx="2"/>
          </p:nvPr>
        </p:nvSpPr>
        <p:spPr>
          <a:xfrm>
            <a:off x="4765350" y="1000350"/>
            <a:ext cx="4185300" cy="1571400"/>
          </a:xfrm>
          <a:prstGeom prst="rect"/>
        </p:spPr>
        <p:txBody>
          <a:bodyPr anchor="ctr" anchorCtr="0" bIns="91425" lIns="91425" rIns="91425" spcFirstLastPara="1" tIns="91425" wrap="square">
            <a:spAutoFit/>
          </a:bodyPr>
          <a:p>
            <a:pPr algn="just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Which stands for application programming interface</a:t>
            </a:r>
          </a:p>
          <a:p>
            <a:pPr algn="just"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API call is done by the server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  <p:pic>
        <p:nvPicPr>
          <p:cNvPr id="2097155" name="Google Shape;132;p2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17211" b="0"/>
          <a:stretch>
            <a:fillRect/>
          </a:stretch>
        </p:blipFill>
        <p:spPr>
          <a:xfrm>
            <a:off x="170250" y="431800"/>
            <a:ext cx="4254499" cy="4438625"/>
          </a:xfrm>
          <a:prstGeom prst="rect"/>
          <a:noFill/>
          <a:ln>
            <a:noFill/>
          </a:ln>
        </p:spPr>
      </p:pic>
      <p:sp>
        <p:nvSpPr>
          <p:cNvPr id="1048638" name="Google Shape;133;p22"/>
          <p:cNvSpPr txBox="1"/>
          <p:nvPr/>
        </p:nvSpPr>
        <p:spPr>
          <a:xfrm>
            <a:off x="4591050" y="146050"/>
            <a:ext cx="4533900" cy="552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5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API Solution</a:t>
            </a:r>
            <a:endParaRPr b="1"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639" name="Google Shape;134;p22"/>
          <p:cNvSpPr txBox="1"/>
          <p:nvPr/>
        </p:nvSpPr>
        <p:spPr>
          <a:xfrm>
            <a:off x="4953000" y="2421300"/>
            <a:ext cx="3810000" cy="1998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data is carried out in API in the flow of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➔"/>
            </a:pPr>
            <a:r>
              <a:rPr sz="18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Controller to Service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➔"/>
            </a:pPr>
            <a:r>
              <a:rPr sz="18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Service to Repository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sz="18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is done to fetch the data from the database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3" name="Google Shape;140;p23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44" name="Google Shape;141;p23"/>
          <p:cNvSpPr txBox="1"/>
          <p:nvPr>
            <p:ph type="body" idx="2"/>
          </p:nvPr>
        </p:nvSpPr>
        <p:spPr>
          <a:xfrm>
            <a:off x="4939500" y="1708150"/>
            <a:ext cx="3837000" cy="271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</a:p>
        </p:txBody>
      </p:sp>
      <p:pic>
        <p:nvPicPr>
          <p:cNvPr id="2097156" name="Google Shape;142;p23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265500" y="815200"/>
            <a:ext cx="4045200" cy="3990410"/>
          </a:xfrm>
          <a:prstGeom prst="rect"/>
          <a:noFill/>
          <a:ln>
            <a:noFill/>
          </a:ln>
        </p:spPr>
      </p:pic>
      <p:pic>
        <p:nvPicPr>
          <p:cNvPr id="2097157" name="Google Shape;143;p23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4835400" y="815200"/>
            <a:ext cx="4045199" cy="3864947"/>
          </a:xfrm>
          <a:prstGeom prst="rect"/>
          <a:noFill/>
          <a:ln>
            <a:noFill/>
          </a:ln>
        </p:spPr>
      </p:pic>
      <p:sp>
        <p:nvSpPr>
          <p:cNvPr id="1048645" name="Google Shape;144;p23"/>
          <p:cNvSpPr txBox="1"/>
          <p:nvPr/>
        </p:nvSpPr>
        <p:spPr>
          <a:xfrm>
            <a:off x="265500" y="88900"/>
            <a:ext cx="3524400" cy="495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lang="en">
                <a:latin typeface="Roboto"/>
                <a:ea typeface="Roboto"/>
                <a:cs typeface="Roboto"/>
                <a:sym typeface="Roboto"/>
              </a:rPr>
              <a:t>API Service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646" name="Google Shape;145;p23"/>
          <p:cNvSpPr txBox="1"/>
          <p:nvPr/>
        </p:nvSpPr>
        <p:spPr>
          <a:xfrm>
            <a:off x="4729950" y="88900"/>
            <a:ext cx="3524400" cy="4956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5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API </a:t>
            </a:r>
            <a:r>
              <a:rPr sz="25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150;p24"/>
          <p:cNvSpPr txBox="1"/>
          <p:nvPr>
            <p:ph type="title"/>
          </p:nvPr>
        </p:nvSpPr>
        <p:spPr>
          <a:xfrm>
            <a:off x="471900" y="5101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722" lang="en"/>
              <a:t>API Service</a:t>
            </a:r>
          </a:p>
        </p:txBody>
      </p:sp>
      <p:sp>
        <p:nvSpPr>
          <p:cNvPr id="1048655" name="Google Shape;151;p24"/>
          <p:cNvSpPr txBox="1"/>
          <p:nvPr>
            <p:ph type="body" idx="1"/>
          </p:nvPr>
        </p:nvSpPr>
        <p:spPr>
          <a:xfrm>
            <a:off x="471900" y="2162550"/>
            <a:ext cx="8423700" cy="2245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sz="2300" lang="en">
                <a:solidFill>
                  <a:schemeClr val="dk2"/>
                </a:solidFill>
              </a:rPr>
              <a:t>Service-side injects the repository.</a:t>
            </a:r>
            <a:endParaRPr sz="2300">
              <a:solidFill>
                <a:schemeClr val="dk2"/>
              </a:solidFill>
            </a:endParaRPr>
          </a:p>
          <a:p>
            <a:pPr algn="just" indent="-37465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sz="2300" lang="en">
                <a:solidFill>
                  <a:schemeClr val="dk2"/>
                </a:solidFill>
              </a:rPr>
              <a:t>Service </a:t>
            </a:r>
            <a:r>
              <a:rPr sz="2300" lang="en">
                <a:solidFill>
                  <a:schemeClr val="dk2"/>
                </a:solidFill>
              </a:rPr>
              <a:t>refers</a:t>
            </a:r>
            <a:r>
              <a:rPr sz="2300" lang="en">
                <a:solidFill>
                  <a:schemeClr val="dk2"/>
                </a:solidFill>
              </a:rPr>
              <a:t> to the class responsible for handling the </a:t>
            </a:r>
            <a:r>
              <a:rPr sz="2300" lang="en">
                <a:solidFill>
                  <a:schemeClr val="dk2"/>
                </a:solidFill>
              </a:rPr>
              <a:t>business</a:t>
            </a:r>
            <a:r>
              <a:rPr sz="2300" lang="en">
                <a:solidFill>
                  <a:schemeClr val="dk2"/>
                </a:solidFill>
              </a:rPr>
              <a:t> logic and functionalities</a:t>
            </a:r>
            <a:endParaRPr sz="2300">
              <a:solidFill>
                <a:schemeClr val="dk2"/>
              </a:solidFill>
            </a:endParaRPr>
          </a:p>
          <a:p>
            <a:pPr algn="just" indent="-37465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sz="2300" lang="en">
                <a:solidFill>
                  <a:schemeClr val="dk2"/>
                </a:solidFill>
              </a:rPr>
              <a:t>After completing logic methods it passes the response for the respective operation for </a:t>
            </a:r>
            <a:r>
              <a:rPr sz="2300" lang="en">
                <a:solidFill>
                  <a:schemeClr val="dk2"/>
                </a:solidFill>
              </a:rPr>
              <a:t>further process in the solution.</a:t>
            </a:r>
            <a:r>
              <a:rPr sz="2300" lang="en">
                <a:solidFill>
                  <a:schemeClr val="dk2"/>
                </a:solidFill>
              </a:rPr>
              <a:t> 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156;p25"/>
          <p:cNvSpPr txBox="1"/>
          <p:nvPr>
            <p:ph type="title"/>
          </p:nvPr>
        </p:nvSpPr>
        <p:spPr>
          <a:xfrm>
            <a:off x="471900" y="49107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700" lang="en"/>
              <a:t>API Repository</a:t>
            </a:r>
            <a:endParaRPr b="1" sz="3700"/>
          </a:p>
        </p:txBody>
      </p:sp>
      <p:sp>
        <p:nvSpPr>
          <p:cNvPr id="1048659" name="Google Shape;157;p25"/>
          <p:cNvSpPr txBox="1"/>
          <p:nvPr>
            <p:ph type="body" idx="1"/>
          </p:nvPr>
        </p:nvSpPr>
        <p:spPr>
          <a:xfrm>
            <a:off x="152250" y="1714525"/>
            <a:ext cx="8861400" cy="15909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just" indent="-3746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Georgia"/>
              <a:buChar char="●"/>
            </a:pPr>
            <a:r>
              <a:rPr sz="2300" lang="en">
                <a:solidFill>
                  <a:schemeClr val="dk2"/>
                </a:solidFill>
              </a:rPr>
              <a:t>A Repository-side injects the Dapper connection</a:t>
            </a:r>
            <a:r>
              <a:rPr sz="2300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algn="just" indent="-37465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Times New Roman"/>
              <a:buChar char="●"/>
            </a:pP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</a:rPr>
              <a:t>Repository is used for Fetching data from database and delivering it to the requesting application. This might include retrieving passenger information or any other relevant data.</a:t>
            </a:r>
            <a:endParaRPr sz="23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74650" lvl="0" marL="457200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sz="2300" lang="en">
                <a:solidFill>
                  <a:schemeClr val="dk2"/>
                </a:solidFill>
              </a:rPr>
              <a:t>The repository is  only gateway to access the database.</a:t>
            </a:r>
            <a:endParaRPr sz="2300">
              <a:solidFill>
                <a:schemeClr val="dk2"/>
              </a:solidFill>
            </a:endParaRPr>
          </a:p>
          <a:p>
            <a:pPr algn="just" indent="-374650" lvl="0" marL="457200" rtl="0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300"/>
              <a:buFont typeface="Roboto"/>
              <a:buChar char="●"/>
            </a:pPr>
            <a:r>
              <a:rPr sz="2300" lang="en">
                <a:solidFill>
                  <a:schemeClr val="dk2"/>
                </a:solidFill>
              </a:rPr>
              <a:t>After completing database action it will pass the relevant data to the next operation.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162;p26"/>
          <p:cNvSpPr txBox="1"/>
          <p:nvPr>
            <p:ph type="title"/>
          </p:nvPr>
        </p:nvSpPr>
        <p:spPr>
          <a:xfrm>
            <a:off x="471900" y="472025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300" lang="en"/>
              <a:t>Dapper Connection </a:t>
            </a:r>
            <a:endParaRPr b="1" sz="3300"/>
          </a:p>
        </p:txBody>
      </p:sp>
      <p:sp>
        <p:nvSpPr>
          <p:cNvPr id="1048663" name="Google Shape;163;p26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sz="2100" lang="en">
                <a:solidFill>
                  <a:schemeClr val="dk2"/>
                </a:solidFill>
              </a:rPr>
              <a:t>The Connection String is placed in the app setting folder in the API solutio</a:t>
            </a:r>
            <a:r>
              <a:rPr sz="2100" lang="en">
                <a:solidFill>
                  <a:schemeClr val="dk2"/>
                </a:solidFill>
              </a:rPr>
              <a:t>n</a:t>
            </a:r>
            <a:r>
              <a:rPr lang="en">
                <a:solidFill>
                  <a:schemeClr val="dk2"/>
                </a:solidFill>
              </a:rPr>
              <a:t>  </a:t>
            </a:r>
            <a:endParaRPr>
              <a:solidFill>
                <a:schemeClr val="dk2"/>
              </a:solidFill>
            </a:endParaRPr>
          </a:p>
          <a:p>
            <a:pPr algn="l"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</a:p>
          <a:p>
            <a:pPr algn="l" indent="0" lvl="0" marL="45720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algn="l" indent="-342900" lvl="0" marL="457200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The Dapper connection is to used to fetch the data from our database.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97158" name="Google Shape;164;p26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590550" y="3042725"/>
            <a:ext cx="7677000" cy="76770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169;p27"/>
          <p:cNvSpPr txBox="1"/>
          <p:nvPr>
            <p:ph type="title"/>
          </p:nvPr>
        </p:nvSpPr>
        <p:spPr>
          <a:xfrm>
            <a:off x="460950" y="235600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3280" lang="en"/>
              <a:t>SQL Server &amp; Database</a:t>
            </a:r>
            <a:endParaRPr b="1" sz="3280"/>
          </a:p>
        </p:txBody>
      </p:sp>
      <p:sp>
        <p:nvSpPr>
          <p:cNvPr id="1048667" name="Google Shape;170;p27"/>
          <p:cNvSpPr txBox="1"/>
          <p:nvPr/>
        </p:nvSpPr>
        <p:spPr>
          <a:xfrm>
            <a:off x="168525" y="2311775"/>
            <a:ext cx="2997300" cy="2382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sz="1500" lang="en">
                <a:latin typeface="Roboto"/>
                <a:ea typeface="Roboto"/>
                <a:cs typeface="Roboto"/>
                <a:sym typeface="Roboto"/>
              </a:rPr>
              <a:t>Local Server is used in this application.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algn="l"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sz="1500" lang="en">
                <a:latin typeface="Roboto"/>
                <a:ea typeface="Roboto"/>
                <a:cs typeface="Roboto"/>
                <a:sym typeface="Roboto"/>
              </a:rPr>
              <a:t>The data from SQL server can be </a:t>
            </a:r>
            <a:r>
              <a:rPr sz="1500" lang="en">
                <a:latin typeface="Roboto"/>
                <a:ea typeface="Roboto"/>
                <a:cs typeface="Roboto"/>
                <a:sym typeface="Roboto"/>
              </a:rPr>
              <a:t>retrieved</a:t>
            </a:r>
            <a:r>
              <a:rPr sz="1500" lang="en">
                <a:latin typeface="Roboto"/>
                <a:ea typeface="Roboto"/>
                <a:cs typeface="Roboto"/>
                <a:sym typeface="Roboto"/>
              </a:rPr>
              <a:t> by using SQL </a:t>
            </a:r>
            <a:r>
              <a:rPr sz="1500" lang="en">
                <a:latin typeface="Roboto"/>
                <a:ea typeface="Roboto"/>
                <a:cs typeface="Roboto"/>
                <a:sym typeface="Roboto"/>
              </a:rPr>
              <a:t>queries</a:t>
            </a:r>
            <a:r>
              <a:rPr sz="1500" lang="en">
                <a:latin typeface="Roboto"/>
                <a:ea typeface="Roboto"/>
                <a:cs typeface="Roboto"/>
                <a:sym typeface="Roboto"/>
              </a:rPr>
              <a:t> in the solution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59" name="Google Shape;171;p27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3394100" y="1829000"/>
            <a:ext cx="5288949" cy="2565350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76;p2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7700" lang="en"/>
              <a:t>OUTPUT</a:t>
            </a:r>
            <a:endParaRPr b="1" sz="7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Google Shape;181;p29"/>
          <p:cNvSpPr txBox="1"/>
          <p:nvPr>
            <p:ph type="title"/>
          </p:nvPr>
        </p:nvSpPr>
        <p:spPr>
          <a:xfrm>
            <a:off x="823700" y="317500"/>
            <a:ext cx="3011700" cy="5223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2780" lang="en"/>
              <a:t>Login Form</a:t>
            </a:r>
            <a:endParaRPr b="1" sz="2780"/>
          </a:p>
        </p:txBody>
      </p:sp>
      <p:pic>
        <p:nvPicPr>
          <p:cNvPr id="2097160" name="Google Shape;182;p29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471900" y="1093650"/>
            <a:ext cx="3706400" cy="3535625"/>
          </a:xfrm>
          <a:prstGeom prst="rect"/>
          <a:noFill/>
          <a:ln>
            <a:noFill/>
          </a:ln>
        </p:spPr>
      </p:pic>
      <p:pic>
        <p:nvPicPr>
          <p:cNvPr id="2097161" name="Google Shape;183;p29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4572000" y="1084475"/>
            <a:ext cx="3835399" cy="3535625"/>
          </a:xfrm>
          <a:prstGeom prst="rect"/>
          <a:noFill/>
          <a:ln>
            <a:noFill/>
          </a:ln>
        </p:spPr>
      </p:pic>
      <p:sp>
        <p:nvSpPr>
          <p:cNvPr id="1048682" name="Google Shape;184;p29"/>
          <p:cNvSpPr txBox="1"/>
          <p:nvPr/>
        </p:nvSpPr>
        <p:spPr>
          <a:xfrm>
            <a:off x="4989700" y="151900"/>
            <a:ext cx="3000000" cy="792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8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Login Form</a:t>
            </a:r>
            <a:endParaRPr b="1" sz="27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48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(With Validation</a:t>
            </a:r>
            <a:r>
              <a:rPr b="1" sz="1480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sz="148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4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89;p30"/>
          <p:cNvSpPr txBox="1"/>
          <p:nvPr>
            <p:ph type="title"/>
          </p:nvPr>
        </p:nvSpPr>
        <p:spPr>
          <a:xfrm>
            <a:off x="823700" y="317500"/>
            <a:ext cx="3011700" cy="5223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2780" lang="en"/>
              <a:t>SignUp</a:t>
            </a:r>
            <a:r>
              <a:rPr b="1" sz="2780" lang="en"/>
              <a:t> Form</a:t>
            </a:r>
            <a:endParaRPr b="1" sz="2780"/>
          </a:p>
        </p:txBody>
      </p:sp>
      <p:sp>
        <p:nvSpPr>
          <p:cNvPr id="1048686" name="Google Shape;190;p30"/>
          <p:cNvSpPr txBox="1"/>
          <p:nvPr/>
        </p:nvSpPr>
        <p:spPr>
          <a:xfrm>
            <a:off x="4989700" y="151900"/>
            <a:ext cx="3000000" cy="792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8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SignUp</a:t>
            </a:r>
            <a:r>
              <a:rPr b="1" sz="278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Form</a:t>
            </a:r>
            <a:endParaRPr b="1" sz="27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48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(With Validation</a:t>
            </a:r>
            <a:r>
              <a:rPr b="1" sz="1480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sz="148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1" sz="14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62" name="Google Shape;191;p30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819250" y="988900"/>
            <a:ext cx="3011699" cy="3879181"/>
          </a:xfrm>
          <a:prstGeom prst="rect"/>
          <a:noFill/>
          <a:ln>
            <a:noFill/>
          </a:ln>
        </p:spPr>
      </p:pic>
      <p:pic>
        <p:nvPicPr>
          <p:cNvPr id="2097163" name="Google Shape;192;p30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5071874" y="1005238"/>
            <a:ext cx="2888449" cy="3846499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Google Shape;197;p31"/>
          <p:cNvSpPr txBox="1"/>
          <p:nvPr>
            <p:ph type="title"/>
          </p:nvPr>
        </p:nvSpPr>
        <p:spPr>
          <a:xfrm>
            <a:off x="460950" y="206100"/>
            <a:ext cx="8222100" cy="767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000" lang="en"/>
              <a:t>Passenger Dashboard</a:t>
            </a:r>
            <a:endParaRPr b="1" sz="4000"/>
          </a:p>
        </p:txBody>
      </p:sp>
      <p:pic>
        <p:nvPicPr>
          <p:cNvPr id="2097164" name="Google Shape;198;p3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347" r="0" b="337"/>
          <a:stretch>
            <a:fillRect/>
          </a:stretch>
        </p:blipFill>
        <p:spPr>
          <a:xfrm>
            <a:off x="384750" y="1106650"/>
            <a:ext cx="8400799" cy="372107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</p:bgPr>
    </p:bg>
    <p:spTree>
      <p:nvGrpSpPr>
        <p:cNvPr id="4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74;p14"/>
          <p:cNvSpPr txBox="1"/>
          <p:nvPr>
            <p:ph type="title"/>
          </p:nvPr>
        </p:nvSpPr>
        <p:spPr>
          <a:xfrm>
            <a:off x="317400" y="1522875"/>
            <a:ext cx="8826600" cy="967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4" name="Google Shape;75;p14"/>
          <p:cNvSpPr txBox="1"/>
          <p:nvPr/>
        </p:nvSpPr>
        <p:spPr>
          <a:xfrm>
            <a:off x="781175" y="0"/>
            <a:ext cx="7289100" cy="7419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sz="3620" lang="en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CONTENT</a:t>
            </a:r>
            <a:endParaRPr b="1" sz="23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8595" name="Google Shape;76;p14"/>
          <p:cNvSpPr txBox="1"/>
          <p:nvPr/>
        </p:nvSpPr>
        <p:spPr>
          <a:xfrm>
            <a:off x="152150" y="1242750"/>
            <a:ext cx="4550100" cy="3561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596" name="Google Shape;77;p14"/>
          <p:cNvSpPr txBox="1"/>
          <p:nvPr/>
        </p:nvSpPr>
        <p:spPr>
          <a:xfrm>
            <a:off x="927450" y="399000"/>
            <a:ext cx="7289100" cy="967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Technology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Necessity of Passenger </a:t>
            </a: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registration</a:t>
            </a: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 management </a:t>
            </a: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system </a:t>
            </a: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(PRMS)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Passenger registration System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MVC</a:t>
            </a: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Folder Structure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API</a:t>
            </a: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Folder Structure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MVC Solution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API Solution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Dapper Connection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SQL server and database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sz="2200" lang="en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03;p32"/>
          <p:cNvSpPr txBox="1"/>
          <p:nvPr>
            <p:ph type="title"/>
          </p:nvPr>
        </p:nvSpPr>
        <p:spPr>
          <a:xfrm>
            <a:off x="113003" y="2571750"/>
            <a:ext cx="2808000" cy="953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3759" lang="en"/>
              <a:t>Passenger Registration</a:t>
            </a:r>
            <a:endParaRPr b="1" sz="3759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3759" lang="en"/>
              <a:t>Form</a:t>
            </a:r>
            <a:endParaRPr b="1" sz="3759"/>
          </a:p>
        </p:txBody>
      </p:sp>
      <p:pic>
        <p:nvPicPr>
          <p:cNvPr id="2097165" name="Google Shape;204;p32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2921000" y="717550"/>
            <a:ext cx="6195576" cy="3724899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Google Shape;209;p33"/>
          <p:cNvSpPr txBox="1"/>
          <p:nvPr>
            <p:ph type="title"/>
          </p:nvPr>
        </p:nvSpPr>
        <p:spPr>
          <a:xfrm>
            <a:off x="113003" y="2571750"/>
            <a:ext cx="2808000" cy="953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3759" lang="en"/>
              <a:t>Passenger Registration</a:t>
            </a:r>
            <a:endParaRPr b="1" sz="3759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3759" lang="en"/>
              <a:t>Form</a:t>
            </a:r>
            <a:endParaRPr b="1" sz="3759"/>
          </a:p>
        </p:txBody>
      </p:sp>
      <p:pic>
        <p:nvPicPr>
          <p:cNvPr id="2097166" name="Google Shape;210;p3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169" r="0" b="159"/>
          <a:stretch>
            <a:fillRect/>
          </a:stretch>
        </p:blipFill>
        <p:spPr>
          <a:xfrm>
            <a:off x="2921000" y="717550"/>
            <a:ext cx="6195576" cy="3724900"/>
          </a:xfrm>
          <a:prstGeom prst="rect"/>
          <a:noFill/>
          <a:ln>
            <a:noFill/>
          </a:ln>
        </p:spPr>
      </p:pic>
      <p:sp>
        <p:nvSpPr>
          <p:cNvPr id="1048701" name="Google Shape;211;p33"/>
          <p:cNvSpPr txBox="1"/>
          <p:nvPr/>
        </p:nvSpPr>
        <p:spPr>
          <a:xfrm>
            <a:off x="113000" y="3448950"/>
            <a:ext cx="2190900" cy="4191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8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(With Validation</a:t>
            </a:r>
            <a:r>
              <a:rPr sz="1800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sz="18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6;p34"/>
          <p:cNvSpPr txBox="1"/>
          <p:nvPr>
            <p:ph type="title"/>
          </p:nvPr>
        </p:nvSpPr>
        <p:spPr>
          <a:xfrm>
            <a:off x="823700" y="317500"/>
            <a:ext cx="3011700" cy="5223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2780" lang="en"/>
              <a:t>Read PopUp</a:t>
            </a:r>
            <a:endParaRPr b="1" sz="2780"/>
          </a:p>
        </p:txBody>
      </p:sp>
      <p:sp>
        <p:nvSpPr>
          <p:cNvPr id="1048705" name="Google Shape;217;p34"/>
          <p:cNvSpPr txBox="1"/>
          <p:nvPr/>
        </p:nvSpPr>
        <p:spPr>
          <a:xfrm>
            <a:off x="4989700" y="228100"/>
            <a:ext cx="3000000" cy="8051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78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Delete PopUp</a:t>
            </a:r>
            <a:endParaRPr b="1" sz="27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67" name="Google Shape;218;p34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163038" y="929038"/>
            <a:ext cx="2454770" cy="3998899"/>
          </a:xfrm>
          <a:prstGeom prst="rect"/>
          <a:noFill/>
          <a:ln>
            <a:noFill/>
          </a:ln>
        </p:spPr>
      </p:pic>
      <p:pic>
        <p:nvPicPr>
          <p:cNvPr id="2097168" name="Google Shape;219;p34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5077100" y="916000"/>
            <a:ext cx="3423174" cy="4088125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224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50" lang="en"/>
              <a:t>CONCLUSION</a:t>
            </a:r>
            <a:endParaRPr b="1" sz="3950"/>
          </a:p>
        </p:txBody>
      </p:sp>
      <p:sp>
        <p:nvSpPr>
          <p:cNvPr id="1048709" name="Google Shape;225;p35"/>
          <p:cNvSpPr txBox="1"/>
          <p:nvPr/>
        </p:nvSpPr>
        <p:spPr>
          <a:xfrm>
            <a:off x="378600" y="1166650"/>
            <a:ext cx="8765400" cy="2617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374650" lvl="0" marL="457200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❖"/>
            </a:pP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Passenger Registration Management </a:t>
            </a: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System is a </a:t>
            </a: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application developed in MVC and API solution that addresses the challenges associated with CRUD operations,it is </a:t>
            </a: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useful</a:t>
            </a: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Transportation organization if the application is implemented.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300" lang="en">
                <a:solidFill>
                  <a:schemeClr val="dk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Reference</a:t>
            </a:r>
            <a:endParaRPr b="1" sz="2300">
              <a:solidFill>
                <a:schemeClr val="dk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❖"/>
            </a:pP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Chrome,YouTube,Bootstrap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230;p36"/>
          <p:cNvSpPr txBox="1"/>
          <p:nvPr/>
        </p:nvSpPr>
        <p:spPr>
          <a:xfrm>
            <a:off x="150" y="1689100"/>
            <a:ext cx="91440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8900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1" sz="8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50" lang="en"/>
              <a:t>ABSTRACT</a:t>
            </a:r>
            <a:endParaRPr b="1" sz="3950"/>
          </a:p>
        </p:txBody>
      </p:sp>
      <p:sp>
        <p:nvSpPr>
          <p:cNvPr id="1048600" name="Google Shape;83;p15"/>
          <p:cNvSpPr txBox="1"/>
          <p:nvPr/>
        </p:nvSpPr>
        <p:spPr>
          <a:xfrm>
            <a:off x="0" y="1289050"/>
            <a:ext cx="8458200" cy="4002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601" name="Google Shape;84;p15"/>
          <p:cNvSpPr txBox="1"/>
          <p:nvPr/>
        </p:nvSpPr>
        <p:spPr>
          <a:xfrm>
            <a:off x="0" y="1479550"/>
            <a:ext cx="9144000" cy="29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                  The Passenger Registration System is a comprehensive web-based application designed </a:t>
            </a: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provide a seamless and efficient platform for managing passenger data, and enhance the passenger management process within the transportation industry. This system is structured to offer a effective management that in which the transportation organization can maintain the details effectively and  the management robust </a:t>
            </a: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unctionalities catering to various aspects of passenger registration, data management, and system security.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8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200" lang="en"/>
              <a:t>                      </a:t>
            </a:r>
            <a:r>
              <a:rPr b="1" sz="4200" lang="en"/>
              <a:t>T</a:t>
            </a:r>
            <a:r>
              <a:rPr b="1" sz="4200" lang="en"/>
              <a:t>echnology</a:t>
            </a:r>
            <a:endParaRPr b="1" sz="4200"/>
          </a:p>
        </p:txBody>
      </p:sp>
      <p:sp>
        <p:nvSpPr>
          <p:cNvPr id="1048605" name="Google Shape;90;p16"/>
          <p:cNvSpPr txBox="1"/>
          <p:nvPr/>
        </p:nvSpPr>
        <p:spPr>
          <a:xfrm>
            <a:off x="355100" y="1257975"/>
            <a:ext cx="8181900" cy="2278349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sz="2800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.NET CORE</a:t>
            </a:r>
            <a:endParaRPr sz="3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sz="3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3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RVER</a:t>
            </a:r>
            <a:endParaRPr sz="3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sz="2800" lang="en-U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95;p17"/>
          <p:cNvSpPr txBox="1"/>
          <p:nvPr>
            <p:ph type="title"/>
          </p:nvPr>
        </p:nvSpPr>
        <p:spPr>
          <a:xfrm>
            <a:off x="-1174950" y="197050"/>
            <a:ext cx="9702900" cy="806373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91440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sz="3980" lang="en"/>
              <a:t>Necessity of PRMS</a:t>
            </a:r>
            <a:endParaRPr b="1" sz="398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</p:txBody>
      </p:sp>
      <p:sp>
        <p:nvSpPr>
          <p:cNvPr id="1048609" name="Google Shape;96;p17"/>
          <p:cNvSpPr txBox="1"/>
          <p:nvPr/>
        </p:nvSpPr>
        <p:spPr>
          <a:xfrm>
            <a:off x="0" y="1670050"/>
            <a:ext cx="9144000" cy="25831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                    Challenges to build a extensive Passenger R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egistration Management 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System using web API controllers and database connectivity.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management system should include user authentication, Passenger record management,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 proper 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CRUD (Create, Read, Update, Delete) operations.</a:t>
            </a:r>
            <a:r>
              <a:rPr sz="2300" lang="en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The application involves creating a login functionality, loading a dashboard, and implementing a user-friendly passenger registration form.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610" name="Google Shape;97;p17"/>
          <p:cNvSpPr txBox="1"/>
          <p:nvPr/>
        </p:nvSpPr>
        <p:spPr>
          <a:xfrm>
            <a:off x="-400050" y="1099750"/>
            <a:ext cx="8153100" cy="1021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just" indent="0" lvl="0" marL="457200" marR="76200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sz="3400" lang="en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Question:</a:t>
            </a:r>
            <a:endParaRPr sz="34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102;p18"/>
          <p:cNvSpPr txBox="1"/>
          <p:nvPr>
            <p:ph type="title"/>
          </p:nvPr>
        </p:nvSpPr>
        <p:spPr>
          <a:xfrm>
            <a:off x="0" y="0"/>
            <a:ext cx="9918900" cy="10632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l" indent="0" lvl="0" marL="76200" marR="76200" rtl="0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ct val="26121"/>
              <a:buFont typeface="Arial"/>
              <a:buNone/>
            </a:pPr>
            <a:r>
              <a:rPr b="1" sz="3790" lang="en"/>
              <a:t>Passenger</a:t>
            </a:r>
            <a:r>
              <a:rPr b="1" sz="3790" lang="en">
                <a:solidFill>
                  <a:srgbClr val="002955"/>
                </a:solidFill>
              </a:rPr>
              <a:t> </a:t>
            </a:r>
            <a:r>
              <a:rPr b="1" sz="3790" lang="en"/>
              <a:t>Registration Management System</a:t>
            </a:r>
            <a:endParaRPr b="1" sz="4350"/>
          </a:p>
          <a:p>
            <a:pPr algn="l" indent="0" lvl="0" marL="0" rtl="0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14" name="Google Shape;103;p18"/>
          <p:cNvSpPr txBox="1"/>
          <p:nvPr/>
        </p:nvSpPr>
        <p:spPr>
          <a:xfrm>
            <a:off x="158750" y="1155700"/>
            <a:ext cx="8826600" cy="33909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Application  is designed with a user interface c</a:t>
            </a:r>
            <a:r>
              <a:rPr sz="2300" lang="en">
                <a:solidFill>
                  <a:srgbClr val="11111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ustomized</a:t>
            </a:r>
            <a:endParaRPr sz="2300">
              <a:solidFill>
                <a:srgbClr val="11111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to be user-friendly and efficient for administrative and HR-related tasks within the transportation domain.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●"/>
            </a:pP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includes Admin login and enables the admin users to create new account .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300"/>
              <a:buFont typeface="Roboto"/>
              <a:buChar char="●"/>
            </a:pPr>
            <a:r>
              <a:rPr sz="2300"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contains Passenger Dashboard which responsible for the operations such as Create, Read,Update and Delete.</a:t>
            </a:r>
            <a:endParaRPr sz="23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108;p19"/>
          <p:cNvSpPr txBox="1"/>
          <p:nvPr>
            <p:ph type="title"/>
          </p:nvPr>
        </p:nvSpPr>
        <p:spPr>
          <a:xfrm>
            <a:off x="98250" y="16350"/>
            <a:ext cx="10518900" cy="6027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l" indent="0" lvl="0" marL="76200" marR="76200" rtl="0">
              <a:lnSpc>
                <a:spcPct val="150001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sz="3790" lang="en"/>
              <a:t>Passenger</a:t>
            </a:r>
            <a:r>
              <a:rPr b="1" sz="3790" lang="en">
                <a:solidFill>
                  <a:srgbClr val="002955"/>
                </a:solidFill>
              </a:rPr>
              <a:t> </a:t>
            </a:r>
            <a:r>
              <a:rPr b="1" sz="3790" lang="en"/>
              <a:t>Registration Management System</a:t>
            </a:r>
          </a:p>
        </p:txBody>
      </p:sp>
      <p:sp>
        <p:nvSpPr>
          <p:cNvPr id="1048618" name="Google Shape;109;p19"/>
          <p:cNvSpPr txBox="1"/>
          <p:nvPr/>
        </p:nvSpPr>
        <p:spPr>
          <a:xfrm>
            <a:off x="157050" y="1193800"/>
            <a:ext cx="8829900" cy="3581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sz="2300" lang="en">
                <a:latin typeface="Roboto"/>
                <a:ea typeface="Roboto"/>
                <a:cs typeface="Roboto"/>
                <a:sym typeface="Roboto"/>
              </a:rPr>
              <a:t>The Create and Update operations are established in the same view page.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sz="2300"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sz="2300" lang="en">
                <a:latin typeface="Roboto"/>
                <a:ea typeface="Roboto"/>
                <a:cs typeface="Roboto"/>
                <a:sym typeface="Roboto"/>
              </a:rPr>
              <a:t>dashboard</a:t>
            </a:r>
            <a:r>
              <a:rPr sz="2300" lang="en">
                <a:latin typeface="Roboto"/>
                <a:ea typeface="Roboto"/>
                <a:cs typeface="Roboto"/>
                <a:sym typeface="Roboto"/>
              </a:rPr>
              <a:t> operations such as Read and Delete is done using the modal popup. </a:t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Roboto"/>
              <a:ea typeface="Roboto"/>
              <a:cs typeface="Roboto"/>
              <a:sym typeface="Roboto"/>
            </a:endParaRPr>
          </a:p>
          <a:p>
            <a:pPr algn="l"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Font typeface="Roboto"/>
              <a:buChar char="●"/>
            </a:pPr>
            <a:r>
              <a:rPr sz="2300" lang="en">
                <a:latin typeface="Roboto"/>
                <a:ea typeface="Roboto"/>
                <a:cs typeface="Roboto"/>
                <a:sym typeface="Roboto"/>
              </a:rPr>
              <a:t>The application </a:t>
            </a:r>
            <a:r>
              <a:rPr sz="2300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includes</a:t>
            </a:r>
            <a:r>
              <a:rPr sz="2300"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 MVC for the user interface, API for three-tier architecture, and Dapper for SQL database connections.</a:t>
            </a:r>
            <a:endParaRPr sz="23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2222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14;p20"/>
          <p:cNvSpPr txBox="1"/>
          <p:nvPr>
            <p:ph type="title"/>
          </p:nvPr>
        </p:nvSpPr>
        <p:spPr>
          <a:xfrm>
            <a:off x="79200" y="149700"/>
            <a:ext cx="8826600" cy="6027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4350" lang="en"/>
              <a:t>MVC Folder Structure</a:t>
            </a:r>
            <a:endParaRPr b="1" sz="435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pic>
        <p:nvPicPr>
          <p:cNvPr id="2097152" name="Google Shape;115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13427" b="0"/>
          <a:stretch>
            <a:fillRect/>
          </a:stretch>
        </p:blipFill>
        <p:spPr>
          <a:xfrm>
            <a:off x="498300" y="752400"/>
            <a:ext cx="3889550" cy="4018500"/>
          </a:xfrm>
          <a:prstGeom prst="rect"/>
          <a:noFill/>
          <a:ln>
            <a:noFill/>
          </a:ln>
        </p:spPr>
      </p:pic>
      <p:pic>
        <p:nvPicPr>
          <p:cNvPr id="2097153" name="Google Shape;116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4470" t="6968" r="0" b="0"/>
          <a:stretch>
            <a:fillRect/>
          </a:stretch>
        </p:blipFill>
        <p:spPr>
          <a:xfrm>
            <a:off x="4387850" y="752400"/>
            <a:ext cx="3930650" cy="2695650"/>
          </a:xfrm>
          <a:prstGeom prst="rect"/>
          <a:noFill/>
          <a:ln>
            <a:noFill/>
          </a:ln>
        </p:spPr>
      </p:pic>
      <p:sp>
        <p:nvSpPr>
          <p:cNvPr id="1048622" name="Google Shape;117;p20"/>
          <p:cNvSpPr txBox="1"/>
          <p:nvPr/>
        </p:nvSpPr>
        <p:spPr>
          <a:xfrm>
            <a:off x="4590975" y="3556000"/>
            <a:ext cx="3524400" cy="914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just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</a:t>
            </a:r>
            <a:endParaRPr b="1" sz="19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429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sz="1800" lang="en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Dapper Connection</a:t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➔"/>
            </a:pPr>
            <a:r>
              <a:rPr sz="1800" lang="en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Dependency Injection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22;p21"/>
          <p:cNvSpPr txBox="1"/>
          <p:nvPr>
            <p:ph type="title"/>
          </p:nvPr>
        </p:nvSpPr>
        <p:spPr>
          <a:xfrm>
            <a:off x="4780200" y="-247350"/>
            <a:ext cx="4045200" cy="14823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150" lang="en" u="sng">
                <a:solidFill>
                  <a:schemeClr val="lt1"/>
                </a:solidFill>
              </a:rPr>
              <a:t>API </a:t>
            </a:r>
            <a:r>
              <a:rPr b="1" sz="3150" lang="en" u="sng">
                <a:solidFill>
                  <a:schemeClr val="lt1"/>
                </a:solidFill>
              </a:rPr>
              <a:t>Folder Structure</a:t>
            </a:r>
            <a:endParaRPr b="1" sz="3150" u="sng">
              <a:solidFill>
                <a:schemeClr val="lt1"/>
              </a:solidFill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2097154" name="Google Shape;123;p21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265500" y="724200"/>
            <a:ext cx="4045200" cy="4079950"/>
          </a:xfrm>
          <a:prstGeom prst="rect"/>
          <a:noFill/>
          <a:ln>
            <a:noFill/>
          </a:ln>
        </p:spPr>
      </p:pic>
      <p:sp>
        <p:nvSpPr>
          <p:cNvPr id="1048632" name="Google Shape;124;p21"/>
          <p:cNvSpPr txBox="1"/>
          <p:nvPr>
            <p:ph type="body" idx="2"/>
          </p:nvPr>
        </p:nvSpPr>
        <p:spPr>
          <a:xfrm>
            <a:off x="4884300" y="714450"/>
            <a:ext cx="3837000" cy="3790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000" lang="en">
                <a:latin typeface="Merriweather"/>
                <a:ea typeface="Merriweather"/>
                <a:cs typeface="Merriweather"/>
                <a:sym typeface="Merriweather"/>
              </a:rPr>
              <a:t>Three-tier-architecture</a:t>
            </a:r>
            <a:endParaRPr b="1" sz="2000">
              <a:latin typeface="Merriweather"/>
              <a:ea typeface="Merriweather"/>
              <a:cs typeface="Merriweather"/>
              <a:sym typeface="Merriweather"/>
            </a:endParaRPr>
          </a:p>
          <a:p>
            <a:pPr algn="just" indent="-349250" lvl="0" marL="457200" rtl="0">
              <a:spcBef>
                <a:spcPts val="1000"/>
              </a:spcBef>
              <a:spcAft>
                <a:spcPts val="0"/>
              </a:spcAft>
              <a:buSzPts val="1900"/>
              <a:buFont typeface="Merriweather"/>
              <a:buChar char="➔"/>
            </a:pPr>
            <a:r>
              <a:rPr sz="1900" lang="en">
                <a:latin typeface="Merriweather"/>
                <a:ea typeface="Merriweather"/>
                <a:cs typeface="Merriweather"/>
                <a:sym typeface="Merriweather"/>
              </a:rPr>
              <a:t>Controller(action methods)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algn="just"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➔"/>
            </a:pPr>
            <a:r>
              <a:rPr sz="1900" lang="en">
                <a:latin typeface="Merriweather"/>
                <a:ea typeface="Merriweather"/>
                <a:cs typeface="Merriweather"/>
                <a:sym typeface="Merriweather"/>
              </a:rPr>
              <a:t>Business Layer</a:t>
            </a:r>
            <a:r>
              <a:rPr sz="1900" lang="en">
                <a:latin typeface="Merriweather"/>
                <a:ea typeface="Merriweather"/>
                <a:cs typeface="Merriweather"/>
                <a:sym typeface="Merriweather"/>
              </a:rPr>
              <a:t> (service)</a:t>
            </a:r>
            <a:endParaRPr sz="1900">
              <a:latin typeface="Merriweather"/>
              <a:ea typeface="Merriweather"/>
              <a:cs typeface="Merriweather"/>
              <a:sym typeface="Merriweather"/>
            </a:endParaRPr>
          </a:p>
          <a:p>
            <a:pPr algn="just"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Font typeface="Merriweather"/>
              <a:buChar char="➔"/>
            </a:pPr>
            <a:r>
              <a:rPr sz="1900" lang="en">
                <a:latin typeface="Merriweather"/>
                <a:ea typeface="Merriweather"/>
                <a:cs typeface="Merriweather"/>
                <a:sym typeface="Merriweather"/>
              </a:rPr>
              <a:t>Resource(Repository)</a:t>
            </a:r>
            <a:endParaRPr sz="1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7 Pro</dc:creator>
  <dcterms:created xsi:type="dcterms:W3CDTF">2024-01-10T05:32:22Z</dcterms:created>
  <dcterms:modified xsi:type="dcterms:W3CDTF">2024-01-10T05:32:22Z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b200853ca02149e0a176fe963ccb7152</vt:lpwstr>
  </property>
</Properties>
</file>