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67" r:id="rId12"/>
    <p:sldId id="270" r:id="rId13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912B9-0EAB-4013-A65A-55D4015770A9}" type="datetimeFigureOut">
              <a:rPr lang="en-IN" smtClean="0"/>
              <a:pPr/>
              <a:t>02-06-2025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2FEE1-51CA-43C9-938B-49AF2900FD4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915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38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3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3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3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3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53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2507-6A90-4441-9DE6-04502E4C8D10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7BC-9650-466D-BC7C-36FD76B45B25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7E25-06DA-4381-997C-F840345CDA26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91A3-4767-4FBA-97F1-C927D9BFFEBD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71D45-6859-4450-95BA-E575A5543F0A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657C-2CFA-47BC-B64C-DF082C20AF59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D561-30F8-429F-BADD-82BA53767ABB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4FBFE-1F71-4879-B5CC-7E04AD84EBF1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746D-5BB5-4D72-B0CB-535866C8FEDE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FD7BF-433D-4A8B-A1CA-418DA45F99AE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2EFD-9D1D-4AE2-B095-84AA2EB4BF6B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ISE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F48D-CB33-4391-A693-4F49D4BBB3FF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696" y="2786058"/>
            <a:ext cx="11737304" cy="857256"/>
          </a:xfrm>
        </p:spPr>
        <p:txBody>
          <a:bodyPr>
            <a:normAutofit/>
          </a:bodyPr>
          <a:lstStyle/>
          <a:p>
            <a:r>
              <a:rPr lang="en-IN" sz="3600" b="1" dirty="0" err="1">
                <a:solidFill>
                  <a:schemeClr val="bg1"/>
                </a:solidFill>
                <a:latin typeface="Bahnschrift SemiBold SemiConden" pitchFamily="34" charset="0"/>
              </a:rPr>
              <a:t>Iot</a:t>
            </a:r>
            <a:r>
              <a:rPr lang="en-IN" sz="3600" b="1" dirty="0">
                <a:solidFill>
                  <a:schemeClr val="bg1"/>
                </a:solidFill>
                <a:latin typeface="Bahnschrift SemiBold SemiConden" pitchFamily="34" charset="0"/>
              </a:rPr>
              <a:t> Based Cow Health Monitoring System</a:t>
            </a:r>
            <a:endParaRPr lang="en-IN" sz="3600" dirty="0">
              <a:solidFill>
                <a:schemeClr val="bg1"/>
              </a:solidFill>
              <a:latin typeface="Bahnschrift SemiBold SemiConden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084" y="5500702"/>
            <a:ext cx="11762572" cy="1121058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IN" sz="2000" dirty="0">
                <a:solidFill>
                  <a:schemeClr val="tx1"/>
                </a:solidFill>
                <a:latin typeface="Bahnschrift Light" pitchFamily="34" charset="0"/>
              </a:rPr>
              <a:t>Under the Guidance of </a:t>
            </a:r>
          </a:p>
          <a:p>
            <a:r>
              <a:rPr lang="en-IN" sz="1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Dr </a:t>
            </a:r>
            <a:r>
              <a:rPr lang="en-IN" sz="1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Aravinda</a:t>
            </a:r>
            <a:r>
              <a:rPr lang="en-IN" sz="1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Thejas</a:t>
            </a:r>
            <a:r>
              <a:rPr lang="en-IN" sz="1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Chandra</a:t>
            </a:r>
          </a:p>
          <a:p>
            <a:r>
              <a:rPr lang="en-IN" sz="1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Professor </a:t>
            </a:r>
          </a:p>
          <a:p>
            <a:r>
              <a:rPr lang="en-IN" sz="1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Department of information science and engineering</a:t>
            </a:r>
          </a:p>
          <a:p>
            <a:r>
              <a:rPr lang="en-IN" sz="1400" dirty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SJC Institute of Technology</a:t>
            </a:r>
          </a:p>
          <a:p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228601"/>
            <a:ext cx="11737304" cy="19042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95736" y="2285992"/>
            <a:ext cx="459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Project Work Phase – 1: Review - 2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52926" y="3786190"/>
            <a:ext cx="4000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</a:rPr>
              <a:t>Presented By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Ganavi</a:t>
            </a:r>
            <a:r>
              <a:rPr lang="en-IN" b="1" dirty="0">
                <a:solidFill>
                  <a:schemeClr val="bg1"/>
                </a:solidFill>
              </a:rPr>
              <a:t> S  	1SJ22IS036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Kruthika</a:t>
            </a:r>
            <a:r>
              <a:rPr lang="en-IN" b="1" dirty="0">
                <a:solidFill>
                  <a:schemeClr val="bg1"/>
                </a:solidFill>
              </a:rPr>
              <a:t> S 	1SJ22IS053</a:t>
            </a:r>
          </a:p>
          <a:p>
            <a:r>
              <a:rPr lang="en-IN" b="1" dirty="0" err="1">
                <a:solidFill>
                  <a:schemeClr val="bg1"/>
                </a:solidFill>
              </a:rPr>
              <a:t>Likhitha</a:t>
            </a:r>
            <a:r>
              <a:rPr lang="en-IN" b="1" dirty="0">
                <a:solidFill>
                  <a:schemeClr val="bg1"/>
                </a:solidFill>
              </a:rPr>
              <a:t> N                1SJ22IS056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Bhavana M              1SJ22IS017</a:t>
            </a:r>
          </a:p>
        </p:txBody>
      </p:sp>
    </p:spTree>
    <p:extLst>
      <p:ext uri="{BB962C8B-B14F-4D97-AF65-F5344CB8AC3E}">
        <p14:creationId xmlns:p14="http://schemas.microsoft.com/office/powerpoint/2010/main" val="341045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B53D1730-C6E8-A4D3-ADB2-9BA1AB8A265C}"/>
              </a:ext>
            </a:extLst>
          </p:cNvPr>
          <p:cNvGrpSpPr/>
          <p:nvPr/>
        </p:nvGrpSpPr>
        <p:grpSpPr>
          <a:xfrm>
            <a:off x="115629" y="0"/>
            <a:ext cx="11953686" cy="6908242"/>
            <a:chOff x="71668" y="-24"/>
            <a:chExt cx="11953686" cy="685802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EFFAAA91-BEC5-4C9F-5A7C-81AFF0E6EEE4}"/>
                </a:ext>
              </a:extLst>
            </p:cNvPr>
            <p:cNvSpPr txBox="1">
              <a:spLocks/>
            </p:cNvSpPr>
            <p:nvPr/>
          </p:nvSpPr>
          <p:spPr>
            <a:xfrm>
              <a:off x="71668" y="-24"/>
              <a:ext cx="11953328" cy="900000"/>
            </a:xfrm>
            <a:prstGeom prst="rect">
              <a:avLst/>
            </a:prstGeom>
            <a:solidFill>
              <a:srgbClr val="002060"/>
            </a:solidFill>
            <a:ln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2000" b="1" dirty="0" err="1">
                  <a:solidFill>
                    <a:schemeClr val="bg1"/>
                  </a:solidFill>
                  <a:latin typeface="Bahnschrift SemiBold SemiConden" pitchFamily="34" charset="0"/>
                </a:rPr>
                <a:t>Iot</a:t>
              </a:r>
              <a:r>
                <a:rPr lang="en-IN" sz="2000" b="1" dirty="0">
                  <a:solidFill>
                    <a:schemeClr val="bg1"/>
                  </a:solidFill>
                  <a:latin typeface="Bahnschrift SemiBold SemiConden" pitchFamily="34" charset="0"/>
                </a:rPr>
                <a:t> Based Cow Health Monitoring System </a:t>
              </a:r>
              <a:r>
                <a:rPr lang="en-IN" sz="2000" b="1" dirty="0">
                  <a:solidFill>
                    <a:schemeClr val="bg1"/>
                  </a:solidFill>
                </a:rPr>
                <a:t>											                                                                                                                                         </a:t>
              </a:r>
              <a:r>
                <a:rPr lang="en-IN" sz="2000" b="1" dirty="0">
                  <a:solidFill>
                    <a:schemeClr val="bg1"/>
                  </a:solidFill>
                  <a:latin typeface="Agency FB" pitchFamily="34" charset="0"/>
                </a:rPr>
                <a:t>Group -30 </a:t>
              </a:r>
              <a:endParaRPr lang="en-US" sz="2000" b="1" dirty="0">
                <a:solidFill>
                  <a:schemeClr val="bg1"/>
                </a:solidFill>
                <a:latin typeface="Arial Narrow" pitchFamily="34" charset="0"/>
                <a:ea typeface="+mj-ea"/>
                <a:cs typeface="Courier New" pitchFamily="49" charset="0"/>
              </a:endParaRP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BABDA87A-A6D9-4D2A-CF57-C381B5DA611E}"/>
                </a:ext>
              </a:extLst>
            </p:cNvPr>
            <p:cNvSpPr txBox="1">
              <a:spLocks/>
            </p:cNvSpPr>
            <p:nvPr/>
          </p:nvSpPr>
          <p:spPr>
            <a:xfrm>
              <a:off x="72026" y="6498000"/>
              <a:ext cx="11953328" cy="360000"/>
            </a:xfrm>
            <a:prstGeom prst="rect">
              <a:avLst/>
            </a:prstGeom>
            <a:solidFill>
              <a:srgbClr val="002060"/>
            </a:solidFill>
            <a:ln cap="rnd"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47500" lnSpcReduction="20000"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</a:rPr>
                <a:t> Dept. of ISE,SJCIT </a:t>
              </a: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  <a:ea typeface="+mj-ea"/>
                  <a:cs typeface="+mj-cs"/>
                </a:rPr>
                <a:t>	                            			2025					           6</a:t>
              </a:r>
              <a:endParaRPr lang="en-US" sz="4200" b="1" dirty="0">
                <a:solidFill>
                  <a:schemeClr val="bg1"/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AE8C8AD-2D94-9C77-E5A7-3C63B0FF37AD}"/>
              </a:ext>
            </a:extLst>
          </p:cNvPr>
          <p:cNvSpPr txBox="1">
            <a:spLocks/>
          </p:cNvSpPr>
          <p:nvPr/>
        </p:nvSpPr>
        <p:spPr>
          <a:xfrm>
            <a:off x="263352" y="1000108"/>
            <a:ext cx="11809312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15D71-A6E2-5B18-E642-99F8FECBD2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80" y="0"/>
            <a:ext cx="909720" cy="9385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AD4575-E7D2-2ECC-1C96-950D531E2CDD}"/>
              </a:ext>
            </a:extLst>
          </p:cNvPr>
          <p:cNvGrpSpPr/>
          <p:nvPr/>
        </p:nvGrpSpPr>
        <p:grpSpPr>
          <a:xfrm>
            <a:off x="1668027" y="1828800"/>
            <a:ext cx="8410470" cy="4502030"/>
            <a:chOff x="0" y="0"/>
            <a:chExt cx="5873624" cy="6612940"/>
          </a:xfrm>
        </p:grpSpPr>
        <p:sp>
          <p:nvSpPr>
            <p:cNvPr id="8" name="Text Box 1">
              <a:extLst>
                <a:ext uri="{FF2B5EF4-FFF2-40B4-BE49-F238E27FC236}">
                  <a16:creationId xmlns:a16="http://schemas.microsoft.com/office/drawing/2014/main" id="{CFCEBF00-AF56-4B0F-A1C3-3763030BC502}"/>
                </a:ext>
              </a:extLst>
            </p:cNvPr>
            <p:cNvSpPr txBox="1"/>
            <p:nvPr/>
          </p:nvSpPr>
          <p:spPr>
            <a:xfrm>
              <a:off x="1923897" y="0"/>
              <a:ext cx="1828800" cy="401604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MICRO CONTROLER</a:t>
              </a:r>
              <a:endPara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C769350E-9E3B-84DD-5337-3F3C1435741E}"/>
                </a:ext>
              </a:extLst>
            </p:cNvPr>
            <p:cNvSpPr txBox="1"/>
            <p:nvPr/>
          </p:nvSpPr>
          <p:spPr>
            <a:xfrm>
              <a:off x="65837" y="168249"/>
              <a:ext cx="1455724" cy="431597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POWER SUPPLY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A1EE4980-91DD-8FE6-2994-0F5F8A44B729}"/>
                </a:ext>
              </a:extLst>
            </p:cNvPr>
            <p:cNvSpPr txBox="1"/>
            <p:nvPr/>
          </p:nvSpPr>
          <p:spPr>
            <a:xfrm>
              <a:off x="4272077" y="168249"/>
              <a:ext cx="1558137" cy="475488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LCD DISPLAY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5482560C-576D-097D-669D-D1AB7988116B}"/>
                </a:ext>
              </a:extLst>
            </p:cNvPr>
            <p:cNvSpPr txBox="1"/>
            <p:nvPr/>
          </p:nvSpPr>
          <p:spPr>
            <a:xfrm>
              <a:off x="65837" y="1126540"/>
              <a:ext cx="1455420" cy="51206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TEMPERATURE SENSOR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FDAA21CA-54E3-F1F1-8F51-5E0155715999}"/>
                </a:ext>
              </a:extLst>
            </p:cNvPr>
            <p:cNvSpPr txBox="1"/>
            <p:nvPr/>
          </p:nvSpPr>
          <p:spPr>
            <a:xfrm>
              <a:off x="4389120" y="1228953"/>
              <a:ext cx="1440612" cy="52669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BUZZER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9F75362B-ADE3-DEDB-ED36-4AF7D5E974DC}"/>
                </a:ext>
              </a:extLst>
            </p:cNvPr>
            <p:cNvSpPr txBox="1"/>
            <p:nvPr/>
          </p:nvSpPr>
          <p:spPr>
            <a:xfrm>
              <a:off x="138989" y="2275027"/>
              <a:ext cx="1382268" cy="519379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MOISTURE SENSOR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325C545F-4309-787F-9BA1-49E7D3EB52CD}"/>
                </a:ext>
              </a:extLst>
            </p:cNvPr>
            <p:cNvSpPr txBox="1"/>
            <p:nvPr/>
          </p:nvSpPr>
          <p:spPr>
            <a:xfrm>
              <a:off x="4484217" y="2501798"/>
              <a:ext cx="1345515" cy="45354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UART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4950396-881C-AD4A-9522-4F06C456E4B5}"/>
                </a:ext>
              </a:extLst>
            </p:cNvPr>
            <p:cNvSpPr txBox="1"/>
            <p:nvPr/>
          </p:nvSpPr>
          <p:spPr>
            <a:xfrm>
              <a:off x="4528109" y="3416198"/>
              <a:ext cx="1345515" cy="45354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WI-FI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91F276E8-2573-B723-56D5-D6A863AF9DDB}"/>
                </a:ext>
              </a:extLst>
            </p:cNvPr>
            <p:cNvSpPr txBox="1"/>
            <p:nvPr/>
          </p:nvSpPr>
          <p:spPr>
            <a:xfrm>
              <a:off x="3094329" y="5493715"/>
              <a:ext cx="1345997" cy="1119225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Mobile APP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51044D53-E8AD-C4CA-6FEE-FBF91CEDF1E0}"/>
                </a:ext>
              </a:extLst>
            </p:cNvPr>
            <p:cNvSpPr txBox="1"/>
            <p:nvPr/>
          </p:nvSpPr>
          <p:spPr>
            <a:xfrm>
              <a:off x="0" y="3972153"/>
              <a:ext cx="1520749" cy="863194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b="1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PC WITH MATLAB</a:t>
              </a:r>
              <a:endParaRPr lang="en-IN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5DC97AB-2A6C-44D2-3520-493E431E642C}"/>
                </a:ext>
              </a:extLst>
            </p:cNvPr>
            <p:cNvSpPr/>
            <p:nvPr/>
          </p:nvSpPr>
          <p:spPr>
            <a:xfrm>
              <a:off x="614477" y="4813401"/>
              <a:ext cx="329184" cy="19019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0D339BE7-BE2E-0A41-886F-CF9CE336241E}"/>
                </a:ext>
              </a:extLst>
            </p:cNvPr>
            <p:cNvSpPr txBox="1"/>
            <p:nvPr/>
          </p:nvSpPr>
          <p:spPr>
            <a:xfrm>
              <a:off x="0" y="5003596"/>
              <a:ext cx="1520190" cy="256363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57CA3D-82F5-763F-7FDA-D1CFB05DCB61}"/>
                </a:ext>
              </a:extLst>
            </p:cNvPr>
            <p:cNvCxnSpPr/>
            <p:nvPr/>
          </p:nvCxnSpPr>
          <p:spPr>
            <a:xfrm>
              <a:off x="1521561" y="358444"/>
              <a:ext cx="402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78B0221-B7D8-FA49-A56C-C71F04618154}"/>
                </a:ext>
              </a:extLst>
            </p:cNvPr>
            <p:cNvCxnSpPr/>
            <p:nvPr/>
          </p:nvCxnSpPr>
          <p:spPr>
            <a:xfrm>
              <a:off x="3752697" y="358444"/>
              <a:ext cx="468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8592C99-84B3-DC7B-2D43-2AF09A964B09}"/>
                </a:ext>
              </a:extLst>
            </p:cNvPr>
            <p:cNvCxnSpPr/>
            <p:nvPr/>
          </p:nvCxnSpPr>
          <p:spPr>
            <a:xfrm>
              <a:off x="1521561" y="1353312"/>
              <a:ext cx="402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0C8EC-9E2A-39A2-0E9C-8501A40B0AD2}"/>
                </a:ext>
              </a:extLst>
            </p:cNvPr>
            <p:cNvCxnSpPr/>
            <p:nvPr/>
          </p:nvCxnSpPr>
          <p:spPr>
            <a:xfrm>
              <a:off x="1521561" y="2538374"/>
              <a:ext cx="4037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05E1117-B842-7CBF-C37D-8687C5FE75AF}"/>
                </a:ext>
              </a:extLst>
            </p:cNvPr>
            <p:cNvCxnSpPr/>
            <p:nvPr/>
          </p:nvCxnSpPr>
          <p:spPr>
            <a:xfrm flipV="1">
              <a:off x="3752697" y="1506931"/>
              <a:ext cx="636423" cy="14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C4872A-2C33-9FFF-9676-C7312E6C395E}"/>
                </a:ext>
              </a:extLst>
            </p:cNvPr>
            <p:cNvCxnSpPr/>
            <p:nvPr/>
          </p:nvCxnSpPr>
          <p:spPr>
            <a:xfrm>
              <a:off x="3752697" y="2648102"/>
              <a:ext cx="7315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BDC4A03-2D6C-F23D-2045-7635AF3C8821}"/>
                </a:ext>
              </a:extLst>
            </p:cNvPr>
            <p:cNvCxnSpPr/>
            <p:nvPr/>
          </p:nvCxnSpPr>
          <p:spPr>
            <a:xfrm>
              <a:off x="5135270" y="2955340"/>
              <a:ext cx="0" cy="4610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369C56D-6607-4C54-1CE5-266745BD736E}"/>
                </a:ext>
              </a:extLst>
            </p:cNvPr>
            <p:cNvCxnSpPr/>
            <p:nvPr/>
          </p:nvCxnSpPr>
          <p:spPr>
            <a:xfrm flipH="1">
              <a:off x="5135270" y="3869740"/>
              <a:ext cx="190195" cy="4171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C9E2D7-8E68-ED78-293C-D384DFA84134}"/>
                </a:ext>
              </a:extLst>
            </p:cNvPr>
            <p:cNvCxnSpPr/>
            <p:nvPr/>
          </p:nvCxnSpPr>
          <p:spPr>
            <a:xfrm flipV="1">
              <a:off x="1185062" y="3211372"/>
              <a:ext cx="738454" cy="7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486D3B-6631-12B9-585A-FA93ED51B720}"/>
                </a:ext>
              </a:extLst>
            </p:cNvPr>
            <p:cNvCxnSpPr/>
            <p:nvPr/>
          </p:nvCxnSpPr>
          <p:spPr>
            <a:xfrm>
              <a:off x="1185062" y="3218688"/>
              <a:ext cx="0" cy="7537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E6C2A70-52FE-53DE-5244-354390AB3D73}"/>
              </a:ext>
            </a:extLst>
          </p:cNvPr>
          <p:cNvSpPr txBox="1"/>
          <p:nvPr/>
        </p:nvSpPr>
        <p:spPr>
          <a:xfrm>
            <a:off x="846459" y="1201306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BLOCK DIAGRAM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235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041C163B-5D6A-C560-B87F-3122F7B68039}"/>
              </a:ext>
            </a:extLst>
          </p:cNvPr>
          <p:cNvGrpSpPr/>
          <p:nvPr/>
        </p:nvGrpSpPr>
        <p:grpSpPr>
          <a:xfrm>
            <a:off x="71668" y="-24"/>
            <a:ext cx="11953686" cy="6858024"/>
            <a:chOff x="71668" y="-24"/>
            <a:chExt cx="11953686" cy="6858024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8A17423A-9939-8ABF-AAA0-C5019E4B1B44}"/>
                </a:ext>
              </a:extLst>
            </p:cNvPr>
            <p:cNvSpPr txBox="1">
              <a:spLocks/>
            </p:cNvSpPr>
            <p:nvPr/>
          </p:nvSpPr>
          <p:spPr>
            <a:xfrm>
              <a:off x="71668" y="-24"/>
              <a:ext cx="11953328" cy="900000"/>
            </a:xfrm>
            <a:prstGeom prst="rect">
              <a:avLst/>
            </a:prstGeom>
            <a:solidFill>
              <a:srgbClr val="002060"/>
            </a:solidFill>
            <a:ln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2000" b="1" dirty="0" err="1">
                  <a:solidFill>
                    <a:schemeClr val="bg1"/>
                  </a:solidFill>
                  <a:latin typeface="Bahnschrift SemiBold SemiConden" pitchFamily="34" charset="0"/>
                </a:rPr>
                <a:t>Iot</a:t>
              </a:r>
              <a:r>
                <a:rPr lang="en-IN" sz="2000" b="1" dirty="0">
                  <a:solidFill>
                    <a:schemeClr val="bg1"/>
                  </a:solidFill>
                  <a:latin typeface="Bahnschrift SemiBold SemiConden" pitchFamily="34" charset="0"/>
                </a:rPr>
                <a:t> Based Cow Health Monitoring System </a:t>
              </a:r>
              <a:r>
                <a:rPr lang="en-IN" sz="2000" b="1" dirty="0">
                  <a:solidFill>
                    <a:schemeClr val="bg1"/>
                  </a:solidFill>
                </a:rPr>
                <a:t>											                                                                                                                                         </a:t>
              </a:r>
              <a:r>
                <a:rPr lang="en-IN" sz="2000" b="1" dirty="0">
                  <a:solidFill>
                    <a:schemeClr val="bg1"/>
                  </a:solidFill>
                  <a:latin typeface="Agency FB" pitchFamily="34" charset="0"/>
                </a:rPr>
                <a:t>Group -30 </a:t>
              </a:r>
              <a:endParaRPr lang="en-US" sz="2000" b="1" dirty="0">
                <a:solidFill>
                  <a:schemeClr val="bg1"/>
                </a:solidFill>
                <a:latin typeface="Arial Narrow" pitchFamily="34" charset="0"/>
                <a:ea typeface="+mj-ea"/>
                <a:cs typeface="Courier New" pitchFamily="49" charset="0"/>
              </a:endParaRP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24FAAD3C-A358-8E7F-9550-8AF31F70A48B}"/>
                </a:ext>
              </a:extLst>
            </p:cNvPr>
            <p:cNvSpPr txBox="1">
              <a:spLocks/>
            </p:cNvSpPr>
            <p:nvPr/>
          </p:nvSpPr>
          <p:spPr>
            <a:xfrm>
              <a:off x="72026" y="6498000"/>
              <a:ext cx="11953328" cy="360000"/>
            </a:xfrm>
            <a:prstGeom prst="rect">
              <a:avLst/>
            </a:prstGeom>
            <a:solidFill>
              <a:srgbClr val="002060"/>
            </a:solidFill>
            <a:ln cap="rnd"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47500" lnSpcReduction="20000"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</a:rPr>
                <a:t> Dept. of ISE,SJCIT </a:t>
              </a: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  <a:ea typeface="+mj-ea"/>
                  <a:cs typeface="+mj-cs"/>
                </a:rPr>
                <a:t>	                            			2025					           6</a:t>
              </a:r>
              <a:endParaRPr lang="en-US" sz="4200" b="1" dirty="0">
                <a:solidFill>
                  <a:schemeClr val="bg1"/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F06F8632-E978-F7CE-F35A-98DFCBA0BC0E}"/>
              </a:ext>
            </a:extLst>
          </p:cNvPr>
          <p:cNvSpPr txBox="1">
            <a:spLocks/>
          </p:cNvSpPr>
          <p:nvPr/>
        </p:nvSpPr>
        <p:spPr>
          <a:xfrm>
            <a:off x="263352" y="1000108"/>
            <a:ext cx="11809312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endParaRPr lang="en-US" sz="2000" dirty="0"/>
          </a:p>
          <a:p>
            <a:pPr marL="514350" indent="-514350" algn="just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8CF17-7391-4387-5B50-4FFE9BBE9B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80" y="0"/>
            <a:ext cx="909720" cy="938532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01B525-58A9-AC58-5839-C4D35A80C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03321"/>
              </p:ext>
            </p:extLst>
          </p:nvPr>
        </p:nvGraphicFramePr>
        <p:xfrm>
          <a:off x="263352" y="1376670"/>
          <a:ext cx="10903782" cy="5080404"/>
        </p:xfrm>
        <a:graphic>
          <a:graphicData uri="http://schemas.openxmlformats.org/drawingml/2006/table">
            <a:tbl>
              <a:tblPr firstRow="1" bandRow="1"/>
              <a:tblGrid>
                <a:gridCol w="1802575">
                  <a:extLst>
                    <a:ext uri="{9D8B030D-6E8A-4147-A177-3AD203B41FA5}">
                      <a16:colId xmlns:a16="http://schemas.microsoft.com/office/drawing/2014/main" val="241970165"/>
                    </a:ext>
                  </a:extLst>
                </a:gridCol>
                <a:gridCol w="1143502">
                  <a:extLst>
                    <a:ext uri="{9D8B030D-6E8A-4147-A177-3AD203B41FA5}">
                      <a16:colId xmlns:a16="http://schemas.microsoft.com/office/drawing/2014/main" val="3418651746"/>
                    </a:ext>
                  </a:extLst>
                </a:gridCol>
                <a:gridCol w="1068420">
                  <a:extLst>
                    <a:ext uri="{9D8B030D-6E8A-4147-A177-3AD203B41FA5}">
                      <a16:colId xmlns:a16="http://schemas.microsoft.com/office/drawing/2014/main" val="3652711916"/>
                    </a:ext>
                  </a:extLst>
                </a:gridCol>
                <a:gridCol w="974690">
                  <a:extLst>
                    <a:ext uri="{9D8B030D-6E8A-4147-A177-3AD203B41FA5}">
                      <a16:colId xmlns:a16="http://schemas.microsoft.com/office/drawing/2014/main" val="2998076984"/>
                    </a:ext>
                  </a:extLst>
                </a:gridCol>
                <a:gridCol w="1105319">
                  <a:extLst>
                    <a:ext uri="{9D8B030D-6E8A-4147-A177-3AD203B41FA5}">
                      <a16:colId xmlns:a16="http://schemas.microsoft.com/office/drawing/2014/main" val="146048944"/>
                    </a:ext>
                  </a:extLst>
                </a:gridCol>
                <a:gridCol w="1115367">
                  <a:extLst>
                    <a:ext uri="{9D8B030D-6E8A-4147-A177-3AD203B41FA5}">
                      <a16:colId xmlns:a16="http://schemas.microsoft.com/office/drawing/2014/main" val="3204558067"/>
                    </a:ext>
                  </a:extLst>
                </a:gridCol>
                <a:gridCol w="964642">
                  <a:extLst>
                    <a:ext uri="{9D8B030D-6E8A-4147-A177-3AD203B41FA5}">
                      <a16:colId xmlns:a16="http://schemas.microsoft.com/office/drawing/2014/main" val="1478998219"/>
                    </a:ext>
                  </a:extLst>
                </a:gridCol>
                <a:gridCol w="834013">
                  <a:extLst>
                    <a:ext uri="{9D8B030D-6E8A-4147-A177-3AD203B41FA5}">
                      <a16:colId xmlns:a16="http://schemas.microsoft.com/office/drawing/2014/main" val="435307124"/>
                    </a:ext>
                  </a:extLst>
                </a:gridCol>
                <a:gridCol w="924448">
                  <a:extLst>
                    <a:ext uri="{9D8B030D-6E8A-4147-A177-3AD203B41FA5}">
                      <a16:colId xmlns:a16="http://schemas.microsoft.com/office/drawing/2014/main" val="1491119276"/>
                    </a:ext>
                  </a:extLst>
                </a:gridCol>
                <a:gridCol w="970806">
                  <a:extLst>
                    <a:ext uri="{9D8B030D-6E8A-4147-A177-3AD203B41FA5}">
                      <a16:colId xmlns:a16="http://schemas.microsoft.com/office/drawing/2014/main" val="1170081556"/>
                    </a:ext>
                  </a:extLst>
                </a:gridCol>
              </a:tblGrid>
              <a:tr h="663880">
                <a:tc>
                  <a:txBody>
                    <a:bodyPr/>
                    <a:lstStyle/>
                    <a:p>
                      <a:r>
                        <a:rPr lang="en-IN" sz="2800" b="1" dirty="0"/>
                        <a:t>Activities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OCT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NOV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FEB 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APR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 10-20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94686"/>
                  </a:ext>
                </a:extLst>
              </a:tr>
              <a:tr h="464051">
                <a:tc>
                  <a:txBody>
                    <a:bodyPr/>
                    <a:lstStyle/>
                    <a:p>
                      <a:r>
                        <a:rPr lang="en-IN" dirty="0"/>
                        <a:t>Planning phase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56497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Literature survey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911609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Analysis phase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98559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Desingn</a:t>
                      </a:r>
                      <a:r>
                        <a:rPr lang="en-IN" dirty="0"/>
                        <a:t> phase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19159"/>
                  </a:ext>
                </a:extLst>
              </a:tr>
              <a:tr h="6101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Implentation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038095"/>
                  </a:ext>
                </a:extLst>
              </a:tr>
              <a:tr h="464051">
                <a:tc>
                  <a:txBody>
                    <a:bodyPr/>
                    <a:lstStyle/>
                    <a:p>
                      <a:r>
                        <a:rPr lang="en-IN" dirty="0"/>
                        <a:t>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77124"/>
                  </a:ext>
                </a:extLst>
              </a:tr>
              <a:tr h="464051">
                <a:tc>
                  <a:txBody>
                    <a:bodyPr/>
                    <a:lstStyle/>
                    <a:p>
                      <a:r>
                        <a:rPr lang="en-IN" dirty="0"/>
                        <a:t> 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86228"/>
                  </a:ext>
                </a:extLst>
              </a:tr>
              <a:tr h="464051">
                <a:tc>
                  <a:txBody>
                    <a:bodyPr/>
                    <a:lstStyle/>
                    <a:p>
                      <a:r>
                        <a:rPr lang="en-IN" dirty="0"/>
                        <a:t>Document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3636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FA33743-FE81-34F9-F6B5-0CE1C0D306E7}"/>
              </a:ext>
            </a:extLst>
          </p:cNvPr>
          <p:cNvSpPr txBox="1"/>
          <p:nvPr/>
        </p:nvSpPr>
        <p:spPr>
          <a:xfrm>
            <a:off x="1057590" y="930996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PLAN OF EXECUTION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495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C08835-B6BF-9DDB-38BF-56AEFA917000}"/>
              </a:ext>
            </a:extLst>
          </p:cNvPr>
          <p:cNvSpPr txBox="1"/>
          <p:nvPr/>
        </p:nvSpPr>
        <p:spPr>
          <a:xfrm>
            <a:off x="4200211" y="2852448"/>
            <a:ext cx="44187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THANK YOU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10908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1668" y="-24"/>
            <a:ext cx="11953686" cy="6858024"/>
            <a:chOff x="71668" y="-24"/>
            <a:chExt cx="11953686" cy="6858024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71668" y="-24"/>
              <a:ext cx="11953328" cy="900000"/>
            </a:xfrm>
            <a:prstGeom prst="rect">
              <a:avLst/>
            </a:prstGeom>
            <a:solidFill>
              <a:srgbClr val="002060"/>
            </a:solidFill>
            <a:ln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2000" b="1" dirty="0" err="1">
                  <a:solidFill>
                    <a:schemeClr val="bg1"/>
                  </a:solidFill>
                  <a:latin typeface="Bahnschrift SemiBold SemiConden" pitchFamily="34" charset="0"/>
                </a:rPr>
                <a:t>Iot</a:t>
              </a:r>
              <a:r>
                <a:rPr lang="en-IN" sz="2000" b="1" dirty="0">
                  <a:solidFill>
                    <a:schemeClr val="bg1"/>
                  </a:solidFill>
                  <a:latin typeface="Bahnschrift SemiBold SemiConden" pitchFamily="34" charset="0"/>
                </a:rPr>
                <a:t> Based Cow Health Monitoring System</a:t>
              </a:r>
              <a:r>
                <a:rPr lang="en-IN" sz="2000" b="1" dirty="0">
                  <a:solidFill>
                    <a:schemeClr val="bg1"/>
                  </a:solidFill>
                </a:rPr>
                <a:t>										                                                                                                                                                           </a:t>
              </a:r>
              <a:r>
                <a:rPr lang="en-IN" sz="2000" b="1" dirty="0">
                  <a:solidFill>
                    <a:schemeClr val="bg1"/>
                  </a:solidFill>
                  <a:latin typeface="Agency FB" pitchFamily="34" charset="0"/>
                </a:rPr>
                <a:t>Group -30</a:t>
              </a:r>
              <a:endParaRPr lang="en-US" sz="2000" b="1" dirty="0">
                <a:solidFill>
                  <a:schemeClr val="bg1"/>
                </a:solidFill>
                <a:latin typeface="Arial Narrow" pitchFamily="34" charset="0"/>
                <a:ea typeface="+mj-ea"/>
                <a:cs typeface="Courier New" pitchFamily="49" charset="0"/>
              </a:endParaRPr>
            </a:p>
          </p:txBody>
        </p:sp>
        <p:sp>
          <p:nvSpPr>
            <p:cNvPr id="5" name="Title 1"/>
            <p:cNvSpPr txBox="1">
              <a:spLocks/>
            </p:cNvSpPr>
            <p:nvPr/>
          </p:nvSpPr>
          <p:spPr>
            <a:xfrm>
              <a:off x="72026" y="6498000"/>
              <a:ext cx="11953328" cy="360000"/>
            </a:xfrm>
            <a:prstGeom prst="rect">
              <a:avLst/>
            </a:prstGeom>
            <a:solidFill>
              <a:srgbClr val="002060"/>
            </a:solidFill>
            <a:ln cap="rnd"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47500" lnSpcReduction="20000"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</a:rPr>
                <a:t> Dept. of ISE,SJCIT </a:t>
              </a: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  <a:ea typeface="+mj-ea"/>
                  <a:cs typeface="+mj-cs"/>
                </a:rPr>
                <a:t>	                            			2025					              1</a:t>
              </a:r>
              <a:endParaRPr lang="en-US" sz="4200" b="1" dirty="0">
                <a:solidFill>
                  <a:schemeClr val="bg1"/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263352" y="1000108"/>
            <a:ext cx="11809312" cy="4786346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</a:rPr>
              <a:t>Contents</a:t>
            </a:r>
          </a:p>
          <a:p>
            <a:pPr marL="914400" lvl="1" indent="-457200" algn="l" fontAlgn="base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Objectives </a:t>
            </a:r>
          </a:p>
          <a:p>
            <a:pPr marL="914400" lvl="1" indent="-457200" algn="l" fontAlgn="base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Methodology</a:t>
            </a:r>
          </a:p>
          <a:p>
            <a:pPr marL="914400" lvl="1" indent="-457200" algn="l" fontAlgn="base">
              <a:buFont typeface="+mj-lt"/>
              <a:buAutoNum type="arabicPeriod"/>
            </a:pPr>
            <a:r>
              <a:rPr lang="en-IN" sz="2000" dirty="0">
                <a:solidFill>
                  <a:schemeClr val="tx1"/>
                </a:solidFill>
              </a:rPr>
              <a:t>Plan of execution</a:t>
            </a:r>
          </a:p>
          <a:p>
            <a:pPr lvl="1" algn="l" fontAlgn="base"/>
            <a:endParaRPr lang="en-IN" sz="2000" dirty="0">
              <a:solidFill>
                <a:schemeClr val="tx1"/>
              </a:solidFill>
            </a:endParaRPr>
          </a:p>
          <a:p>
            <a:pPr marL="514350" indent="-514350" algn="just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80" y="0"/>
            <a:ext cx="909720" cy="938532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71668" y="-24"/>
            <a:ext cx="11953686" cy="6858024"/>
            <a:chOff x="71668" y="-24"/>
            <a:chExt cx="11953686" cy="6858024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71668" y="-24"/>
              <a:ext cx="11953328" cy="900000"/>
            </a:xfrm>
            <a:prstGeom prst="rect">
              <a:avLst/>
            </a:prstGeom>
            <a:solidFill>
              <a:srgbClr val="002060"/>
            </a:solidFill>
            <a:ln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2000" b="1" dirty="0" err="1">
                  <a:solidFill>
                    <a:schemeClr val="bg1"/>
                  </a:solidFill>
                  <a:latin typeface="Bahnschrift SemiBold SemiConden" pitchFamily="34" charset="0"/>
                </a:rPr>
                <a:t>Iot</a:t>
              </a:r>
              <a:r>
                <a:rPr lang="en-IN" sz="2000" b="1" dirty="0">
                  <a:solidFill>
                    <a:schemeClr val="bg1"/>
                  </a:solidFill>
                  <a:latin typeface="Bahnschrift SemiBold SemiConden" pitchFamily="34" charset="0"/>
                </a:rPr>
                <a:t> Based Cow Health Monitoring System</a:t>
              </a:r>
              <a:r>
                <a:rPr lang="en-IN" sz="2000" b="1" dirty="0">
                  <a:solidFill>
                    <a:schemeClr val="bg1"/>
                  </a:solidFill>
                </a:rPr>
                <a:t>										                                                                                                                                                              </a:t>
              </a:r>
              <a:r>
                <a:rPr lang="en-IN" sz="2000" b="1" dirty="0">
                  <a:solidFill>
                    <a:schemeClr val="bg1"/>
                  </a:solidFill>
                  <a:latin typeface="Agency FB" pitchFamily="34" charset="0"/>
                </a:rPr>
                <a:t>Group -30 </a:t>
              </a:r>
              <a:endParaRPr lang="en-US" sz="2000" b="1" dirty="0">
                <a:solidFill>
                  <a:schemeClr val="bg1"/>
                </a:solidFill>
                <a:latin typeface="Arial Narrow" pitchFamily="34" charset="0"/>
                <a:ea typeface="+mj-ea"/>
                <a:cs typeface="Courier New" pitchFamily="49" charset="0"/>
              </a:endParaRPr>
            </a:p>
          </p:txBody>
        </p:sp>
        <p:sp>
          <p:nvSpPr>
            <p:cNvPr id="5" name="Title 1"/>
            <p:cNvSpPr txBox="1">
              <a:spLocks/>
            </p:cNvSpPr>
            <p:nvPr/>
          </p:nvSpPr>
          <p:spPr>
            <a:xfrm>
              <a:off x="72026" y="6498000"/>
              <a:ext cx="11953328" cy="360000"/>
            </a:xfrm>
            <a:prstGeom prst="rect">
              <a:avLst/>
            </a:prstGeom>
            <a:solidFill>
              <a:srgbClr val="002060"/>
            </a:solidFill>
            <a:ln cap="rnd"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47500" lnSpcReduction="20000"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</a:rPr>
                <a:t> Dept. of ISE,SJCIT </a:t>
              </a: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  <a:ea typeface="+mj-ea"/>
                  <a:cs typeface="+mj-cs"/>
                </a:rPr>
                <a:t>	                            			2025					           2  </a:t>
              </a:r>
              <a:endParaRPr lang="en-US" sz="4200" b="1" dirty="0">
                <a:solidFill>
                  <a:schemeClr val="bg1"/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19336" y="1000108"/>
            <a:ext cx="11953328" cy="54593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</a:rPr>
              <a:t>    </a:t>
            </a:r>
            <a:r>
              <a:rPr lang="en-IN" sz="2800" b="1" dirty="0">
                <a:solidFill>
                  <a:schemeClr val="tx1"/>
                </a:solidFill>
              </a:rPr>
              <a:t>Objectives </a:t>
            </a:r>
          </a:p>
          <a:p>
            <a:pPr marL="285750" lvl="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design and develop the  cow health lump detection system using </a:t>
            </a:r>
            <a:r>
              <a:rPr lang="en-IN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image processing 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detect the cow fever using temperature sensor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detect the watering eye and mouth using moisture sensor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alert the former using buzzer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update the status to doctor and former mobile app using wi-fi </a:t>
            </a:r>
            <a:endParaRPr lang="en-IN" sz="2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800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80" y="0"/>
            <a:ext cx="909720" cy="938532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71668" y="-24"/>
            <a:ext cx="11953686" cy="6858024"/>
            <a:chOff x="71668" y="-24"/>
            <a:chExt cx="11953686" cy="6858024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71668" y="-24"/>
              <a:ext cx="11953328" cy="900000"/>
            </a:xfrm>
            <a:prstGeom prst="rect">
              <a:avLst/>
            </a:prstGeom>
            <a:solidFill>
              <a:srgbClr val="002060"/>
            </a:solidFill>
            <a:ln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1400" b="1" dirty="0">
                  <a:solidFill>
                    <a:schemeClr val="bg1"/>
                  </a:solidFill>
                </a:rPr>
                <a:t> </a:t>
              </a:r>
              <a:r>
                <a:rPr lang="en-IN" sz="1400" b="1" dirty="0">
                  <a:solidFill>
                    <a:schemeClr val="bg1"/>
                  </a:solidFill>
                  <a:latin typeface="Bahnschrift SemiBold SemiConden" pitchFamily="34" charset="0"/>
                </a:rPr>
                <a:t> </a:t>
              </a:r>
              <a:r>
                <a:rPr lang="en-IN" sz="1400" b="1" dirty="0" err="1">
                  <a:solidFill>
                    <a:schemeClr val="bg1"/>
                  </a:solidFill>
                  <a:latin typeface="Bahnschrift SemiBold SemiConden" pitchFamily="34" charset="0"/>
                </a:rPr>
                <a:t>Iot</a:t>
              </a:r>
              <a:r>
                <a:rPr lang="en-IN" sz="1400" b="1" dirty="0">
                  <a:solidFill>
                    <a:schemeClr val="bg1"/>
                  </a:solidFill>
                  <a:latin typeface="Bahnschrift SemiBold SemiConden" pitchFamily="34" charset="0"/>
                </a:rPr>
                <a:t> Based Cow Health Monitoring System                                                                                     </a:t>
              </a:r>
              <a:r>
                <a:rPr lang="en-IN" sz="1400" b="1" dirty="0">
                  <a:solidFill>
                    <a:schemeClr val="bg1"/>
                  </a:solidFill>
                </a:rPr>
                <a:t>									                                                                                                                                                                                                 </a:t>
              </a:r>
              <a:r>
                <a:rPr lang="en-IN" sz="1400" b="1" dirty="0">
                  <a:solidFill>
                    <a:schemeClr val="bg1"/>
                  </a:solidFill>
                  <a:latin typeface="Agency FB" pitchFamily="34" charset="0"/>
                </a:rPr>
                <a:t>Group -30 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  <a:ea typeface="+mj-ea"/>
                <a:cs typeface="Courier New" pitchFamily="49" charset="0"/>
              </a:endParaRPr>
            </a:p>
          </p:txBody>
        </p:sp>
        <p:sp>
          <p:nvSpPr>
            <p:cNvPr id="5" name="Title 1"/>
            <p:cNvSpPr txBox="1">
              <a:spLocks/>
            </p:cNvSpPr>
            <p:nvPr/>
          </p:nvSpPr>
          <p:spPr>
            <a:xfrm>
              <a:off x="72026" y="6498000"/>
              <a:ext cx="11953328" cy="360000"/>
            </a:xfrm>
            <a:prstGeom prst="rect">
              <a:avLst/>
            </a:prstGeom>
            <a:solidFill>
              <a:srgbClr val="002060"/>
            </a:solidFill>
            <a:ln cap="rnd"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IN" sz="1400" b="1" dirty="0">
                  <a:solidFill>
                    <a:schemeClr val="bg1"/>
                  </a:solidFill>
                  <a:latin typeface="Agency FB" pitchFamily="34" charset="0"/>
                </a:rPr>
                <a:t> Dept. of ISE,SJCIT </a:t>
              </a:r>
              <a:r>
                <a:rPr lang="en-IN" sz="1400" b="1" dirty="0">
                  <a:solidFill>
                    <a:schemeClr val="bg1"/>
                  </a:solidFill>
                  <a:latin typeface="Agency FB" pitchFamily="34" charset="0"/>
                  <a:ea typeface="+mj-ea"/>
                  <a:cs typeface="+mj-cs"/>
                </a:rPr>
                <a:t>	                            			2025					            3</a:t>
              </a:r>
              <a:endParaRPr lang="en-US" sz="1400" b="1" dirty="0">
                <a:solidFill>
                  <a:schemeClr val="bg1"/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03545" y="1025104"/>
            <a:ext cx="11809312" cy="5309212"/>
          </a:xfrm>
        </p:spPr>
        <p:txBody>
          <a:bodyPr>
            <a:normAutofit fontScale="25000" lnSpcReduction="20000"/>
          </a:bodyPr>
          <a:lstStyle/>
          <a:p>
            <a:pPr algn="l">
              <a:buNone/>
            </a:pPr>
            <a:r>
              <a:rPr lang="en-IN" sz="5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9600" b="1" dirty="0">
                <a:solidFill>
                  <a:schemeClr val="tx1"/>
                </a:solidFill>
              </a:rPr>
              <a:t>Methodology</a:t>
            </a:r>
          </a:p>
          <a:p>
            <a:pPr algn="l">
              <a:lnSpc>
                <a:spcPct val="170000"/>
              </a:lnSpc>
            </a:pPr>
            <a:r>
              <a:rPr lang="en-US" sz="8000" b="1" dirty="0">
                <a:solidFill>
                  <a:schemeClr val="tx1"/>
                </a:solidFill>
              </a:rPr>
              <a:t> 1. Requirement Analysis</a:t>
            </a:r>
          </a:p>
          <a:p>
            <a:pPr algn="l">
              <a:lnSpc>
                <a:spcPct val="170000"/>
              </a:lnSpc>
              <a:buNone/>
            </a:pPr>
            <a:r>
              <a:rPr lang="en-US" sz="8000" dirty="0">
                <a:solidFill>
                  <a:schemeClr val="tx1"/>
                </a:solidFill>
              </a:rPr>
              <a:t>The initial phase involves identifying the key health parameters necessary for effective monitoring of cattle. Common parameters include: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Body temperature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Heart rate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Physical activity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Ambient conditions (temperature and humidity)</a:t>
            </a:r>
          </a:p>
          <a:p>
            <a:pPr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8000" dirty="0">
                <a:solidFill>
                  <a:schemeClr val="tx1"/>
                </a:solidFill>
              </a:rPr>
              <a:t>GPS location</a:t>
            </a:r>
          </a:p>
          <a:p>
            <a:pPr algn="l">
              <a:lnSpc>
                <a:spcPct val="170000"/>
              </a:lnSpc>
            </a:pPr>
            <a:r>
              <a:rPr lang="en-US" sz="8000" dirty="0">
                <a:solidFill>
                  <a:schemeClr val="tx1"/>
                </a:solidFill>
              </a:rPr>
              <a:t>Input from veterinarians and livestock farmers is gathered to finalize the critical metrics.</a:t>
            </a:r>
          </a:p>
          <a:p>
            <a:pPr algn="l">
              <a:lnSpc>
                <a:spcPct val="170000"/>
              </a:lnSpc>
              <a:spcAft>
                <a:spcPts val="800"/>
              </a:spcAft>
            </a:pPr>
            <a:endParaRPr lang="en-IN" sz="8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marL="514350" indent="-514350" algn="just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20" y="0"/>
            <a:ext cx="909720" cy="938532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2"/>
          <p:cNvGrpSpPr/>
          <p:nvPr/>
        </p:nvGrpSpPr>
        <p:grpSpPr>
          <a:xfrm>
            <a:off x="71668" y="-24"/>
            <a:ext cx="11953686" cy="6858024"/>
            <a:chOff x="71668" y="-24"/>
            <a:chExt cx="11953686" cy="6858024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71668" y="-24"/>
              <a:ext cx="11953328" cy="900000"/>
            </a:xfrm>
            <a:prstGeom prst="rect">
              <a:avLst/>
            </a:prstGeom>
            <a:solidFill>
              <a:srgbClr val="002060"/>
            </a:solidFill>
            <a:ln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1400" b="1" dirty="0">
                  <a:solidFill>
                    <a:schemeClr val="bg1"/>
                  </a:solidFill>
                </a:rPr>
                <a:t> </a:t>
              </a:r>
              <a:r>
                <a:rPr lang="en-IN" sz="1400" b="1" dirty="0">
                  <a:solidFill>
                    <a:schemeClr val="bg1"/>
                  </a:solidFill>
                  <a:latin typeface="Bahnschrift SemiBold SemiConden" pitchFamily="34" charset="0"/>
                </a:rPr>
                <a:t> </a:t>
              </a:r>
              <a:r>
                <a:rPr lang="en-IN" sz="1400" b="1" dirty="0" err="1">
                  <a:solidFill>
                    <a:schemeClr val="bg1"/>
                  </a:solidFill>
                  <a:latin typeface="Bahnschrift SemiBold SemiConden" pitchFamily="34" charset="0"/>
                </a:rPr>
                <a:t>Iot</a:t>
              </a:r>
              <a:r>
                <a:rPr lang="en-IN" sz="1400" b="1" dirty="0">
                  <a:solidFill>
                    <a:schemeClr val="bg1"/>
                  </a:solidFill>
                  <a:latin typeface="Bahnschrift SemiBold SemiConden" pitchFamily="34" charset="0"/>
                </a:rPr>
                <a:t> Based Cow Health Monitoring System                                                                                     </a:t>
              </a:r>
              <a:r>
                <a:rPr lang="en-IN" sz="1400" b="1" dirty="0">
                  <a:solidFill>
                    <a:schemeClr val="bg1"/>
                  </a:solidFill>
                </a:rPr>
                <a:t>									                                                                                                                                                                                                 </a:t>
              </a:r>
              <a:r>
                <a:rPr lang="en-IN" sz="1400" b="1" dirty="0">
                  <a:solidFill>
                    <a:schemeClr val="bg1"/>
                  </a:solidFill>
                  <a:latin typeface="Agency FB" pitchFamily="34" charset="0"/>
                </a:rPr>
                <a:t>Group -30 </a:t>
              </a:r>
              <a:endParaRPr lang="en-US" sz="1400" b="1" dirty="0">
                <a:solidFill>
                  <a:schemeClr val="bg1"/>
                </a:solidFill>
                <a:latin typeface="Arial Narrow" pitchFamily="34" charset="0"/>
                <a:ea typeface="+mj-ea"/>
                <a:cs typeface="Courier New" pitchFamily="49" charset="0"/>
              </a:endParaRPr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72026" y="6498000"/>
              <a:ext cx="11953328" cy="360000"/>
            </a:xfrm>
            <a:prstGeom prst="rect">
              <a:avLst/>
            </a:prstGeom>
            <a:solidFill>
              <a:srgbClr val="002060"/>
            </a:solidFill>
            <a:ln cap="rnd"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IN" sz="1400" b="1" dirty="0">
                  <a:solidFill>
                    <a:schemeClr val="bg1"/>
                  </a:solidFill>
                  <a:latin typeface="Agency FB" pitchFamily="34" charset="0"/>
                </a:rPr>
                <a:t> Dept. of ISE,SJCIT </a:t>
              </a:r>
              <a:r>
                <a:rPr lang="en-IN" sz="1400" b="1" dirty="0">
                  <a:solidFill>
                    <a:schemeClr val="bg1"/>
                  </a:solidFill>
                  <a:latin typeface="Agency FB" pitchFamily="34" charset="0"/>
                  <a:ea typeface="+mj-ea"/>
                  <a:cs typeface="+mj-cs"/>
                </a:rPr>
                <a:t>	                            			2025					            3</a:t>
              </a:r>
              <a:endParaRPr lang="en-US" sz="1400" b="1" dirty="0">
                <a:solidFill>
                  <a:schemeClr val="bg1"/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11" name="Subtitle 2"/>
          <p:cNvSpPr txBox="1">
            <a:spLocks/>
          </p:cNvSpPr>
          <p:nvPr/>
        </p:nvSpPr>
        <p:spPr>
          <a:xfrm>
            <a:off x="263352" y="1000108"/>
            <a:ext cx="11809312" cy="53092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IN" sz="2200" b="1" dirty="0"/>
              <a:t>2. Sensor Selection and Integration</a:t>
            </a:r>
          </a:p>
          <a:p>
            <a:pPr>
              <a:lnSpc>
                <a:spcPct val="150000"/>
              </a:lnSpc>
              <a:buNone/>
            </a:pPr>
            <a:r>
              <a:rPr lang="en-IN" sz="2200" dirty="0"/>
              <a:t>Appropriate sensors are selected and integrated into a wearable or non-invasive device. These may include: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/>
              <a:t>Temperature sensor</a:t>
            </a:r>
            <a:r>
              <a:rPr lang="en-IN" sz="2200" dirty="0"/>
              <a:t> (e.g., DS18B20)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/>
              <a:t>Heart rate sensor</a:t>
            </a:r>
            <a:r>
              <a:rPr lang="en-IN" sz="2200" dirty="0"/>
              <a:t> (e.g., pulse sensor or ECG module)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/>
              <a:t>Accelerometer</a:t>
            </a:r>
            <a:r>
              <a:rPr lang="en-IN" sz="2200" dirty="0"/>
              <a:t> (e.g., MPU6050) for activity tracking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/>
              <a:t>GPS module</a:t>
            </a:r>
            <a:r>
              <a:rPr lang="en-IN" sz="2200" dirty="0"/>
              <a:t> (e.g., Neo-6M) for tracking location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b="1" dirty="0"/>
              <a:t>DHT11/DHT22</a:t>
            </a:r>
            <a:r>
              <a:rPr lang="en-IN" sz="2200" dirty="0"/>
              <a:t> for ambient temperature and humidity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These sensors are connected to a microcontroller ( </a:t>
            </a:r>
            <a:r>
              <a:rPr lang="en-IN" sz="2200" b="1" dirty="0"/>
              <a:t>Arduino UNO</a:t>
            </a:r>
            <a:r>
              <a:rPr lang="en-IN" sz="2200" dirty="0"/>
              <a:t>) capable of processing data and supporting wireless communication.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en-IN" dirty="0"/>
          </a:p>
          <a:p>
            <a:pPr marL="514350" indent="-514350" algn="just"/>
            <a:endParaRPr lang="en-IN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420" y="0"/>
            <a:ext cx="909720" cy="9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8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119336" y="24021"/>
            <a:ext cx="11965678" cy="6809958"/>
            <a:chOff x="59676" y="48042"/>
            <a:chExt cx="11965678" cy="6809958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59676" y="48042"/>
              <a:ext cx="11953328" cy="1062715"/>
            </a:xfrm>
            <a:prstGeom prst="rect">
              <a:avLst/>
            </a:prstGeom>
            <a:solidFill>
              <a:srgbClr val="002060"/>
            </a:solidFill>
            <a:ln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2000" b="1" dirty="0" err="1">
                  <a:solidFill>
                    <a:schemeClr val="bg1"/>
                  </a:solidFill>
                  <a:latin typeface="Bahnschrift SemiBold SemiConden" pitchFamily="34" charset="0"/>
                </a:rPr>
                <a:t>Iot</a:t>
              </a:r>
              <a:r>
                <a:rPr lang="en-IN" sz="2000" b="1" dirty="0">
                  <a:solidFill>
                    <a:schemeClr val="bg1"/>
                  </a:solidFill>
                  <a:latin typeface="Bahnschrift SemiBold SemiConden" pitchFamily="34" charset="0"/>
                </a:rPr>
                <a:t> Based Cow Health Monitoring System </a:t>
              </a:r>
              <a:r>
                <a:rPr lang="en-IN" sz="2000" b="1" dirty="0">
                  <a:solidFill>
                    <a:schemeClr val="bg1"/>
                  </a:solidFill>
                </a:rPr>
                <a:t>											                                                                                                                                          </a:t>
              </a:r>
              <a:r>
                <a:rPr lang="en-IN" sz="2000" b="1" dirty="0">
                  <a:solidFill>
                    <a:schemeClr val="bg1"/>
                  </a:solidFill>
                  <a:latin typeface="Agency FB" pitchFamily="34" charset="0"/>
                </a:rPr>
                <a:t>Group -30 </a:t>
              </a:r>
              <a:endParaRPr lang="en-US" sz="2000" b="1" dirty="0">
                <a:solidFill>
                  <a:schemeClr val="bg1"/>
                </a:solidFill>
                <a:latin typeface="Arial Narrow" pitchFamily="34" charset="0"/>
                <a:ea typeface="+mj-ea"/>
                <a:cs typeface="Courier New" pitchFamily="49" charset="0"/>
              </a:endParaRPr>
            </a:p>
          </p:txBody>
        </p:sp>
        <p:sp>
          <p:nvSpPr>
            <p:cNvPr id="5" name="Title 1"/>
            <p:cNvSpPr txBox="1">
              <a:spLocks/>
            </p:cNvSpPr>
            <p:nvPr/>
          </p:nvSpPr>
          <p:spPr>
            <a:xfrm>
              <a:off x="72026" y="6498000"/>
              <a:ext cx="11953328" cy="360000"/>
            </a:xfrm>
            <a:prstGeom prst="rect">
              <a:avLst/>
            </a:prstGeom>
            <a:solidFill>
              <a:srgbClr val="002060"/>
            </a:solidFill>
            <a:ln cap="rnd"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47500" lnSpcReduction="20000"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</a:rPr>
                <a:t> Dept. of ISE,SJCIT </a:t>
              </a: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  <a:ea typeface="+mj-ea"/>
                  <a:cs typeface="+mj-cs"/>
                </a:rPr>
                <a:t>	                            			2025					          4</a:t>
              </a:r>
              <a:endParaRPr lang="en-US" sz="4200" b="1" dirty="0">
                <a:solidFill>
                  <a:schemeClr val="bg1"/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91345" y="1086736"/>
            <a:ext cx="11833652" cy="541126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3. Data Acquisition and Transmission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        Sensor data is continuously collected and transmitted to a central cloud server using wireless communication protocols such as: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Wi-Fi</a:t>
            </a:r>
            <a:r>
              <a:rPr lang="en-US" sz="2000" dirty="0">
                <a:solidFill>
                  <a:schemeClr val="tx1"/>
                </a:solidFill>
              </a:rPr>
              <a:t> (if within range)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LoRa</a:t>
            </a:r>
            <a:r>
              <a:rPr lang="en-US" sz="2000" dirty="0">
                <a:solidFill>
                  <a:schemeClr val="tx1"/>
                </a:solidFill>
              </a:rPr>
              <a:t> (for long-range, low-power environments)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GSM/GPRS</a:t>
            </a:r>
            <a:r>
              <a:rPr lang="en-US" sz="2000" dirty="0">
                <a:solidFill>
                  <a:schemeClr val="tx1"/>
                </a:solidFill>
              </a:rPr>
              <a:t> (for remote locations without Wi-Fi)</a:t>
            </a:r>
          </a:p>
          <a:p>
            <a:pPr algn="l"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tx1"/>
                </a:solidFill>
              </a:rPr>
              <a:t>4. Cloud Storage and Processing</a:t>
            </a:r>
          </a:p>
          <a:p>
            <a:pPr algn="l">
              <a:lnSpc>
                <a:spcPct val="150000"/>
              </a:lnSpc>
              <a:buNone/>
            </a:pPr>
            <a:r>
              <a:rPr lang="en-IN" sz="2000" dirty="0">
                <a:solidFill>
                  <a:schemeClr val="tx1"/>
                </a:solidFill>
              </a:rPr>
              <a:t>     A cloud platform (e.g., </a:t>
            </a:r>
            <a:r>
              <a:rPr lang="en-IN" sz="2000" b="1" dirty="0">
                <a:solidFill>
                  <a:schemeClr val="tx1"/>
                </a:solidFill>
              </a:rPr>
              <a:t>Firebase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b="1" dirty="0" err="1">
                <a:solidFill>
                  <a:schemeClr val="tx1"/>
                </a:solidFill>
              </a:rPr>
              <a:t>ThingSpeak</a:t>
            </a:r>
            <a:r>
              <a:rPr lang="en-IN" sz="2000" dirty="0">
                <a:solidFill>
                  <a:schemeClr val="tx1"/>
                </a:solidFill>
              </a:rPr>
              <a:t>, </a:t>
            </a:r>
            <a:r>
              <a:rPr lang="en-IN" sz="2000" b="1" dirty="0">
                <a:solidFill>
                  <a:schemeClr val="tx1"/>
                </a:solidFill>
              </a:rPr>
              <a:t>AWS IoT Core</a:t>
            </a:r>
            <a:r>
              <a:rPr lang="en-IN" sz="2000" dirty="0">
                <a:solidFill>
                  <a:schemeClr val="tx1"/>
                </a:solidFill>
              </a:rPr>
              <a:t>) receives and stores data in real-time. Processing includes: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Filtering and validation of sensor data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Statistical analysis for trend monitoring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Alert generation for abnormal readings</a:t>
            </a:r>
          </a:p>
          <a:p>
            <a:pPr marL="0" lvl="1" algn="l">
              <a:lnSpc>
                <a:spcPct val="150000"/>
              </a:lnSpc>
            </a:pPr>
            <a:endParaRPr lang="en-IN" sz="2000" b="1" dirty="0">
              <a:solidFill>
                <a:schemeClr val="tx1"/>
              </a:solidFill>
            </a:endParaRPr>
          </a:p>
          <a:p>
            <a:pPr algn="just"/>
            <a:endParaRPr lang="en-IN" dirty="0">
              <a:solidFill>
                <a:schemeClr val="tx1"/>
              </a:solidFill>
            </a:endParaRPr>
          </a:p>
          <a:p>
            <a:pPr marL="914400" lvl="1" indent="-457200" algn="l" fontAlgn="base">
              <a:buFont typeface="+mj-lt"/>
              <a:buAutoNum type="arabicPeriod"/>
            </a:pPr>
            <a:endParaRPr lang="en-IN" sz="2000" dirty="0"/>
          </a:p>
          <a:p>
            <a:pPr marL="514350" indent="-514350" algn="just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80" y="0"/>
            <a:ext cx="909720" cy="938532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71668" y="-24"/>
            <a:ext cx="11953686" cy="6858024"/>
            <a:chOff x="71668" y="-24"/>
            <a:chExt cx="11953686" cy="6858024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71668" y="-24"/>
              <a:ext cx="11953328" cy="900000"/>
            </a:xfrm>
            <a:prstGeom prst="rect">
              <a:avLst/>
            </a:prstGeom>
            <a:solidFill>
              <a:srgbClr val="002060"/>
            </a:solidFill>
            <a:ln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2000" b="1" dirty="0" err="1">
                  <a:solidFill>
                    <a:schemeClr val="bg1"/>
                  </a:solidFill>
                  <a:latin typeface="Bahnschrift SemiBold SemiConden" pitchFamily="34" charset="0"/>
                </a:rPr>
                <a:t>Iot</a:t>
              </a:r>
              <a:r>
                <a:rPr lang="en-IN" sz="2000" b="1" dirty="0">
                  <a:solidFill>
                    <a:schemeClr val="bg1"/>
                  </a:solidFill>
                  <a:latin typeface="Bahnschrift SemiBold SemiConden" pitchFamily="34" charset="0"/>
                </a:rPr>
                <a:t> Based Cow Health Monitoring System </a:t>
              </a:r>
              <a:r>
                <a:rPr lang="en-IN" sz="2000" b="1" dirty="0">
                  <a:solidFill>
                    <a:schemeClr val="bg1"/>
                  </a:solidFill>
                </a:rPr>
                <a:t>										                                                                                                                                                          </a:t>
              </a:r>
              <a:r>
                <a:rPr lang="en-IN" sz="2000" b="1" dirty="0">
                  <a:solidFill>
                    <a:schemeClr val="bg1"/>
                  </a:solidFill>
                  <a:latin typeface="Agency FB" pitchFamily="34" charset="0"/>
                </a:rPr>
                <a:t>Group -30 </a:t>
              </a:r>
              <a:endParaRPr lang="en-US" sz="2000" b="1" dirty="0">
                <a:solidFill>
                  <a:schemeClr val="bg1"/>
                </a:solidFill>
                <a:latin typeface="Arial Narrow" pitchFamily="34" charset="0"/>
                <a:ea typeface="+mj-ea"/>
                <a:cs typeface="Courier New" pitchFamily="49" charset="0"/>
              </a:endParaRPr>
            </a:p>
          </p:txBody>
        </p:sp>
        <p:sp>
          <p:nvSpPr>
            <p:cNvPr id="5" name="Title 1"/>
            <p:cNvSpPr txBox="1">
              <a:spLocks/>
            </p:cNvSpPr>
            <p:nvPr/>
          </p:nvSpPr>
          <p:spPr>
            <a:xfrm>
              <a:off x="72026" y="6498000"/>
              <a:ext cx="11953328" cy="360000"/>
            </a:xfrm>
            <a:prstGeom prst="rect">
              <a:avLst/>
            </a:prstGeom>
            <a:solidFill>
              <a:srgbClr val="002060"/>
            </a:solidFill>
            <a:ln cap="rnd"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47500" lnSpcReduction="20000"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</a:rPr>
                <a:t> Dept. of ISE,SJCIT </a:t>
              </a: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  <a:ea typeface="+mj-ea"/>
                  <a:cs typeface="+mj-cs"/>
                </a:rPr>
                <a:t>	                            			2025					          5</a:t>
              </a:r>
              <a:endParaRPr lang="en-US" sz="4200" b="1" dirty="0">
                <a:solidFill>
                  <a:schemeClr val="bg1"/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80" y="0"/>
            <a:ext cx="909720" cy="938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6EC56A-753E-6AB5-F282-A6575D1C93E5}"/>
              </a:ext>
            </a:extLst>
          </p:cNvPr>
          <p:cNvSpPr txBox="1"/>
          <p:nvPr/>
        </p:nvSpPr>
        <p:spPr>
          <a:xfrm>
            <a:off x="190919" y="1202176"/>
            <a:ext cx="11656088" cy="6046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5. Data Analysis and Alert System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An intelligent algorithm (rule-based or machine learning) analyzes historical data to detect anomalies like: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Elevated body temperature (fever)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Low activity levels (signs of illness)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Abnormal heart rate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When abnormal values are detected, alerts are sent to the farmer or vet via </a:t>
            </a:r>
            <a:r>
              <a:rPr lang="en-US" sz="2000" b="1" dirty="0"/>
              <a:t>SMS</a:t>
            </a:r>
            <a:r>
              <a:rPr lang="en-US" sz="2000" dirty="0"/>
              <a:t>, </a:t>
            </a:r>
            <a:r>
              <a:rPr lang="en-US" sz="2000" b="1" dirty="0"/>
              <a:t>mobile app notifications</a:t>
            </a:r>
            <a:r>
              <a:rPr lang="en-US" sz="2000" dirty="0"/>
              <a:t>, or </a:t>
            </a:r>
            <a:r>
              <a:rPr lang="en-US" sz="2000" b="1" dirty="0"/>
              <a:t>email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6. User Interface Development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/>
              <a:t>A mobile or web-based dashboard is developed to allow users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View real-time health metrics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Track historical trends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</p:cSld>
  <p:clrMapOvr>
    <a:masterClrMapping/>
  </p:clrMapOvr>
  <p:transition spd="med"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"/>
          <p:cNvGrpSpPr/>
          <p:nvPr/>
        </p:nvGrpSpPr>
        <p:grpSpPr>
          <a:xfrm>
            <a:off x="71668" y="-24"/>
            <a:ext cx="11953558" cy="6858024"/>
            <a:chOff x="71668" y="-24"/>
            <a:chExt cx="11953558" cy="6858024"/>
          </a:xfrm>
        </p:grpSpPr>
        <p:sp>
          <p:nvSpPr>
            <p:cNvPr id="38" name="Google Shape;38;p1"/>
            <p:cNvSpPr txBox="1"/>
            <p:nvPr/>
          </p:nvSpPr>
          <p:spPr>
            <a:xfrm>
              <a:off x="71668" y="-24"/>
              <a:ext cx="11953200" cy="900000"/>
            </a:xfrm>
            <a:prstGeom prst="rect">
              <a:avLst/>
            </a:prstGeom>
            <a:solidFill>
              <a:srgbClr val="002060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rmAutofit fontScale="92500" lnSpcReduction="10000"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Iot Based Cow Health Monitoring System </a:t>
              </a:r>
              <a:r>
                <a:rPr lang="en-IN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										                                                                                                                                         </a:t>
              </a:r>
              <a:r>
                <a:rPr lang="en-IN" sz="2000" b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Group -30 </a:t>
              </a:r>
              <a:endParaRPr sz="20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39" name="Google Shape;39;p1"/>
            <p:cNvSpPr txBox="1"/>
            <p:nvPr/>
          </p:nvSpPr>
          <p:spPr>
            <a:xfrm>
              <a:off x="72026" y="6498000"/>
              <a:ext cx="11953200" cy="360000"/>
            </a:xfrm>
            <a:prstGeom prst="rect">
              <a:avLst/>
            </a:prstGeom>
            <a:solidFill>
              <a:srgbClr val="002060"/>
            </a:solidFill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rmAutofit fontScale="92500"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90" b="1">
                  <a:solidFill>
                    <a:schemeClr val="lt1"/>
                  </a:solidFill>
                  <a:latin typeface="Teko"/>
                  <a:ea typeface="Teko"/>
                  <a:cs typeface="Teko"/>
                  <a:sym typeface="Teko"/>
                </a:rPr>
                <a:t> Dept. of ISE,SJCIT 	                            			2025					           6</a:t>
              </a:r>
              <a:endParaRPr sz="1995" b="1">
                <a:solidFill>
                  <a:schemeClr val="lt1"/>
                </a:solidFill>
                <a:latin typeface="Teko"/>
                <a:ea typeface="Teko"/>
                <a:cs typeface="Teko"/>
                <a:sym typeface="Teko"/>
              </a:endParaRPr>
            </a:p>
          </p:txBody>
        </p:sp>
      </p:grpSp>
      <p:sp>
        <p:nvSpPr>
          <p:cNvPr id="40" name="Google Shape;40;p1"/>
          <p:cNvSpPr txBox="1">
            <a:spLocks noGrp="1"/>
          </p:cNvSpPr>
          <p:nvPr>
            <p:ph type="subTitle" idx="1"/>
          </p:nvPr>
        </p:nvSpPr>
        <p:spPr>
          <a:xfrm>
            <a:off x="263352" y="1000108"/>
            <a:ext cx="11809200" cy="52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Receive alerts and recommendations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Tools such as </a:t>
            </a:r>
            <a:r>
              <a:rPr lang="en-US" sz="2000" b="1" dirty="0">
                <a:solidFill>
                  <a:schemeClr val="tx1"/>
                </a:solidFill>
              </a:rPr>
              <a:t>Flutter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b="1" dirty="0">
                <a:solidFill>
                  <a:schemeClr val="tx1"/>
                </a:solidFill>
              </a:rPr>
              <a:t>React Native</a:t>
            </a:r>
            <a:r>
              <a:rPr lang="en-US" sz="2000" dirty="0">
                <a:solidFill>
                  <a:schemeClr val="tx1"/>
                </a:solidFill>
              </a:rPr>
              <a:t>, or </a:t>
            </a:r>
            <a:r>
              <a:rPr lang="en-US" sz="2000" b="1" dirty="0">
                <a:solidFill>
                  <a:schemeClr val="tx1"/>
                </a:solidFill>
              </a:rPr>
              <a:t>Android Studio</a:t>
            </a:r>
            <a:r>
              <a:rPr lang="en-US" sz="2000" dirty="0">
                <a:solidFill>
                  <a:schemeClr val="tx1"/>
                </a:solidFill>
              </a:rPr>
              <a:t> can be used for mobile apps, while </a:t>
            </a:r>
            <a:r>
              <a:rPr lang="en-US" sz="2000" b="1" dirty="0">
                <a:solidFill>
                  <a:schemeClr val="tx1"/>
                </a:solidFill>
              </a:rPr>
              <a:t>HTML/CSS/JS</a:t>
            </a:r>
            <a:r>
              <a:rPr lang="en-US" sz="2000" dirty="0">
                <a:solidFill>
                  <a:schemeClr val="tx1"/>
                </a:solidFill>
              </a:rPr>
              <a:t> or frameworks like </a:t>
            </a:r>
            <a:r>
              <a:rPr lang="en-US" sz="2000" b="1" dirty="0">
                <a:solidFill>
                  <a:schemeClr val="tx1"/>
                </a:solidFill>
              </a:rPr>
              <a:t>React</a:t>
            </a:r>
            <a:r>
              <a:rPr lang="en-US" sz="2000" dirty="0">
                <a:solidFill>
                  <a:schemeClr val="tx1"/>
                </a:solidFill>
              </a:rPr>
              <a:t> can serve for web interfaces.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tx1"/>
                </a:solidFill>
              </a:rPr>
              <a:t>7. Testing and Evaluation</a:t>
            </a:r>
          </a:p>
          <a:p>
            <a:pPr algn="l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The prototype is tested on a small number of cows over a period to assess: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Sensor accuracy and reliability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Data transmission success rate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Timeliness and relevance of alerts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User interface usability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Feedback from veterinarians and farmers is used to iterate and improve the system.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marL="514350" lvl="0" indent="-514350" algn="just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</a:pPr>
            <a:endParaRPr sz="800" dirty="0">
              <a:solidFill>
                <a:schemeClr val="dk1"/>
              </a:solidFill>
            </a:endParaRPr>
          </a:p>
        </p:txBody>
      </p:sp>
      <p:pic>
        <p:nvPicPr>
          <p:cNvPr id="41" name="Google Shape;4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8280" y="0"/>
            <a:ext cx="909720" cy="93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2">
            <a:extLst>
              <a:ext uri="{FF2B5EF4-FFF2-40B4-BE49-F238E27FC236}">
                <a16:creationId xmlns:a16="http://schemas.microsoft.com/office/drawing/2014/main" id="{AEC24249-4ED5-41D0-FC0B-D222231640AA}"/>
              </a:ext>
            </a:extLst>
          </p:cNvPr>
          <p:cNvGrpSpPr/>
          <p:nvPr/>
        </p:nvGrpSpPr>
        <p:grpSpPr>
          <a:xfrm>
            <a:off x="71668" y="-24"/>
            <a:ext cx="11953686" cy="6858024"/>
            <a:chOff x="71668" y="-24"/>
            <a:chExt cx="11953686" cy="6858024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C6AA132-BF68-ADB1-9C29-43B618D322B1}"/>
                </a:ext>
              </a:extLst>
            </p:cNvPr>
            <p:cNvSpPr txBox="1">
              <a:spLocks/>
            </p:cNvSpPr>
            <p:nvPr/>
          </p:nvSpPr>
          <p:spPr>
            <a:xfrm>
              <a:off x="71668" y="-24"/>
              <a:ext cx="11953328" cy="900000"/>
            </a:xfrm>
            <a:prstGeom prst="rect">
              <a:avLst/>
            </a:prstGeom>
            <a:solidFill>
              <a:srgbClr val="002060"/>
            </a:solidFill>
            <a:ln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/>
            <a:p>
              <a:pPr lvl="0">
                <a:spcBef>
                  <a:spcPct val="0"/>
                </a:spcBef>
                <a:defRPr/>
              </a:pPr>
              <a:r>
                <a:rPr lang="en-IN" sz="2000" b="1" dirty="0" err="1">
                  <a:solidFill>
                    <a:schemeClr val="bg1"/>
                  </a:solidFill>
                  <a:latin typeface="Bahnschrift SemiBold SemiConden" pitchFamily="34" charset="0"/>
                </a:rPr>
                <a:t>Iot</a:t>
              </a:r>
              <a:r>
                <a:rPr lang="en-IN" sz="2000" b="1" dirty="0">
                  <a:solidFill>
                    <a:schemeClr val="bg1"/>
                  </a:solidFill>
                  <a:latin typeface="Bahnschrift SemiBold SemiConden" pitchFamily="34" charset="0"/>
                </a:rPr>
                <a:t> Based Cow Health Monitoring System </a:t>
              </a:r>
              <a:r>
                <a:rPr lang="en-IN" sz="2000" b="1" dirty="0">
                  <a:solidFill>
                    <a:schemeClr val="bg1"/>
                  </a:solidFill>
                </a:rPr>
                <a:t>											                                                                                                                                         </a:t>
              </a:r>
              <a:r>
                <a:rPr lang="en-IN" sz="2000" b="1" dirty="0">
                  <a:solidFill>
                    <a:schemeClr val="bg1"/>
                  </a:solidFill>
                  <a:latin typeface="Agency FB" pitchFamily="34" charset="0"/>
                </a:rPr>
                <a:t>Group -30 </a:t>
              </a:r>
              <a:endParaRPr lang="en-US" sz="2000" b="1" dirty="0">
                <a:solidFill>
                  <a:schemeClr val="bg1"/>
                </a:solidFill>
                <a:latin typeface="Arial Narrow" pitchFamily="34" charset="0"/>
                <a:ea typeface="+mj-ea"/>
                <a:cs typeface="Courier New" pitchFamily="49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7CECD9D3-EA81-51C5-39A7-338B4DBE845C}"/>
                </a:ext>
              </a:extLst>
            </p:cNvPr>
            <p:cNvSpPr txBox="1">
              <a:spLocks/>
            </p:cNvSpPr>
            <p:nvPr/>
          </p:nvSpPr>
          <p:spPr>
            <a:xfrm>
              <a:off x="72026" y="6498000"/>
              <a:ext cx="11953328" cy="360000"/>
            </a:xfrm>
            <a:prstGeom prst="rect">
              <a:avLst/>
            </a:prstGeom>
            <a:solidFill>
              <a:srgbClr val="002060"/>
            </a:solidFill>
            <a:ln cap="rnd" cmpd="sng">
              <a:solidFill>
                <a:schemeClr val="bg1"/>
              </a:solidFill>
            </a:ln>
          </p:spPr>
          <p:txBody>
            <a:bodyPr vert="horz" lIns="91440" tIns="45720" rIns="91440" bIns="45720" rtlCol="0" anchor="ctr">
              <a:normAutofit fontScale="47500" lnSpcReduction="20000"/>
            </a:bodyPr>
            <a:lstStyle/>
            <a:p>
              <a:pPr>
                <a:spcBef>
                  <a:spcPct val="0"/>
                </a:spcBef>
                <a:defRPr/>
              </a:pP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</a:rPr>
                <a:t> Dept. of ISE,SJCIT </a:t>
              </a:r>
              <a:r>
                <a:rPr lang="en-IN" sz="4400" b="1" dirty="0">
                  <a:solidFill>
                    <a:schemeClr val="bg1"/>
                  </a:solidFill>
                  <a:latin typeface="Agency FB" pitchFamily="34" charset="0"/>
                  <a:ea typeface="+mj-ea"/>
                  <a:cs typeface="+mj-cs"/>
                </a:rPr>
                <a:t>	                            			2025					           6</a:t>
              </a:r>
              <a:endParaRPr lang="en-US" sz="4200" b="1" dirty="0">
                <a:solidFill>
                  <a:schemeClr val="bg1"/>
                </a:solidFill>
                <a:latin typeface="Agency FB" pitchFamily="34" charset="0"/>
                <a:ea typeface="+mj-ea"/>
                <a:cs typeface="+mj-cs"/>
              </a:endParaRPr>
            </a:p>
          </p:txBody>
        </p:sp>
      </p:grpSp>
      <p:sp>
        <p:nvSpPr>
          <p:cNvPr id="12" name="Subtitle 2">
            <a:extLst>
              <a:ext uri="{FF2B5EF4-FFF2-40B4-BE49-F238E27FC236}">
                <a16:creationId xmlns:a16="http://schemas.microsoft.com/office/drawing/2014/main" id="{EA2FF92A-6840-EDAE-ECB0-63E0F0E7F625}"/>
              </a:ext>
            </a:extLst>
          </p:cNvPr>
          <p:cNvSpPr txBox="1">
            <a:spLocks/>
          </p:cNvSpPr>
          <p:nvPr/>
        </p:nvSpPr>
        <p:spPr>
          <a:xfrm>
            <a:off x="263352" y="1000108"/>
            <a:ext cx="11809312" cy="5237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2000" b="1" dirty="0"/>
              <a:t>8. Outcome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Real-time cow health monitoring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Early detection of diseases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Easy access for farmers via app or web</a:t>
            </a:r>
          </a:p>
          <a:p>
            <a:pPr marL="514350" indent="-514350" algn="just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5215DF-0314-AD94-A4D2-26089F268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280" y="0"/>
            <a:ext cx="909720" cy="9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6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1035</Words>
  <Application>Microsoft Office PowerPoint</Application>
  <PresentationFormat>Widescreen</PresentationFormat>
  <Paragraphs>137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Agency FB</vt:lpstr>
      <vt:lpstr>Arial</vt:lpstr>
      <vt:lpstr>Arial Narrow</vt:lpstr>
      <vt:lpstr>Arial Unicode MS</vt:lpstr>
      <vt:lpstr>Bahnschrift Light</vt:lpstr>
      <vt:lpstr>Bahnschrift SemiBold SemiConden</vt:lpstr>
      <vt:lpstr>Calibri</vt:lpstr>
      <vt:lpstr>Teko</vt:lpstr>
      <vt:lpstr>Times New Roman</vt:lpstr>
      <vt:lpstr>Wingdings</vt:lpstr>
      <vt:lpstr>Office Theme</vt:lpstr>
      <vt:lpstr>Iot Based Cow Health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Based Cow Health Monitoring System</dc:title>
  <dc:creator>ISE-ITLAB-12</dc:creator>
  <cp:lastModifiedBy>Prathap Reddy</cp:lastModifiedBy>
  <cp:revision>9</cp:revision>
  <dcterms:modified xsi:type="dcterms:W3CDTF">2025-06-02T06:32:49Z</dcterms:modified>
</cp:coreProperties>
</file>