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307" r:id="rId4"/>
    <p:sldId id="308" r:id="rId5"/>
    <p:sldId id="309" r:id="rId6"/>
    <p:sldId id="299" r:id="rId7"/>
    <p:sldId id="300" r:id="rId8"/>
    <p:sldId id="301" r:id="rId9"/>
    <p:sldId id="302" r:id="rId10"/>
    <p:sldId id="303" r:id="rId11"/>
    <p:sldId id="270" r:id="rId12"/>
  </p:sldIdLst>
  <p:sldSz cx="9144000" cy="5143500" type="screen16x9"/>
  <p:notesSz cx="6858000" cy="9144000"/>
  <p:embeddedFontLst>
    <p:embeddedFont>
      <p:font typeface="Anton" pitchFamily="2" charset="0"/>
      <p:regular r:id="rId14"/>
    </p:embeddedFont>
    <p:embeddedFont>
      <p:font typeface="Assistant" pitchFamily="2" charset="-79"/>
      <p:regular r:id="rId15"/>
      <p:bold r:id="rId16"/>
    </p:embeddedFont>
    <p:embeddedFont>
      <p:font typeface="Bahnschrift SemiBold Condensed" panose="020B0502040204020203" pitchFamily="34" charset="0"/>
      <p:bold r:id="rId17"/>
    </p:embeddedFont>
    <p:embeddedFont>
      <p:font typeface="Bebas Neue" panose="020B0606020202050201" pitchFamily="3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Segoe UI Historic" panose="020B0502040204020203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6F3D40-FBD4-4A3C-8392-C6F7F2802D79}">
  <a:tblStyle styleId="{056F3D40-FBD4-4A3C-8392-C6F7F2802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746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63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93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800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da548fbcb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da548fbcb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 rot="10800000" flipH="1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6" name="Google Shape;66;p4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19989" y="4847659"/>
            <a:ext cx="1472837" cy="118070"/>
            <a:chOff x="360600" y="4817825"/>
            <a:chExt cx="2219800" cy="125700"/>
          </a:xfrm>
        </p:grpSpPr>
        <p:sp>
          <p:nvSpPr>
            <p:cNvPr id="69" name="Google Shape;69;p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8639075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30908" y="280112"/>
            <a:ext cx="518965" cy="518597"/>
            <a:chOff x="3285550" y="1349075"/>
            <a:chExt cx="496475" cy="496075"/>
          </a:xfrm>
        </p:grpSpPr>
        <p:sp>
          <p:nvSpPr>
            <p:cNvPr id="82" name="Google Shape;82;p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93975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 rot="10800000" flipH="1">
            <a:off x="-9" y="-33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626025" y="325800"/>
            <a:ext cx="272700" cy="2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>
            <a:off x="442586" y="719971"/>
            <a:ext cx="478552" cy="478216"/>
            <a:chOff x="3285550" y="1349075"/>
            <a:chExt cx="496475" cy="496075"/>
          </a:xfrm>
        </p:grpSpPr>
        <p:sp>
          <p:nvSpPr>
            <p:cNvPr id="152" name="Google Shape;152;p6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6"/>
          <p:cNvSpPr/>
          <p:nvPr/>
        </p:nvSpPr>
        <p:spPr>
          <a:xfrm rot="10800000" flipH="1">
            <a:off x="0" y="4902877"/>
            <a:ext cx="2737125" cy="240623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>
            <a:alphaModFix/>
          </a:blip>
          <a:srcRect l="4677" r="4677"/>
          <a:stretch/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28"/>
          <p:cNvSpPr txBox="1">
            <a:spLocks noGrp="1"/>
          </p:cNvSpPr>
          <p:nvPr>
            <p:ph type="ctrTitle"/>
          </p:nvPr>
        </p:nvSpPr>
        <p:spPr>
          <a:xfrm>
            <a:off x="3562116" y="1315003"/>
            <a:ext cx="5396949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400" dirty="0"/>
              <a:t>LIBRARY MANAGEMENT SYSTEM..</a:t>
            </a:r>
            <a:br>
              <a:rPr lang="en-US" sz="5400" b="1" dirty="0"/>
            </a:b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95" y="3881207"/>
            <a:ext cx="4911060" cy="6340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3" y="765431"/>
            <a:ext cx="7704000" cy="47820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3" y="429709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Library Management System improves user experience, saves staff time, and  improve overall management by improving book usage and increasing member engagement.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176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2"/>
          <p:cNvSpPr txBox="1">
            <a:spLocks noGrp="1"/>
          </p:cNvSpPr>
          <p:nvPr>
            <p:ph type="title"/>
          </p:nvPr>
        </p:nvSpPr>
        <p:spPr>
          <a:xfrm>
            <a:off x="729465" y="1403600"/>
            <a:ext cx="7903154" cy="11189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Bahnschrift SemiBold Condensed" panose="020B0502040204020203" pitchFamily="34" charset="0"/>
              </a:rPr>
              <a:t>THANK YOU!</a:t>
            </a:r>
            <a:endParaRPr sz="80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1664" name="Google Shape;1664;p42"/>
          <p:cNvGrpSpPr/>
          <p:nvPr/>
        </p:nvGrpSpPr>
        <p:grpSpPr>
          <a:xfrm>
            <a:off x="3424252" y="3505124"/>
            <a:ext cx="2317657" cy="1112340"/>
            <a:chOff x="3498501" y="2991448"/>
            <a:chExt cx="2317657" cy="1112340"/>
          </a:xfrm>
        </p:grpSpPr>
        <p:sp>
          <p:nvSpPr>
            <p:cNvPr id="1665" name="Google Shape;1665;p42"/>
            <p:cNvSpPr/>
            <p:nvPr/>
          </p:nvSpPr>
          <p:spPr>
            <a:xfrm>
              <a:off x="3548907" y="3315105"/>
              <a:ext cx="2227341" cy="787092"/>
            </a:xfrm>
            <a:custGeom>
              <a:avLst/>
              <a:gdLst/>
              <a:ahLst/>
              <a:cxnLst/>
              <a:rect l="l" t="t" r="r" b="b"/>
              <a:pathLst>
                <a:path w="106317" h="37570" extrusionOk="0">
                  <a:moveTo>
                    <a:pt x="104412" y="0"/>
                  </a:moveTo>
                  <a:lnTo>
                    <a:pt x="44562" y="10326"/>
                  </a:lnTo>
                  <a:lnTo>
                    <a:pt x="25" y="1153"/>
                  </a:lnTo>
                  <a:lnTo>
                    <a:pt x="0" y="13659"/>
                  </a:lnTo>
                  <a:lnTo>
                    <a:pt x="35013" y="37569"/>
                  </a:lnTo>
                  <a:lnTo>
                    <a:pt x="106317" y="15739"/>
                  </a:lnTo>
                  <a:cubicBezTo>
                    <a:pt x="106317" y="15739"/>
                    <a:pt x="101003" y="11128"/>
                    <a:pt x="104412" y="0"/>
                  </a:cubicBez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498501" y="2991448"/>
              <a:ext cx="2317657" cy="1112340"/>
            </a:xfrm>
            <a:custGeom>
              <a:avLst/>
              <a:gdLst/>
              <a:ahLst/>
              <a:cxnLst/>
              <a:rect l="l" t="t" r="r" b="b"/>
              <a:pathLst>
                <a:path w="110628" h="53095" extrusionOk="0">
                  <a:moveTo>
                    <a:pt x="67744" y="0"/>
                  </a:moveTo>
                  <a:cubicBezTo>
                    <a:pt x="67142" y="0"/>
                    <a:pt x="66538" y="63"/>
                    <a:pt x="65941" y="186"/>
                  </a:cubicBezTo>
                  <a:lnTo>
                    <a:pt x="4512" y="13469"/>
                  </a:lnTo>
                  <a:cubicBezTo>
                    <a:pt x="1855" y="14046"/>
                    <a:pt x="0" y="16452"/>
                    <a:pt x="101" y="19158"/>
                  </a:cubicBezTo>
                  <a:lnTo>
                    <a:pt x="351" y="26477"/>
                  </a:lnTo>
                  <a:cubicBezTo>
                    <a:pt x="401" y="28381"/>
                    <a:pt x="1404" y="30136"/>
                    <a:pt x="3008" y="31163"/>
                  </a:cubicBezTo>
                  <a:lnTo>
                    <a:pt x="36467" y="52617"/>
                  </a:lnTo>
                  <a:cubicBezTo>
                    <a:pt x="36948" y="52933"/>
                    <a:pt x="37507" y="53094"/>
                    <a:pt x="38063" y="53094"/>
                  </a:cubicBezTo>
                  <a:cubicBezTo>
                    <a:pt x="38346" y="53094"/>
                    <a:pt x="38627" y="53053"/>
                    <a:pt x="38898" y="52968"/>
                  </a:cubicBezTo>
                  <a:lnTo>
                    <a:pt x="109775" y="32091"/>
                  </a:lnTo>
                  <a:cubicBezTo>
                    <a:pt x="110302" y="31940"/>
                    <a:pt x="110627" y="31464"/>
                    <a:pt x="110602" y="30938"/>
                  </a:cubicBezTo>
                  <a:cubicBezTo>
                    <a:pt x="110560" y="30414"/>
                    <a:pt x="110115" y="30012"/>
                    <a:pt x="109619" y="30012"/>
                  </a:cubicBezTo>
                  <a:cubicBezTo>
                    <a:pt x="109522" y="30012"/>
                    <a:pt x="109423" y="30028"/>
                    <a:pt x="109324" y="30061"/>
                  </a:cubicBezTo>
                  <a:lnTo>
                    <a:pt x="38196" y="50888"/>
                  </a:lnTo>
                  <a:cubicBezTo>
                    <a:pt x="38052" y="50928"/>
                    <a:pt x="37903" y="50947"/>
                    <a:pt x="37754" y="50947"/>
                  </a:cubicBezTo>
                  <a:cubicBezTo>
                    <a:pt x="37435" y="50947"/>
                    <a:pt x="37116" y="50858"/>
                    <a:pt x="36843" y="50687"/>
                  </a:cubicBezTo>
                  <a:lnTo>
                    <a:pt x="4963" y="30487"/>
                  </a:lnTo>
                  <a:cubicBezTo>
                    <a:pt x="3659" y="29660"/>
                    <a:pt x="2857" y="28256"/>
                    <a:pt x="2832" y="26702"/>
                  </a:cubicBezTo>
                  <a:lnTo>
                    <a:pt x="2682" y="20161"/>
                  </a:lnTo>
                  <a:cubicBezTo>
                    <a:pt x="2644" y="18783"/>
                    <a:pt x="3772" y="17789"/>
                    <a:pt x="5006" y="17789"/>
                  </a:cubicBezTo>
                  <a:cubicBezTo>
                    <a:pt x="5410" y="17789"/>
                    <a:pt x="5826" y="17896"/>
                    <a:pt x="6216" y="18131"/>
                  </a:cubicBezTo>
                  <a:lnTo>
                    <a:pt x="34662" y="35449"/>
                  </a:lnTo>
                  <a:cubicBezTo>
                    <a:pt x="35503" y="35954"/>
                    <a:pt x="36446" y="36221"/>
                    <a:pt x="37400" y="36221"/>
                  </a:cubicBezTo>
                  <a:cubicBezTo>
                    <a:pt x="37867" y="36221"/>
                    <a:pt x="38336" y="36157"/>
                    <a:pt x="38798" y="36026"/>
                  </a:cubicBezTo>
                  <a:lnTo>
                    <a:pt x="106567" y="16627"/>
                  </a:lnTo>
                  <a:cubicBezTo>
                    <a:pt x="108021" y="16226"/>
                    <a:pt x="108096" y="14196"/>
                    <a:pt x="106668" y="13670"/>
                  </a:cubicBezTo>
                  <a:lnTo>
                    <a:pt x="70652" y="512"/>
                  </a:lnTo>
                  <a:cubicBezTo>
                    <a:pt x="69717" y="169"/>
                    <a:pt x="68734" y="0"/>
                    <a:pt x="67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2"/>
          <p:cNvGrpSpPr/>
          <p:nvPr/>
        </p:nvGrpSpPr>
        <p:grpSpPr>
          <a:xfrm>
            <a:off x="2195415" y="3127958"/>
            <a:ext cx="2317678" cy="1112571"/>
            <a:chOff x="3327843" y="2634167"/>
            <a:chExt cx="2317678" cy="1112571"/>
          </a:xfrm>
        </p:grpSpPr>
        <p:sp>
          <p:nvSpPr>
            <p:cNvPr id="1668" name="Google Shape;1668;p42"/>
            <p:cNvSpPr/>
            <p:nvPr/>
          </p:nvSpPr>
          <p:spPr>
            <a:xfrm>
              <a:off x="3368276" y="2958054"/>
              <a:ext cx="2226838" cy="787091"/>
            </a:xfrm>
            <a:custGeom>
              <a:avLst/>
              <a:gdLst/>
              <a:ahLst/>
              <a:cxnLst/>
              <a:rect l="l" t="t" r="r" b="b"/>
              <a:pathLst>
                <a:path w="106293" h="375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5289" y="11128"/>
                    <a:pt x="1" y="15740"/>
                    <a:pt x="1" y="15740"/>
                  </a:cubicBezTo>
                  <a:lnTo>
                    <a:pt x="71279" y="37569"/>
                  </a:lnTo>
                  <a:lnTo>
                    <a:pt x="106292" y="13660"/>
                  </a:lnTo>
                  <a:lnTo>
                    <a:pt x="106292" y="1128"/>
                  </a:lnTo>
                  <a:lnTo>
                    <a:pt x="61755" y="10326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3327843" y="2634167"/>
              <a:ext cx="2317678" cy="1112571"/>
            </a:xfrm>
            <a:custGeom>
              <a:avLst/>
              <a:gdLst/>
              <a:ahLst/>
              <a:cxnLst/>
              <a:rect l="l" t="t" r="r" b="b"/>
              <a:pathLst>
                <a:path w="110629" h="53106" extrusionOk="0">
                  <a:moveTo>
                    <a:pt x="42907" y="1"/>
                  </a:moveTo>
                  <a:cubicBezTo>
                    <a:pt x="41912" y="1"/>
                    <a:pt x="40915" y="179"/>
                    <a:pt x="39976" y="523"/>
                  </a:cubicBezTo>
                  <a:lnTo>
                    <a:pt x="3961" y="13681"/>
                  </a:lnTo>
                  <a:cubicBezTo>
                    <a:pt x="2532" y="14182"/>
                    <a:pt x="2607" y="16212"/>
                    <a:pt x="4061" y="16638"/>
                  </a:cubicBezTo>
                  <a:lnTo>
                    <a:pt x="71831" y="36012"/>
                  </a:lnTo>
                  <a:cubicBezTo>
                    <a:pt x="72305" y="36147"/>
                    <a:pt x="72789" y="36214"/>
                    <a:pt x="73269" y="36214"/>
                  </a:cubicBezTo>
                  <a:cubicBezTo>
                    <a:pt x="74208" y="36214"/>
                    <a:pt x="75137" y="35958"/>
                    <a:pt x="75966" y="35460"/>
                  </a:cubicBezTo>
                  <a:lnTo>
                    <a:pt x="104438" y="18142"/>
                  </a:lnTo>
                  <a:cubicBezTo>
                    <a:pt x="104821" y="17907"/>
                    <a:pt x="105232" y="17800"/>
                    <a:pt x="105633" y="17800"/>
                  </a:cubicBezTo>
                  <a:cubicBezTo>
                    <a:pt x="106856" y="17800"/>
                    <a:pt x="107984" y="18794"/>
                    <a:pt x="107946" y="20172"/>
                  </a:cubicBezTo>
                  <a:lnTo>
                    <a:pt x="107796" y="26714"/>
                  </a:lnTo>
                  <a:cubicBezTo>
                    <a:pt x="107771" y="28267"/>
                    <a:pt x="106969" y="29671"/>
                    <a:pt x="105666" y="30498"/>
                  </a:cubicBezTo>
                  <a:lnTo>
                    <a:pt x="73786" y="50699"/>
                  </a:lnTo>
                  <a:cubicBezTo>
                    <a:pt x="73513" y="50869"/>
                    <a:pt x="73205" y="50959"/>
                    <a:pt x="72885" y="50959"/>
                  </a:cubicBezTo>
                  <a:cubicBezTo>
                    <a:pt x="72736" y="50959"/>
                    <a:pt x="72584" y="50939"/>
                    <a:pt x="72432" y="50899"/>
                  </a:cubicBezTo>
                  <a:lnTo>
                    <a:pt x="1304" y="30047"/>
                  </a:lnTo>
                  <a:cubicBezTo>
                    <a:pt x="1215" y="30021"/>
                    <a:pt x="1126" y="30009"/>
                    <a:pt x="1038" y="30009"/>
                  </a:cubicBezTo>
                  <a:cubicBezTo>
                    <a:pt x="531" y="30009"/>
                    <a:pt x="72" y="30415"/>
                    <a:pt x="51" y="30949"/>
                  </a:cubicBezTo>
                  <a:cubicBezTo>
                    <a:pt x="1" y="31475"/>
                    <a:pt x="352" y="31952"/>
                    <a:pt x="853" y="32102"/>
                  </a:cubicBezTo>
                  <a:lnTo>
                    <a:pt x="71731" y="52979"/>
                  </a:lnTo>
                  <a:cubicBezTo>
                    <a:pt x="72009" y="53064"/>
                    <a:pt x="72294" y="53106"/>
                    <a:pt x="72576" y="53106"/>
                  </a:cubicBezTo>
                  <a:cubicBezTo>
                    <a:pt x="73132" y="53106"/>
                    <a:pt x="73680" y="52944"/>
                    <a:pt x="74162" y="52628"/>
                  </a:cubicBezTo>
                  <a:lnTo>
                    <a:pt x="107621" y="31175"/>
                  </a:lnTo>
                  <a:cubicBezTo>
                    <a:pt x="109225" y="30122"/>
                    <a:pt x="110227" y="28368"/>
                    <a:pt x="110302" y="26463"/>
                  </a:cubicBezTo>
                  <a:lnTo>
                    <a:pt x="110553" y="19170"/>
                  </a:lnTo>
                  <a:cubicBezTo>
                    <a:pt x="110628" y="16463"/>
                    <a:pt x="108773" y="14057"/>
                    <a:pt x="106117" y="13480"/>
                  </a:cubicBezTo>
                  <a:lnTo>
                    <a:pt x="44688" y="197"/>
                  </a:lnTo>
                  <a:cubicBezTo>
                    <a:pt x="44104" y="65"/>
                    <a:pt x="43506" y="1"/>
                    <a:pt x="4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2"/>
          <p:cNvGrpSpPr/>
          <p:nvPr/>
        </p:nvGrpSpPr>
        <p:grpSpPr>
          <a:xfrm>
            <a:off x="4483699" y="3054385"/>
            <a:ext cx="2317657" cy="1112571"/>
            <a:chOff x="3498501" y="2080752"/>
            <a:chExt cx="2317657" cy="1112571"/>
          </a:xfrm>
        </p:grpSpPr>
        <p:sp>
          <p:nvSpPr>
            <p:cNvPr id="1671" name="Google Shape;1671;p42"/>
            <p:cNvSpPr/>
            <p:nvPr/>
          </p:nvSpPr>
          <p:spPr>
            <a:xfrm>
              <a:off x="3548907" y="2404639"/>
              <a:ext cx="2227341" cy="787092"/>
            </a:xfrm>
            <a:custGeom>
              <a:avLst/>
              <a:gdLst/>
              <a:ahLst/>
              <a:cxnLst/>
              <a:rect l="l" t="t" r="r" b="b"/>
              <a:pathLst>
                <a:path w="106317" h="37570" extrusionOk="0">
                  <a:moveTo>
                    <a:pt x="104412" y="0"/>
                  </a:moveTo>
                  <a:lnTo>
                    <a:pt x="44562" y="10326"/>
                  </a:lnTo>
                  <a:lnTo>
                    <a:pt x="25" y="1153"/>
                  </a:lnTo>
                  <a:lnTo>
                    <a:pt x="0" y="13659"/>
                  </a:lnTo>
                  <a:lnTo>
                    <a:pt x="35013" y="37569"/>
                  </a:lnTo>
                  <a:lnTo>
                    <a:pt x="106317" y="15740"/>
                  </a:lnTo>
                  <a:cubicBezTo>
                    <a:pt x="106317" y="15740"/>
                    <a:pt x="101003" y="11128"/>
                    <a:pt x="104412" y="0"/>
                  </a:cubicBez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498501" y="2080752"/>
              <a:ext cx="2317657" cy="1112571"/>
            </a:xfrm>
            <a:custGeom>
              <a:avLst/>
              <a:gdLst/>
              <a:ahLst/>
              <a:cxnLst/>
              <a:rect l="l" t="t" r="r" b="b"/>
              <a:pathLst>
                <a:path w="110628" h="53106" extrusionOk="0">
                  <a:moveTo>
                    <a:pt x="67733" y="0"/>
                  </a:moveTo>
                  <a:cubicBezTo>
                    <a:pt x="67135" y="0"/>
                    <a:pt x="66534" y="65"/>
                    <a:pt x="65941" y="197"/>
                  </a:cubicBezTo>
                  <a:lnTo>
                    <a:pt x="4512" y="13480"/>
                  </a:lnTo>
                  <a:cubicBezTo>
                    <a:pt x="1855" y="14057"/>
                    <a:pt x="0" y="16463"/>
                    <a:pt x="101" y="19169"/>
                  </a:cubicBezTo>
                  <a:lnTo>
                    <a:pt x="351" y="26463"/>
                  </a:lnTo>
                  <a:cubicBezTo>
                    <a:pt x="401" y="28367"/>
                    <a:pt x="1404" y="30122"/>
                    <a:pt x="3008" y="31175"/>
                  </a:cubicBezTo>
                  <a:lnTo>
                    <a:pt x="36467" y="52628"/>
                  </a:lnTo>
                  <a:cubicBezTo>
                    <a:pt x="36948" y="52944"/>
                    <a:pt x="37507" y="53105"/>
                    <a:pt x="38063" y="53105"/>
                  </a:cubicBezTo>
                  <a:cubicBezTo>
                    <a:pt x="38346" y="53105"/>
                    <a:pt x="38627" y="53064"/>
                    <a:pt x="38898" y="52979"/>
                  </a:cubicBezTo>
                  <a:lnTo>
                    <a:pt x="109775" y="32102"/>
                  </a:lnTo>
                  <a:cubicBezTo>
                    <a:pt x="110302" y="31951"/>
                    <a:pt x="110627" y="31475"/>
                    <a:pt x="110602" y="30949"/>
                  </a:cubicBezTo>
                  <a:cubicBezTo>
                    <a:pt x="110560" y="30415"/>
                    <a:pt x="110098" y="30009"/>
                    <a:pt x="109591" y="30009"/>
                  </a:cubicBezTo>
                  <a:cubicBezTo>
                    <a:pt x="109503" y="30009"/>
                    <a:pt x="109413" y="30021"/>
                    <a:pt x="109324" y="30047"/>
                  </a:cubicBezTo>
                  <a:lnTo>
                    <a:pt x="38196" y="50899"/>
                  </a:lnTo>
                  <a:cubicBezTo>
                    <a:pt x="38052" y="50939"/>
                    <a:pt x="37903" y="50958"/>
                    <a:pt x="37754" y="50958"/>
                  </a:cubicBezTo>
                  <a:cubicBezTo>
                    <a:pt x="37435" y="50958"/>
                    <a:pt x="37116" y="50869"/>
                    <a:pt x="36843" y="50698"/>
                  </a:cubicBezTo>
                  <a:lnTo>
                    <a:pt x="4963" y="30498"/>
                  </a:lnTo>
                  <a:cubicBezTo>
                    <a:pt x="3659" y="29671"/>
                    <a:pt x="2857" y="28267"/>
                    <a:pt x="2832" y="26713"/>
                  </a:cubicBezTo>
                  <a:lnTo>
                    <a:pt x="2682" y="20172"/>
                  </a:lnTo>
                  <a:cubicBezTo>
                    <a:pt x="2644" y="18794"/>
                    <a:pt x="3772" y="17800"/>
                    <a:pt x="5006" y="17800"/>
                  </a:cubicBezTo>
                  <a:cubicBezTo>
                    <a:pt x="5410" y="17800"/>
                    <a:pt x="5826" y="17907"/>
                    <a:pt x="6216" y="18142"/>
                  </a:cubicBezTo>
                  <a:lnTo>
                    <a:pt x="34662" y="35460"/>
                  </a:lnTo>
                  <a:cubicBezTo>
                    <a:pt x="35492" y="35958"/>
                    <a:pt x="36420" y="36214"/>
                    <a:pt x="37360" y="36214"/>
                  </a:cubicBezTo>
                  <a:cubicBezTo>
                    <a:pt x="37840" y="36214"/>
                    <a:pt x="38323" y="36147"/>
                    <a:pt x="38798" y="36012"/>
                  </a:cubicBezTo>
                  <a:lnTo>
                    <a:pt x="106567" y="16638"/>
                  </a:lnTo>
                  <a:cubicBezTo>
                    <a:pt x="108021" y="16237"/>
                    <a:pt x="108096" y="14182"/>
                    <a:pt x="106668" y="13681"/>
                  </a:cubicBezTo>
                  <a:lnTo>
                    <a:pt x="70652" y="523"/>
                  </a:lnTo>
                  <a:cubicBezTo>
                    <a:pt x="69714" y="179"/>
                    <a:pt x="68726" y="0"/>
                    <a:pt x="67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2"/>
          <p:cNvGrpSpPr/>
          <p:nvPr/>
        </p:nvGrpSpPr>
        <p:grpSpPr>
          <a:xfrm>
            <a:off x="3449041" y="2801117"/>
            <a:ext cx="2170127" cy="850717"/>
            <a:chOff x="3391384" y="1650774"/>
            <a:chExt cx="2170127" cy="850717"/>
          </a:xfrm>
        </p:grpSpPr>
        <p:sp>
          <p:nvSpPr>
            <p:cNvPr id="1674" name="Google Shape;1674;p42"/>
            <p:cNvSpPr/>
            <p:nvPr/>
          </p:nvSpPr>
          <p:spPr>
            <a:xfrm>
              <a:off x="3412397" y="1832829"/>
              <a:ext cx="847993" cy="636398"/>
            </a:xfrm>
            <a:custGeom>
              <a:avLst/>
              <a:gdLst/>
              <a:ahLst/>
              <a:cxnLst/>
              <a:rect l="l" t="t" r="r" b="b"/>
              <a:pathLst>
                <a:path w="40477" h="30377" extrusionOk="0">
                  <a:moveTo>
                    <a:pt x="927" y="1"/>
                  </a:moveTo>
                  <a:cubicBezTo>
                    <a:pt x="927" y="1"/>
                    <a:pt x="5589" y="6467"/>
                    <a:pt x="0" y="19775"/>
                  </a:cubicBezTo>
                  <a:lnTo>
                    <a:pt x="35389" y="30377"/>
                  </a:lnTo>
                  <a:lnTo>
                    <a:pt x="39850" y="25941"/>
                  </a:lnTo>
                  <a:lnTo>
                    <a:pt x="40476" y="842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DAD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3391384" y="1650774"/>
              <a:ext cx="2170127" cy="850717"/>
            </a:xfrm>
            <a:custGeom>
              <a:avLst/>
              <a:gdLst/>
              <a:ahLst/>
              <a:cxnLst/>
              <a:rect l="l" t="t" r="r" b="b"/>
              <a:pathLst>
                <a:path w="103586" h="40607" extrusionOk="0">
                  <a:moveTo>
                    <a:pt x="57029" y="1"/>
                  </a:moveTo>
                  <a:cubicBezTo>
                    <a:pt x="56392" y="1"/>
                    <a:pt x="55753" y="41"/>
                    <a:pt x="55114" y="119"/>
                  </a:cubicBezTo>
                  <a:lnTo>
                    <a:pt x="2056" y="6736"/>
                  </a:lnTo>
                  <a:cubicBezTo>
                    <a:pt x="978" y="6886"/>
                    <a:pt x="878" y="8390"/>
                    <a:pt x="1930" y="8691"/>
                  </a:cubicBezTo>
                  <a:lnTo>
                    <a:pt x="35289" y="17688"/>
                  </a:lnTo>
                  <a:cubicBezTo>
                    <a:pt x="37996" y="18415"/>
                    <a:pt x="39725" y="21047"/>
                    <a:pt x="39324" y="23829"/>
                  </a:cubicBezTo>
                  <a:lnTo>
                    <a:pt x="38021" y="32751"/>
                  </a:lnTo>
                  <a:cubicBezTo>
                    <a:pt x="37636" y="35296"/>
                    <a:pt x="35463" y="37074"/>
                    <a:pt x="33011" y="37074"/>
                  </a:cubicBezTo>
                  <a:cubicBezTo>
                    <a:pt x="32590" y="37074"/>
                    <a:pt x="32160" y="37022"/>
                    <a:pt x="31730" y="36911"/>
                  </a:cubicBezTo>
                  <a:lnTo>
                    <a:pt x="1003" y="28465"/>
                  </a:lnTo>
                  <a:cubicBezTo>
                    <a:pt x="937" y="28448"/>
                    <a:pt x="871" y="28440"/>
                    <a:pt x="806" y="28440"/>
                  </a:cubicBezTo>
                  <a:cubicBezTo>
                    <a:pt x="403" y="28440"/>
                    <a:pt x="47" y="28757"/>
                    <a:pt x="26" y="29167"/>
                  </a:cubicBezTo>
                  <a:lnTo>
                    <a:pt x="26" y="29242"/>
                  </a:lnTo>
                  <a:cubicBezTo>
                    <a:pt x="0" y="29869"/>
                    <a:pt x="402" y="30420"/>
                    <a:pt x="978" y="30571"/>
                  </a:cubicBezTo>
                  <a:lnTo>
                    <a:pt x="34236" y="40195"/>
                  </a:lnTo>
                  <a:cubicBezTo>
                    <a:pt x="35265" y="40471"/>
                    <a:pt x="36322" y="40606"/>
                    <a:pt x="37378" y="40606"/>
                  </a:cubicBezTo>
                  <a:cubicBezTo>
                    <a:pt x="38046" y="40606"/>
                    <a:pt x="38714" y="40552"/>
                    <a:pt x="39374" y="40445"/>
                  </a:cubicBezTo>
                  <a:lnTo>
                    <a:pt x="97044" y="30947"/>
                  </a:lnTo>
                  <a:cubicBezTo>
                    <a:pt x="99650" y="30520"/>
                    <a:pt x="101655" y="28415"/>
                    <a:pt x="101981" y="25809"/>
                  </a:cubicBezTo>
                  <a:lnTo>
                    <a:pt x="103510" y="13277"/>
                  </a:lnTo>
                  <a:cubicBezTo>
                    <a:pt x="103585" y="10997"/>
                    <a:pt x="102031" y="9017"/>
                    <a:pt x="99801" y="8540"/>
                  </a:cubicBezTo>
                  <a:lnTo>
                    <a:pt x="59976" y="295"/>
                  </a:lnTo>
                  <a:cubicBezTo>
                    <a:pt x="59001" y="97"/>
                    <a:pt x="58017" y="1"/>
                    <a:pt x="57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3723232" y="1799749"/>
              <a:ext cx="727761" cy="144429"/>
            </a:xfrm>
            <a:custGeom>
              <a:avLst/>
              <a:gdLst/>
              <a:ahLst/>
              <a:cxnLst/>
              <a:rect l="l" t="t" r="r" b="b"/>
              <a:pathLst>
                <a:path w="34738" h="6894" extrusionOk="0">
                  <a:moveTo>
                    <a:pt x="9374" y="1"/>
                  </a:moveTo>
                  <a:lnTo>
                    <a:pt x="276" y="703"/>
                  </a:lnTo>
                  <a:cubicBezTo>
                    <a:pt x="25" y="728"/>
                    <a:pt x="0" y="1104"/>
                    <a:pt x="251" y="1154"/>
                  </a:cubicBezTo>
                  <a:lnTo>
                    <a:pt x="24211" y="6893"/>
                  </a:lnTo>
                  <a:lnTo>
                    <a:pt x="24286" y="6893"/>
                  </a:lnTo>
                  <a:lnTo>
                    <a:pt x="34462" y="5916"/>
                  </a:lnTo>
                  <a:cubicBezTo>
                    <a:pt x="34712" y="5891"/>
                    <a:pt x="34737" y="5515"/>
                    <a:pt x="34487" y="5464"/>
                  </a:cubicBezTo>
                  <a:lnTo>
                    <a:pt x="9424" y="26"/>
                  </a:lnTo>
                  <a:cubicBezTo>
                    <a:pt x="9424" y="1"/>
                    <a:pt x="9399" y="1"/>
                    <a:pt x="9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4347165" y="2012790"/>
              <a:ext cx="1079302" cy="316492"/>
            </a:xfrm>
            <a:custGeom>
              <a:avLst/>
              <a:gdLst/>
              <a:ahLst/>
              <a:cxnLst/>
              <a:rect l="l" t="t" r="r" b="b"/>
              <a:pathLst>
                <a:path w="51518" h="15107" extrusionOk="0">
                  <a:moveTo>
                    <a:pt x="50367" y="1"/>
                  </a:moveTo>
                  <a:cubicBezTo>
                    <a:pt x="50326" y="1"/>
                    <a:pt x="50285" y="3"/>
                    <a:pt x="50244" y="7"/>
                  </a:cubicBezTo>
                  <a:lnTo>
                    <a:pt x="1948" y="6098"/>
                  </a:lnTo>
                  <a:cubicBezTo>
                    <a:pt x="1446" y="6173"/>
                    <a:pt x="1070" y="6549"/>
                    <a:pt x="1020" y="7025"/>
                  </a:cubicBezTo>
                  <a:lnTo>
                    <a:pt x="93" y="13867"/>
                  </a:lnTo>
                  <a:cubicBezTo>
                    <a:pt x="0" y="14540"/>
                    <a:pt x="509" y="15106"/>
                    <a:pt x="1143" y="15106"/>
                  </a:cubicBezTo>
                  <a:cubicBezTo>
                    <a:pt x="1193" y="15106"/>
                    <a:pt x="1244" y="15102"/>
                    <a:pt x="1296" y="15095"/>
                  </a:cubicBezTo>
                  <a:lnTo>
                    <a:pt x="49918" y="8153"/>
                  </a:lnTo>
                  <a:cubicBezTo>
                    <a:pt x="50394" y="8078"/>
                    <a:pt x="50770" y="7677"/>
                    <a:pt x="50820" y="7200"/>
                  </a:cubicBezTo>
                  <a:lnTo>
                    <a:pt x="51447" y="1185"/>
                  </a:lnTo>
                  <a:cubicBezTo>
                    <a:pt x="51517" y="549"/>
                    <a:pt x="51011" y="1"/>
                    <a:pt x="50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4296592" y="1892160"/>
              <a:ext cx="1191929" cy="158592"/>
            </a:xfrm>
            <a:custGeom>
              <a:avLst/>
              <a:gdLst/>
              <a:ahLst/>
              <a:cxnLst/>
              <a:rect l="l" t="t" r="r" b="b"/>
              <a:pathLst>
                <a:path w="56894" h="7570" extrusionOk="0">
                  <a:moveTo>
                    <a:pt x="56793" y="1"/>
                  </a:moveTo>
                  <a:lnTo>
                    <a:pt x="1" y="6793"/>
                  </a:lnTo>
                  <a:lnTo>
                    <a:pt x="101" y="7570"/>
                  </a:lnTo>
                  <a:lnTo>
                    <a:pt x="56893" y="778"/>
                  </a:lnTo>
                  <a:lnTo>
                    <a:pt x="56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9"/>
          <p:cNvSpPr txBox="1">
            <a:spLocks noGrp="1"/>
          </p:cNvSpPr>
          <p:nvPr>
            <p:ph type="title"/>
          </p:nvPr>
        </p:nvSpPr>
        <p:spPr>
          <a:xfrm>
            <a:off x="679712" y="970915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endParaRPr dirty="0"/>
          </a:p>
        </p:txBody>
      </p:sp>
      <p:sp>
        <p:nvSpPr>
          <p:cNvPr id="1105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81645" y="477755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project aims to develop an Oracle Database for a Library management system, incorporating CRUD operations, exception handling, user management, and maintenance reports.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400" dirty="0">
              <a:solidFill>
                <a:schemeClr val="dk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55" y="763136"/>
            <a:ext cx="7704000" cy="478200"/>
          </a:xfrm>
        </p:spPr>
        <p:txBody>
          <a:bodyPr/>
          <a:lstStyle/>
          <a:p>
            <a:r>
              <a:rPr lang="en-US" dirty="0"/>
              <a:t>WHAT IS ORACLE  DATA 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76" y="302485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Oracle Database is a robust, multi-model DBMS developed by Oracle Corporation, widely utilized by businesses for data management, storage,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9186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2" y="704771"/>
            <a:ext cx="7704000" cy="478200"/>
          </a:xfrm>
        </p:spPr>
        <p:txBody>
          <a:bodyPr/>
          <a:lstStyle/>
          <a:p>
            <a:r>
              <a:rPr lang="en-US" dirty="0"/>
              <a:t>USE OF ORACLE  DATA BASE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371" y="471306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ackup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Scalability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 availability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PL/SQL support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1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87" y="675587"/>
            <a:ext cx="7704000" cy="478200"/>
          </a:xfrm>
        </p:spPr>
        <p:txBody>
          <a:bodyPr/>
          <a:lstStyle/>
          <a:p>
            <a:r>
              <a:rPr lang="en-US" dirty="0"/>
              <a:t>NEEDS  OF ORACLE  DATA BASE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87" y="539400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recover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Scalability and performance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Flexibility </a:t>
            </a:r>
          </a:p>
        </p:txBody>
      </p:sp>
    </p:spTree>
    <p:extLst>
      <p:ext uri="{BB962C8B-B14F-4D97-AF65-F5344CB8AC3E}">
        <p14:creationId xmlns:p14="http://schemas.microsoft.com/office/powerpoint/2010/main" val="4291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03" y="775706"/>
            <a:ext cx="7704000" cy="478200"/>
          </a:xfrm>
        </p:spPr>
        <p:txBody>
          <a:bodyPr/>
          <a:lstStyle/>
          <a:p>
            <a:r>
              <a:rPr lang="en-US" dirty="0"/>
              <a:t>OBJECTIVES OF 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386" y="539400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Improve book cataloging, borrowing, and returning efficiency.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Provide data-driven insights to understand book circulation and user preferences.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Enhance member management and minimize manual errors in tracking book inventory to support library growth.</a:t>
            </a:r>
          </a:p>
        </p:txBody>
      </p:sp>
    </p:spTree>
    <p:extLst>
      <p:ext uri="{BB962C8B-B14F-4D97-AF65-F5344CB8AC3E}">
        <p14:creationId xmlns:p14="http://schemas.microsoft.com/office/powerpoint/2010/main" val="239839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612349"/>
            <a:ext cx="7787002" cy="611306"/>
          </a:xfrm>
        </p:spPr>
        <p:txBody>
          <a:bodyPr/>
          <a:lstStyle/>
          <a:p>
            <a:r>
              <a:rPr lang="en-US" dirty="0"/>
              <a:t>CHALLENGES FACED IN 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612349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Traditional libraries face challenges in manual cataloging and tracking, resulting in lost or misplaced books.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Inefficiency in managing member records and overdue tracking.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requirement for real-time book availability information .</a:t>
            </a:r>
          </a:p>
        </p:txBody>
      </p:sp>
    </p:spTree>
    <p:extLst>
      <p:ext uri="{BB962C8B-B14F-4D97-AF65-F5344CB8AC3E}">
        <p14:creationId xmlns:p14="http://schemas.microsoft.com/office/powerpoint/2010/main" val="18066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726" y="611319"/>
            <a:ext cx="7704000" cy="47820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984" y="447963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proposed LMS aims to streamline book cataloging, member management, and tracking of borrowed and returned books.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system offers real-time book availability, automated overdue notifications.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integration of analytics enables the assessment of book popularity and borrowing trends, thereby improving resource allocation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3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704817"/>
            <a:ext cx="7704000" cy="3416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Book Inventory Management : 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Efficiently catalog and track books, with real-time updates.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 Management : 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system involves managing member profiles, tracking borrowing history, and automating notifications.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Borrow and Return Tracking :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The system manages due dates.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Analytics and Reporting 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Provide insights on book popularity, user activity, and library usage.</a:t>
            </a:r>
          </a:p>
        </p:txBody>
      </p:sp>
    </p:spTree>
    <p:extLst>
      <p:ext uri="{BB962C8B-B14F-4D97-AF65-F5344CB8AC3E}">
        <p14:creationId xmlns:p14="http://schemas.microsoft.com/office/powerpoint/2010/main" val="1409069863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 Libraries Thesis Defense by Slidesgo</Template>
  <TotalTime>130</TotalTime>
  <Words>312</Words>
  <Application>Microsoft Office PowerPoint</Application>
  <PresentationFormat>On-screen Show (16:9)</PresentationFormat>
  <Paragraphs>36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Segoe UI</vt:lpstr>
      <vt:lpstr>Bahnschrift SemiBold Condensed</vt:lpstr>
      <vt:lpstr>Assistant</vt:lpstr>
      <vt:lpstr>Arial</vt:lpstr>
      <vt:lpstr>Anton</vt:lpstr>
      <vt:lpstr>Roboto Condensed Light</vt:lpstr>
      <vt:lpstr>Segoe UI Historic</vt:lpstr>
      <vt:lpstr>Bebas Neue</vt:lpstr>
      <vt:lpstr>Public Libraries Thesis Defense by Slidesgo</vt:lpstr>
      <vt:lpstr>LIBRARY MANAGEMENT SYSTEM.. </vt:lpstr>
      <vt:lpstr>INTRODUCTION </vt:lpstr>
      <vt:lpstr>WHAT IS ORACLE  DATA BASE</vt:lpstr>
      <vt:lpstr>USE OF ORACLE  DATA BASE </vt:lpstr>
      <vt:lpstr>NEEDS  OF ORACLE  DATA BASE </vt:lpstr>
      <vt:lpstr>OBJECTIVES OF LMS</vt:lpstr>
      <vt:lpstr>CHALLENGES FACED IN LMS</vt:lpstr>
      <vt:lpstr>PROPOSED SOLUTION</vt:lpstr>
      <vt:lpstr>KEY FEATURES </vt:lpstr>
      <vt:lpstr>Conclusion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SYSTEM.. </dc:title>
  <dc:creator>user</dc:creator>
  <cp:lastModifiedBy>DHANUSHANANDAN A M</cp:lastModifiedBy>
  <cp:revision>12</cp:revision>
  <dcterms:created xsi:type="dcterms:W3CDTF">2024-10-28T19:14:58Z</dcterms:created>
  <dcterms:modified xsi:type="dcterms:W3CDTF">2024-10-30T04:14:05Z</dcterms:modified>
</cp:coreProperties>
</file>