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4"/>
  </p:notesMasterIdLst>
  <p:sldIdLst>
    <p:sldId id="398" r:id="rId3"/>
    <p:sldId id="256" r:id="rId4"/>
    <p:sldId id="319" r:id="rId5"/>
    <p:sldId id="381" r:id="rId6"/>
    <p:sldId id="382" r:id="rId7"/>
    <p:sldId id="384" r:id="rId8"/>
    <p:sldId id="383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8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89B"/>
    <a:srgbClr val="33AAB9"/>
    <a:srgbClr val="32AABA"/>
    <a:srgbClr val="339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5487" autoAdjust="0"/>
  </p:normalViewPr>
  <p:slideViewPr>
    <p:cSldViewPr snapToGrid="0">
      <p:cViewPr varScale="1">
        <p:scale>
          <a:sx n="87" d="100"/>
          <a:sy n="87" d="100"/>
        </p:scale>
        <p:origin x="67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B8B5A-0E66-4B64-B366-CB37EBB3838B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E22AC-AFD9-4802-86DC-B63F7E0FBD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97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E22AC-AFD9-4802-86DC-B63F7E0FBD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056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E22AC-AFD9-4802-86DC-B63F7E0FBD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325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2ab47d68-e4ac-4ccf-9f4f-a38632be634c.source.default.zh-Hans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748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 = b0 + b1*x</a:t>
            </a:r>
          </a:p>
          <a:p>
            <a:r>
              <a:rPr lang="en-US" dirty="0"/>
              <a:t>Intercept  = b0</a:t>
            </a:r>
          </a:p>
          <a:p>
            <a:r>
              <a:rPr lang="en-US" dirty="0"/>
              <a:t>Slope = b1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E22AC-AFD9-4802-86DC-B63F7E0FBD4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17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47338-771C-4817-8B6B-828A83021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5D3E4D-3C47-4A73-9C7A-AF97E60EE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621E0-371E-43CB-9134-40131E4A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190F-CE35-4C0F-9233-E5AE5B7D7CB3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24C87-A0CB-43F7-ABCA-2E774038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2257CE-F93A-42B7-AF78-DD35C820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D959-CA36-451A-BE06-7572BAD3F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40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D0523-B9A4-461A-98A3-39B6D26D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B35E7-D10D-4879-87FC-F14215D2A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D3B2C-8D4D-42D2-A818-DE994874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190F-CE35-4C0F-9233-E5AE5B7D7CB3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E3B6B6-996F-4FD8-BE08-95949F3A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25A950-5991-4D6B-A387-BAB1527A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D959-CA36-451A-BE06-7572BAD3F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44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D0523-B9A4-461A-98A3-39B6D26D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B35E7-D10D-4879-87FC-F14215D2A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D3B2C-8D4D-42D2-A818-DE994874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190F-CE35-4C0F-9233-E5AE5B7D7CB3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E3B6B6-996F-4FD8-BE08-95949F3A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25A950-5991-4D6B-A387-BAB1527A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D959-CA36-451A-BE06-7572BAD3F8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666404" y="673700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313326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C3B8C-A0E7-4B8E-80D9-C8001D7A5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B55D3A-43BE-47C3-9190-FDE2635E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190F-CE35-4C0F-9233-E5AE5B7D7CB3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5D5168-5097-40BF-BAD6-7F0858B3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57C6B6-192D-498D-9EDE-713D9BA8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D959-CA36-451A-BE06-7572BAD3F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58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900456-A56E-4744-9394-38307143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190F-CE35-4C0F-9233-E5AE5B7D7CB3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3AB2E2-2414-4722-8A5B-C1DF1441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A1CBB-BFB2-465C-B0F9-CD475856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D959-CA36-451A-BE06-7572BAD3F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61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23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2024/9/14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84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2024/9/14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0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75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E0378B-088F-457B-9CDB-23FDED54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334D89-D606-4312-8196-0BC5894EB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32D4DB-E315-42C8-B487-E371F64E7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F190F-CE35-4C0F-9233-E5AE5B7D7CB3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5F442-72FA-4127-8B96-0FC5BC97F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42A0C-3520-48DB-BE66-0E29845D5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ED959-CA36-451A-BE06-7572BAD3F88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ED6B8E-52D9-4113-B08F-BB9E4FCE6E3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4" r:id="rId4"/>
    <p:sldLayoutId id="2147483655" r:id="rId5"/>
    <p:sldLayoutId id="214748366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18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.jpe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55D4DC0-EA2E-4FEF-AF6E-D5ABA86755E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312EB61F-C681-4608-AB7B-CE62A25781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8364" y="-1116312"/>
            <a:ext cx="7136561" cy="9833592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66D95B3A-606B-4D7C-B078-79505E35A09F}"/>
              </a:ext>
            </a:extLst>
          </p:cNvPr>
          <p:cNvSpPr/>
          <p:nvPr/>
        </p:nvSpPr>
        <p:spPr>
          <a:xfrm rot="16200000">
            <a:off x="7848729" y="1935856"/>
            <a:ext cx="4755127" cy="3931413"/>
          </a:xfrm>
          <a:prstGeom prst="triangle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DDA89C4-53DD-432B-A15B-69284F96930A}"/>
              </a:ext>
            </a:extLst>
          </p:cNvPr>
          <p:cNvGrpSpPr/>
          <p:nvPr/>
        </p:nvGrpSpPr>
        <p:grpSpPr>
          <a:xfrm>
            <a:off x="1053627" y="5214428"/>
            <a:ext cx="1283953" cy="1448677"/>
            <a:chOff x="1480076" y="921031"/>
            <a:chExt cx="1487976" cy="1678874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96791B8-CE2F-4FCF-8134-5DEF05F2EF2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384627" y="1016480"/>
              <a:ext cx="1678874" cy="148797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3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9600000" scaled="0"/>
            </a:gradFill>
            <a:ln w="25400">
              <a:gradFill>
                <a:gsLst>
                  <a:gs pos="0">
                    <a:srgbClr val="33789B"/>
                  </a:gs>
                  <a:gs pos="100000">
                    <a:srgbClr val="33AAB9"/>
                  </a:gs>
                </a:gsLst>
                <a:lin ang="8100000" scaled="0"/>
              </a:gradFill>
            </a:ln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E363411-2BA3-47D9-8C4E-4EBE7337237A}"/>
                </a:ext>
              </a:extLst>
            </p:cNvPr>
            <p:cNvSpPr txBox="1"/>
            <p:nvPr/>
          </p:nvSpPr>
          <p:spPr>
            <a:xfrm>
              <a:off x="1599729" y="1197311"/>
              <a:ext cx="1248671" cy="1070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b="1" dirty="0">
                  <a:gradFill>
                    <a:gsLst>
                      <a:gs pos="0">
                        <a:srgbClr val="33AAB9"/>
                      </a:gs>
                      <a:gs pos="80000">
                        <a:srgbClr val="33789B"/>
                      </a:gs>
                    </a:gsLst>
                    <a:lin ang="5400000" scaled="0"/>
                  </a:gradFill>
                  <a:effectLst>
                    <a:outerShdw blurRad="25400" dist="25400" dir="2700000" algn="tl">
                      <a:srgbClr val="000000">
                        <a:alpha val="34000"/>
                      </a:srgbClr>
                    </a:outerShdw>
                  </a:effectLst>
                  <a:cs typeface="+mn-ea"/>
                  <a:sym typeface="+mn-lt"/>
                </a:rPr>
                <a:t>2</a:t>
              </a:r>
              <a:endParaRPr lang="zh-CN" altLang="en-US" sz="5400" b="1" dirty="0">
                <a:gradFill>
                  <a:gsLst>
                    <a:gs pos="0">
                      <a:srgbClr val="33AAB9"/>
                    </a:gs>
                    <a:gs pos="80000">
                      <a:srgbClr val="33789B"/>
                    </a:gs>
                  </a:gsLst>
                  <a:lin ang="5400000" scaled="0"/>
                </a:gradFill>
                <a:effectLst>
                  <a:outerShdw blurRad="25400" dist="25400" dir="2700000" algn="tl">
                    <a:srgbClr val="000000">
                      <a:alpha val="34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6907730-7A75-45FD-A2AE-2B47BCD60520}"/>
              </a:ext>
            </a:extLst>
          </p:cNvPr>
          <p:cNvGrpSpPr/>
          <p:nvPr/>
        </p:nvGrpSpPr>
        <p:grpSpPr>
          <a:xfrm>
            <a:off x="2306434" y="5214428"/>
            <a:ext cx="1283953" cy="1448677"/>
            <a:chOff x="1480076" y="921031"/>
            <a:chExt cx="1487976" cy="1678874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EBD4F74F-5ABB-43B3-9140-D27AA54C586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384627" y="1016480"/>
              <a:ext cx="1678874" cy="148797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3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9600000" scaled="0"/>
            </a:gradFill>
            <a:ln w="25400">
              <a:gradFill>
                <a:gsLst>
                  <a:gs pos="0">
                    <a:srgbClr val="33789B"/>
                  </a:gs>
                  <a:gs pos="100000">
                    <a:srgbClr val="33AAB9"/>
                  </a:gs>
                </a:gsLst>
                <a:lin ang="8100000" scaled="0"/>
              </a:gradFill>
            </a:ln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DF54815-D37D-453E-839C-6FF6149BE602}"/>
                </a:ext>
              </a:extLst>
            </p:cNvPr>
            <p:cNvSpPr txBox="1"/>
            <p:nvPr/>
          </p:nvSpPr>
          <p:spPr>
            <a:xfrm>
              <a:off x="1599729" y="1197311"/>
              <a:ext cx="1248671" cy="1070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b="1" dirty="0">
                  <a:gradFill>
                    <a:gsLst>
                      <a:gs pos="0">
                        <a:srgbClr val="33AAB9"/>
                      </a:gs>
                      <a:gs pos="80000">
                        <a:srgbClr val="33789B"/>
                      </a:gs>
                    </a:gsLst>
                    <a:lin ang="5400000" scaled="0"/>
                  </a:gradFill>
                  <a:effectLst>
                    <a:outerShdw blurRad="25400" dist="25400" dir="2700000" algn="tl">
                      <a:srgbClr val="000000">
                        <a:alpha val="34000"/>
                      </a:srgbClr>
                    </a:outerShdw>
                  </a:effectLst>
                  <a:cs typeface="+mn-ea"/>
                  <a:sym typeface="+mn-lt"/>
                </a:rPr>
                <a:t>0</a:t>
              </a:r>
              <a:endParaRPr lang="zh-CN" altLang="en-US" sz="5400" b="1" dirty="0">
                <a:gradFill>
                  <a:gsLst>
                    <a:gs pos="0">
                      <a:srgbClr val="33AAB9"/>
                    </a:gs>
                    <a:gs pos="80000">
                      <a:srgbClr val="33789B"/>
                    </a:gs>
                  </a:gsLst>
                  <a:lin ang="5400000" scaled="0"/>
                </a:gradFill>
                <a:effectLst>
                  <a:outerShdw blurRad="25400" dist="25400" dir="2700000" algn="tl">
                    <a:srgbClr val="000000">
                      <a:alpha val="34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267BCB5-E323-4ABB-A015-A432C0290083}"/>
              </a:ext>
            </a:extLst>
          </p:cNvPr>
          <p:cNvGrpSpPr/>
          <p:nvPr/>
        </p:nvGrpSpPr>
        <p:grpSpPr>
          <a:xfrm>
            <a:off x="3559241" y="5214428"/>
            <a:ext cx="1283953" cy="1448677"/>
            <a:chOff x="1480076" y="921031"/>
            <a:chExt cx="1487976" cy="1678874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2C882016-EB18-49FC-9917-0AE46B4F8AA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384627" y="1016480"/>
              <a:ext cx="1678874" cy="148797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3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9600000" scaled="0"/>
            </a:gradFill>
            <a:ln w="25400">
              <a:gradFill>
                <a:gsLst>
                  <a:gs pos="0">
                    <a:srgbClr val="33789B"/>
                  </a:gs>
                  <a:gs pos="100000">
                    <a:srgbClr val="33AAB9"/>
                  </a:gs>
                </a:gsLst>
                <a:lin ang="8100000" scaled="0"/>
              </a:gradFill>
            </a:ln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B589D4D-2F1A-4245-836D-51A7ABE6FA33}"/>
                </a:ext>
              </a:extLst>
            </p:cNvPr>
            <p:cNvSpPr txBox="1"/>
            <p:nvPr/>
          </p:nvSpPr>
          <p:spPr>
            <a:xfrm>
              <a:off x="1599729" y="1197311"/>
              <a:ext cx="1248671" cy="1070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b="1" dirty="0">
                  <a:gradFill>
                    <a:gsLst>
                      <a:gs pos="0">
                        <a:srgbClr val="33AAB9"/>
                      </a:gs>
                      <a:gs pos="80000">
                        <a:srgbClr val="33789B"/>
                      </a:gs>
                    </a:gsLst>
                    <a:lin ang="5400000" scaled="0"/>
                  </a:gradFill>
                  <a:effectLst>
                    <a:outerShdw blurRad="25400" dist="25400" dir="2700000" algn="tl">
                      <a:srgbClr val="000000">
                        <a:alpha val="34000"/>
                      </a:srgbClr>
                    </a:outerShdw>
                  </a:effectLst>
                  <a:cs typeface="+mn-ea"/>
                  <a:sym typeface="+mn-lt"/>
                </a:rPr>
                <a:t>2</a:t>
              </a:r>
              <a:endParaRPr lang="zh-CN" altLang="en-US" sz="5400" b="1" dirty="0">
                <a:gradFill>
                  <a:gsLst>
                    <a:gs pos="0">
                      <a:srgbClr val="33AAB9"/>
                    </a:gs>
                    <a:gs pos="80000">
                      <a:srgbClr val="33789B"/>
                    </a:gs>
                  </a:gsLst>
                  <a:lin ang="5400000" scaled="0"/>
                </a:gradFill>
                <a:effectLst>
                  <a:outerShdw blurRad="25400" dist="25400" dir="2700000" algn="tl">
                    <a:srgbClr val="000000">
                      <a:alpha val="34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8A16168-39E3-4A7A-AD86-1A770282C1BD}"/>
              </a:ext>
            </a:extLst>
          </p:cNvPr>
          <p:cNvGrpSpPr/>
          <p:nvPr/>
        </p:nvGrpSpPr>
        <p:grpSpPr>
          <a:xfrm>
            <a:off x="4812047" y="5214428"/>
            <a:ext cx="1283953" cy="1448677"/>
            <a:chOff x="1480076" y="921031"/>
            <a:chExt cx="1487976" cy="1678874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066BE6B3-6949-4F30-A582-6D643A3C4D5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384627" y="1016480"/>
              <a:ext cx="1678874" cy="148797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3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9600000" scaled="0"/>
            </a:gradFill>
            <a:ln w="25400">
              <a:gradFill>
                <a:gsLst>
                  <a:gs pos="0">
                    <a:srgbClr val="33789B"/>
                  </a:gs>
                  <a:gs pos="100000">
                    <a:srgbClr val="33AAB9"/>
                  </a:gs>
                </a:gsLst>
                <a:lin ang="8100000" scaled="0"/>
              </a:gradFill>
            </a:ln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52628EF-1DC5-460A-8C7B-98FA5383F260}"/>
                </a:ext>
              </a:extLst>
            </p:cNvPr>
            <p:cNvSpPr txBox="1"/>
            <p:nvPr/>
          </p:nvSpPr>
          <p:spPr>
            <a:xfrm>
              <a:off x="1599729" y="1197311"/>
              <a:ext cx="1248671" cy="1070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b="1" dirty="0">
                  <a:gradFill>
                    <a:gsLst>
                      <a:gs pos="0">
                        <a:srgbClr val="33AAB9"/>
                      </a:gs>
                      <a:gs pos="80000">
                        <a:srgbClr val="33789B"/>
                      </a:gs>
                    </a:gsLst>
                    <a:lin ang="5400000" scaled="0"/>
                  </a:gradFill>
                  <a:effectLst>
                    <a:outerShdw blurRad="25400" dist="25400" dir="2700000" algn="tl">
                      <a:srgbClr val="000000">
                        <a:alpha val="34000"/>
                      </a:srgbClr>
                    </a:outerShdw>
                  </a:effectLst>
                  <a:cs typeface="+mn-ea"/>
                  <a:sym typeface="+mn-lt"/>
                </a:rPr>
                <a:t>4</a:t>
              </a:r>
              <a:endParaRPr lang="zh-CN" altLang="en-US" sz="5400" b="1" dirty="0">
                <a:gradFill>
                  <a:gsLst>
                    <a:gs pos="0">
                      <a:srgbClr val="33AAB9"/>
                    </a:gs>
                    <a:gs pos="80000">
                      <a:srgbClr val="33789B"/>
                    </a:gs>
                  </a:gsLst>
                  <a:lin ang="5400000" scaled="0"/>
                </a:gradFill>
                <a:effectLst>
                  <a:outerShdw blurRad="25400" dist="25400" dir="2700000" algn="tl">
                    <a:srgbClr val="000000">
                      <a:alpha val="34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4" name="文本框 30">
            <a:extLst>
              <a:ext uri="{FF2B5EF4-FFF2-40B4-BE49-F238E27FC236}">
                <a16:creationId xmlns:a16="http://schemas.microsoft.com/office/drawing/2014/main" id="{605F6A55-917F-4DDA-8873-5170BAE84089}"/>
              </a:ext>
            </a:extLst>
          </p:cNvPr>
          <p:cNvSpPr txBox="1"/>
          <p:nvPr/>
        </p:nvSpPr>
        <p:spPr>
          <a:xfrm>
            <a:off x="221355" y="1166842"/>
            <a:ext cx="60858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40000"/>
                    </a:srgbClr>
                  </a:outerShdw>
                </a:effectLst>
                <a:cs typeface="+mn-ea"/>
                <a:sym typeface="+mn-lt"/>
              </a:rPr>
              <a:t>Impact Of Internet Usage On Sleep Patterns Among Young Adults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25400" dir="2700000" algn="tl">
                  <a:srgbClr val="000000">
                    <a:alpha val="40000"/>
                  </a:srgbClr>
                </a:outerShdw>
              </a:effectLst>
              <a:cs typeface="+mn-ea"/>
              <a:sym typeface="+mn-lt"/>
            </a:endParaRPr>
          </a:p>
          <a:p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25400" dir="2700000" algn="tl">
                  <a:srgbClr val="000000">
                    <a:alpha val="40000"/>
                  </a:srgb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8645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ṣļiďe">
            <a:extLst>
              <a:ext uri="{FF2B5EF4-FFF2-40B4-BE49-F238E27FC236}">
                <a16:creationId xmlns:a16="http://schemas.microsoft.com/office/drawing/2014/main" id="{80E775C9-B173-41FA-B849-0AAA2939CF91}"/>
              </a:ext>
            </a:extLst>
          </p:cNvPr>
          <p:cNvSpPr/>
          <p:nvPr/>
        </p:nvSpPr>
        <p:spPr>
          <a:xfrm>
            <a:off x="1719385" y="-492369"/>
            <a:ext cx="8315569" cy="6857999"/>
          </a:xfrm>
          <a:custGeom>
            <a:avLst/>
            <a:gdLst>
              <a:gd name="connsiteX0" fmla="*/ 2683061 w 7598228"/>
              <a:gd name="connsiteY0" fmla="*/ 0 h 6858000"/>
              <a:gd name="connsiteX1" fmla="*/ 4915168 w 7598228"/>
              <a:gd name="connsiteY1" fmla="*/ 0 h 6858000"/>
              <a:gd name="connsiteX2" fmla="*/ 4928855 w 7598228"/>
              <a:gd name="connsiteY2" fmla="*/ 3887 h 6858000"/>
              <a:gd name="connsiteX3" fmla="*/ 7598228 w 7598228"/>
              <a:gd name="connsiteY3" fmla="*/ 3632200 h 6858000"/>
              <a:gd name="connsiteX4" fmla="*/ 5923235 w 7598228"/>
              <a:gd name="connsiteY4" fmla="*/ 6782485 h 6858000"/>
              <a:gd name="connsiteX5" fmla="*/ 5805443 w 7598228"/>
              <a:gd name="connsiteY5" fmla="*/ 6858000 h 6858000"/>
              <a:gd name="connsiteX6" fmla="*/ 1792785 w 7598228"/>
              <a:gd name="connsiteY6" fmla="*/ 6858000 h 6858000"/>
              <a:gd name="connsiteX7" fmla="*/ 1674993 w 7598228"/>
              <a:gd name="connsiteY7" fmla="*/ 6782485 h 6858000"/>
              <a:gd name="connsiteX8" fmla="*/ 0 w 7598228"/>
              <a:gd name="connsiteY8" fmla="*/ 3632200 h 6858000"/>
              <a:gd name="connsiteX9" fmla="*/ 2669374 w 7598228"/>
              <a:gd name="connsiteY9" fmla="*/ 38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98228" h="6858000">
                <a:moveTo>
                  <a:pt x="2683061" y="0"/>
                </a:moveTo>
                <a:lnTo>
                  <a:pt x="4915168" y="0"/>
                </a:lnTo>
                <a:lnTo>
                  <a:pt x="4928855" y="3887"/>
                </a:lnTo>
                <a:cubicBezTo>
                  <a:pt x="6475354" y="484898"/>
                  <a:pt x="7598228" y="1927418"/>
                  <a:pt x="7598228" y="3632200"/>
                </a:cubicBezTo>
                <a:cubicBezTo>
                  <a:pt x="7598228" y="4943571"/>
                  <a:pt x="6933806" y="6099757"/>
                  <a:pt x="5923235" y="6782485"/>
                </a:cubicBezTo>
                <a:lnTo>
                  <a:pt x="5805443" y="6858000"/>
                </a:lnTo>
                <a:lnTo>
                  <a:pt x="1792785" y="6858000"/>
                </a:lnTo>
                <a:lnTo>
                  <a:pt x="1674993" y="6782485"/>
                </a:lnTo>
                <a:cubicBezTo>
                  <a:pt x="664423" y="6099757"/>
                  <a:pt x="0" y="4943571"/>
                  <a:pt x="0" y="3632200"/>
                </a:cubicBezTo>
                <a:cubicBezTo>
                  <a:pt x="0" y="1927418"/>
                  <a:pt x="1122874" y="484898"/>
                  <a:pt x="2669374" y="3887"/>
                </a:cubicBezTo>
                <a:close/>
              </a:path>
            </a:pathLst>
          </a:custGeom>
          <a:solidFill>
            <a:schemeClr val="bg1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lnSpc>
                <a:spcPct val="127000"/>
              </a:lnSpc>
            </a:pP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63AC8691-E6DA-A62F-A251-46BC51C92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684" y="5403893"/>
            <a:ext cx="2396439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 descr="Histogram (with Normal Curve) of Time taken to fall asleep">
            <a:extLst>
              <a:ext uri="{FF2B5EF4-FFF2-40B4-BE49-F238E27FC236}">
                <a16:creationId xmlns:a16="http://schemas.microsoft.com/office/drawing/2014/main" id="{6D7E1174-7455-E080-7F3F-601984ECA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3" y="768698"/>
            <a:ext cx="7638593" cy="50923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AC2812-6B28-FC12-6381-989DA2E2B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413050"/>
              </p:ext>
            </p:extLst>
          </p:nvPr>
        </p:nvGraphicFramePr>
        <p:xfrm>
          <a:off x="7391880" y="2726369"/>
          <a:ext cx="4222603" cy="1917821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1999839">
                  <a:extLst>
                    <a:ext uri="{9D8B030D-6E8A-4147-A177-3AD203B41FA5}">
                      <a16:colId xmlns:a16="http://schemas.microsoft.com/office/drawing/2014/main" val="3072175476"/>
                    </a:ext>
                  </a:extLst>
                </a:gridCol>
                <a:gridCol w="505370">
                  <a:extLst>
                    <a:ext uri="{9D8B030D-6E8A-4147-A177-3AD203B41FA5}">
                      <a16:colId xmlns:a16="http://schemas.microsoft.com/office/drawing/2014/main" val="143869633"/>
                    </a:ext>
                  </a:extLst>
                </a:gridCol>
                <a:gridCol w="505370">
                  <a:extLst>
                    <a:ext uri="{9D8B030D-6E8A-4147-A177-3AD203B41FA5}">
                      <a16:colId xmlns:a16="http://schemas.microsoft.com/office/drawing/2014/main" val="3411149038"/>
                    </a:ext>
                  </a:extLst>
                </a:gridCol>
                <a:gridCol w="1212024">
                  <a:extLst>
                    <a:ext uri="{9D8B030D-6E8A-4147-A177-3AD203B41FA5}">
                      <a16:colId xmlns:a16="http://schemas.microsoft.com/office/drawing/2014/main" val="317806246"/>
                    </a:ext>
                  </a:extLst>
                </a:gridCol>
              </a:tblGrid>
              <a:tr h="407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1" dirty="0">
                          <a:effectLst/>
                        </a:rPr>
                        <a:t>Original Value</a:t>
                      </a:r>
                      <a:endParaRPr lang="en-US" sz="1100" b="1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1">
                          <a:effectLst/>
                        </a:rPr>
                        <a:t>Recoded</a:t>
                      </a:r>
                      <a:br>
                        <a:rPr lang="en-US" sz="950" b="1">
                          <a:effectLst/>
                        </a:rPr>
                      </a:br>
                      <a:r>
                        <a:rPr lang="en-US" sz="950" b="1">
                          <a:effectLst/>
                        </a:rPr>
                        <a:t>Value</a:t>
                      </a:r>
                      <a:endParaRPr lang="en-US" sz="11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1" dirty="0">
                          <a:effectLst/>
                        </a:rPr>
                        <a:t>Number</a:t>
                      </a:r>
                      <a:br>
                        <a:rPr lang="en-US" sz="950" b="1" dirty="0">
                          <a:effectLst/>
                        </a:rPr>
                      </a:br>
                      <a:r>
                        <a:rPr lang="en-US" sz="950" b="1" dirty="0">
                          <a:effectLst/>
                        </a:rPr>
                        <a:t>of Rows</a:t>
                      </a:r>
                      <a:endParaRPr lang="en-US" sz="1100" b="1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 anchor="b"/>
                </a:tc>
                <a:extLst>
                  <a:ext uri="{0D108BD9-81ED-4DB2-BD59-A6C34878D82A}">
                    <a16:rowId xmlns:a16="http://schemas.microsoft.com/office/drawing/2014/main" val="164609762"/>
                  </a:ext>
                </a:extLst>
              </a:tr>
              <a:tr h="2238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 Hour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14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extLst>
                  <a:ext uri="{0D108BD9-81ED-4DB2-BD59-A6C34878D82A}">
                    <a16:rowId xmlns:a16="http://schemas.microsoft.com/office/drawing/2014/main" val="2580636188"/>
                  </a:ext>
                </a:extLst>
              </a:tr>
              <a:tr h="2238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15 Minutes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extLst>
                  <a:ext uri="{0D108BD9-81ED-4DB2-BD59-A6C34878D82A}">
                    <a16:rowId xmlns:a16="http://schemas.microsoft.com/office/drawing/2014/main" val="1097181357"/>
                  </a:ext>
                </a:extLst>
              </a:tr>
              <a:tr h="2238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 Hour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extLst>
                  <a:ext uri="{0D108BD9-81ED-4DB2-BD59-A6C34878D82A}">
                    <a16:rowId xmlns:a16="http://schemas.microsoft.com/office/drawing/2014/main" val="1766873436"/>
                  </a:ext>
                </a:extLst>
              </a:tr>
              <a:tr h="2238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30 Minutes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extLst>
                  <a:ext uri="{0D108BD9-81ED-4DB2-BD59-A6C34878D82A}">
                    <a16:rowId xmlns:a16="http://schemas.microsoft.com/office/drawing/2014/main" val="1770588466"/>
                  </a:ext>
                </a:extLst>
              </a:tr>
              <a:tr h="2238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More than 3 hours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extLst>
                  <a:ext uri="{0D108BD9-81ED-4DB2-BD59-A6C34878D82A}">
                    <a16:rowId xmlns:a16="http://schemas.microsoft.com/office/drawing/2014/main" val="917398316"/>
                  </a:ext>
                </a:extLst>
              </a:tr>
              <a:tr h="19553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</a:rPr>
                        <a:t>Source data column</a:t>
                      </a:r>
                      <a:endParaRPr lang="en-US" sz="11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Time taken to fall asleep</a:t>
                      </a:r>
                      <a:endParaRPr lang="en-US" sz="1100" b="1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284"/>
                  </a:ext>
                </a:extLst>
              </a:tr>
              <a:tr h="19553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Recoded data column</a:t>
                      </a:r>
                      <a:endParaRPr lang="en-US" sz="1100" b="1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9076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3600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ṣļiďe">
            <a:extLst>
              <a:ext uri="{FF2B5EF4-FFF2-40B4-BE49-F238E27FC236}">
                <a16:creationId xmlns:a16="http://schemas.microsoft.com/office/drawing/2014/main" id="{80E775C9-B173-41FA-B849-0AAA2939CF91}"/>
              </a:ext>
            </a:extLst>
          </p:cNvPr>
          <p:cNvSpPr/>
          <p:nvPr/>
        </p:nvSpPr>
        <p:spPr>
          <a:xfrm>
            <a:off x="1719385" y="-492369"/>
            <a:ext cx="8315569" cy="6857999"/>
          </a:xfrm>
          <a:custGeom>
            <a:avLst/>
            <a:gdLst>
              <a:gd name="connsiteX0" fmla="*/ 2683061 w 7598228"/>
              <a:gd name="connsiteY0" fmla="*/ 0 h 6858000"/>
              <a:gd name="connsiteX1" fmla="*/ 4915168 w 7598228"/>
              <a:gd name="connsiteY1" fmla="*/ 0 h 6858000"/>
              <a:gd name="connsiteX2" fmla="*/ 4928855 w 7598228"/>
              <a:gd name="connsiteY2" fmla="*/ 3887 h 6858000"/>
              <a:gd name="connsiteX3" fmla="*/ 7598228 w 7598228"/>
              <a:gd name="connsiteY3" fmla="*/ 3632200 h 6858000"/>
              <a:gd name="connsiteX4" fmla="*/ 5923235 w 7598228"/>
              <a:gd name="connsiteY4" fmla="*/ 6782485 h 6858000"/>
              <a:gd name="connsiteX5" fmla="*/ 5805443 w 7598228"/>
              <a:gd name="connsiteY5" fmla="*/ 6858000 h 6858000"/>
              <a:gd name="connsiteX6" fmla="*/ 1792785 w 7598228"/>
              <a:gd name="connsiteY6" fmla="*/ 6858000 h 6858000"/>
              <a:gd name="connsiteX7" fmla="*/ 1674993 w 7598228"/>
              <a:gd name="connsiteY7" fmla="*/ 6782485 h 6858000"/>
              <a:gd name="connsiteX8" fmla="*/ 0 w 7598228"/>
              <a:gd name="connsiteY8" fmla="*/ 3632200 h 6858000"/>
              <a:gd name="connsiteX9" fmla="*/ 2669374 w 7598228"/>
              <a:gd name="connsiteY9" fmla="*/ 38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98228" h="6858000">
                <a:moveTo>
                  <a:pt x="2683061" y="0"/>
                </a:moveTo>
                <a:lnTo>
                  <a:pt x="4915168" y="0"/>
                </a:lnTo>
                <a:lnTo>
                  <a:pt x="4928855" y="3887"/>
                </a:lnTo>
                <a:cubicBezTo>
                  <a:pt x="6475354" y="484898"/>
                  <a:pt x="7598228" y="1927418"/>
                  <a:pt x="7598228" y="3632200"/>
                </a:cubicBezTo>
                <a:cubicBezTo>
                  <a:pt x="7598228" y="4943571"/>
                  <a:pt x="6933806" y="6099757"/>
                  <a:pt x="5923235" y="6782485"/>
                </a:cubicBezTo>
                <a:lnTo>
                  <a:pt x="5805443" y="6858000"/>
                </a:lnTo>
                <a:lnTo>
                  <a:pt x="1792785" y="6858000"/>
                </a:lnTo>
                <a:lnTo>
                  <a:pt x="1674993" y="6782485"/>
                </a:lnTo>
                <a:cubicBezTo>
                  <a:pt x="664423" y="6099757"/>
                  <a:pt x="0" y="4943571"/>
                  <a:pt x="0" y="3632200"/>
                </a:cubicBezTo>
                <a:cubicBezTo>
                  <a:pt x="0" y="1927418"/>
                  <a:pt x="1122874" y="484898"/>
                  <a:pt x="2669374" y="3887"/>
                </a:cubicBezTo>
                <a:close/>
              </a:path>
            </a:pathLst>
          </a:custGeom>
          <a:solidFill>
            <a:schemeClr val="bg1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lnSpc>
                <a:spcPct val="127000"/>
              </a:lnSpc>
            </a:pP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63AC8691-E6DA-A62F-A251-46BC51C92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684" y="5403893"/>
            <a:ext cx="2396439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 descr="Histogram (with Normal Curve) of Hours of sleep you get in night">
            <a:extLst>
              <a:ext uri="{FF2B5EF4-FFF2-40B4-BE49-F238E27FC236}">
                <a16:creationId xmlns:a16="http://schemas.microsoft.com/office/drawing/2014/main" id="{A79BA552-6700-83FA-7E19-8C30A4F8C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3" y="768698"/>
            <a:ext cx="7509690" cy="50064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C3E6796-4381-D440-0119-E696497F9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28630"/>
              </p:ext>
            </p:extLst>
          </p:nvPr>
        </p:nvGraphicFramePr>
        <p:xfrm>
          <a:off x="7059445" y="2630185"/>
          <a:ext cx="4779812" cy="1768345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2272058">
                  <a:extLst>
                    <a:ext uri="{9D8B030D-6E8A-4147-A177-3AD203B41FA5}">
                      <a16:colId xmlns:a16="http://schemas.microsoft.com/office/drawing/2014/main" val="842935389"/>
                    </a:ext>
                  </a:extLst>
                </a:gridCol>
                <a:gridCol w="565375">
                  <a:extLst>
                    <a:ext uri="{9D8B030D-6E8A-4147-A177-3AD203B41FA5}">
                      <a16:colId xmlns:a16="http://schemas.microsoft.com/office/drawing/2014/main" val="3462927993"/>
                    </a:ext>
                  </a:extLst>
                </a:gridCol>
                <a:gridCol w="565375">
                  <a:extLst>
                    <a:ext uri="{9D8B030D-6E8A-4147-A177-3AD203B41FA5}">
                      <a16:colId xmlns:a16="http://schemas.microsoft.com/office/drawing/2014/main" val="897564671"/>
                    </a:ext>
                  </a:extLst>
                </a:gridCol>
                <a:gridCol w="1377004">
                  <a:extLst>
                    <a:ext uri="{9D8B030D-6E8A-4147-A177-3AD203B41FA5}">
                      <a16:colId xmlns:a16="http://schemas.microsoft.com/office/drawing/2014/main" val="3678813936"/>
                    </a:ext>
                  </a:extLst>
                </a:gridCol>
              </a:tblGrid>
              <a:tr h="455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1">
                          <a:effectLst/>
                        </a:rPr>
                        <a:t>Original Value</a:t>
                      </a:r>
                      <a:endParaRPr lang="en-US" sz="11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1">
                          <a:effectLst/>
                        </a:rPr>
                        <a:t>Recoded</a:t>
                      </a:r>
                      <a:br>
                        <a:rPr lang="en-US" sz="950" b="1">
                          <a:effectLst/>
                        </a:rPr>
                      </a:br>
                      <a:r>
                        <a:rPr lang="en-US" sz="950" b="1">
                          <a:effectLst/>
                        </a:rPr>
                        <a:t>Value</a:t>
                      </a:r>
                      <a:endParaRPr lang="en-US" sz="11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1" dirty="0">
                          <a:effectLst/>
                        </a:rPr>
                        <a:t>Number</a:t>
                      </a:r>
                      <a:br>
                        <a:rPr lang="en-US" sz="950" b="1" dirty="0">
                          <a:effectLst/>
                        </a:rPr>
                      </a:br>
                      <a:r>
                        <a:rPr lang="en-US" sz="950" b="1" dirty="0">
                          <a:effectLst/>
                        </a:rPr>
                        <a:t>of Rows</a:t>
                      </a:r>
                      <a:endParaRPr lang="en-US" sz="1100" b="1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 anchor="b"/>
                </a:tc>
                <a:extLst>
                  <a:ext uri="{0D108BD9-81ED-4DB2-BD59-A6C34878D82A}">
                    <a16:rowId xmlns:a16="http://schemas.microsoft.com/office/drawing/2014/main" val="1379177835"/>
                  </a:ext>
                </a:extLst>
              </a:tr>
              <a:tr h="2187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 hours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extLst>
                  <a:ext uri="{0D108BD9-81ED-4DB2-BD59-A6C34878D82A}">
                    <a16:rowId xmlns:a16="http://schemas.microsoft.com/office/drawing/2014/main" val="1052506861"/>
                  </a:ext>
                </a:extLst>
              </a:tr>
              <a:tr h="2187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7/6hr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extLst>
                  <a:ext uri="{0D108BD9-81ED-4DB2-BD59-A6C34878D82A}">
                    <a16:rowId xmlns:a16="http://schemas.microsoft.com/office/drawing/2014/main" val="1241397372"/>
                  </a:ext>
                </a:extLst>
              </a:tr>
              <a:tr h="2187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less than 5 hours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extLst>
                  <a:ext uri="{0D108BD9-81ED-4DB2-BD59-A6C34878D82A}">
                    <a16:rowId xmlns:a16="http://schemas.microsoft.com/office/drawing/2014/main" val="1705568208"/>
                  </a:ext>
                </a:extLst>
              </a:tr>
              <a:tr h="2187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More than 5 hours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extLst>
                  <a:ext uri="{0D108BD9-81ED-4DB2-BD59-A6C34878D82A}">
                    <a16:rowId xmlns:a16="http://schemas.microsoft.com/office/drawing/2014/main" val="1754068278"/>
                  </a:ext>
                </a:extLst>
              </a:tr>
              <a:tr h="21876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</a:rPr>
                        <a:t>Source data column</a:t>
                      </a:r>
                      <a:endParaRPr lang="en-US" sz="11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</a:rPr>
                        <a:t>Hours of sleep you get</a:t>
                      </a:r>
                      <a:endParaRPr lang="en-US" sz="11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37203"/>
                  </a:ext>
                </a:extLst>
              </a:tr>
              <a:tr h="21876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</a:rPr>
                        <a:t>Recoded data column</a:t>
                      </a:r>
                      <a:endParaRPr lang="en-US" sz="11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Recoded Hours of sleep you get</a:t>
                      </a:r>
                      <a:endParaRPr lang="en-US" sz="1100" b="1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666561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C0509BFE-99CB-D247-1612-18AC6EFF2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9780" y="2355014"/>
            <a:ext cx="2147149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157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ṣļiďe">
            <a:extLst>
              <a:ext uri="{FF2B5EF4-FFF2-40B4-BE49-F238E27FC236}">
                <a16:creationId xmlns:a16="http://schemas.microsoft.com/office/drawing/2014/main" id="{80E775C9-B173-41FA-B849-0AAA2939CF91}"/>
              </a:ext>
            </a:extLst>
          </p:cNvPr>
          <p:cNvSpPr/>
          <p:nvPr/>
        </p:nvSpPr>
        <p:spPr>
          <a:xfrm>
            <a:off x="1719385" y="-492369"/>
            <a:ext cx="8315569" cy="6857999"/>
          </a:xfrm>
          <a:custGeom>
            <a:avLst/>
            <a:gdLst>
              <a:gd name="connsiteX0" fmla="*/ 2683061 w 7598228"/>
              <a:gd name="connsiteY0" fmla="*/ 0 h 6858000"/>
              <a:gd name="connsiteX1" fmla="*/ 4915168 w 7598228"/>
              <a:gd name="connsiteY1" fmla="*/ 0 h 6858000"/>
              <a:gd name="connsiteX2" fmla="*/ 4928855 w 7598228"/>
              <a:gd name="connsiteY2" fmla="*/ 3887 h 6858000"/>
              <a:gd name="connsiteX3" fmla="*/ 7598228 w 7598228"/>
              <a:gd name="connsiteY3" fmla="*/ 3632200 h 6858000"/>
              <a:gd name="connsiteX4" fmla="*/ 5923235 w 7598228"/>
              <a:gd name="connsiteY4" fmla="*/ 6782485 h 6858000"/>
              <a:gd name="connsiteX5" fmla="*/ 5805443 w 7598228"/>
              <a:gd name="connsiteY5" fmla="*/ 6858000 h 6858000"/>
              <a:gd name="connsiteX6" fmla="*/ 1792785 w 7598228"/>
              <a:gd name="connsiteY6" fmla="*/ 6858000 h 6858000"/>
              <a:gd name="connsiteX7" fmla="*/ 1674993 w 7598228"/>
              <a:gd name="connsiteY7" fmla="*/ 6782485 h 6858000"/>
              <a:gd name="connsiteX8" fmla="*/ 0 w 7598228"/>
              <a:gd name="connsiteY8" fmla="*/ 3632200 h 6858000"/>
              <a:gd name="connsiteX9" fmla="*/ 2669374 w 7598228"/>
              <a:gd name="connsiteY9" fmla="*/ 38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98228" h="6858000">
                <a:moveTo>
                  <a:pt x="2683061" y="0"/>
                </a:moveTo>
                <a:lnTo>
                  <a:pt x="4915168" y="0"/>
                </a:lnTo>
                <a:lnTo>
                  <a:pt x="4928855" y="3887"/>
                </a:lnTo>
                <a:cubicBezTo>
                  <a:pt x="6475354" y="484898"/>
                  <a:pt x="7598228" y="1927418"/>
                  <a:pt x="7598228" y="3632200"/>
                </a:cubicBezTo>
                <a:cubicBezTo>
                  <a:pt x="7598228" y="4943571"/>
                  <a:pt x="6933806" y="6099757"/>
                  <a:pt x="5923235" y="6782485"/>
                </a:cubicBezTo>
                <a:lnTo>
                  <a:pt x="5805443" y="6858000"/>
                </a:lnTo>
                <a:lnTo>
                  <a:pt x="1792785" y="6858000"/>
                </a:lnTo>
                <a:lnTo>
                  <a:pt x="1674993" y="6782485"/>
                </a:lnTo>
                <a:cubicBezTo>
                  <a:pt x="664423" y="6099757"/>
                  <a:pt x="0" y="4943571"/>
                  <a:pt x="0" y="3632200"/>
                </a:cubicBezTo>
                <a:cubicBezTo>
                  <a:pt x="0" y="1927418"/>
                  <a:pt x="1122874" y="484898"/>
                  <a:pt x="2669374" y="3887"/>
                </a:cubicBezTo>
                <a:close/>
              </a:path>
            </a:pathLst>
          </a:custGeom>
          <a:solidFill>
            <a:schemeClr val="bg1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lnSpc>
                <a:spcPct val="127000"/>
              </a:lnSpc>
            </a:pP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63AC8691-E6DA-A62F-A251-46BC51C92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684" y="5403893"/>
            <a:ext cx="2396439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0509BFE-99CB-D247-1612-18AC6EFF2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9780" y="2355014"/>
            <a:ext cx="2147149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 descr="Histogram (with Normal Curve) of Staying up to use internet">
            <a:extLst>
              <a:ext uri="{FF2B5EF4-FFF2-40B4-BE49-F238E27FC236}">
                <a16:creationId xmlns:a16="http://schemas.microsoft.com/office/drawing/2014/main" id="{5979E6D8-5A6B-4A71-CCBD-2E4511E37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" y="768698"/>
            <a:ext cx="7486529" cy="49904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4EE5CA-9917-6ABB-F0FD-6AE715D72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896987"/>
              </p:ext>
            </p:extLst>
          </p:nvPr>
        </p:nvGraphicFramePr>
        <p:xfrm>
          <a:off x="7059780" y="2583613"/>
          <a:ext cx="4650956" cy="208464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1642215">
                  <a:extLst>
                    <a:ext uri="{9D8B030D-6E8A-4147-A177-3AD203B41FA5}">
                      <a16:colId xmlns:a16="http://schemas.microsoft.com/office/drawing/2014/main" val="1618938496"/>
                    </a:ext>
                  </a:extLst>
                </a:gridCol>
                <a:gridCol w="691393">
                  <a:extLst>
                    <a:ext uri="{9D8B030D-6E8A-4147-A177-3AD203B41FA5}">
                      <a16:colId xmlns:a16="http://schemas.microsoft.com/office/drawing/2014/main" val="1932107662"/>
                    </a:ext>
                  </a:extLst>
                </a:gridCol>
                <a:gridCol w="691393">
                  <a:extLst>
                    <a:ext uri="{9D8B030D-6E8A-4147-A177-3AD203B41FA5}">
                      <a16:colId xmlns:a16="http://schemas.microsoft.com/office/drawing/2014/main" val="1981140350"/>
                    </a:ext>
                  </a:extLst>
                </a:gridCol>
                <a:gridCol w="1625955">
                  <a:extLst>
                    <a:ext uri="{9D8B030D-6E8A-4147-A177-3AD203B41FA5}">
                      <a16:colId xmlns:a16="http://schemas.microsoft.com/office/drawing/2014/main" val="2577435586"/>
                    </a:ext>
                  </a:extLst>
                </a:gridCol>
              </a:tblGrid>
              <a:tr h="5202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1">
                          <a:effectLst/>
                        </a:rPr>
                        <a:t>Original</a:t>
                      </a:r>
                      <a:br>
                        <a:rPr lang="en-US" sz="950" b="1">
                          <a:effectLst/>
                        </a:rPr>
                      </a:br>
                      <a:r>
                        <a:rPr lang="en-US" sz="950" b="1">
                          <a:effectLst/>
                        </a:rPr>
                        <a:t>Value</a:t>
                      </a:r>
                      <a:endParaRPr lang="en-US" sz="11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1" dirty="0">
                          <a:effectLst/>
                        </a:rPr>
                        <a:t>Recoded</a:t>
                      </a:r>
                      <a:br>
                        <a:rPr lang="en-US" sz="950" b="1" dirty="0">
                          <a:effectLst/>
                        </a:rPr>
                      </a:br>
                      <a:r>
                        <a:rPr lang="en-US" sz="950" b="1" dirty="0">
                          <a:effectLst/>
                        </a:rPr>
                        <a:t>Value</a:t>
                      </a:r>
                      <a:endParaRPr lang="en-US" sz="1100" b="1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1" dirty="0">
                          <a:effectLst/>
                        </a:rPr>
                        <a:t>Number</a:t>
                      </a:r>
                      <a:br>
                        <a:rPr lang="en-US" sz="950" b="1" dirty="0">
                          <a:effectLst/>
                        </a:rPr>
                      </a:br>
                      <a:r>
                        <a:rPr lang="en-US" sz="950" b="1" dirty="0">
                          <a:effectLst/>
                        </a:rPr>
                        <a:t>of Rows</a:t>
                      </a:r>
                      <a:endParaRPr lang="en-US" sz="1100" b="1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 anchor="b"/>
                </a:tc>
                <a:extLst>
                  <a:ext uri="{0D108BD9-81ED-4DB2-BD59-A6C34878D82A}">
                    <a16:rowId xmlns:a16="http://schemas.microsoft.com/office/drawing/2014/main" val="468238181"/>
                  </a:ext>
                </a:extLst>
              </a:tr>
              <a:tr h="1912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Never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extLst>
                  <a:ext uri="{0D108BD9-81ED-4DB2-BD59-A6C34878D82A}">
                    <a16:rowId xmlns:a16="http://schemas.microsoft.com/office/drawing/2014/main" val="3326100881"/>
                  </a:ext>
                </a:extLst>
              </a:tr>
              <a:tr h="1912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Often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extLst>
                  <a:ext uri="{0D108BD9-81ED-4DB2-BD59-A6C34878D82A}">
                    <a16:rowId xmlns:a16="http://schemas.microsoft.com/office/drawing/2014/main" val="1272635676"/>
                  </a:ext>
                </a:extLst>
              </a:tr>
              <a:tr h="1912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Rarely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extLst>
                  <a:ext uri="{0D108BD9-81ED-4DB2-BD59-A6C34878D82A}">
                    <a16:rowId xmlns:a16="http://schemas.microsoft.com/office/drawing/2014/main" val="3688518"/>
                  </a:ext>
                </a:extLst>
              </a:tr>
              <a:tr h="3302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Sometimes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43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extLst>
                  <a:ext uri="{0D108BD9-81ED-4DB2-BD59-A6C34878D82A}">
                    <a16:rowId xmlns:a16="http://schemas.microsoft.com/office/drawing/2014/main" val="2546664852"/>
                  </a:ext>
                </a:extLst>
              </a:tr>
              <a:tr h="33020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</a:rPr>
                        <a:t>Source data column</a:t>
                      </a:r>
                      <a:endParaRPr lang="en-US" sz="11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</a:rPr>
                        <a:t>Stay up to use internet</a:t>
                      </a:r>
                      <a:endParaRPr lang="en-US" sz="11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142147"/>
                  </a:ext>
                </a:extLst>
              </a:tr>
              <a:tr h="33020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</a:rPr>
                        <a:t>Recoded data column</a:t>
                      </a:r>
                      <a:endParaRPr lang="en-US" sz="11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Recoded Stay up to use internet</a:t>
                      </a:r>
                      <a:endParaRPr lang="en-US" sz="1100" b="1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47056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7669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ṣļiďe">
            <a:extLst>
              <a:ext uri="{FF2B5EF4-FFF2-40B4-BE49-F238E27FC236}">
                <a16:creationId xmlns:a16="http://schemas.microsoft.com/office/drawing/2014/main" id="{80E775C9-B173-41FA-B849-0AAA2939CF91}"/>
              </a:ext>
            </a:extLst>
          </p:cNvPr>
          <p:cNvSpPr/>
          <p:nvPr/>
        </p:nvSpPr>
        <p:spPr>
          <a:xfrm>
            <a:off x="1719385" y="-492369"/>
            <a:ext cx="8315569" cy="6857999"/>
          </a:xfrm>
          <a:custGeom>
            <a:avLst/>
            <a:gdLst>
              <a:gd name="connsiteX0" fmla="*/ 2683061 w 7598228"/>
              <a:gd name="connsiteY0" fmla="*/ 0 h 6858000"/>
              <a:gd name="connsiteX1" fmla="*/ 4915168 w 7598228"/>
              <a:gd name="connsiteY1" fmla="*/ 0 h 6858000"/>
              <a:gd name="connsiteX2" fmla="*/ 4928855 w 7598228"/>
              <a:gd name="connsiteY2" fmla="*/ 3887 h 6858000"/>
              <a:gd name="connsiteX3" fmla="*/ 7598228 w 7598228"/>
              <a:gd name="connsiteY3" fmla="*/ 3632200 h 6858000"/>
              <a:gd name="connsiteX4" fmla="*/ 5923235 w 7598228"/>
              <a:gd name="connsiteY4" fmla="*/ 6782485 h 6858000"/>
              <a:gd name="connsiteX5" fmla="*/ 5805443 w 7598228"/>
              <a:gd name="connsiteY5" fmla="*/ 6858000 h 6858000"/>
              <a:gd name="connsiteX6" fmla="*/ 1792785 w 7598228"/>
              <a:gd name="connsiteY6" fmla="*/ 6858000 h 6858000"/>
              <a:gd name="connsiteX7" fmla="*/ 1674993 w 7598228"/>
              <a:gd name="connsiteY7" fmla="*/ 6782485 h 6858000"/>
              <a:gd name="connsiteX8" fmla="*/ 0 w 7598228"/>
              <a:gd name="connsiteY8" fmla="*/ 3632200 h 6858000"/>
              <a:gd name="connsiteX9" fmla="*/ 2669374 w 7598228"/>
              <a:gd name="connsiteY9" fmla="*/ 38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98228" h="6858000">
                <a:moveTo>
                  <a:pt x="2683061" y="0"/>
                </a:moveTo>
                <a:lnTo>
                  <a:pt x="4915168" y="0"/>
                </a:lnTo>
                <a:lnTo>
                  <a:pt x="4928855" y="3887"/>
                </a:lnTo>
                <a:cubicBezTo>
                  <a:pt x="6475354" y="484898"/>
                  <a:pt x="7598228" y="1927418"/>
                  <a:pt x="7598228" y="3632200"/>
                </a:cubicBezTo>
                <a:cubicBezTo>
                  <a:pt x="7598228" y="4943571"/>
                  <a:pt x="6933806" y="6099757"/>
                  <a:pt x="5923235" y="6782485"/>
                </a:cubicBezTo>
                <a:lnTo>
                  <a:pt x="5805443" y="6858000"/>
                </a:lnTo>
                <a:lnTo>
                  <a:pt x="1792785" y="6858000"/>
                </a:lnTo>
                <a:lnTo>
                  <a:pt x="1674993" y="6782485"/>
                </a:lnTo>
                <a:cubicBezTo>
                  <a:pt x="664423" y="6099757"/>
                  <a:pt x="0" y="4943571"/>
                  <a:pt x="0" y="3632200"/>
                </a:cubicBezTo>
                <a:cubicBezTo>
                  <a:pt x="0" y="1927418"/>
                  <a:pt x="1122874" y="484898"/>
                  <a:pt x="2669374" y="3887"/>
                </a:cubicBezTo>
                <a:close/>
              </a:path>
            </a:pathLst>
          </a:custGeom>
          <a:solidFill>
            <a:schemeClr val="bg1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lnSpc>
                <a:spcPct val="127000"/>
              </a:lnSpc>
            </a:pP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63AC8691-E6DA-A62F-A251-46BC51C92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684" y="5403893"/>
            <a:ext cx="2396439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0509BFE-99CB-D247-1612-18AC6EFF2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9780" y="2355014"/>
            <a:ext cx="2147149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 descr="Histogram (with Normal Curve) of Experience any negative feeling">
            <a:extLst>
              <a:ext uri="{FF2B5EF4-FFF2-40B4-BE49-F238E27FC236}">
                <a16:creationId xmlns:a16="http://schemas.microsoft.com/office/drawing/2014/main" id="{C2BD7AF8-1302-6585-2209-4C3D96B93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1" y="768697"/>
            <a:ext cx="7299343" cy="486622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46BA3F-4D8B-C6BB-FBE3-F566113D7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166048"/>
              </p:ext>
            </p:extLst>
          </p:nvPr>
        </p:nvGraphicFramePr>
        <p:xfrm>
          <a:off x="6814365" y="2433500"/>
          <a:ext cx="5024892" cy="2050267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1784553">
                  <a:extLst>
                    <a:ext uri="{9D8B030D-6E8A-4147-A177-3AD203B41FA5}">
                      <a16:colId xmlns:a16="http://schemas.microsoft.com/office/drawing/2014/main" val="217919189"/>
                    </a:ext>
                  </a:extLst>
                </a:gridCol>
                <a:gridCol w="736727">
                  <a:extLst>
                    <a:ext uri="{9D8B030D-6E8A-4147-A177-3AD203B41FA5}">
                      <a16:colId xmlns:a16="http://schemas.microsoft.com/office/drawing/2014/main" val="1057248520"/>
                    </a:ext>
                  </a:extLst>
                </a:gridCol>
                <a:gridCol w="736727">
                  <a:extLst>
                    <a:ext uri="{9D8B030D-6E8A-4147-A177-3AD203B41FA5}">
                      <a16:colId xmlns:a16="http://schemas.microsoft.com/office/drawing/2014/main" val="1491462383"/>
                    </a:ext>
                  </a:extLst>
                </a:gridCol>
                <a:gridCol w="1766885">
                  <a:extLst>
                    <a:ext uri="{9D8B030D-6E8A-4147-A177-3AD203B41FA5}">
                      <a16:colId xmlns:a16="http://schemas.microsoft.com/office/drawing/2014/main" val="2482621514"/>
                    </a:ext>
                  </a:extLst>
                </a:gridCol>
              </a:tblGrid>
              <a:tr h="5116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1">
                          <a:effectLst/>
                        </a:rPr>
                        <a:t>Original</a:t>
                      </a:r>
                      <a:br>
                        <a:rPr lang="en-US" sz="950" b="1">
                          <a:effectLst/>
                        </a:rPr>
                      </a:br>
                      <a:r>
                        <a:rPr lang="en-US" sz="950" b="1">
                          <a:effectLst/>
                        </a:rPr>
                        <a:t>Value</a:t>
                      </a:r>
                      <a:endParaRPr lang="en-US" sz="11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1">
                          <a:effectLst/>
                        </a:rPr>
                        <a:t>Recoded</a:t>
                      </a:r>
                      <a:br>
                        <a:rPr lang="en-US" sz="950" b="1">
                          <a:effectLst/>
                        </a:rPr>
                      </a:br>
                      <a:r>
                        <a:rPr lang="en-US" sz="950" b="1">
                          <a:effectLst/>
                        </a:rPr>
                        <a:t>Value</a:t>
                      </a:r>
                      <a:endParaRPr lang="en-US" sz="11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1" dirty="0">
                          <a:effectLst/>
                        </a:rPr>
                        <a:t>Number</a:t>
                      </a:r>
                      <a:br>
                        <a:rPr lang="en-US" sz="950" b="1" dirty="0">
                          <a:effectLst/>
                        </a:rPr>
                      </a:br>
                      <a:r>
                        <a:rPr lang="en-US" sz="950" b="1" dirty="0">
                          <a:effectLst/>
                        </a:rPr>
                        <a:t>of Rows</a:t>
                      </a:r>
                      <a:endParaRPr lang="en-US" sz="1100" b="1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 anchor="b"/>
                </a:tc>
                <a:extLst>
                  <a:ext uri="{0D108BD9-81ED-4DB2-BD59-A6C34878D82A}">
                    <a16:rowId xmlns:a16="http://schemas.microsoft.com/office/drawing/2014/main" val="3751684611"/>
                  </a:ext>
                </a:extLst>
              </a:tr>
              <a:tr h="188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Never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extLst>
                  <a:ext uri="{0D108BD9-81ED-4DB2-BD59-A6C34878D82A}">
                    <a16:rowId xmlns:a16="http://schemas.microsoft.com/office/drawing/2014/main" val="56398908"/>
                  </a:ext>
                </a:extLst>
              </a:tr>
              <a:tr h="188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Often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extLst>
                  <a:ext uri="{0D108BD9-81ED-4DB2-BD59-A6C34878D82A}">
                    <a16:rowId xmlns:a16="http://schemas.microsoft.com/office/drawing/2014/main" val="2117790636"/>
                  </a:ext>
                </a:extLst>
              </a:tr>
              <a:tr h="188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Rarely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extLst>
                  <a:ext uri="{0D108BD9-81ED-4DB2-BD59-A6C34878D82A}">
                    <a16:rowId xmlns:a16="http://schemas.microsoft.com/office/drawing/2014/main" val="4040192782"/>
                  </a:ext>
                </a:extLst>
              </a:tr>
              <a:tr h="3247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Sometimes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extLst>
                  <a:ext uri="{0D108BD9-81ED-4DB2-BD59-A6C34878D82A}">
                    <a16:rowId xmlns:a16="http://schemas.microsoft.com/office/drawing/2014/main" val="2147943102"/>
                  </a:ext>
                </a:extLst>
              </a:tr>
              <a:tr h="32475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</a:rPr>
                        <a:t>Source data column</a:t>
                      </a:r>
                      <a:endParaRPr lang="en-US" sz="11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</a:rPr>
                        <a:t>Experience any negative feeling</a:t>
                      </a:r>
                      <a:endParaRPr lang="en-US" sz="11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216184"/>
                  </a:ext>
                </a:extLst>
              </a:tr>
              <a:tr h="32475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</a:rPr>
                        <a:t>Recoded data column</a:t>
                      </a:r>
                      <a:endParaRPr lang="en-US" sz="11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Recoded Experience any negative</a:t>
                      </a:r>
                      <a:endParaRPr lang="en-US" sz="1100" b="1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61447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7606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ṣḻïḓe">
            <a:extLst>
              <a:ext uri="{FF2B5EF4-FFF2-40B4-BE49-F238E27FC236}">
                <a16:creationId xmlns:a16="http://schemas.microsoft.com/office/drawing/2014/main" id="{77AA3003-8D05-401D-B504-AED8AADF8192}"/>
              </a:ext>
            </a:extLst>
          </p:cNvPr>
          <p:cNvSpPr/>
          <p:nvPr/>
        </p:nvSpPr>
        <p:spPr>
          <a:xfrm>
            <a:off x="567871" y="1"/>
            <a:ext cx="11043558" cy="6857999"/>
          </a:xfrm>
          <a:custGeom>
            <a:avLst/>
            <a:gdLst>
              <a:gd name="connsiteX0" fmla="*/ 1195395 w 11043558"/>
              <a:gd name="connsiteY0" fmla="*/ 0 h 6857999"/>
              <a:gd name="connsiteX1" fmla="*/ 9848163 w 11043558"/>
              <a:gd name="connsiteY1" fmla="*/ 0 h 6857999"/>
              <a:gd name="connsiteX2" fmla="*/ 9946576 w 11043558"/>
              <a:gd name="connsiteY2" fmla="*/ 125232 h 6857999"/>
              <a:gd name="connsiteX3" fmla="*/ 11043558 w 11043558"/>
              <a:gd name="connsiteY3" fmla="*/ 3429000 h 6857999"/>
              <a:gd name="connsiteX4" fmla="*/ 9946576 w 11043558"/>
              <a:gd name="connsiteY4" fmla="*/ 6732769 h 6857999"/>
              <a:gd name="connsiteX5" fmla="*/ 9848164 w 11043558"/>
              <a:gd name="connsiteY5" fmla="*/ 6857999 h 6857999"/>
              <a:gd name="connsiteX6" fmla="*/ 1195394 w 11043558"/>
              <a:gd name="connsiteY6" fmla="*/ 6857999 h 6857999"/>
              <a:gd name="connsiteX7" fmla="*/ 1096982 w 11043558"/>
              <a:gd name="connsiteY7" fmla="*/ 6732769 h 6857999"/>
              <a:gd name="connsiteX8" fmla="*/ 0 w 11043558"/>
              <a:gd name="connsiteY8" fmla="*/ 3429000 h 6857999"/>
              <a:gd name="connsiteX9" fmla="*/ 1096982 w 11043558"/>
              <a:gd name="connsiteY9" fmla="*/ 1252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43558" h="6857999">
                <a:moveTo>
                  <a:pt x="1195395" y="0"/>
                </a:moveTo>
                <a:lnTo>
                  <a:pt x="9848163" y="0"/>
                </a:lnTo>
                <a:lnTo>
                  <a:pt x="9946576" y="125232"/>
                </a:lnTo>
                <a:cubicBezTo>
                  <a:pt x="10635551" y="1046500"/>
                  <a:pt x="11043558" y="2190102"/>
                  <a:pt x="11043558" y="3429000"/>
                </a:cubicBezTo>
                <a:cubicBezTo>
                  <a:pt x="11043558" y="4667898"/>
                  <a:pt x="10635551" y="5811500"/>
                  <a:pt x="9946576" y="6732769"/>
                </a:cubicBezTo>
                <a:lnTo>
                  <a:pt x="9848164" y="6857999"/>
                </a:lnTo>
                <a:lnTo>
                  <a:pt x="1195394" y="6857999"/>
                </a:lnTo>
                <a:lnTo>
                  <a:pt x="1096982" y="6732769"/>
                </a:lnTo>
                <a:cubicBezTo>
                  <a:pt x="408007" y="5811500"/>
                  <a:pt x="0" y="4667898"/>
                  <a:pt x="0" y="3429000"/>
                </a:cubicBezTo>
                <a:cubicBezTo>
                  <a:pt x="0" y="2190102"/>
                  <a:pt x="408007" y="1046500"/>
                  <a:pt x="1096982" y="125232"/>
                </a:cubicBez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5400">
            <a:gradFill>
              <a:gsLst>
                <a:gs pos="0">
                  <a:srgbClr val="33AAB9"/>
                </a:gs>
                <a:gs pos="100000">
                  <a:srgbClr val="33789B"/>
                </a:gs>
              </a:gsLst>
              <a:lin ang="8100000" scaled="0"/>
            </a:gradFill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îṣļiďe">
            <a:extLst>
              <a:ext uri="{FF2B5EF4-FFF2-40B4-BE49-F238E27FC236}">
                <a16:creationId xmlns:a16="http://schemas.microsoft.com/office/drawing/2014/main" id="{80E775C9-B173-41FA-B849-0AAA2939CF91}"/>
              </a:ext>
            </a:extLst>
          </p:cNvPr>
          <p:cNvSpPr/>
          <p:nvPr/>
        </p:nvSpPr>
        <p:spPr>
          <a:xfrm>
            <a:off x="1117600" y="-1015999"/>
            <a:ext cx="9933354" cy="8221784"/>
          </a:xfrm>
          <a:custGeom>
            <a:avLst/>
            <a:gdLst>
              <a:gd name="connsiteX0" fmla="*/ 2683061 w 7598228"/>
              <a:gd name="connsiteY0" fmla="*/ 0 h 6858000"/>
              <a:gd name="connsiteX1" fmla="*/ 4915168 w 7598228"/>
              <a:gd name="connsiteY1" fmla="*/ 0 h 6858000"/>
              <a:gd name="connsiteX2" fmla="*/ 4928855 w 7598228"/>
              <a:gd name="connsiteY2" fmla="*/ 3887 h 6858000"/>
              <a:gd name="connsiteX3" fmla="*/ 7598228 w 7598228"/>
              <a:gd name="connsiteY3" fmla="*/ 3632200 h 6858000"/>
              <a:gd name="connsiteX4" fmla="*/ 5923235 w 7598228"/>
              <a:gd name="connsiteY4" fmla="*/ 6782485 h 6858000"/>
              <a:gd name="connsiteX5" fmla="*/ 5805443 w 7598228"/>
              <a:gd name="connsiteY5" fmla="*/ 6858000 h 6858000"/>
              <a:gd name="connsiteX6" fmla="*/ 1792785 w 7598228"/>
              <a:gd name="connsiteY6" fmla="*/ 6858000 h 6858000"/>
              <a:gd name="connsiteX7" fmla="*/ 1674993 w 7598228"/>
              <a:gd name="connsiteY7" fmla="*/ 6782485 h 6858000"/>
              <a:gd name="connsiteX8" fmla="*/ 0 w 7598228"/>
              <a:gd name="connsiteY8" fmla="*/ 3632200 h 6858000"/>
              <a:gd name="connsiteX9" fmla="*/ 2669374 w 7598228"/>
              <a:gd name="connsiteY9" fmla="*/ 38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98228" h="6858000">
                <a:moveTo>
                  <a:pt x="2683061" y="0"/>
                </a:moveTo>
                <a:lnTo>
                  <a:pt x="4915168" y="0"/>
                </a:lnTo>
                <a:lnTo>
                  <a:pt x="4928855" y="3887"/>
                </a:lnTo>
                <a:cubicBezTo>
                  <a:pt x="6475354" y="484898"/>
                  <a:pt x="7598228" y="1927418"/>
                  <a:pt x="7598228" y="3632200"/>
                </a:cubicBezTo>
                <a:cubicBezTo>
                  <a:pt x="7598228" y="4943571"/>
                  <a:pt x="6933806" y="6099757"/>
                  <a:pt x="5923235" y="6782485"/>
                </a:cubicBezTo>
                <a:lnTo>
                  <a:pt x="5805443" y="6858000"/>
                </a:lnTo>
                <a:lnTo>
                  <a:pt x="1792785" y="6858000"/>
                </a:lnTo>
                <a:lnTo>
                  <a:pt x="1674993" y="6782485"/>
                </a:lnTo>
                <a:cubicBezTo>
                  <a:pt x="664423" y="6099757"/>
                  <a:pt x="0" y="4943571"/>
                  <a:pt x="0" y="3632200"/>
                </a:cubicBezTo>
                <a:cubicBezTo>
                  <a:pt x="0" y="1927418"/>
                  <a:pt x="1122874" y="484898"/>
                  <a:pt x="2669374" y="3887"/>
                </a:cubicBezTo>
                <a:close/>
              </a:path>
            </a:pathLst>
          </a:custGeom>
          <a:solidFill>
            <a:schemeClr val="bg1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lnSpc>
                <a:spcPct val="127000"/>
              </a:lnSpc>
            </a:pP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ïṥļíḑe">
            <a:extLst>
              <a:ext uri="{FF2B5EF4-FFF2-40B4-BE49-F238E27FC236}">
                <a16:creationId xmlns:a16="http://schemas.microsoft.com/office/drawing/2014/main" id="{E20778F1-A67A-4AEB-8E73-FF152DE5F987}"/>
              </a:ext>
            </a:extLst>
          </p:cNvPr>
          <p:cNvSpPr txBox="1"/>
          <p:nvPr/>
        </p:nvSpPr>
        <p:spPr>
          <a:xfrm>
            <a:off x="2873899" y="-172545"/>
            <a:ext cx="6444201" cy="81401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7000"/>
              </a:lnSpc>
              <a:buSzPct val="25000"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Descriptive Statistic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90B6076-43CC-40BA-78DF-2C1F7A8A1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455034"/>
              </p:ext>
            </p:extLst>
          </p:nvPr>
        </p:nvGraphicFramePr>
        <p:xfrm>
          <a:off x="2183526" y="515008"/>
          <a:ext cx="7718566" cy="2786103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2163955">
                  <a:extLst>
                    <a:ext uri="{9D8B030D-6E8A-4147-A177-3AD203B41FA5}">
                      <a16:colId xmlns:a16="http://schemas.microsoft.com/office/drawing/2014/main" val="2886864156"/>
                    </a:ext>
                  </a:extLst>
                </a:gridCol>
                <a:gridCol w="606458">
                  <a:extLst>
                    <a:ext uri="{9D8B030D-6E8A-4147-A177-3AD203B41FA5}">
                      <a16:colId xmlns:a16="http://schemas.microsoft.com/office/drawing/2014/main" val="721435735"/>
                    </a:ext>
                  </a:extLst>
                </a:gridCol>
                <a:gridCol w="634025">
                  <a:extLst>
                    <a:ext uri="{9D8B030D-6E8A-4147-A177-3AD203B41FA5}">
                      <a16:colId xmlns:a16="http://schemas.microsoft.com/office/drawing/2014/main" val="3888970246"/>
                    </a:ext>
                  </a:extLst>
                </a:gridCol>
                <a:gridCol w="868339">
                  <a:extLst>
                    <a:ext uri="{9D8B030D-6E8A-4147-A177-3AD203B41FA5}">
                      <a16:colId xmlns:a16="http://schemas.microsoft.com/office/drawing/2014/main" val="2760853898"/>
                    </a:ext>
                  </a:extLst>
                </a:gridCol>
                <a:gridCol w="813207">
                  <a:extLst>
                    <a:ext uri="{9D8B030D-6E8A-4147-A177-3AD203B41FA5}">
                      <a16:colId xmlns:a16="http://schemas.microsoft.com/office/drawing/2014/main" val="4004542950"/>
                    </a:ext>
                  </a:extLst>
                </a:gridCol>
                <a:gridCol w="730507">
                  <a:extLst>
                    <a:ext uri="{9D8B030D-6E8A-4147-A177-3AD203B41FA5}">
                      <a16:colId xmlns:a16="http://schemas.microsoft.com/office/drawing/2014/main" val="3412157820"/>
                    </a:ext>
                  </a:extLst>
                </a:gridCol>
                <a:gridCol w="565109">
                  <a:extLst>
                    <a:ext uri="{9D8B030D-6E8A-4147-A177-3AD203B41FA5}">
                      <a16:colId xmlns:a16="http://schemas.microsoft.com/office/drawing/2014/main" val="4151443278"/>
                    </a:ext>
                  </a:extLst>
                </a:gridCol>
                <a:gridCol w="771857">
                  <a:extLst>
                    <a:ext uri="{9D8B030D-6E8A-4147-A177-3AD203B41FA5}">
                      <a16:colId xmlns:a16="http://schemas.microsoft.com/office/drawing/2014/main" val="4077893668"/>
                    </a:ext>
                  </a:extLst>
                </a:gridCol>
                <a:gridCol w="565109">
                  <a:extLst>
                    <a:ext uri="{9D8B030D-6E8A-4147-A177-3AD203B41FA5}">
                      <a16:colId xmlns:a16="http://schemas.microsoft.com/office/drawing/2014/main" val="1544369397"/>
                    </a:ext>
                  </a:extLst>
                </a:gridCol>
              </a:tblGrid>
              <a:tr h="26688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1">
                          <a:effectLst/>
                        </a:rPr>
                        <a:t>Variable</a:t>
                      </a:r>
                      <a:endParaRPr lang="en-US" sz="11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1" u="sng" dirty="0">
                          <a:effectLst/>
                        </a:rPr>
                        <a:t>Mean</a:t>
                      </a:r>
                      <a:endParaRPr lang="en-US" sz="1100" b="1" u="sng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1" u="sng">
                          <a:effectLst/>
                        </a:rPr>
                        <a:t>StDev</a:t>
                      </a:r>
                      <a:endParaRPr lang="en-US" sz="1100" b="1" u="sng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1" u="sng">
                          <a:effectLst/>
                        </a:rPr>
                        <a:t>Variance</a:t>
                      </a:r>
                      <a:endParaRPr lang="en-US" sz="1100" b="1" u="sng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1" u="sng">
                          <a:effectLst/>
                        </a:rPr>
                        <a:t>CoefVar</a:t>
                      </a:r>
                      <a:endParaRPr lang="en-US" sz="1100" b="1" u="sng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1" u="sng">
                          <a:effectLst/>
                        </a:rPr>
                        <a:t>Sum</a:t>
                      </a:r>
                      <a:endParaRPr lang="en-US" sz="1100" b="1" u="sng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1" u="sng">
                          <a:effectLst/>
                        </a:rPr>
                        <a:t>Q1</a:t>
                      </a:r>
                      <a:endParaRPr lang="en-US" sz="1100" b="1" u="sng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1" u="sng">
                          <a:effectLst/>
                        </a:rPr>
                        <a:t>Median</a:t>
                      </a:r>
                      <a:endParaRPr lang="en-US" sz="1100" b="1" u="sng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1" u="sng" dirty="0">
                          <a:effectLst/>
                        </a:rPr>
                        <a:t>Q3</a:t>
                      </a:r>
                      <a:endParaRPr lang="en-US" sz="1100" b="1" u="sng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 anchor="b"/>
                </a:tc>
                <a:extLst>
                  <a:ext uri="{0D108BD9-81ED-4DB2-BD59-A6C34878D82A}">
                    <a16:rowId xmlns:a16="http://schemas.microsoft.com/office/drawing/2014/main" val="3258572048"/>
                  </a:ext>
                </a:extLst>
              </a:tr>
              <a:tr h="5014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Age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2.6447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0.8116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0.6588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30.69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201.0000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2.0000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3.0000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3.0000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extLst>
                  <a:ext uri="{0D108BD9-81ED-4DB2-BD59-A6C34878D82A}">
                    <a16:rowId xmlns:a16="http://schemas.microsoft.com/office/drawing/2014/main" val="342878799"/>
                  </a:ext>
                </a:extLst>
              </a:tr>
              <a:tr h="2536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District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6.959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3.493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12.204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50.20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515.000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5.000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5.000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8.250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extLst>
                  <a:ext uri="{0D108BD9-81ED-4DB2-BD59-A6C34878D82A}">
                    <a16:rowId xmlns:a16="http://schemas.microsoft.com/office/drawing/2014/main" val="881450456"/>
                  </a:ext>
                </a:extLst>
              </a:tr>
              <a:tr h="2536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Time spent on internet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3.079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1.197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1.434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38.89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234.000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2.000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3.000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4.000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extLst>
                  <a:ext uri="{0D108BD9-81ED-4DB2-BD59-A6C34878D82A}">
                    <a16:rowId xmlns:a16="http://schemas.microsoft.com/office/drawing/2014/main" val="3342005573"/>
                  </a:ext>
                </a:extLst>
              </a:tr>
              <a:tr h="2536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Time taken to fall asleep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2.421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1.169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1.367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48.29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184.000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2.000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2.000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4.000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extLst>
                  <a:ext uri="{0D108BD9-81ED-4DB2-BD59-A6C34878D82A}">
                    <a16:rowId xmlns:a16="http://schemas.microsoft.com/office/drawing/2014/main" val="3037511938"/>
                  </a:ext>
                </a:extLst>
              </a:tr>
              <a:tr h="5014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Hours of sleep you get in night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3.171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1.269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1.610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40.02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241.000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2.250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4.000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4.000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extLst>
                  <a:ext uri="{0D108BD9-81ED-4DB2-BD59-A6C34878D82A}">
                    <a16:rowId xmlns:a16="http://schemas.microsoft.com/office/drawing/2014/main" val="1247784920"/>
                  </a:ext>
                </a:extLst>
              </a:tr>
              <a:tr h="2536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Staying up to use internet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3.197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1.033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1.067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32.31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243.000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2.000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4.000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4.000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extLst>
                  <a:ext uri="{0D108BD9-81ED-4DB2-BD59-A6C34878D82A}">
                    <a16:rowId xmlns:a16="http://schemas.microsoft.com/office/drawing/2014/main" val="3743412922"/>
                  </a:ext>
                </a:extLst>
              </a:tr>
              <a:tr h="5014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Experience any negative feeling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2.658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1.260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1.588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47.41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202.000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1.000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3.000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4.000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extLst>
                  <a:ext uri="{0D108BD9-81ED-4DB2-BD59-A6C34878D82A}">
                    <a16:rowId xmlns:a16="http://schemas.microsoft.com/office/drawing/2014/main" val="1044257537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636F35F6-CC05-8D00-5175-BB2F0AF2C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827050"/>
              </p:ext>
            </p:extLst>
          </p:nvPr>
        </p:nvGraphicFramePr>
        <p:xfrm>
          <a:off x="2183526" y="3429000"/>
          <a:ext cx="7804535" cy="2786105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4329724">
                  <a:extLst>
                    <a:ext uri="{9D8B030D-6E8A-4147-A177-3AD203B41FA5}">
                      <a16:colId xmlns:a16="http://schemas.microsoft.com/office/drawing/2014/main" val="285706313"/>
                    </a:ext>
                  </a:extLst>
                </a:gridCol>
                <a:gridCol w="1241004">
                  <a:extLst>
                    <a:ext uri="{9D8B030D-6E8A-4147-A177-3AD203B41FA5}">
                      <a16:colId xmlns:a16="http://schemas.microsoft.com/office/drawing/2014/main" val="3261290449"/>
                    </a:ext>
                  </a:extLst>
                </a:gridCol>
                <a:gridCol w="2233807">
                  <a:extLst>
                    <a:ext uri="{9D8B030D-6E8A-4147-A177-3AD203B41FA5}">
                      <a16:colId xmlns:a16="http://schemas.microsoft.com/office/drawing/2014/main" val="3294929758"/>
                    </a:ext>
                  </a:extLst>
                </a:gridCol>
              </a:tblGrid>
              <a:tr h="2929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1" dirty="0">
                          <a:effectLst/>
                        </a:rPr>
                        <a:t>Variable</a:t>
                      </a:r>
                      <a:endParaRPr lang="en-US" sz="1100" b="1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1" u="sng">
                          <a:effectLst/>
                        </a:rPr>
                        <a:t>Mode</a:t>
                      </a:r>
                      <a:endParaRPr lang="en-US" sz="1100" b="1" u="sng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1" u="sng" dirty="0">
                          <a:effectLst/>
                        </a:rPr>
                        <a:t>N for Mode</a:t>
                      </a:r>
                      <a:endParaRPr lang="en-US" sz="1100" b="1" u="sng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 anchor="b"/>
                </a:tc>
                <a:extLst>
                  <a:ext uri="{0D108BD9-81ED-4DB2-BD59-A6C34878D82A}">
                    <a16:rowId xmlns:a16="http://schemas.microsoft.com/office/drawing/2014/main" val="441258070"/>
                  </a:ext>
                </a:extLst>
              </a:tr>
              <a:tr h="2784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Age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extLst>
                  <a:ext uri="{0D108BD9-81ED-4DB2-BD59-A6C34878D82A}">
                    <a16:rowId xmlns:a16="http://schemas.microsoft.com/office/drawing/2014/main" val="350490321"/>
                  </a:ext>
                </a:extLst>
              </a:tr>
              <a:tr h="2784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District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37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extLst>
                  <a:ext uri="{0D108BD9-81ED-4DB2-BD59-A6C34878D82A}">
                    <a16:rowId xmlns:a16="http://schemas.microsoft.com/office/drawing/2014/main" val="2977749901"/>
                  </a:ext>
                </a:extLst>
              </a:tr>
              <a:tr h="2784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Time spent on internet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extLst>
                  <a:ext uri="{0D108BD9-81ED-4DB2-BD59-A6C34878D82A}">
                    <a16:rowId xmlns:a16="http://schemas.microsoft.com/office/drawing/2014/main" val="190376988"/>
                  </a:ext>
                </a:extLst>
              </a:tr>
              <a:tr h="2784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Time taken to fall asleep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extLst>
                  <a:ext uri="{0D108BD9-81ED-4DB2-BD59-A6C34878D82A}">
                    <a16:rowId xmlns:a16="http://schemas.microsoft.com/office/drawing/2014/main" val="3583142218"/>
                  </a:ext>
                </a:extLst>
              </a:tr>
              <a:tr h="5504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Hours of sleep you get in night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extLst>
                  <a:ext uri="{0D108BD9-81ED-4DB2-BD59-A6C34878D82A}">
                    <a16:rowId xmlns:a16="http://schemas.microsoft.com/office/drawing/2014/main" val="1143399140"/>
                  </a:ext>
                </a:extLst>
              </a:tr>
              <a:tr h="2784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Staying up to use internet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43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extLst>
                  <a:ext uri="{0D108BD9-81ED-4DB2-BD59-A6C34878D82A}">
                    <a16:rowId xmlns:a16="http://schemas.microsoft.com/office/drawing/2014/main" val="2499722913"/>
                  </a:ext>
                </a:extLst>
              </a:tr>
              <a:tr h="5504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Experience any negative feeling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30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extLst>
                  <a:ext uri="{0D108BD9-81ED-4DB2-BD59-A6C34878D82A}">
                    <a16:rowId xmlns:a16="http://schemas.microsoft.com/office/drawing/2014/main" val="387258494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7660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ṥļiḓè">
            <a:extLst>
              <a:ext uri="{FF2B5EF4-FFF2-40B4-BE49-F238E27FC236}">
                <a16:creationId xmlns:a16="http://schemas.microsoft.com/office/drawing/2014/main" id="{E8174106-FBA6-4221-9346-FFDF067C87EB}"/>
              </a:ext>
            </a:extLst>
          </p:cNvPr>
          <p:cNvSpPr/>
          <p:nvPr/>
        </p:nvSpPr>
        <p:spPr>
          <a:xfrm>
            <a:off x="5781608" y="797252"/>
            <a:ext cx="5263499" cy="5263497"/>
          </a:xfrm>
          <a:prstGeom prst="donut">
            <a:avLst>
              <a:gd name="adj" fmla="val 11888"/>
            </a:avLst>
          </a:prstGeom>
          <a:solidFill>
            <a:schemeClr val="bg2">
              <a:alpha val="55000"/>
            </a:schemeClr>
          </a:solidFill>
          <a:ln w="19050">
            <a:noFill/>
            <a:round/>
          </a:ln>
        </p:spPr>
        <p:txBody>
          <a:bodyPr vert="horz" wrap="none" lIns="91440" tIns="45720" rIns="91440" bIns="45720" numCol="1" rtlCol="0" anchor="ctr" anchorCtr="1" compatLnSpc="1"/>
          <a:lstStyle/>
          <a:p>
            <a:pPr algn="ctr">
              <a:lnSpc>
                <a:spcPct val="127000"/>
              </a:lnSpc>
            </a:pPr>
            <a:endParaRPr lang="zh-CN" altLang="en-US" sz="12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í$ḻïḓé">
            <a:extLst>
              <a:ext uri="{FF2B5EF4-FFF2-40B4-BE49-F238E27FC236}">
                <a16:creationId xmlns:a16="http://schemas.microsoft.com/office/drawing/2014/main" id="{40F66736-079C-4999-A664-23E936EC220C}"/>
              </a:ext>
            </a:extLst>
          </p:cNvPr>
          <p:cNvSpPr txBox="1"/>
          <p:nvPr/>
        </p:nvSpPr>
        <p:spPr>
          <a:xfrm>
            <a:off x="1363863" y="1142169"/>
            <a:ext cx="4732137" cy="21329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Autofit/>
          </a:bodyPr>
          <a:lstStyle/>
          <a:p>
            <a:pPr>
              <a:lnSpc>
                <a:spcPct val="127000"/>
              </a:lnSpc>
              <a:buSzPct val="25000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Time spent on Internet VS Hours get sleep in night</a:t>
            </a:r>
          </a:p>
        </p:txBody>
      </p:sp>
      <p:sp>
        <p:nvSpPr>
          <p:cNvPr id="6" name="ïšļíďê">
            <a:extLst>
              <a:ext uri="{FF2B5EF4-FFF2-40B4-BE49-F238E27FC236}">
                <a16:creationId xmlns:a16="http://schemas.microsoft.com/office/drawing/2014/main" id="{BB19EB93-94EA-4D51-9C84-C5641EA1AD6F}"/>
              </a:ext>
            </a:extLst>
          </p:cNvPr>
          <p:cNvSpPr txBox="1"/>
          <p:nvPr/>
        </p:nvSpPr>
        <p:spPr>
          <a:xfrm>
            <a:off x="1363863" y="3587198"/>
            <a:ext cx="4664038" cy="21329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 marL="285750" indent="-285750">
              <a:lnSpc>
                <a:spcPct val="127000"/>
              </a:lnSpc>
              <a:buFont typeface="Wingdings" panose="05000000000000000000" pitchFamily="2" charset="2"/>
              <a:buChar char="q"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Correlation coefficient</a:t>
            </a: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= 0.070.</a:t>
            </a:r>
          </a:p>
          <a:p>
            <a:pPr marL="285750" indent="-285750">
              <a:lnSpc>
                <a:spcPct val="127000"/>
              </a:lnSpc>
              <a:buFont typeface="Wingdings" panose="05000000000000000000" pitchFamily="2" charset="2"/>
              <a:buChar char="q"/>
            </a:pPr>
            <a:r>
              <a:rPr lang="en-US" altLang="zh-CN" sz="1600" baseline="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It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indicates a Positive but very weak relationship(0.7+ =strong).</a:t>
            </a:r>
          </a:p>
          <a:p>
            <a:pPr marL="285750" indent="-285750">
              <a:lnSpc>
                <a:spcPct val="127000"/>
              </a:lnSpc>
              <a:buFont typeface="Wingdings" panose="05000000000000000000" pitchFamily="2" charset="2"/>
              <a:buChar char="q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Slight tendency increase between these two variables.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iṡļíďe">
            <a:extLst>
              <a:ext uri="{FF2B5EF4-FFF2-40B4-BE49-F238E27FC236}">
                <a16:creationId xmlns:a16="http://schemas.microsoft.com/office/drawing/2014/main" id="{7732B6E4-43F5-484B-A705-83B14DD459E8}"/>
              </a:ext>
            </a:extLst>
          </p:cNvPr>
          <p:cNvSpPr/>
          <p:nvPr/>
        </p:nvSpPr>
        <p:spPr bwMode="auto">
          <a:xfrm>
            <a:off x="1471936" y="3411901"/>
            <a:ext cx="615881" cy="64180"/>
          </a:xfrm>
          <a:prstGeom prst="rect">
            <a:avLst/>
          </a:prstGeom>
          <a:solidFill>
            <a:srgbClr val="33AAB9"/>
          </a:solidFill>
          <a:ln>
            <a:solidFill>
              <a:srgbClr val="33AAB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7000"/>
              </a:lnSpc>
            </a:pPr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8" name="işḷiďe">
            <a:extLst>
              <a:ext uri="{FF2B5EF4-FFF2-40B4-BE49-F238E27FC236}">
                <a16:creationId xmlns:a16="http://schemas.microsoft.com/office/drawing/2014/main" id="{F0AFD117-E8C7-4360-8DE5-E4BF644FF332}"/>
              </a:ext>
            </a:extLst>
          </p:cNvPr>
          <p:cNvGrpSpPr/>
          <p:nvPr/>
        </p:nvGrpSpPr>
        <p:grpSpPr>
          <a:xfrm>
            <a:off x="5482937" y="1710629"/>
            <a:ext cx="6599647" cy="4005202"/>
            <a:chOff x="503602" y="2132856"/>
            <a:chExt cx="5859098" cy="3239755"/>
          </a:xfrm>
          <a:effectLst/>
        </p:grpSpPr>
        <p:grpSp>
          <p:nvGrpSpPr>
            <p:cNvPr id="10" name="iṣľîdê">
              <a:extLst>
                <a:ext uri="{FF2B5EF4-FFF2-40B4-BE49-F238E27FC236}">
                  <a16:creationId xmlns:a16="http://schemas.microsoft.com/office/drawing/2014/main" id="{4ADAE835-D469-4D2D-ABA3-8E7BAE2E9795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503602" y="5249691"/>
              <a:ext cx="5859098" cy="122920"/>
              <a:chOff x="-1348120" y="5777968"/>
              <a:chExt cx="9361040" cy="187524"/>
            </a:xfrm>
          </p:grpSpPr>
          <p:sp>
            <p:nvSpPr>
              <p:cNvPr id="18" name="ïŝ1íďê">
                <a:extLst>
                  <a:ext uri="{FF2B5EF4-FFF2-40B4-BE49-F238E27FC236}">
                    <a16:creationId xmlns:a16="http://schemas.microsoft.com/office/drawing/2014/main" id="{5C8398DF-1AA9-4492-818D-0455C5B2C20D}"/>
                  </a:ext>
                </a:extLst>
              </p:cNvPr>
              <p:cNvSpPr/>
              <p:nvPr/>
            </p:nvSpPr>
            <p:spPr>
              <a:xfrm flipV="1">
                <a:off x="-1348120" y="5928916"/>
                <a:ext cx="9361040" cy="36576"/>
              </a:xfrm>
              <a:prstGeom prst="trapezoid">
                <a:avLst>
                  <a:gd name="adj" fmla="val 814192"/>
                </a:avLst>
              </a:prstGeom>
              <a:solidFill>
                <a:srgbClr val="80808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7000"/>
                  </a:lnSpc>
                </a:pPr>
                <a:endParaRPr lang="en-US" sz="1090">
                  <a:cs typeface="+mn-ea"/>
                  <a:sym typeface="+mn-lt"/>
                </a:endParaRPr>
              </a:p>
            </p:txBody>
          </p:sp>
          <p:sp>
            <p:nvSpPr>
              <p:cNvPr id="19" name="ïš1ïḍê">
                <a:extLst>
                  <a:ext uri="{FF2B5EF4-FFF2-40B4-BE49-F238E27FC236}">
                    <a16:creationId xmlns:a16="http://schemas.microsoft.com/office/drawing/2014/main" id="{B8BFD89E-A052-401B-B924-FCEEEF0C3DFD}"/>
                  </a:ext>
                </a:extLst>
              </p:cNvPr>
              <p:cNvSpPr/>
              <p:nvPr/>
            </p:nvSpPr>
            <p:spPr>
              <a:xfrm>
                <a:off x="-1348120" y="5777968"/>
                <a:ext cx="9361040" cy="151090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7000"/>
                  </a:lnSpc>
                </a:pPr>
                <a:endParaRPr lang="en-US" sz="1090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ïśḻíďé">
              <a:extLst>
                <a:ext uri="{FF2B5EF4-FFF2-40B4-BE49-F238E27FC236}">
                  <a16:creationId xmlns:a16="http://schemas.microsoft.com/office/drawing/2014/main" id="{4A4E2CC9-DCD2-4EF5-A6CA-E663244BE4BE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1002671" y="2132856"/>
              <a:ext cx="4860960" cy="3080807"/>
              <a:chOff x="-375492" y="1139528"/>
              <a:chExt cx="7415785" cy="4700016"/>
            </a:xfrm>
          </p:grpSpPr>
          <p:grpSp>
            <p:nvGrpSpPr>
              <p:cNvPr id="13" name="íṣḷiḍê">
                <a:extLst>
                  <a:ext uri="{FF2B5EF4-FFF2-40B4-BE49-F238E27FC236}">
                    <a16:creationId xmlns:a16="http://schemas.microsoft.com/office/drawing/2014/main" id="{F15CC071-FA04-4A55-8282-FA2AB7E63502}"/>
                  </a:ext>
                </a:extLst>
              </p:cNvPr>
              <p:cNvGrpSpPr/>
              <p:nvPr/>
            </p:nvGrpSpPr>
            <p:grpSpPr>
              <a:xfrm>
                <a:off x="-375492" y="1139528"/>
                <a:ext cx="7415785" cy="4700016"/>
                <a:chOff x="-375492" y="1139528"/>
                <a:chExt cx="7415785" cy="4700016"/>
              </a:xfrm>
            </p:grpSpPr>
            <p:sp>
              <p:nvSpPr>
                <p:cNvPr id="15" name="iṡḻidè">
                  <a:extLst>
                    <a:ext uri="{FF2B5EF4-FFF2-40B4-BE49-F238E27FC236}">
                      <a16:creationId xmlns:a16="http://schemas.microsoft.com/office/drawing/2014/main" id="{959E239B-B7A0-4061-9339-A394B1BBA044}"/>
                    </a:ext>
                  </a:extLst>
                </p:cNvPr>
                <p:cNvSpPr/>
                <p:nvPr/>
              </p:nvSpPr>
              <p:spPr>
                <a:xfrm>
                  <a:off x="-375492" y="1139528"/>
                  <a:ext cx="7415784" cy="4700016"/>
                </a:xfrm>
                <a:custGeom>
                  <a:avLst/>
                  <a:gdLst>
                    <a:gd name="connsiteX0" fmla="*/ 224028 w 7415784"/>
                    <a:gd name="connsiteY0" fmla="*/ 269748 h 4700016"/>
                    <a:gd name="connsiteX1" fmla="*/ 224028 w 7415784"/>
                    <a:gd name="connsiteY1" fmla="*/ 4430268 h 4700016"/>
                    <a:gd name="connsiteX2" fmla="*/ 7191756 w 7415784"/>
                    <a:gd name="connsiteY2" fmla="*/ 4430268 h 4700016"/>
                    <a:gd name="connsiteX3" fmla="*/ 7191756 w 7415784"/>
                    <a:gd name="connsiteY3" fmla="*/ 269748 h 4700016"/>
                    <a:gd name="connsiteX4" fmla="*/ 266867 w 7415784"/>
                    <a:gd name="connsiteY4" fmla="*/ 0 h 4700016"/>
                    <a:gd name="connsiteX5" fmla="*/ 7148917 w 7415784"/>
                    <a:gd name="connsiteY5" fmla="*/ 0 h 4700016"/>
                    <a:gd name="connsiteX6" fmla="*/ 7415784 w 7415784"/>
                    <a:gd name="connsiteY6" fmla="*/ 266867 h 4700016"/>
                    <a:gd name="connsiteX7" fmla="*/ 7415784 w 7415784"/>
                    <a:gd name="connsiteY7" fmla="*/ 4433149 h 4700016"/>
                    <a:gd name="connsiteX8" fmla="*/ 7148917 w 7415784"/>
                    <a:gd name="connsiteY8" fmla="*/ 4700016 h 4700016"/>
                    <a:gd name="connsiteX9" fmla="*/ 266867 w 7415784"/>
                    <a:gd name="connsiteY9" fmla="*/ 4700016 h 4700016"/>
                    <a:gd name="connsiteX10" fmla="*/ 0 w 7415784"/>
                    <a:gd name="connsiteY10" fmla="*/ 4433149 h 4700016"/>
                    <a:gd name="connsiteX11" fmla="*/ 0 w 7415784"/>
                    <a:gd name="connsiteY11" fmla="*/ 266867 h 4700016"/>
                    <a:gd name="connsiteX12" fmla="*/ 266867 w 7415784"/>
                    <a:gd name="connsiteY12" fmla="*/ 0 h 4700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415784" h="4700016">
                      <a:moveTo>
                        <a:pt x="224028" y="269748"/>
                      </a:moveTo>
                      <a:lnTo>
                        <a:pt x="224028" y="4430268"/>
                      </a:lnTo>
                      <a:lnTo>
                        <a:pt x="7191756" y="4430268"/>
                      </a:lnTo>
                      <a:lnTo>
                        <a:pt x="7191756" y="269748"/>
                      </a:lnTo>
                      <a:close/>
                      <a:moveTo>
                        <a:pt x="266867" y="0"/>
                      </a:moveTo>
                      <a:lnTo>
                        <a:pt x="7148917" y="0"/>
                      </a:lnTo>
                      <a:cubicBezTo>
                        <a:pt x="7296304" y="0"/>
                        <a:pt x="7415784" y="119480"/>
                        <a:pt x="7415784" y="266867"/>
                      </a:cubicBezTo>
                      <a:lnTo>
                        <a:pt x="7415784" y="4433149"/>
                      </a:lnTo>
                      <a:cubicBezTo>
                        <a:pt x="7415784" y="4580536"/>
                        <a:pt x="7296304" y="4700016"/>
                        <a:pt x="7148917" y="4700016"/>
                      </a:cubicBezTo>
                      <a:lnTo>
                        <a:pt x="266867" y="4700016"/>
                      </a:lnTo>
                      <a:cubicBezTo>
                        <a:pt x="119480" y="4700016"/>
                        <a:pt x="0" y="4580536"/>
                        <a:pt x="0" y="4433149"/>
                      </a:cubicBezTo>
                      <a:lnTo>
                        <a:pt x="0" y="266867"/>
                      </a:lnTo>
                      <a:cubicBezTo>
                        <a:pt x="0" y="119480"/>
                        <a:pt x="119480" y="0"/>
                        <a:pt x="266867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7000"/>
                    </a:lnSpc>
                  </a:pPr>
                  <a:endParaRPr lang="en-US" sz="1090"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iśḷiḍê">
                  <a:extLst>
                    <a:ext uri="{FF2B5EF4-FFF2-40B4-BE49-F238E27FC236}">
                      <a16:creationId xmlns:a16="http://schemas.microsoft.com/office/drawing/2014/main" id="{1900C300-4137-4586-A72F-947A68DE8E03}"/>
                    </a:ext>
                  </a:extLst>
                </p:cNvPr>
                <p:cNvSpPr/>
                <p:nvPr/>
              </p:nvSpPr>
              <p:spPr>
                <a:xfrm>
                  <a:off x="-358011" y="1160080"/>
                  <a:ext cx="7380820" cy="4658913"/>
                </a:xfrm>
                <a:custGeom>
                  <a:avLst/>
                  <a:gdLst>
                    <a:gd name="connsiteX0" fmla="*/ 252028 w 7380820"/>
                    <a:gd name="connsiteY0" fmla="*/ 295230 h 4658912"/>
                    <a:gd name="connsiteX1" fmla="*/ 252028 w 7380820"/>
                    <a:gd name="connsiteY1" fmla="*/ 4363682 h 4658912"/>
                    <a:gd name="connsiteX2" fmla="*/ 7128792 w 7380820"/>
                    <a:gd name="connsiteY2" fmla="*/ 4363682 h 4658912"/>
                    <a:gd name="connsiteX3" fmla="*/ 7128792 w 7380820"/>
                    <a:gd name="connsiteY3" fmla="*/ 295230 h 4658912"/>
                    <a:gd name="connsiteX4" fmla="*/ 264533 w 7380820"/>
                    <a:gd name="connsiteY4" fmla="*/ 0 h 4658912"/>
                    <a:gd name="connsiteX5" fmla="*/ 7116287 w 7380820"/>
                    <a:gd name="connsiteY5" fmla="*/ 0 h 4658912"/>
                    <a:gd name="connsiteX6" fmla="*/ 7380820 w 7380820"/>
                    <a:gd name="connsiteY6" fmla="*/ 264533 h 4658912"/>
                    <a:gd name="connsiteX7" fmla="*/ 7380820 w 7380820"/>
                    <a:gd name="connsiteY7" fmla="*/ 4394379 h 4658912"/>
                    <a:gd name="connsiteX8" fmla="*/ 7116287 w 7380820"/>
                    <a:gd name="connsiteY8" fmla="*/ 4658912 h 4658912"/>
                    <a:gd name="connsiteX9" fmla="*/ 264533 w 7380820"/>
                    <a:gd name="connsiteY9" fmla="*/ 4658912 h 4658912"/>
                    <a:gd name="connsiteX10" fmla="*/ 0 w 7380820"/>
                    <a:gd name="connsiteY10" fmla="*/ 4394379 h 4658912"/>
                    <a:gd name="connsiteX11" fmla="*/ 0 w 7380820"/>
                    <a:gd name="connsiteY11" fmla="*/ 264533 h 4658912"/>
                    <a:gd name="connsiteX12" fmla="*/ 264533 w 7380820"/>
                    <a:gd name="connsiteY12" fmla="*/ 0 h 4658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380820" h="4658912">
                      <a:moveTo>
                        <a:pt x="252028" y="295230"/>
                      </a:moveTo>
                      <a:lnTo>
                        <a:pt x="252028" y="4363682"/>
                      </a:lnTo>
                      <a:lnTo>
                        <a:pt x="7128792" y="4363682"/>
                      </a:lnTo>
                      <a:lnTo>
                        <a:pt x="7128792" y="295230"/>
                      </a:lnTo>
                      <a:close/>
                      <a:moveTo>
                        <a:pt x="264533" y="0"/>
                      </a:moveTo>
                      <a:lnTo>
                        <a:pt x="7116287" y="0"/>
                      </a:lnTo>
                      <a:cubicBezTo>
                        <a:pt x="7262385" y="0"/>
                        <a:pt x="7380820" y="118435"/>
                        <a:pt x="7380820" y="264533"/>
                      </a:cubicBezTo>
                      <a:lnTo>
                        <a:pt x="7380820" y="4394379"/>
                      </a:lnTo>
                      <a:cubicBezTo>
                        <a:pt x="7380820" y="4540477"/>
                        <a:pt x="7262385" y="4658912"/>
                        <a:pt x="7116287" y="4658912"/>
                      </a:cubicBezTo>
                      <a:lnTo>
                        <a:pt x="264533" y="4658912"/>
                      </a:lnTo>
                      <a:cubicBezTo>
                        <a:pt x="118435" y="4658912"/>
                        <a:pt x="0" y="4540477"/>
                        <a:pt x="0" y="4394379"/>
                      </a:cubicBezTo>
                      <a:lnTo>
                        <a:pt x="0" y="264533"/>
                      </a:lnTo>
                      <a:cubicBezTo>
                        <a:pt x="0" y="118435"/>
                        <a:pt x="118435" y="0"/>
                        <a:pt x="26453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7000"/>
                    </a:lnSpc>
                  </a:pPr>
                  <a:endParaRPr lang="en-US" sz="109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íṡľíďê" hidden="1">
                  <a:extLst>
                    <a:ext uri="{FF2B5EF4-FFF2-40B4-BE49-F238E27FC236}">
                      <a16:creationId xmlns:a16="http://schemas.microsoft.com/office/drawing/2014/main" id="{C9086879-B3E1-4594-A5A1-47F89F1A5745}"/>
                    </a:ext>
                  </a:extLst>
                </p:cNvPr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4509683" y="1139528"/>
                  <a:ext cx="2530610" cy="4700016"/>
                </a:xfrm>
                <a:custGeom>
                  <a:avLst/>
                  <a:gdLst>
                    <a:gd name="connsiteX0" fmla="*/ 0 w 2530610"/>
                    <a:gd name="connsiteY0" fmla="*/ 0 h 4700016"/>
                    <a:gd name="connsiteX1" fmla="*/ 2263743 w 2530610"/>
                    <a:gd name="connsiteY1" fmla="*/ 0 h 4700016"/>
                    <a:gd name="connsiteX2" fmla="*/ 2530610 w 2530610"/>
                    <a:gd name="connsiteY2" fmla="*/ 266867 h 4700016"/>
                    <a:gd name="connsiteX3" fmla="*/ 2530610 w 2530610"/>
                    <a:gd name="connsiteY3" fmla="*/ 4433149 h 4700016"/>
                    <a:gd name="connsiteX4" fmla="*/ 2263743 w 2530610"/>
                    <a:gd name="connsiteY4" fmla="*/ 4700016 h 4700016"/>
                    <a:gd name="connsiteX5" fmla="*/ 1961175 w 2530610"/>
                    <a:gd name="connsiteY5" fmla="*/ 4700016 h 4700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530610" h="4700016">
                      <a:moveTo>
                        <a:pt x="0" y="0"/>
                      </a:moveTo>
                      <a:lnTo>
                        <a:pt x="2263743" y="0"/>
                      </a:lnTo>
                      <a:cubicBezTo>
                        <a:pt x="2411130" y="0"/>
                        <a:pt x="2530610" y="119480"/>
                        <a:pt x="2530610" y="266867"/>
                      </a:cubicBezTo>
                      <a:lnTo>
                        <a:pt x="2530610" y="4433149"/>
                      </a:lnTo>
                      <a:cubicBezTo>
                        <a:pt x="2530610" y="4580536"/>
                        <a:pt x="2411130" y="4700016"/>
                        <a:pt x="2263743" y="4700016"/>
                      </a:cubicBezTo>
                      <a:lnTo>
                        <a:pt x="1961175" y="47000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7000"/>
                    </a:lnSpc>
                  </a:pPr>
                  <a:endParaRPr lang="en-US" sz="109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4" name="ï$ḻíḋé">
                <a:extLst>
                  <a:ext uri="{FF2B5EF4-FFF2-40B4-BE49-F238E27FC236}">
                    <a16:creationId xmlns:a16="http://schemas.microsoft.com/office/drawing/2014/main" id="{CCA7BA85-CAAB-4EDD-ADB9-92235AD78363}"/>
                  </a:ext>
                </a:extLst>
              </p:cNvPr>
              <p:cNvSpPr/>
              <p:nvPr/>
            </p:nvSpPr>
            <p:spPr>
              <a:xfrm>
                <a:off x="3260392" y="1241052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17000">
                    <a:schemeClr val="tx1"/>
                  </a:gs>
                  <a:gs pos="34000">
                    <a:srgbClr val="000000">
                      <a:lumMod val="84000"/>
                      <a:lumOff val="16000"/>
                    </a:srgb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7000"/>
                  </a:lnSpc>
                </a:pPr>
                <a:endParaRPr lang="en-US" sz="1090">
                  <a:cs typeface="+mn-ea"/>
                  <a:sym typeface="+mn-lt"/>
                </a:endParaRPr>
              </a:p>
            </p:txBody>
          </p:sp>
        </p:grpSp>
      </p:grpSp>
      <p:sp>
        <p:nvSpPr>
          <p:cNvPr id="9" name="îSlïḓe">
            <a:extLst>
              <a:ext uri="{FF2B5EF4-FFF2-40B4-BE49-F238E27FC236}">
                <a16:creationId xmlns:a16="http://schemas.microsoft.com/office/drawing/2014/main" id="{E508C2BB-6239-448A-B99E-65002E8ACA25}"/>
              </a:ext>
            </a:extLst>
          </p:cNvPr>
          <p:cNvSpPr/>
          <p:nvPr/>
        </p:nvSpPr>
        <p:spPr bwMode="auto">
          <a:xfrm>
            <a:off x="959511" y="2176736"/>
            <a:ext cx="265279" cy="3184055"/>
          </a:xfrm>
          <a:prstGeom prst="rect">
            <a:avLst/>
          </a:prstGeom>
          <a:gradFill>
            <a:gsLst>
              <a:gs pos="30000">
                <a:srgbClr val="33789B"/>
              </a:gs>
              <a:gs pos="100000">
                <a:srgbClr val="33AAB9"/>
              </a:gs>
            </a:gsLst>
            <a:lin ang="9600000" scaled="0"/>
          </a:gradFill>
          <a:ln w="25400">
            <a:noFill/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4DD285C-D221-4E01-8884-FBA70F705A7B}"/>
              </a:ext>
            </a:extLst>
          </p:cNvPr>
          <p:cNvGrpSpPr/>
          <p:nvPr/>
        </p:nvGrpSpPr>
        <p:grpSpPr>
          <a:xfrm>
            <a:off x="437082" y="385383"/>
            <a:ext cx="6576779" cy="766862"/>
            <a:chOff x="380810" y="385170"/>
            <a:chExt cx="6576779" cy="766862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086CB1C-E6D5-4194-B4A8-E77ACE809F2D}"/>
                </a:ext>
              </a:extLst>
            </p:cNvPr>
            <p:cNvSpPr/>
            <p:nvPr/>
          </p:nvSpPr>
          <p:spPr>
            <a:xfrm>
              <a:off x="1404722" y="416647"/>
              <a:ext cx="55528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25400" dist="25400" dir="2700000" algn="tl" rotWithShape="0">
                      <a:prstClr val="black">
                        <a:alpha val="25000"/>
                      </a:prstClr>
                    </a:outerShdw>
                  </a:effectLst>
                  <a:cs typeface="+mn-ea"/>
                  <a:sym typeface="+mn-lt"/>
                </a:rPr>
                <a:t>Correlation Coefficient Analysis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 rotWithShape="0">
                    <a:prstClr val="black">
                      <a:alpha val="25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56686C3-5DCD-4ED1-B706-A699F648430A}"/>
                </a:ext>
              </a:extLst>
            </p:cNvPr>
            <p:cNvGrpSpPr/>
            <p:nvPr/>
          </p:nvGrpSpPr>
          <p:grpSpPr>
            <a:xfrm>
              <a:off x="380810" y="385170"/>
              <a:ext cx="837052" cy="766862"/>
              <a:chOff x="338606" y="342966"/>
              <a:chExt cx="837052" cy="766862"/>
            </a:xfrm>
          </p:grpSpPr>
          <p:sp>
            <p:nvSpPr>
              <p:cNvPr id="23" name="六边形 22">
                <a:extLst>
                  <a:ext uri="{FF2B5EF4-FFF2-40B4-BE49-F238E27FC236}">
                    <a16:creationId xmlns:a16="http://schemas.microsoft.com/office/drawing/2014/main" id="{27CC2B3B-D29E-4444-9599-09D21BD8B54F}"/>
                  </a:ext>
                </a:extLst>
              </p:cNvPr>
              <p:cNvSpPr/>
              <p:nvPr/>
            </p:nvSpPr>
            <p:spPr>
              <a:xfrm rot="5400000">
                <a:off x="388216" y="380563"/>
                <a:ext cx="766862" cy="691668"/>
              </a:xfrm>
              <a:prstGeom prst="hexagon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F9F9F9"/>
                  </a:gs>
                </a:gsLst>
                <a:lin ang="5400000" scaled="1"/>
              </a:gradFill>
              <a:ln>
                <a:gradFill>
                  <a:gsLst>
                    <a:gs pos="0">
                      <a:srgbClr val="33AAB9"/>
                    </a:gs>
                    <a:gs pos="100000">
                      <a:srgbClr val="33789B"/>
                    </a:gs>
                  </a:gsLst>
                  <a:lin ang="0" scaled="0"/>
                </a:gradFill>
              </a:ln>
              <a:effectLst>
                <a:outerShdw blurRad="101600" dist="381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8DF020F-C2E2-477F-A1A2-6CFA74195D69}"/>
                  </a:ext>
                </a:extLst>
              </p:cNvPr>
              <p:cNvSpPr txBox="1"/>
              <p:nvPr/>
            </p:nvSpPr>
            <p:spPr>
              <a:xfrm>
                <a:off x="338606" y="465268"/>
                <a:ext cx="8370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17000">
                          <a:srgbClr val="33AAB9"/>
                        </a:gs>
                        <a:gs pos="100000">
                          <a:srgbClr val="33789B"/>
                        </a:gs>
                      </a:gsLst>
                      <a:lin ang="5400000" scaled="1"/>
                    </a:gra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cs typeface="+mn-ea"/>
                    <a:sym typeface="+mn-lt"/>
                  </a:rPr>
                  <a:t>05</a:t>
                </a:r>
                <a:endParaRPr lang="zh-CN" altLang="en-US" sz="2800" dirty="0">
                  <a:gradFill>
                    <a:gsLst>
                      <a:gs pos="17000">
                        <a:srgbClr val="33AAB9"/>
                      </a:gs>
                      <a:gs pos="100000">
                        <a:srgbClr val="33789B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Picture 1" descr="Scatterplot of Time spent on internet vs Hours of sleep you get i">
            <a:extLst>
              <a:ext uri="{FF2B5EF4-FFF2-40B4-BE49-F238E27FC236}">
                <a16:creationId xmlns:a16="http://schemas.microsoft.com/office/drawing/2014/main" id="{2373263B-83A9-B158-B918-484DC66897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271" y="1950982"/>
            <a:ext cx="5062886" cy="3381459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457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ṥļiḓè">
            <a:extLst>
              <a:ext uri="{FF2B5EF4-FFF2-40B4-BE49-F238E27FC236}">
                <a16:creationId xmlns:a16="http://schemas.microsoft.com/office/drawing/2014/main" id="{E8174106-FBA6-4221-9346-FFDF067C87EB}"/>
              </a:ext>
            </a:extLst>
          </p:cNvPr>
          <p:cNvSpPr/>
          <p:nvPr/>
        </p:nvSpPr>
        <p:spPr>
          <a:xfrm>
            <a:off x="5781608" y="797252"/>
            <a:ext cx="5263499" cy="5263497"/>
          </a:xfrm>
          <a:prstGeom prst="donut">
            <a:avLst>
              <a:gd name="adj" fmla="val 11888"/>
            </a:avLst>
          </a:prstGeom>
          <a:solidFill>
            <a:schemeClr val="bg2">
              <a:alpha val="55000"/>
            </a:schemeClr>
          </a:solidFill>
          <a:ln w="19050">
            <a:noFill/>
            <a:round/>
          </a:ln>
        </p:spPr>
        <p:txBody>
          <a:bodyPr vert="horz" wrap="none" lIns="91440" tIns="45720" rIns="91440" bIns="45720" numCol="1" rtlCol="0" anchor="ctr" anchorCtr="1" compatLnSpc="1"/>
          <a:lstStyle/>
          <a:p>
            <a:pPr algn="ctr">
              <a:lnSpc>
                <a:spcPct val="127000"/>
              </a:lnSpc>
            </a:pPr>
            <a:endParaRPr lang="zh-CN" altLang="en-US" sz="12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í$ḻïḓé">
            <a:extLst>
              <a:ext uri="{FF2B5EF4-FFF2-40B4-BE49-F238E27FC236}">
                <a16:creationId xmlns:a16="http://schemas.microsoft.com/office/drawing/2014/main" id="{40F66736-079C-4999-A664-23E936EC220C}"/>
              </a:ext>
            </a:extLst>
          </p:cNvPr>
          <p:cNvSpPr txBox="1"/>
          <p:nvPr/>
        </p:nvSpPr>
        <p:spPr>
          <a:xfrm>
            <a:off x="1363863" y="399708"/>
            <a:ext cx="4732137" cy="21329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Autofit/>
          </a:bodyPr>
          <a:lstStyle/>
          <a:p>
            <a:pPr>
              <a:lnSpc>
                <a:spcPct val="127000"/>
              </a:lnSpc>
              <a:buSzPct val="25000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Internet usage VS  Time taken to fall asleep</a:t>
            </a:r>
          </a:p>
        </p:txBody>
      </p:sp>
      <p:sp>
        <p:nvSpPr>
          <p:cNvPr id="6" name="ïšļíďê">
            <a:extLst>
              <a:ext uri="{FF2B5EF4-FFF2-40B4-BE49-F238E27FC236}">
                <a16:creationId xmlns:a16="http://schemas.microsoft.com/office/drawing/2014/main" id="{BB19EB93-94EA-4D51-9C84-C5641EA1AD6F}"/>
              </a:ext>
            </a:extLst>
          </p:cNvPr>
          <p:cNvSpPr txBox="1"/>
          <p:nvPr/>
        </p:nvSpPr>
        <p:spPr>
          <a:xfrm>
            <a:off x="1363863" y="2844737"/>
            <a:ext cx="4664038" cy="21329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 marL="285750" indent="-285750">
              <a:lnSpc>
                <a:spcPct val="127000"/>
              </a:lnSpc>
              <a:buFont typeface="Wingdings" panose="05000000000000000000" pitchFamily="2" charset="2"/>
              <a:buChar char="q"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Correlation coefficient</a:t>
            </a: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= 0.166.</a:t>
            </a:r>
          </a:p>
          <a:p>
            <a:pPr marL="285750" indent="-285750">
              <a:lnSpc>
                <a:spcPct val="127000"/>
              </a:lnSpc>
              <a:buFont typeface="Wingdings" panose="05000000000000000000" pitchFamily="2" charset="2"/>
              <a:buChar char="q"/>
            </a:pPr>
            <a:r>
              <a:rPr lang="en-US" altLang="zh-CN" sz="1600" baseline="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It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indicates a Positive but very weak relationship.</a:t>
            </a:r>
          </a:p>
          <a:p>
            <a:pPr marL="285750" indent="-285750">
              <a:lnSpc>
                <a:spcPct val="127000"/>
              </a:lnSpc>
              <a:buFont typeface="Wingdings" panose="05000000000000000000" pitchFamily="2" charset="2"/>
              <a:buChar char="q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Slight tendency increase between these two variables.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iṡļíďe">
            <a:extLst>
              <a:ext uri="{FF2B5EF4-FFF2-40B4-BE49-F238E27FC236}">
                <a16:creationId xmlns:a16="http://schemas.microsoft.com/office/drawing/2014/main" id="{7732B6E4-43F5-484B-A705-83B14DD459E8}"/>
              </a:ext>
            </a:extLst>
          </p:cNvPr>
          <p:cNvSpPr/>
          <p:nvPr/>
        </p:nvSpPr>
        <p:spPr bwMode="auto">
          <a:xfrm>
            <a:off x="1471936" y="2669440"/>
            <a:ext cx="615881" cy="64180"/>
          </a:xfrm>
          <a:prstGeom prst="rect">
            <a:avLst/>
          </a:prstGeom>
          <a:solidFill>
            <a:srgbClr val="33AAB9"/>
          </a:solidFill>
          <a:ln>
            <a:solidFill>
              <a:srgbClr val="33AAB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7000"/>
              </a:lnSpc>
            </a:pPr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8" name="işḷiďe">
            <a:extLst>
              <a:ext uri="{FF2B5EF4-FFF2-40B4-BE49-F238E27FC236}">
                <a16:creationId xmlns:a16="http://schemas.microsoft.com/office/drawing/2014/main" id="{F0AFD117-E8C7-4360-8DE5-E4BF644FF332}"/>
              </a:ext>
            </a:extLst>
          </p:cNvPr>
          <p:cNvGrpSpPr/>
          <p:nvPr/>
        </p:nvGrpSpPr>
        <p:grpSpPr>
          <a:xfrm>
            <a:off x="5482937" y="1710629"/>
            <a:ext cx="6599647" cy="4005202"/>
            <a:chOff x="503602" y="2132856"/>
            <a:chExt cx="5859098" cy="3239755"/>
          </a:xfrm>
          <a:effectLst/>
        </p:grpSpPr>
        <p:grpSp>
          <p:nvGrpSpPr>
            <p:cNvPr id="10" name="iṣľîdê">
              <a:extLst>
                <a:ext uri="{FF2B5EF4-FFF2-40B4-BE49-F238E27FC236}">
                  <a16:creationId xmlns:a16="http://schemas.microsoft.com/office/drawing/2014/main" id="{4ADAE835-D469-4D2D-ABA3-8E7BAE2E9795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503602" y="5249691"/>
              <a:ext cx="5859098" cy="122920"/>
              <a:chOff x="-1348120" y="5777968"/>
              <a:chExt cx="9361040" cy="187524"/>
            </a:xfrm>
          </p:grpSpPr>
          <p:sp>
            <p:nvSpPr>
              <p:cNvPr id="18" name="ïŝ1íďê">
                <a:extLst>
                  <a:ext uri="{FF2B5EF4-FFF2-40B4-BE49-F238E27FC236}">
                    <a16:creationId xmlns:a16="http://schemas.microsoft.com/office/drawing/2014/main" id="{5C8398DF-1AA9-4492-818D-0455C5B2C20D}"/>
                  </a:ext>
                </a:extLst>
              </p:cNvPr>
              <p:cNvSpPr/>
              <p:nvPr/>
            </p:nvSpPr>
            <p:spPr>
              <a:xfrm flipV="1">
                <a:off x="-1348120" y="5928916"/>
                <a:ext cx="9361040" cy="36576"/>
              </a:xfrm>
              <a:prstGeom prst="trapezoid">
                <a:avLst>
                  <a:gd name="adj" fmla="val 814192"/>
                </a:avLst>
              </a:prstGeom>
              <a:solidFill>
                <a:srgbClr val="80808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7000"/>
                  </a:lnSpc>
                </a:pPr>
                <a:endParaRPr lang="en-US" sz="1090">
                  <a:cs typeface="+mn-ea"/>
                  <a:sym typeface="+mn-lt"/>
                </a:endParaRPr>
              </a:p>
            </p:txBody>
          </p:sp>
          <p:sp>
            <p:nvSpPr>
              <p:cNvPr id="19" name="ïš1ïḍê">
                <a:extLst>
                  <a:ext uri="{FF2B5EF4-FFF2-40B4-BE49-F238E27FC236}">
                    <a16:creationId xmlns:a16="http://schemas.microsoft.com/office/drawing/2014/main" id="{B8BFD89E-A052-401B-B924-FCEEEF0C3DFD}"/>
                  </a:ext>
                </a:extLst>
              </p:cNvPr>
              <p:cNvSpPr/>
              <p:nvPr/>
            </p:nvSpPr>
            <p:spPr>
              <a:xfrm>
                <a:off x="-1348120" y="5777968"/>
                <a:ext cx="9361040" cy="151090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7000"/>
                  </a:lnSpc>
                </a:pPr>
                <a:endParaRPr lang="en-US" sz="1090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ïśḻíďé">
              <a:extLst>
                <a:ext uri="{FF2B5EF4-FFF2-40B4-BE49-F238E27FC236}">
                  <a16:creationId xmlns:a16="http://schemas.microsoft.com/office/drawing/2014/main" id="{4A4E2CC9-DCD2-4EF5-A6CA-E663244BE4BE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1002671" y="2132856"/>
              <a:ext cx="4860960" cy="3080807"/>
              <a:chOff x="-375492" y="1139528"/>
              <a:chExt cx="7415785" cy="4700016"/>
            </a:xfrm>
          </p:grpSpPr>
          <p:grpSp>
            <p:nvGrpSpPr>
              <p:cNvPr id="13" name="íṣḷiḍê">
                <a:extLst>
                  <a:ext uri="{FF2B5EF4-FFF2-40B4-BE49-F238E27FC236}">
                    <a16:creationId xmlns:a16="http://schemas.microsoft.com/office/drawing/2014/main" id="{F15CC071-FA04-4A55-8282-FA2AB7E63502}"/>
                  </a:ext>
                </a:extLst>
              </p:cNvPr>
              <p:cNvGrpSpPr/>
              <p:nvPr/>
            </p:nvGrpSpPr>
            <p:grpSpPr>
              <a:xfrm>
                <a:off x="-375492" y="1139528"/>
                <a:ext cx="7415785" cy="4700016"/>
                <a:chOff x="-375492" y="1139528"/>
                <a:chExt cx="7415785" cy="4700016"/>
              </a:xfrm>
            </p:grpSpPr>
            <p:sp>
              <p:nvSpPr>
                <p:cNvPr id="15" name="iṡḻidè">
                  <a:extLst>
                    <a:ext uri="{FF2B5EF4-FFF2-40B4-BE49-F238E27FC236}">
                      <a16:creationId xmlns:a16="http://schemas.microsoft.com/office/drawing/2014/main" id="{959E239B-B7A0-4061-9339-A394B1BBA044}"/>
                    </a:ext>
                  </a:extLst>
                </p:cNvPr>
                <p:cNvSpPr/>
                <p:nvPr/>
              </p:nvSpPr>
              <p:spPr>
                <a:xfrm>
                  <a:off x="-375492" y="1139528"/>
                  <a:ext cx="7415784" cy="4700016"/>
                </a:xfrm>
                <a:custGeom>
                  <a:avLst/>
                  <a:gdLst>
                    <a:gd name="connsiteX0" fmla="*/ 224028 w 7415784"/>
                    <a:gd name="connsiteY0" fmla="*/ 269748 h 4700016"/>
                    <a:gd name="connsiteX1" fmla="*/ 224028 w 7415784"/>
                    <a:gd name="connsiteY1" fmla="*/ 4430268 h 4700016"/>
                    <a:gd name="connsiteX2" fmla="*/ 7191756 w 7415784"/>
                    <a:gd name="connsiteY2" fmla="*/ 4430268 h 4700016"/>
                    <a:gd name="connsiteX3" fmla="*/ 7191756 w 7415784"/>
                    <a:gd name="connsiteY3" fmla="*/ 269748 h 4700016"/>
                    <a:gd name="connsiteX4" fmla="*/ 266867 w 7415784"/>
                    <a:gd name="connsiteY4" fmla="*/ 0 h 4700016"/>
                    <a:gd name="connsiteX5" fmla="*/ 7148917 w 7415784"/>
                    <a:gd name="connsiteY5" fmla="*/ 0 h 4700016"/>
                    <a:gd name="connsiteX6" fmla="*/ 7415784 w 7415784"/>
                    <a:gd name="connsiteY6" fmla="*/ 266867 h 4700016"/>
                    <a:gd name="connsiteX7" fmla="*/ 7415784 w 7415784"/>
                    <a:gd name="connsiteY7" fmla="*/ 4433149 h 4700016"/>
                    <a:gd name="connsiteX8" fmla="*/ 7148917 w 7415784"/>
                    <a:gd name="connsiteY8" fmla="*/ 4700016 h 4700016"/>
                    <a:gd name="connsiteX9" fmla="*/ 266867 w 7415784"/>
                    <a:gd name="connsiteY9" fmla="*/ 4700016 h 4700016"/>
                    <a:gd name="connsiteX10" fmla="*/ 0 w 7415784"/>
                    <a:gd name="connsiteY10" fmla="*/ 4433149 h 4700016"/>
                    <a:gd name="connsiteX11" fmla="*/ 0 w 7415784"/>
                    <a:gd name="connsiteY11" fmla="*/ 266867 h 4700016"/>
                    <a:gd name="connsiteX12" fmla="*/ 266867 w 7415784"/>
                    <a:gd name="connsiteY12" fmla="*/ 0 h 4700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415784" h="4700016">
                      <a:moveTo>
                        <a:pt x="224028" y="269748"/>
                      </a:moveTo>
                      <a:lnTo>
                        <a:pt x="224028" y="4430268"/>
                      </a:lnTo>
                      <a:lnTo>
                        <a:pt x="7191756" y="4430268"/>
                      </a:lnTo>
                      <a:lnTo>
                        <a:pt x="7191756" y="269748"/>
                      </a:lnTo>
                      <a:close/>
                      <a:moveTo>
                        <a:pt x="266867" y="0"/>
                      </a:moveTo>
                      <a:lnTo>
                        <a:pt x="7148917" y="0"/>
                      </a:lnTo>
                      <a:cubicBezTo>
                        <a:pt x="7296304" y="0"/>
                        <a:pt x="7415784" y="119480"/>
                        <a:pt x="7415784" y="266867"/>
                      </a:cubicBezTo>
                      <a:lnTo>
                        <a:pt x="7415784" y="4433149"/>
                      </a:lnTo>
                      <a:cubicBezTo>
                        <a:pt x="7415784" y="4580536"/>
                        <a:pt x="7296304" y="4700016"/>
                        <a:pt x="7148917" y="4700016"/>
                      </a:cubicBezTo>
                      <a:lnTo>
                        <a:pt x="266867" y="4700016"/>
                      </a:lnTo>
                      <a:cubicBezTo>
                        <a:pt x="119480" y="4700016"/>
                        <a:pt x="0" y="4580536"/>
                        <a:pt x="0" y="4433149"/>
                      </a:cubicBezTo>
                      <a:lnTo>
                        <a:pt x="0" y="266867"/>
                      </a:lnTo>
                      <a:cubicBezTo>
                        <a:pt x="0" y="119480"/>
                        <a:pt x="119480" y="0"/>
                        <a:pt x="266867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7000"/>
                    </a:lnSpc>
                  </a:pPr>
                  <a:endParaRPr lang="en-US" sz="1090"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iśḷiḍê">
                  <a:extLst>
                    <a:ext uri="{FF2B5EF4-FFF2-40B4-BE49-F238E27FC236}">
                      <a16:creationId xmlns:a16="http://schemas.microsoft.com/office/drawing/2014/main" id="{1900C300-4137-4586-A72F-947A68DE8E03}"/>
                    </a:ext>
                  </a:extLst>
                </p:cNvPr>
                <p:cNvSpPr/>
                <p:nvPr/>
              </p:nvSpPr>
              <p:spPr>
                <a:xfrm>
                  <a:off x="-358011" y="1160080"/>
                  <a:ext cx="7380820" cy="4658913"/>
                </a:xfrm>
                <a:custGeom>
                  <a:avLst/>
                  <a:gdLst>
                    <a:gd name="connsiteX0" fmla="*/ 252028 w 7380820"/>
                    <a:gd name="connsiteY0" fmla="*/ 295230 h 4658912"/>
                    <a:gd name="connsiteX1" fmla="*/ 252028 w 7380820"/>
                    <a:gd name="connsiteY1" fmla="*/ 4363682 h 4658912"/>
                    <a:gd name="connsiteX2" fmla="*/ 7128792 w 7380820"/>
                    <a:gd name="connsiteY2" fmla="*/ 4363682 h 4658912"/>
                    <a:gd name="connsiteX3" fmla="*/ 7128792 w 7380820"/>
                    <a:gd name="connsiteY3" fmla="*/ 295230 h 4658912"/>
                    <a:gd name="connsiteX4" fmla="*/ 264533 w 7380820"/>
                    <a:gd name="connsiteY4" fmla="*/ 0 h 4658912"/>
                    <a:gd name="connsiteX5" fmla="*/ 7116287 w 7380820"/>
                    <a:gd name="connsiteY5" fmla="*/ 0 h 4658912"/>
                    <a:gd name="connsiteX6" fmla="*/ 7380820 w 7380820"/>
                    <a:gd name="connsiteY6" fmla="*/ 264533 h 4658912"/>
                    <a:gd name="connsiteX7" fmla="*/ 7380820 w 7380820"/>
                    <a:gd name="connsiteY7" fmla="*/ 4394379 h 4658912"/>
                    <a:gd name="connsiteX8" fmla="*/ 7116287 w 7380820"/>
                    <a:gd name="connsiteY8" fmla="*/ 4658912 h 4658912"/>
                    <a:gd name="connsiteX9" fmla="*/ 264533 w 7380820"/>
                    <a:gd name="connsiteY9" fmla="*/ 4658912 h 4658912"/>
                    <a:gd name="connsiteX10" fmla="*/ 0 w 7380820"/>
                    <a:gd name="connsiteY10" fmla="*/ 4394379 h 4658912"/>
                    <a:gd name="connsiteX11" fmla="*/ 0 w 7380820"/>
                    <a:gd name="connsiteY11" fmla="*/ 264533 h 4658912"/>
                    <a:gd name="connsiteX12" fmla="*/ 264533 w 7380820"/>
                    <a:gd name="connsiteY12" fmla="*/ 0 h 4658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380820" h="4658912">
                      <a:moveTo>
                        <a:pt x="252028" y="295230"/>
                      </a:moveTo>
                      <a:lnTo>
                        <a:pt x="252028" y="4363682"/>
                      </a:lnTo>
                      <a:lnTo>
                        <a:pt x="7128792" y="4363682"/>
                      </a:lnTo>
                      <a:lnTo>
                        <a:pt x="7128792" y="295230"/>
                      </a:lnTo>
                      <a:close/>
                      <a:moveTo>
                        <a:pt x="264533" y="0"/>
                      </a:moveTo>
                      <a:lnTo>
                        <a:pt x="7116287" y="0"/>
                      </a:lnTo>
                      <a:cubicBezTo>
                        <a:pt x="7262385" y="0"/>
                        <a:pt x="7380820" y="118435"/>
                        <a:pt x="7380820" y="264533"/>
                      </a:cubicBezTo>
                      <a:lnTo>
                        <a:pt x="7380820" y="4394379"/>
                      </a:lnTo>
                      <a:cubicBezTo>
                        <a:pt x="7380820" y="4540477"/>
                        <a:pt x="7262385" y="4658912"/>
                        <a:pt x="7116287" y="4658912"/>
                      </a:cubicBezTo>
                      <a:lnTo>
                        <a:pt x="264533" y="4658912"/>
                      </a:lnTo>
                      <a:cubicBezTo>
                        <a:pt x="118435" y="4658912"/>
                        <a:pt x="0" y="4540477"/>
                        <a:pt x="0" y="4394379"/>
                      </a:cubicBezTo>
                      <a:lnTo>
                        <a:pt x="0" y="264533"/>
                      </a:lnTo>
                      <a:cubicBezTo>
                        <a:pt x="0" y="118435"/>
                        <a:pt x="118435" y="0"/>
                        <a:pt x="26453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7000"/>
                    </a:lnSpc>
                  </a:pPr>
                  <a:endParaRPr lang="en-US" sz="109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íṡľíďê" hidden="1">
                  <a:extLst>
                    <a:ext uri="{FF2B5EF4-FFF2-40B4-BE49-F238E27FC236}">
                      <a16:creationId xmlns:a16="http://schemas.microsoft.com/office/drawing/2014/main" id="{C9086879-B3E1-4594-A5A1-47F89F1A5745}"/>
                    </a:ext>
                  </a:extLst>
                </p:cNvPr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4509683" y="1139528"/>
                  <a:ext cx="2530610" cy="4700016"/>
                </a:xfrm>
                <a:custGeom>
                  <a:avLst/>
                  <a:gdLst>
                    <a:gd name="connsiteX0" fmla="*/ 0 w 2530610"/>
                    <a:gd name="connsiteY0" fmla="*/ 0 h 4700016"/>
                    <a:gd name="connsiteX1" fmla="*/ 2263743 w 2530610"/>
                    <a:gd name="connsiteY1" fmla="*/ 0 h 4700016"/>
                    <a:gd name="connsiteX2" fmla="*/ 2530610 w 2530610"/>
                    <a:gd name="connsiteY2" fmla="*/ 266867 h 4700016"/>
                    <a:gd name="connsiteX3" fmla="*/ 2530610 w 2530610"/>
                    <a:gd name="connsiteY3" fmla="*/ 4433149 h 4700016"/>
                    <a:gd name="connsiteX4" fmla="*/ 2263743 w 2530610"/>
                    <a:gd name="connsiteY4" fmla="*/ 4700016 h 4700016"/>
                    <a:gd name="connsiteX5" fmla="*/ 1961175 w 2530610"/>
                    <a:gd name="connsiteY5" fmla="*/ 4700016 h 4700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530610" h="4700016">
                      <a:moveTo>
                        <a:pt x="0" y="0"/>
                      </a:moveTo>
                      <a:lnTo>
                        <a:pt x="2263743" y="0"/>
                      </a:lnTo>
                      <a:cubicBezTo>
                        <a:pt x="2411130" y="0"/>
                        <a:pt x="2530610" y="119480"/>
                        <a:pt x="2530610" y="266867"/>
                      </a:cubicBezTo>
                      <a:lnTo>
                        <a:pt x="2530610" y="4433149"/>
                      </a:lnTo>
                      <a:cubicBezTo>
                        <a:pt x="2530610" y="4580536"/>
                        <a:pt x="2411130" y="4700016"/>
                        <a:pt x="2263743" y="4700016"/>
                      </a:cubicBezTo>
                      <a:lnTo>
                        <a:pt x="1961175" y="47000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7000"/>
                    </a:lnSpc>
                  </a:pPr>
                  <a:endParaRPr lang="en-US" sz="109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4" name="ï$ḻíḋé">
                <a:extLst>
                  <a:ext uri="{FF2B5EF4-FFF2-40B4-BE49-F238E27FC236}">
                    <a16:creationId xmlns:a16="http://schemas.microsoft.com/office/drawing/2014/main" id="{CCA7BA85-CAAB-4EDD-ADB9-92235AD78363}"/>
                  </a:ext>
                </a:extLst>
              </p:cNvPr>
              <p:cNvSpPr/>
              <p:nvPr/>
            </p:nvSpPr>
            <p:spPr>
              <a:xfrm>
                <a:off x="3260392" y="1241052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17000">
                    <a:schemeClr val="tx1"/>
                  </a:gs>
                  <a:gs pos="34000">
                    <a:srgbClr val="000000">
                      <a:lumMod val="84000"/>
                      <a:lumOff val="16000"/>
                    </a:srgb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7000"/>
                  </a:lnSpc>
                </a:pPr>
                <a:endParaRPr lang="en-US" sz="1090">
                  <a:cs typeface="+mn-ea"/>
                  <a:sym typeface="+mn-lt"/>
                </a:endParaRPr>
              </a:p>
            </p:txBody>
          </p:sp>
        </p:grpSp>
      </p:grpSp>
      <p:sp>
        <p:nvSpPr>
          <p:cNvPr id="9" name="îSlïḓe">
            <a:extLst>
              <a:ext uri="{FF2B5EF4-FFF2-40B4-BE49-F238E27FC236}">
                <a16:creationId xmlns:a16="http://schemas.microsoft.com/office/drawing/2014/main" id="{E508C2BB-6239-448A-B99E-65002E8ACA25}"/>
              </a:ext>
            </a:extLst>
          </p:cNvPr>
          <p:cNvSpPr/>
          <p:nvPr/>
        </p:nvSpPr>
        <p:spPr bwMode="auto">
          <a:xfrm>
            <a:off x="959511" y="1434275"/>
            <a:ext cx="265279" cy="3989602"/>
          </a:xfrm>
          <a:prstGeom prst="rect">
            <a:avLst/>
          </a:prstGeom>
          <a:gradFill>
            <a:gsLst>
              <a:gs pos="30000">
                <a:srgbClr val="33789B"/>
              </a:gs>
              <a:gs pos="100000">
                <a:srgbClr val="33AAB9"/>
              </a:gs>
            </a:gsLst>
            <a:lin ang="9600000" scaled="0"/>
          </a:gradFill>
          <a:ln w="25400">
            <a:noFill/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Picture 2" descr="Scatterplot of Time spent on internet vs Time taken to fall asleep">
            <a:extLst>
              <a:ext uri="{FF2B5EF4-FFF2-40B4-BE49-F238E27FC236}">
                <a16:creationId xmlns:a16="http://schemas.microsoft.com/office/drawing/2014/main" id="{37ED1714-ED97-833B-4FA9-A777BF09E0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090" y="1944328"/>
            <a:ext cx="5107687" cy="3411382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239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ṥļiḓè">
            <a:extLst>
              <a:ext uri="{FF2B5EF4-FFF2-40B4-BE49-F238E27FC236}">
                <a16:creationId xmlns:a16="http://schemas.microsoft.com/office/drawing/2014/main" id="{E8174106-FBA6-4221-9346-FFDF067C87EB}"/>
              </a:ext>
            </a:extLst>
          </p:cNvPr>
          <p:cNvSpPr/>
          <p:nvPr/>
        </p:nvSpPr>
        <p:spPr>
          <a:xfrm>
            <a:off x="5781608" y="797252"/>
            <a:ext cx="5263499" cy="5263497"/>
          </a:xfrm>
          <a:prstGeom prst="donut">
            <a:avLst>
              <a:gd name="adj" fmla="val 11888"/>
            </a:avLst>
          </a:prstGeom>
          <a:solidFill>
            <a:schemeClr val="bg2">
              <a:alpha val="55000"/>
            </a:schemeClr>
          </a:solidFill>
          <a:ln w="19050">
            <a:noFill/>
            <a:round/>
          </a:ln>
        </p:spPr>
        <p:txBody>
          <a:bodyPr vert="horz" wrap="none" lIns="91440" tIns="45720" rIns="91440" bIns="45720" numCol="1" rtlCol="0" anchor="ctr" anchorCtr="1" compatLnSpc="1"/>
          <a:lstStyle/>
          <a:p>
            <a:pPr algn="ctr">
              <a:lnSpc>
                <a:spcPct val="127000"/>
              </a:lnSpc>
            </a:pPr>
            <a:endParaRPr lang="zh-CN" altLang="en-US" sz="12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í$ḻïḓé">
            <a:extLst>
              <a:ext uri="{FF2B5EF4-FFF2-40B4-BE49-F238E27FC236}">
                <a16:creationId xmlns:a16="http://schemas.microsoft.com/office/drawing/2014/main" id="{40F66736-079C-4999-A664-23E936EC220C}"/>
              </a:ext>
            </a:extLst>
          </p:cNvPr>
          <p:cNvSpPr txBox="1"/>
          <p:nvPr/>
        </p:nvSpPr>
        <p:spPr>
          <a:xfrm>
            <a:off x="1363863" y="399708"/>
            <a:ext cx="4732137" cy="21329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Autofit/>
          </a:bodyPr>
          <a:lstStyle/>
          <a:p>
            <a:pPr>
              <a:lnSpc>
                <a:spcPct val="127000"/>
              </a:lnSpc>
              <a:buSzPct val="25000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Staying up VS Hours you sleep</a:t>
            </a:r>
          </a:p>
        </p:txBody>
      </p:sp>
      <p:sp>
        <p:nvSpPr>
          <p:cNvPr id="6" name="ïšļíďê">
            <a:extLst>
              <a:ext uri="{FF2B5EF4-FFF2-40B4-BE49-F238E27FC236}">
                <a16:creationId xmlns:a16="http://schemas.microsoft.com/office/drawing/2014/main" id="{BB19EB93-94EA-4D51-9C84-C5641EA1AD6F}"/>
              </a:ext>
            </a:extLst>
          </p:cNvPr>
          <p:cNvSpPr txBox="1"/>
          <p:nvPr/>
        </p:nvSpPr>
        <p:spPr>
          <a:xfrm>
            <a:off x="1363863" y="2844737"/>
            <a:ext cx="4664038" cy="21329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 marL="285750" indent="-285750">
              <a:lnSpc>
                <a:spcPct val="127000"/>
              </a:lnSpc>
              <a:buFont typeface="Wingdings" panose="05000000000000000000" pitchFamily="2" charset="2"/>
              <a:buChar char="q"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Correlation coefficient</a:t>
            </a: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= (-0.016).</a:t>
            </a:r>
          </a:p>
          <a:p>
            <a:pPr marL="285750" indent="-285750">
              <a:lnSpc>
                <a:spcPct val="127000"/>
              </a:lnSpc>
              <a:buFont typeface="Wingdings" panose="05000000000000000000" pitchFamily="2" charset="2"/>
              <a:buChar char="q"/>
            </a:pPr>
            <a:r>
              <a:rPr lang="en-US" altLang="zh-CN" sz="1600" baseline="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It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indicates a very weak Negative relationship.</a:t>
            </a:r>
          </a:p>
          <a:p>
            <a:pPr marL="285750" indent="-285750">
              <a:lnSpc>
                <a:spcPct val="127000"/>
              </a:lnSpc>
              <a:buFont typeface="Wingdings" panose="05000000000000000000" pitchFamily="2" charset="2"/>
              <a:buChar char="q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Slight tendency decrease between these two variables.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iṡļíďe">
            <a:extLst>
              <a:ext uri="{FF2B5EF4-FFF2-40B4-BE49-F238E27FC236}">
                <a16:creationId xmlns:a16="http://schemas.microsoft.com/office/drawing/2014/main" id="{7732B6E4-43F5-484B-A705-83B14DD459E8}"/>
              </a:ext>
            </a:extLst>
          </p:cNvPr>
          <p:cNvSpPr/>
          <p:nvPr/>
        </p:nvSpPr>
        <p:spPr bwMode="auto">
          <a:xfrm>
            <a:off x="1471936" y="2669440"/>
            <a:ext cx="615881" cy="64180"/>
          </a:xfrm>
          <a:prstGeom prst="rect">
            <a:avLst/>
          </a:prstGeom>
          <a:solidFill>
            <a:srgbClr val="33AAB9"/>
          </a:solidFill>
          <a:ln>
            <a:solidFill>
              <a:srgbClr val="33AAB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7000"/>
              </a:lnSpc>
            </a:pPr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8" name="işḷiďe">
            <a:extLst>
              <a:ext uri="{FF2B5EF4-FFF2-40B4-BE49-F238E27FC236}">
                <a16:creationId xmlns:a16="http://schemas.microsoft.com/office/drawing/2014/main" id="{F0AFD117-E8C7-4360-8DE5-E4BF644FF332}"/>
              </a:ext>
            </a:extLst>
          </p:cNvPr>
          <p:cNvGrpSpPr/>
          <p:nvPr/>
        </p:nvGrpSpPr>
        <p:grpSpPr>
          <a:xfrm>
            <a:off x="5482937" y="1710629"/>
            <a:ext cx="6599647" cy="4005202"/>
            <a:chOff x="503602" y="2132856"/>
            <a:chExt cx="5859098" cy="3239755"/>
          </a:xfrm>
          <a:effectLst/>
        </p:grpSpPr>
        <p:grpSp>
          <p:nvGrpSpPr>
            <p:cNvPr id="10" name="iṣľîdê">
              <a:extLst>
                <a:ext uri="{FF2B5EF4-FFF2-40B4-BE49-F238E27FC236}">
                  <a16:creationId xmlns:a16="http://schemas.microsoft.com/office/drawing/2014/main" id="{4ADAE835-D469-4D2D-ABA3-8E7BAE2E9795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503602" y="5249691"/>
              <a:ext cx="5859098" cy="122920"/>
              <a:chOff x="-1348120" y="5777968"/>
              <a:chExt cx="9361040" cy="187524"/>
            </a:xfrm>
          </p:grpSpPr>
          <p:sp>
            <p:nvSpPr>
              <p:cNvPr id="18" name="ïŝ1íďê">
                <a:extLst>
                  <a:ext uri="{FF2B5EF4-FFF2-40B4-BE49-F238E27FC236}">
                    <a16:creationId xmlns:a16="http://schemas.microsoft.com/office/drawing/2014/main" id="{5C8398DF-1AA9-4492-818D-0455C5B2C20D}"/>
                  </a:ext>
                </a:extLst>
              </p:cNvPr>
              <p:cNvSpPr/>
              <p:nvPr/>
            </p:nvSpPr>
            <p:spPr>
              <a:xfrm flipV="1">
                <a:off x="-1348120" y="5928916"/>
                <a:ext cx="9361040" cy="36576"/>
              </a:xfrm>
              <a:prstGeom prst="trapezoid">
                <a:avLst>
                  <a:gd name="adj" fmla="val 814192"/>
                </a:avLst>
              </a:prstGeom>
              <a:solidFill>
                <a:srgbClr val="80808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7000"/>
                  </a:lnSpc>
                </a:pPr>
                <a:endParaRPr lang="en-US" sz="1090">
                  <a:cs typeface="+mn-ea"/>
                  <a:sym typeface="+mn-lt"/>
                </a:endParaRPr>
              </a:p>
            </p:txBody>
          </p:sp>
          <p:sp>
            <p:nvSpPr>
              <p:cNvPr id="19" name="ïš1ïḍê">
                <a:extLst>
                  <a:ext uri="{FF2B5EF4-FFF2-40B4-BE49-F238E27FC236}">
                    <a16:creationId xmlns:a16="http://schemas.microsoft.com/office/drawing/2014/main" id="{B8BFD89E-A052-401B-B924-FCEEEF0C3DFD}"/>
                  </a:ext>
                </a:extLst>
              </p:cNvPr>
              <p:cNvSpPr/>
              <p:nvPr/>
            </p:nvSpPr>
            <p:spPr>
              <a:xfrm>
                <a:off x="-1348120" y="5777968"/>
                <a:ext cx="9361040" cy="151090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7000"/>
                  </a:lnSpc>
                </a:pPr>
                <a:endParaRPr lang="en-US" sz="1090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ïśḻíďé">
              <a:extLst>
                <a:ext uri="{FF2B5EF4-FFF2-40B4-BE49-F238E27FC236}">
                  <a16:creationId xmlns:a16="http://schemas.microsoft.com/office/drawing/2014/main" id="{4A4E2CC9-DCD2-4EF5-A6CA-E663244BE4BE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1002671" y="2132856"/>
              <a:ext cx="4860960" cy="3080807"/>
              <a:chOff x="-375492" y="1139528"/>
              <a:chExt cx="7415785" cy="4700016"/>
            </a:xfrm>
          </p:grpSpPr>
          <p:grpSp>
            <p:nvGrpSpPr>
              <p:cNvPr id="13" name="íṣḷiḍê">
                <a:extLst>
                  <a:ext uri="{FF2B5EF4-FFF2-40B4-BE49-F238E27FC236}">
                    <a16:creationId xmlns:a16="http://schemas.microsoft.com/office/drawing/2014/main" id="{F15CC071-FA04-4A55-8282-FA2AB7E63502}"/>
                  </a:ext>
                </a:extLst>
              </p:cNvPr>
              <p:cNvGrpSpPr/>
              <p:nvPr/>
            </p:nvGrpSpPr>
            <p:grpSpPr>
              <a:xfrm>
                <a:off x="-375492" y="1139528"/>
                <a:ext cx="7415785" cy="4700016"/>
                <a:chOff x="-375492" y="1139528"/>
                <a:chExt cx="7415785" cy="4700016"/>
              </a:xfrm>
            </p:grpSpPr>
            <p:sp>
              <p:nvSpPr>
                <p:cNvPr id="15" name="iṡḻidè">
                  <a:extLst>
                    <a:ext uri="{FF2B5EF4-FFF2-40B4-BE49-F238E27FC236}">
                      <a16:creationId xmlns:a16="http://schemas.microsoft.com/office/drawing/2014/main" id="{959E239B-B7A0-4061-9339-A394B1BBA044}"/>
                    </a:ext>
                  </a:extLst>
                </p:cNvPr>
                <p:cNvSpPr/>
                <p:nvPr/>
              </p:nvSpPr>
              <p:spPr>
                <a:xfrm>
                  <a:off x="-375492" y="1139528"/>
                  <a:ext cx="7415784" cy="4700016"/>
                </a:xfrm>
                <a:custGeom>
                  <a:avLst/>
                  <a:gdLst>
                    <a:gd name="connsiteX0" fmla="*/ 224028 w 7415784"/>
                    <a:gd name="connsiteY0" fmla="*/ 269748 h 4700016"/>
                    <a:gd name="connsiteX1" fmla="*/ 224028 w 7415784"/>
                    <a:gd name="connsiteY1" fmla="*/ 4430268 h 4700016"/>
                    <a:gd name="connsiteX2" fmla="*/ 7191756 w 7415784"/>
                    <a:gd name="connsiteY2" fmla="*/ 4430268 h 4700016"/>
                    <a:gd name="connsiteX3" fmla="*/ 7191756 w 7415784"/>
                    <a:gd name="connsiteY3" fmla="*/ 269748 h 4700016"/>
                    <a:gd name="connsiteX4" fmla="*/ 266867 w 7415784"/>
                    <a:gd name="connsiteY4" fmla="*/ 0 h 4700016"/>
                    <a:gd name="connsiteX5" fmla="*/ 7148917 w 7415784"/>
                    <a:gd name="connsiteY5" fmla="*/ 0 h 4700016"/>
                    <a:gd name="connsiteX6" fmla="*/ 7415784 w 7415784"/>
                    <a:gd name="connsiteY6" fmla="*/ 266867 h 4700016"/>
                    <a:gd name="connsiteX7" fmla="*/ 7415784 w 7415784"/>
                    <a:gd name="connsiteY7" fmla="*/ 4433149 h 4700016"/>
                    <a:gd name="connsiteX8" fmla="*/ 7148917 w 7415784"/>
                    <a:gd name="connsiteY8" fmla="*/ 4700016 h 4700016"/>
                    <a:gd name="connsiteX9" fmla="*/ 266867 w 7415784"/>
                    <a:gd name="connsiteY9" fmla="*/ 4700016 h 4700016"/>
                    <a:gd name="connsiteX10" fmla="*/ 0 w 7415784"/>
                    <a:gd name="connsiteY10" fmla="*/ 4433149 h 4700016"/>
                    <a:gd name="connsiteX11" fmla="*/ 0 w 7415784"/>
                    <a:gd name="connsiteY11" fmla="*/ 266867 h 4700016"/>
                    <a:gd name="connsiteX12" fmla="*/ 266867 w 7415784"/>
                    <a:gd name="connsiteY12" fmla="*/ 0 h 4700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415784" h="4700016">
                      <a:moveTo>
                        <a:pt x="224028" y="269748"/>
                      </a:moveTo>
                      <a:lnTo>
                        <a:pt x="224028" y="4430268"/>
                      </a:lnTo>
                      <a:lnTo>
                        <a:pt x="7191756" y="4430268"/>
                      </a:lnTo>
                      <a:lnTo>
                        <a:pt x="7191756" y="269748"/>
                      </a:lnTo>
                      <a:close/>
                      <a:moveTo>
                        <a:pt x="266867" y="0"/>
                      </a:moveTo>
                      <a:lnTo>
                        <a:pt x="7148917" y="0"/>
                      </a:lnTo>
                      <a:cubicBezTo>
                        <a:pt x="7296304" y="0"/>
                        <a:pt x="7415784" y="119480"/>
                        <a:pt x="7415784" y="266867"/>
                      </a:cubicBezTo>
                      <a:lnTo>
                        <a:pt x="7415784" y="4433149"/>
                      </a:lnTo>
                      <a:cubicBezTo>
                        <a:pt x="7415784" y="4580536"/>
                        <a:pt x="7296304" y="4700016"/>
                        <a:pt x="7148917" y="4700016"/>
                      </a:cubicBezTo>
                      <a:lnTo>
                        <a:pt x="266867" y="4700016"/>
                      </a:lnTo>
                      <a:cubicBezTo>
                        <a:pt x="119480" y="4700016"/>
                        <a:pt x="0" y="4580536"/>
                        <a:pt x="0" y="4433149"/>
                      </a:cubicBezTo>
                      <a:lnTo>
                        <a:pt x="0" y="266867"/>
                      </a:lnTo>
                      <a:cubicBezTo>
                        <a:pt x="0" y="119480"/>
                        <a:pt x="119480" y="0"/>
                        <a:pt x="266867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7000"/>
                    </a:lnSpc>
                  </a:pPr>
                  <a:endParaRPr lang="en-US" sz="1090"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iśḷiḍê">
                  <a:extLst>
                    <a:ext uri="{FF2B5EF4-FFF2-40B4-BE49-F238E27FC236}">
                      <a16:creationId xmlns:a16="http://schemas.microsoft.com/office/drawing/2014/main" id="{1900C300-4137-4586-A72F-947A68DE8E03}"/>
                    </a:ext>
                  </a:extLst>
                </p:cNvPr>
                <p:cNvSpPr/>
                <p:nvPr/>
              </p:nvSpPr>
              <p:spPr>
                <a:xfrm>
                  <a:off x="-358011" y="1160080"/>
                  <a:ext cx="7380820" cy="4658913"/>
                </a:xfrm>
                <a:custGeom>
                  <a:avLst/>
                  <a:gdLst>
                    <a:gd name="connsiteX0" fmla="*/ 252028 w 7380820"/>
                    <a:gd name="connsiteY0" fmla="*/ 295230 h 4658912"/>
                    <a:gd name="connsiteX1" fmla="*/ 252028 w 7380820"/>
                    <a:gd name="connsiteY1" fmla="*/ 4363682 h 4658912"/>
                    <a:gd name="connsiteX2" fmla="*/ 7128792 w 7380820"/>
                    <a:gd name="connsiteY2" fmla="*/ 4363682 h 4658912"/>
                    <a:gd name="connsiteX3" fmla="*/ 7128792 w 7380820"/>
                    <a:gd name="connsiteY3" fmla="*/ 295230 h 4658912"/>
                    <a:gd name="connsiteX4" fmla="*/ 264533 w 7380820"/>
                    <a:gd name="connsiteY4" fmla="*/ 0 h 4658912"/>
                    <a:gd name="connsiteX5" fmla="*/ 7116287 w 7380820"/>
                    <a:gd name="connsiteY5" fmla="*/ 0 h 4658912"/>
                    <a:gd name="connsiteX6" fmla="*/ 7380820 w 7380820"/>
                    <a:gd name="connsiteY6" fmla="*/ 264533 h 4658912"/>
                    <a:gd name="connsiteX7" fmla="*/ 7380820 w 7380820"/>
                    <a:gd name="connsiteY7" fmla="*/ 4394379 h 4658912"/>
                    <a:gd name="connsiteX8" fmla="*/ 7116287 w 7380820"/>
                    <a:gd name="connsiteY8" fmla="*/ 4658912 h 4658912"/>
                    <a:gd name="connsiteX9" fmla="*/ 264533 w 7380820"/>
                    <a:gd name="connsiteY9" fmla="*/ 4658912 h 4658912"/>
                    <a:gd name="connsiteX10" fmla="*/ 0 w 7380820"/>
                    <a:gd name="connsiteY10" fmla="*/ 4394379 h 4658912"/>
                    <a:gd name="connsiteX11" fmla="*/ 0 w 7380820"/>
                    <a:gd name="connsiteY11" fmla="*/ 264533 h 4658912"/>
                    <a:gd name="connsiteX12" fmla="*/ 264533 w 7380820"/>
                    <a:gd name="connsiteY12" fmla="*/ 0 h 4658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380820" h="4658912">
                      <a:moveTo>
                        <a:pt x="252028" y="295230"/>
                      </a:moveTo>
                      <a:lnTo>
                        <a:pt x="252028" y="4363682"/>
                      </a:lnTo>
                      <a:lnTo>
                        <a:pt x="7128792" y="4363682"/>
                      </a:lnTo>
                      <a:lnTo>
                        <a:pt x="7128792" y="295230"/>
                      </a:lnTo>
                      <a:close/>
                      <a:moveTo>
                        <a:pt x="264533" y="0"/>
                      </a:moveTo>
                      <a:lnTo>
                        <a:pt x="7116287" y="0"/>
                      </a:lnTo>
                      <a:cubicBezTo>
                        <a:pt x="7262385" y="0"/>
                        <a:pt x="7380820" y="118435"/>
                        <a:pt x="7380820" y="264533"/>
                      </a:cubicBezTo>
                      <a:lnTo>
                        <a:pt x="7380820" y="4394379"/>
                      </a:lnTo>
                      <a:cubicBezTo>
                        <a:pt x="7380820" y="4540477"/>
                        <a:pt x="7262385" y="4658912"/>
                        <a:pt x="7116287" y="4658912"/>
                      </a:cubicBezTo>
                      <a:lnTo>
                        <a:pt x="264533" y="4658912"/>
                      </a:lnTo>
                      <a:cubicBezTo>
                        <a:pt x="118435" y="4658912"/>
                        <a:pt x="0" y="4540477"/>
                        <a:pt x="0" y="4394379"/>
                      </a:cubicBezTo>
                      <a:lnTo>
                        <a:pt x="0" y="264533"/>
                      </a:lnTo>
                      <a:cubicBezTo>
                        <a:pt x="0" y="118435"/>
                        <a:pt x="118435" y="0"/>
                        <a:pt x="26453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7000"/>
                    </a:lnSpc>
                  </a:pPr>
                  <a:endParaRPr lang="en-US" sz="109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íṡľíďê" hidden="1">
                  <a:extLst>
                    <a:ext uri="{FF2B5EF4-FFF2-40B4-BE49-F238E27FC236}">
                      <a16:creationId xmlns:a16="http://schemas.microsoft.com/office/drawing/2014/main" id="{C9086879-B3E1-4594-A5A1-47F89F1A5745}"/>
                    </a:ext>
                  </a:extLst>
                </p:cNvPr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4509683" y="1139528"/>
                  <a:ext cx="2530610" cy="4700016"/>
                </a:xfrm>
                <a:custGeom>
                  <a:avLst/>
                  <a:gdLst>
                    <a:gd name="connsiteX0" fmla="*/ 0 w 2530610"/>
                    <a:gd name="connsiteY0" fmla="*/ 0 h 4700016"/>
                    <a:gd name="connsiteX1" fmla="*/ 2263743 w 2530610"/>
                    <a:gd name="connsiteY1" fmla="*/ 0 h 4700016"/>
                    <a:gd name="connsiteX2" fmla="*/ 2530610 w 2530610"/>
                    <a:gd name="connsiteY2" fmla="*/ 266867 h 4700016"/>
                    <a:gd name="connsiteX3" fmla="*/ 2530610 w 2530610"/>
                    <a:gd name="connsiteY3" fmla="*/ 4433149 h 4700016"/>
                    <a:gd name="connsiteX4" fmla="*/ 2263743 w 2530610"/>
                    <a:gd name="connsiteY4" fmla="*/ 4700016 h 4700016"/>
                    <a:gd name="connsiteX5" fmla="*/ 1961175 w 2530610"/>
                    <a:gd name="connsiteY5" fmla="*/ 4700016 h 4700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530610" h="4700016">
                      <a:moveTo>
                        <a:pt x="0" y="0"/>
                      </a:moveTo>
                      <a:lnTo>
                        <a:pt x="2263743" y="0"/>
                      </a:lnTo>
                      <a:cubicBezTo>
                        <a:pt x="2411130" y="0"/>
                        <a:pt x="2530610" y="119480"/>
                        <a:pt x="2530610" y="266867"/>
                      </a:cubicBezTo>
                      <a:lnTo>
                        <a:pt x="2530610" y="4433149"/>
                      </a:lnTo>
                      <a:cubicBezTo>
                        <a:pt x="2530610" y="4580536"/>
                        <a:pt x="2411130" y="4700016"/>
                        <a:pt x="2263743" y="4700016"/>
                      </a:cubicBezTo>
                      <a:lnTo>
                        <a:pt x="1961175" y="47000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7000"/>
                    </a:lnSpc>
                  </a:pPr>
                  <a:endParaRPr lang="en-US" sz="109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4" name="ï$ḻíḋé">
                <a:extLst>
                  <a:ext uri="{FF2B5EF4-FFF2-40B4-BE49-F238E27FC236}">
                    <a16:creationId xmlns:a16="http://schemas.microsoft.com/office/drawing/2014/main" id="{CCA7BA85-CAAB-4EDD-ADB9-92235AD78363}"/>
                  </a:ext>
                </a:extLst>
              </p:cNvPr>
              <p:cNvSpPr/>
              <p:nvPr/>
            </p:nvSpPr>
            <p:spPr>
              <a:xfrm>
                <a:off x="3260392" y="1241052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17000">
                    <a:schemeClr val="tx1"/>
                  </a:gs>
                  <a:gs pos="34000">
                    <a:srgbClr val="000000">
                      <a:lumMod val="84000"/>
                      <a:lumOff val="16000"/>
                    </a:srgb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7000"/>
                  </a:lnSpc>
                </a:pPr>
                <a:endParaRPr lang="en-US" sz="1090">
                  <a:cs typeface="+mn-ea"/>
                  <a:sym typeface="+mn-lt"/>
                </a:endParaRPr>
              </a:p>
            </p:txBody>
          </p:sp>
        </p:grpSp>
      </p:grpSp>
      <p:sp>
        <p:nvSpPr>
          <p:cNvPr id="9" name="îSlïḓe">
            <a:extLst>
              <a:ext uri="{FF2B5EF4-FFF2-40B4-BE49-F238E27FC236}">
                <a16:creationId xmlns:a16="http://schemas.microsoft.com/office/drawing/2014/main" id="{E508C2BB-6239-448A-B99E-65002E8ACA25}"/>
              </a:ext>
            </a:extLst>
          </p:cNvPr>
          <p:cNvSpPr/>
          <p:nvPr/>
        </p:nvSpPr>
        <p:spPr bwMode="auto">
          <a:xfrm>
            <a:off x="959511" y="1434275"/>
            <a:ext cx="265279" cy="3989602"/>
          </a:xfrm>
          <a:prstGeom prst="rect">
            <a:avLst/>
          </a:prstGeom>
          <a:gradFill>
            <a:gsLst>
              <a:gs pos="30000">
                <a:srgbClr val="33789B"/>
              </a:gs>
              <a:gs pos="100000">
                <a:srgbClr val="33AAB9"/>
              </a:gs>
            </a:gsLst>
            <a:lin ang="9600000" scaled="0"/>
          </a:gradFill>
          <a:ln w="25400">
            <a:noFill/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Picture 1" descr="Scatterplot of Staying up to use intern vs Hours of sleep you get i">
            <a:extLst>
              <a:ext uri="{FF2B5EF4-FFF2-40B4-BE49-F238E27FC236}">
                <a16:creationId xmlns:a16="http://schemas.microsoft.com/office/drawing/2014/main" id="{461D1418-C35D-6D4E-7F3D-BE4C4DA56F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320" y="1966153"/>
            <a:ext cx="5075263" cy="33897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308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>
            <a:extLst>
              <a:ext uri="{FF2B5EF4-FFF2-40B4-BE49-F238E27FC236}">
                <a16:creationId xmlns:a16="http://schemas.microsoft.com/office/drawing/2014/main" id="{AA7C8DBD-8B12-44F2-93E7-BCC2B4B4E873}"/>
              </a:ext>
            </a:extLst>
          </p:cNvPr>
          <p:cNvGrpSpPr/>
          <p:nvPr/>
        </p:nvGrpSpPr>
        <p:grpSpPr>
          <a:xfrm>
            <a:off x="1396453" y="2596521"/>
            <a:ext cx="12969251" cy="3170616"/>
            <a:chOff x="1260022" y="2163164"/>
            <a:chExt cx="6960165" cy="1748634"/>
          </a:xfrm>
          <a:noFill/>
          <a:effectLst>
            <a:outerShdw blurRad="76200" dist="38100" dir="5400000" algn="t" rotWithShape="0">
              <a:prstClr val="black">
                <a:alpha val="28000"/>
              </a:prstClr>
            </a:outerShdw>
          </a:effectLst>
        </p:grpSpPr>
        <p:sp>
          <p:nvSpPr>
            <p:cNvPr id="75" name="Arc 54">
              <a:extLst>
                <a:ext uri="{FF2B5EF4-FFF2-40B4-BE49-F238E27FC236}">
                  <a16:creationId xmlns:a16="http://schemas.microsoft.com/office/drawing/2014/main" id="{1C2D02AA-9A3B-46AC-B68B-FDF8BF529D2D}"/>
                </a:ext>
              </a:extLst>
            </p:cNvPr>
            <p:cNvSpPr/>
            <p:nvPr/>
          </p:nvSpPr>
          <p:spPr bwMode="auto">
            <a:xfrm>
              <a:off x="4740104" y="2171757"/>
              <a:ext cx="1740042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127000" cap="rnd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B485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6" name="Arc 42">
              <a:extLst>
                <a:ext uri="{FF2B5EF4-FFF2-40B4-BE49-F238E27FC236}">
                  <a16:creationId xmlns:a16="http://schemas.microsoft.com/office/drawing/2014/main" id="{6E6A7AC8-20C0-41CB-B1A4-8C7407CC5952}"/>
                </a:ext>
              </a:extLst>
            </p:cNvPr>
            <p:cNvSpPr/>
            <p:nvPr/>
          </p:nvSpPr>
          <p:spPr bwMode="auto">
            <a:xfrm>
              <a:off x="1260022" y="2171757"/>
              <a:ext cx="1740042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127000" cap="rnd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B485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7" name="Arc 40">
              <a:extLst>
                <a:ext uri="{FF2B5EF4-FFF2-40B4-BE49-F238E27FC236}">
                  <a16:creationId xmlns:a16="http://schemas.microsoft.com/office/drawing/2014/main" id="{8A071FB0-465D-4C21-8CF2-51AD8D232C0F}"/>
                </a:ext>
              </a:extLst>
            </p:cNvPr>
            <p:cNvSpPr/>
            <p:nvPr/>
          </p:nvSpPr>
          <p:spPr bwMode="auto">
            <a:xfrm rot="10800000">
              <a:off x="3000064" y="2163164"/>
              <a:ext cx="1740041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127000" cap="rnd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B485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8" name="Arc 52">
              <a:extLst>
                <a:ext uri="{FF2B5EF4-FFF2-40B4-BE49-F238E27FC236}">
                  <a16:creationId xmlns:a16="http://schemas.microsoft.com/office/drawing/2014/main" id="{4FD334B0-45FA-4C92-853B-846AF8F03ECA}"/>
                </a:ext>
              </a:extLst>
            </p:cNvPr>
            <p:cNvSpPr/>
            <p:nvPr/>
          </p:nvSpPr>
          <p:spPr bwMode="auto">
            <a:xfrm rot="10800000">
              <a:off x="6480146" y="2163164"/>
              <a:ext cx="1740041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127000" cap="rnd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B485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3E3928AC-8CC6-437D-BD90-002F2A270BF7}"/>
              </a:ext>
            </a:extLst>
          </p:cNvPr>
          <p:cNvGrpSpPr/>
          <p:nvPr/>
        </p:nvGrpSpPr>
        <p:grpSpPr>
          <a:xfrm>
            <a:off x="2089477" y="3376567"/>
            <a:ext cx="1976304" cy="1869209"/>
            <a:chOff x="1863125" y="5718629"/>
            <a:chExt cx="1414401" cy="1414401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FE45C010-6495-4D3D-86A3-F0012EE7255E}"/>
                </a:ext>
              </a:extLst>
            </p:cNvPr>
            <p:cNvSpPr/>
            <p:nvPr/>
          </p:nvSpPr>
          <p:spPr>
            <a:xfrm>
              <a:off x="1863125" y="5718629"/>
              <a:ext cx="1414401" cy="1414401"/>
            </a:xfrm>
            <a:prstGeom prst="ellipse">
              <a:avLst/>
            </a:prstGeom>
            <a:gradFill>
              <a:gsLst>
                <a:gs pos="3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9600000" scaled="0"/>
            </a:gradFill>
            <a:ln w="25400">
              <a:gradFill>
                <a:gsLst>
                  <a:gs pos="0">
                    <a:srgbClr val="33AAB9"/>
                  </a:gs>
                  <a:gs pos="100000">
                    <a:srgbClr val="33789B"/>
                  </a:gs>
                </a:gsLst>
                <a:lin ang="8100000" scaled="0"/>
              </a:gradFill>
            </a:ln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1" name="TextBox 21">
              <a:extLst>
                <a:ext uri="{FF2B5EF4-FFF2-40B4-BE49-F238E27FC236}">
                  <a16:creationId xmlns:a16="http://schemas.microsoft.com/office/drawing/2014/main" id="{03E2EB09-2C20-4A0C-A8CD-C21B47D9E698}"/>
                </a:ext>
              </a:extLst>
            </p:cNvPr>
            <p:cNvSpPr txBox="1"/>
            <p:nvPr/>
          </p:nvSpPr>
          <p:spPr>
            <a:xfrm>
              <a:off x="2032476" y="6102664"/>
              <a:ext cx="1107916" cy="646331"/>
            </a:xfrm>
            <a:prstGeom prst="rect">
              <a:avLst/>
            </a:prstGeom>
            <a:gradFill>
              <a:gsLst>
                <a:gs pos="3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9600000" scaled="0"/>
            </a:gradFill>
            <a:ln w="2540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>
                <a:defRPr sz="4400">
                  <a:solidFill>
                    <a:schemeClr val="tx1">
                      <a:lumMod val="75000"/>
                      <a:lumOff val="25000"/>
                    </a:schemeClr>
                  </a:solidFill>
                  <a:ea typeface="思源黑体" panose="020B0500000000000000" pitchFamily="34" charset="-122"/>
                </a:defRPr>
              </a:lvl1pPr>
            </a:lstStyle>
            <a:p>
              <a:pPr algn="ctr"/>
              <a:r>
                <a: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ea"/>
                  <a:cs typeface="+mn-ea"/>
                  <a:sym typeface="+mn-lt"/>
                </a:rPr>
                <a:t>Positive Relationship</a:t>
              </a:r>
              <a:endPara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9" name="Text Placeholder 3">
            <a:extLst>
              <a:ext uri="{FF2B5EF4-FFF2-40B4-BE49-F238E27FC236}">
                <a16:creationId xmlns:a16="http://schemas.microsoft.com/office/drawing/2014/main" id="{5286860F-7CF6-4684-B4AC-E04BD6CF18CA}"/>
              </a:ext>
            </a:extLst>
          </p:cNvPr>
          <p:cNvSpPr txBox="1">
            <a:spLocks/>
          </p:cNvSpPr>
          <p:nvPr/>
        </p:nvSpPr>
        <p:spPr>
          <a:xfrm>
            <a:off x="-685619" y="1971095"/>
            <a:ext cx="6945541" cy="53822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05873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Time spent on Internet VS </a:t>
            </a:r>
          </a:p>
          <a:p>
            <a:pPr defTabSz="105873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Hours you get sleep in night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1" name="Text Placeholder 3">
            <a:extLst>
              <a:ext uri="{FF2B5EF4-FFF2-40B4-BE49-F238E27FC236}">
                <a16:creationId xmlns:a16="http://schemas.microsoft.com/office/drawing/2014/main" id="{97EE7CE2-78AF-4BEC-B909-C4A502087484}"/>
              </a:ext>
            </a:extLst>
          </p:cNvPr>
          <p:cNvSpPr txBox="1">
            <a:spLocks/>
          </p:cNvSpPr>
          <p:nvPr/>
        </p:nvSpPr>
        <p:spPr>
          <a:xfrm>
            <a:off x="5271772" y="5242299"/>
            <a:ext cx="2107638" cy="49513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05873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Internet usage VS  time taken to fall asleep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3" name="Text Placeholder 3">
            <a:extLst>
              <a:ext uri="{FF2B5EF4-FFF2-40B4-BE49-F238E27FC236}">
                <a16:creationId xmlns:a16="http://schemas.microsoft.com/office/drawing/2014/main" id="{C58F329F-0915-46F8-A078-9926F5140403}"/>
              </a:ext>
            </a:extLst>
          </p:cNvPr>
          <p:cNvSpPr txBox="1">
            <a:spLocks/>
          </p:cNvSpPr>
          <p:nvPr/>
        </p:nvSpPr>
        <p:spPr>
          <a:xfrm>
            <a:off x="8747958" y="1992823"/>
            <a:ext cx="2154503" cy="49513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05873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Staying up vs hours you sleep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" name="Text Placeholder 3">
            <a:extLst>
              <a:ext uri="{FF2B5EF4-FFF2-40B4-BE49-F238E27FC236}">
                <a16:creationId xmlns:a16="http://schemas.microsoft.com/office/drawing/2014/main" id="{0F04C01A-9794-440A-A88F-E6958B5E1EEA}"/>
              </a:ext>
            </a:extLst>
          </p:cNvPr>
          <p:cNvSpPr txBox="1">
            <a:spLocks/>
          </p:cNvSpPr>
          <p:nvPr/>
        </p:nvSpPr>
        <p:spPr>
          <a:xfrm>
            <a:off x="8475419" y="2512879"/>
            <a:ext cx="2820114" cy="52136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Intercept = 2.870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Slope = 0.1493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514245D9-6B80-40DB-B466-4DCA951B1964}"/>
              </a:ext>
            </a:extLst>
          </p:cNvPr>
          <p:cNvSpPr/>
          <p:nvPr/>
        </p:nvSpPr>
        <p:spPr>
          <a:xfrm>
            <a:off x="5263845" y="3190049"/>
            <a:ext cx="1976304" cy="1869209"/>
          </a:xfrm>
          <a:prstGeom prst="ellipse">
            <a:avLst/>
          </a:prstGeom>
          <a:gradFill>
            <a:gsLst>
              <a:gs pos="3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9600000" scaled="0"/>
          </a:gradFill>
          <a:ln w="25400">
            <a:gradFill>
              <a:gsLst>
                <a:gs pos="0">
                  <a:srgbClr val="33AAB9"/>
                </a:gs>
                <a:gs pos="100000">
                  <a:srgbClr val="33789B"/>
                </a:gs>
              </a:gsLst>
              <a:lin ang="8100000" scaled="0"/>
            </a:gradFill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5464A50-0181-445C-A64A-B88912B31FC8}"/>
              </a:ext>
            </a:extLst>
          </p:cNvPr>
          <p:cNvSpPr/>
          <p:nvPr/>
        </p:nvSpPr>
        <p:spPr>
          <a:xfrm>
            <a:off x="8514083" y="3317297"/>
            <a:ext cx="1976304" cy="1869209"/>
          </a:xfrm>
          <a:prstGeom prst="ellipse">
            <a:avLst/>
          </a:prstGeom>
          <a:gradFill>
            <a:gsLst>
              <a:gs pos="3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9600000" scaled="0"/>
          </a:gradFill>
          <a:ln w="25400">
            <a:gradFill>
              <a:gsLst>
                <a:gs pos="0">
                  <a:srgbClr val="33AAB9"/>
                </a:gs>
                <a:gs pos="100000">
                  <a:srgbClr val="33789B"/>
                </a:gs>
              </a:gsLst>
              <a:lin ang="8100000" scaled="0"/>
            </a:gradFill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EDB1B72-6321-49DE-BF8E-404DBE795A23}"/>
              </a:ext>
            </a:extLst>
          </p:cNvPr>
          <p:cNvGrpSpPr/>
          <p:nvPr/>
        </p:nvGrpSpPr>
        <p:grpSpPr>
          <a:xfrm>
            <a:off x="437082" y="385383"/>
            <a:ext cx="4574949" cy="766862"/>
            <a:chOff x="380810" y="385170"/>
            <a:chExt cx="4574949" cy="766862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5C752C0-3C5B-4EC7-9662-431A9D9646CD}"/>
                </a:ext>
              </a:extLst>
            </p:cNvPr>
            <p:cNvSpPr/>
            <p:nvPr/>
          </p:nvSpPr>
          <p:spPr>
            <a:xfrm>
              <a:off x="1404722" y="416647"/>
              <a:ext cx="355103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25400" dist="25400" dir="2700000" algn="tl" rotWithShape="0">
                      <a:prstClr val="black">
                        <a:alpha val="25000"/>
                      </a:prstClr>
                    </a:outerShdw>
                  </a:effectLst>
                  <a:cs typeface="+mn-ea"/>
                  <a:sym typeface="+mn-lt"/>
                </a:rPr>
                <a:t>Regression Analysis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 rotWithShape="0">
                    <a:prstClr val="black">
                      <a:alpha val="25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FF3B6029-6673-49BB-AEB7-55ECFD8E74E8}"/>
                </a:ext>
              </a:extLst>
            </p:cNvPr>
            <p:cNvGrpSpPr/>
            <p:nvPr/>
          </p:nvGrpSpPr>
          <p:grpSpPr>
            <a:xfrm>
              <a:off x="380810" y="385170"/>
              <a:ext cx="837052" cy="766862"/>
              <a:chOff x="338606" y="342966"/>
              <a:chExt cx="837052" cy="766862"/>
            </a:xfrm>
          </p:grpSpPr>
          <p:sp>
            <p:nvSpPr>
              <p:cNvPr id="53" name="六边形 52">
                <a:extLst>
                  <a:ext uri="{FF2B5EF4-FFF2-40B4-BE49-F238E27FC236}">
                    <a16:creationId xmlns:a16="http://schemas.microsoft.com/office/drawing/2014/main" id="{9CF7637D-2643-4FE3-91D8-310A6E114D1E}"/>
                  </a:ext>
                </a:extLst>
              </p:cNvPr>
              <p:cNvSpPr/>
              <p:nvPr/>
            </p:nvSpPr>
            <p:spPr>
              <a:xfrm rot="5400000">
                <a:off x="388216" y="380563"/>
                <a:ext cx="766862" cy="691668"/>
              </a:xfrm>
              <a:prstGeom prst="hexagon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F9F9F9"/>
                  </a:gs>
                </a:gsLst>
                <a:lin ang="5400000" scaled="1"/>
              </a:gradFill>
              <a:ln>
                <a:gradFill>
                  <a:gsLst>
                    <a:gs pos="0">
                      <a:srgbClr val="33AAB9"/>
                    </a:gs>
                    <a:gs pos="100000">
                      <a:srgbClr val="33789B"/>
                    </a:gs>
                  </a:gsLst>
                  <a:lin ang="0" scaled="0"/>
                </a:gradFill>
              </a:ln>
              <a:effectLst>
                <a:outerShdw blurRad="101600" dist="381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937B690-BE4E-4B1F-B5C6-78D23560B900}"/>
                  </a:ext>
                </a:extLst>
              </p:cNvPr>
              <p:cNvSpPr txBox="1"/>
              <p:nvPr/>
            </p:nvSpPr>
            <p:spPr>
              <a:xfrm>
                <a:off x="338606" y="465268"/>
                <a:ext cx="8370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17000">
                          <a:srgbClr val="33AAB9"/>
                        </a:gs>
                        <a:gs pos="100000">
                          <a:srgbClr val="33789B"/>
                        </a:gs>
                      </a:gsLst>
                      <a:lin ang="5400000" scaled="1"/>
                    </a:gra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cs typeface="+mn-ea"/>
                    <a:sym typeface="+mn-lt"/>
                  </a:rPr>
                  <a:t>06</a:t>
                </a:r>
                <a:endParaRPr lang="zh-CN" altLang="en-US" sz="2800" dirty="0">
                  <a:gradFill>
                    <a:gsLst>
                      <a:gs pos="17000">
                        <a:srgbClr val="33AAB9"/>
                      </a:gs>
                      <a:gs pos="100000">
                        <a:srgbClr val="33789B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66EA8267-46A0-7A62-1824-682A9E8552B5}"/>
              </a:ext>
            </a:extLst>
          </p:cNvPr>
          <p:cNvSpPr txBox="1">
            <a:spLocks/>
          </p:cNvSpPr>
          <p:nvPr/>
        </p:nvSpPr>
        <p:spPr>
          <a:xfrm>
            <a:off x="1030749" y="2654051"/>
            <a:ext cx="3608016" cy="52136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Intercept = 2.870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Slope = 0.1493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9F5FA25-B163-A74A-5B58-2E5C316E3286}"/>
              </a:ext>
            </a:extLst>
          </p:cNvPr>
          <p:cNvSpPr txBox="1">
            <a:spLocks/>
          </p:cNvSpPr>
          <p:nvPr/>
        </p:nvSpPr>
        <p:spPr>
          <a:xfrm>
            <a:off x="4915534" y="5777368"/>
            <a:ext cx="2820114" cy="52136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Intercept = 2.666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Slope = 0.170</a:t>
            </a:r>
          </a:p>
        </p:txBody>
      </p:sp>
      <p:sp>
        <p:nvSpPr>
          <p:cNvPr id="6" name="TextBox 21">
            <a:extLst>
              <a:ext uri="{FF2B5EF4-FFF2-40B4-BE49-F238E27FC236}">
                <a16:creationId xmlns:a16="http://schemas.microsoft.com/office/drawing/2014/main" id="{C1F09FC8-D843-B598-E1BD-EF467E0DDCE1}"/>
              </a:ext>
            </a:extLst>
          </p:cNvPr>
          <p:cNvSpPr txBox="1"/>
          <p:nvPr/>
        </p:nvSpPr>
        <p:spPr>
          <a:xfrm>
            <a:off x="5465461" y="3746957"/>
            <a:ext cx="1548061" cy="854162"/>
          </a:xfrm>
          <a:prstGeom prst="rect">
            <a:avLst/>
          </a:prstGeom>
          <a:gradFill>
            <a:gsLst>
              <a:gs pos="3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9600000" scaled="0"/>
          </a:gradFill>
          <a:ln w="2540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ea typeface="思源黑体" panose="020B0500000000000000" pitchFamily="34" charset="-122"/>
              </a:defRPr>
            </a:lvl1pPr>
          </a:lstStyle>
          <a:p>
            <a:pPr algn="ctr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+mn-lt"/>
              </a:rPr>
              <a:t>Positive Relationship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ea"/>
              <a:sym typeface="+mn-lt"/>
            </a:endParaRPr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id="{32C4F710-62CD-1727-7A95-0E24F2680391}"/>
              </a:ext>
            </a:extLst>
          </p:cNvPr>
          <p:cNvSpPr txBox="1"/>
          <p:nvPr/>
        </p:nvSpPr>
        <p:spPr>
          <a:xfrm>
            <a:off x="8707772" y="3824820"/>
            <a:ext cx="1548061" cy="854162"/>
          </a:xfrm>
          <a:prstGeom prst="rect">
            <a:avLst/>
          </a:prstGeom>
          <a:gradFill>
            <a:gsLst>
              <a:gs pos="3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9600000" scaled="0"/>
          </a:gradFill>
          <a:ln w="2540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ea typeface="思源黑体" panose="020B0500000000000000" pitchFamily="34" charset="-122"/>
              </a:defRPr>
            </a:lvl1pPr>
          </a:lstStyle>
          <a:p>
            <a:pPr algn="ctr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+mn-lt"/>
              </a:rPr>
              <a:t>Negative Relationship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ea"/>
              <a:sym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7EE74-F9A0-5BFD-B04E-73F4803F537E}"/>
              </a:ext>
            </a:extLst>
          </p:cNvPr>
          <p:cNvSpPr txBox="1">
            <a:spLocks/>
          </p:cNvSpPr>
          <p:nvPr/>
        </p:nvSpPr>
        <p:spPr>
          <a:xfrm>
            <a:off x="855608" y="5919779"/>
            <a:ext cx="3608016" cy="52136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Time spent on internet=2.870 + 0.066 Hours of sleep you get in night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CC6FDEF-54B9-F494-B1DB-F4AC91CFACF2}"/>
              </a:ext>
            </a:extLst>
          </p:cNvPr>
          <p:cNvSpPr txBox="1">
            <a:spLocks/>
          </p:cNvSpPr>
          <p:nvPr/>
        </p:nvSpPr>
        <p:spPr>
          <a:xfrm>
            <a:off x="4435483" y="1769940"/>
            <a:ext cx="3608016" cy="52136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Time spent on internet=2.666 + 0.170 Time taken to fall asleep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2964FA3-23BE-29C9-D7BB-217965BDA54A}"/>
              </a:ext>
            </a:extLst>
          </p:cNvPr>
          <p:cNvSpPr txBox="1">
            <a:spLocks/>
          </p:cNvSpPr>
          <p:nvPr/>
        </p:nvSpPr>
        <p:spPr>
          <a:xfrm>
            <a:off x="7910147" y="6072357"/>
            <a:ext cx="3608016" cy="52136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Staying up to use internet=3.238 - 0.0130 Hours of sleep you get in night</a:t>
            </a:r>
          </a:p>
        </p:txBody>
      </p:sp>
    </p:spTree>
    <p:extLst>
      <p:ext uri="{BB962C8B-B14F-4D97-AF65-F5344CB8AC3E}">
        <p14:creationId xmlns:p14="http://schemas.microsoft.com/office/powerpoint/2010/main" val="91774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75E-6 -2.22222E-6 L -0.43789 0.89213 " pathEditMode="relative" rAng="0" ptsTypes="AA">
                                      <p:cBhvr>
                                        <p:cTn id="12" dur="1250" spd="-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01" y="4460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presetSubtype="0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4.375E-6 -3.7037E-7 L -0.25 -3.7037E-7 " pathEditMode="relative" rAng="0" ptsTypes="AA">
                                      <p:cBhvr>
                                        <p:cTn id="17" dur="1250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2.96296E-6 L -0.25 -2.96296E-6 " pathEditMode="relative" rAng="0" ptsTypes="AA">
                                      <p:cBhvr>
                                        <p:cTn id="22" dur="1250" spd="-100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decel="10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4.79167E-6 -3.7037E-7 L -0.25 -3.7037E-7 " pathEditMode="relative" rAng="0" ptsTypes="AA">
                                      <p:cBhvr>
                                        <p:cTn id="27" dur="1250" spd="-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decel="10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3.54167E-6 1.85185E-6 L 0.25 1.85185E-6 " pathEditMode="relative" rAng="0" ptsTypes="AA">
                                      <p:cBhvr>
                                        <p:cTn id="32" dur="1250" spd="-10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3" presetClass="path" presetSubtype="0" decel="10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1.875E-6 5.55112E-17 L 0.25 5.55112E-17 " pathEditMode="relative" rAng="0" ptsTypes="AA">
                                      <p:cBhvr>
                                        <p:cTn id="43" dur="12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decel="10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 -4.07407E-6 L 0.25 -4.07407E-6 " pathEditMode="relative" rAng="0" ptsTypes="AA">
                                      <p:cBhvr>
                                        <p:cTn id="48" dur="12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3" presetClass="path" presetSubtype="0" decel="10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1.875E-6 5.55112E-17 L 0.25 5.55112E-17 " pathEditMode="relative" rAng="0" ptsTypes="AA">
                                      <p:cBhvr>
                                        <p:cTn id="53" dur="12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3" presetClass="path" presetSubtype="0" decel="10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1.875E-6 5.55112E-17 L 0.25 5.55112E-17 " pathEditMode="relative" rAng="0" ptsTypes="AA">
                                      <p:cBhvr>
                                        <p:cTn id="58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3" presetClass="path" presetSubtype="0" decel="10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1.875E-6 5.55112E-17 L 0.25 5.55112E-17 " pathEditMode="relative" rAng="0" ptsTypes="AA">
                                      <p:cBhvr>
                                        <p:cTn id="63" dur="12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99" grpId="1"/>
      <p:bldP spid="101" grpId="0"/>
      <p:bldP spid="101" grpId="1"/>
      <p:bldP spid="103" grpId="0"/>
      <p:bldP spid="103" grpId="1"/>
      <p:bldP spid="104" grpId="0"/>
      <p:bldP spid="104" grpId="1"/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  <p:bldP spid="8" grpId="0"/>
      <p:bldP spid="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slîḋè">
            <a:extLst>
              <a:ext uri="{FF2B5EF4-FFF2-40B4-BE49-F238E27FC236}">
                <a16:creationId xmlns:a16="http://schemas.microsoft.com/office/drawing/2014/main" id="{BC5AA423-3514-4BD3-98C0-9BC4D028058A}"/>
              </a:ext>
            </a:extLst>
          </p:cNvPr>
          <p:cNvSpPr/>
          <p:nvPr/>
        </p:nvSpPr>
        <p:spPr bwMode="auto">
          <a:xfrm>
            <a:off x="6324818" y="6"/>
            <a:ext cx="5867182" cy="6857994"/>
          </a:xfrm>
          <a:custGeom>
            <a:avLst/>
            <a:gdLst>
              <a:gd name="connsiteX0" fmla="*/ 1633624 w 5867182"/>
              <a:gd name="connsiteY0" fmla="*/ 2305029 h 6857994"/>
              <a:gd name="connsiteX1" fmla="*/ 1704594 w 5867182"/>
              <a:gd name="connsiteY1" fmla="*/ 2320414 h 6857994"/>
              <a:gd name="connsiteX2" fmla="*/ 1798766 w 5867182"/>
              <a:gd name="connsiteY2" fmla="*/ 2561278 h 6857994"/>
              <a:gd name="connsiteX3" fmla="*/ 350434 w 5867182"/>
              <a:gd name="connsiteY3" fmla="*/ 5869185 h 6857994"/>
              <a:gd name="connsiteX4" fmla="*/ 109571 w 5867182"/>
              <a:gd name="connsiteY4" fmla="*/ 5963357 h 6857994"/>
              <a:gd name="connsiteX5" fmla="*/ 15399 w 5867182"/>
              <a:gd name="connsiteY5" fmla="*/ 5722494 h 6857994"/>
              <a:gd name="connsiteX6" fmla="*/ 1463731 w 5867182"/>
              <a:gd name="connsiteY6" fmla="*/ 2414587 h 6857994"/>
              <a:gd name="connsiteX7" fmla="*/ 1633624 w 5867182"/>
              <a:gd name="connsiteY7" fmla="*/ 2305029 h 6857994"/>
              <a:gd name="connsiteX8" fmla="*/ 1377120 w 5867182"/>
              <a:gd name="connsiteY8" fmla="*/ 1786946 h 6857994"/>
              <a:gd name="connsiteX9" fmla="*/ 1448090 w 5867182"/>
              <a:gd name="connsiteY9" fmla="*/ 1802331 h 6857994"/>
              <a:gd name="connsiteX10" fmla="*/ 1542261 w 5867182"/>
              <a:gd name="connsiteY10" fmla="*/ 2043195 h 6857994"/>
              <a:gd name="connsiteX11" fmla="*/ 465174 w 5867182"/>
              <a:gd name="connsiteY11" fmla="*/ 4503199 h 6857994"/>
              <a:gd name="connsiteX12" fmla="*/ 224311 w 5867182"/>
              <a:gd name="connsiteY12" fmla="*/ 4597371 h 6857994"/>
              <a:gd name="connsiteX13" fmla="*/ 130139 w 5867182"/>
              <a:gd name="connsiteY13" fmla="*/ 4356508 h 6857994"/>
              <a:gd name="connsiteX14" fmla="*/ 1207226 w 5867182"/>
              <a:gd name="connsiteY14" fmla="*/ 1896503 h 6857994"/>
              <a:gd name="connsiteX15" fmla="*/ 1377120 w 5867182"/>
              <a:gd name="connsiteY15" fmla="*/ 1786946 h 6857994"/>
              <a:gd name="connsiteX16" fmla="*/ 2593034 w 5867182"/>
              <a:gd name="connsiteY16" fmla="*/ 1184187 h 6857994"/>
              <a:gd name="connsiteX17" fmla="*/ 2664004 w 5867182"/>
              <a:gd name="connsiteY17" fmla="*/ 1199572 h 6857994"/>
              <a:gd name="connsiteX18" fmla="*/ 2758176 w 5867182"/>
              <a:gd name="connsiteY18" fmla="*/ 1440435 h 6857994"/>
              <a:gd name="connsiteX19" fmla="*/ 940964 w 5867182"/>
              <a:gd name="connsiteY19" fmla="*/ 5590846 h 6857994"/>
              <a:gd name="connsiteX20" fmla="*/ 700101 w 5867182"/>
              <a:gd name="connsiteY20" fmla="*/ 5685018 h 6857994"/>
              <a:gd name="connsiteX21" fmla="*/ 605929 w 5867182"/>
              <a:gd name="connsiteY21" fmla="*/ 5444154 h 6857994"/>
              <a:gd name="connsiteX22" fmla="*/ 2423140 w 5867182"/>
              <a:gd name="connsiteY22" fmla="*/ 1293744 h 6857994"/>
              <a:gd name="connsiteX23" fmla="*/ 2593034 w 5867182"/>
              <a:gd name="connsiteY23" fmla="*/ 1184187 h 6857994"/>
              <a:gd name="connsiteX24" fmla="*/ 3447962 w 5867182"/>
              <a:gd name="connsiteY24" fmla="*/ 0 h 6857994"/>
              <a:gd name="connsiteX25" fmla="*/ 5867182 w 5867182"/>
              <a:gd name="connsiteY25" fmla="*/ 0 h 6857994"/>
              <a:gd name="connsiteX26" fmla="*/ 5867182 w 5867182"/>
              <a:gd name="connsiteY26" fmla="*/ 6857994 h 6857994"/>
              <a:gd name="connsiteX27" fmla="*/ 491266 w 5867182"/>
              <a:gd name="connsiteY27" fmla="*/ 6857994 h 685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67182" h="6857994">
                <a:moveTo>
                  <a:pt x="1633624" y="2305029"/>
                </a:moveTo>
                <a:cubicBezTo>
                  <a:pt x="1657377" y="2305327"/>
                  <a:pt x="1681464" y="2310287"/>
                  <a:pt x="1704594" y="2320414"/>
                </a:cubicBezTo>
                <a:cubicBezTo>
                  <a:pt x="1797112" y="2360922"/>
                  <a:pt x="1839273" y="2468760"/>
                  <a:pt x="1798766" y="2561278"/>
                </a:cubicBezTo>
                <a:lnTo>
                  <a:pt x="350434" y="5869185"/>
                </a:lnTo>
                <a:cubicBezTo>
                  <a:pt x="309927" y="5961703"/>
                  <a:pt x="202088" y="6003865"/>
                  <a:pt x="109571" y="5963357"/>
                </a:cubicBezTo>
                <a:cubicBezTo>
                  <a:pt x="17053" y="5922849"/>
                  <a:pt x="-25109" y="5815011"/>
                  <a:pt x="15399" y="5722494"/>
                </a:cubicBezTo>
                <a:lnTo>
                  <a:pt x="1463731" y="2414587"/>
                </a:lnTo>
                <a:cubicBezTo>
                  <a:pt x="1494110" y="2345198"/>
                  <a:pt x="1562366" y="2304135"/>
                  <a:pt x="1633624" y="2305029"/>
                </a:cubicBezTo>
                <a:close/>
                <a:moveTo>
                  <a:pt x="1377120" y="1786946"/>
                </a:moveTo>
                <a:cubicBezTo>
                  <a:pt x="1400873" y="1787244"/>
                  <a:pt x="1424959" y="1792204"/>
                  <a:pt x="1448090" y="1802331"/>
                </a:cubicBezTo>
                <a:cubicBezTo>
                  <a:pt x="1540607" y="1842839"/>
                  <a:pt x="1582769" y="1950677"/>
                  <a:pt x="1542261" y="2043195"/>
                </a:cubicBezTo>
                <a:lnTo>
                  <a:pt x="465174" y="4503199"/>
                </a:lnTo>
                <a:cubicBezTo>
                  <a:pt x="424667" y="4595717"/>
                  <a:pt x="316829" y="4637879"/>
                  <a:pt x="224311" y="4597371"/>
                </a:cubicBezTo>
                <a:cubicBezTo>
                  <a:pt x="131794" y="4556864"/>
                  <a:pt x="89632" y="4449025"/>
                  <a:pt x="130139" y="4356508"/>
                </a:cubicBezTo>
                <a:lnTo>
                  <a:pt x="1207226" y="1896503"/>
                </a:lnTo>
                <a:cubicBezTo>
                  <a:pt x="1237606" y="1827114"/>
                  <a:pt x="1305861" y="1786051"/>
                  <a:pt x="1377120" y="1786946"/>
                </a:cubicBezTo>
                <a:close/>
                <a:moveTo>
                  <a:pt x="2593034" y="1184187"/>
                </a:moveTo>
                <a:cubicBezTo>
                  <a:pt x="2616787" y="1184484"/>
                  <a:pt x="2640874" y="1189445"/>
                  <a:pt x="2664004" y="1199572"/>
                </a:cubicBezTo>
                <a:cubicBezTo>
                  <a:pt x="2756522" y="1240080"/>
                  <a:pt x="2798685" y="1347918"/>
                  <a:pt x="2758176" y="1440435"/>
                </a:cubicBezTo>
                <a:lnTo>
                  <a:pt x="940964" y="5590846"/>
                </a:lnTo>
                <a:cubicBezTo>
                  <a:pt x="900456" y="5683364"/>
                  <a:pt x="792618" y="5725526"/>
                  <a:pt x="700101" y="5685018"/>
                </a:cubicBezTo>
                <a:cubicBezTo>
                  <a:pt x="607583" y="5644510"/>
                  <a:pt x="565421" y="5536672"/>
                  <a:pt x="605929" y="5444154"/>
                </a:cubicBezTo>
                <a:lnTo>
                  <a:pt x="2423140" y="1293744"/>
                </a:lnTo>
                <a:cubicBezTo>
                  <a:pt x="2453521" y="1224355"/>
                  <a:pt x="2521775" y="1183292"/>
                  <a:pt x="2593034" y="1184187"/>
                </a:cubicBezTo>
                <a:close/>
                <a:moveTo>
                  <a:pt x="3447962" y="0"/>
                </a:moveTo>
                <a:lnTo>
                  <a:pt x="5867182" y="0"/>
                </a:lnTo>
                <a:lnTo>
                  <a:pt x="5867182" y="6857994"/>
                </a:lnTo>
                <a:lnTo>
                  <a:pt x="491266" y="6857994"/>
                </a:ln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1750">
            <a:gradFill>
              <a:gsLst>
                <a:gs pos="0">
                  <a:srgbClr val="33789B"/>
                </a:gs>
                <a:gs pos="100000">
                  <a:srgbClr val="33AAB9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0CA0E0"/>
              </a:solidFill>
              <a:cs typeface="+mn-ea"/>
              <a:sym typeface="+mn-lt"/>
            </a:endParaRPr>
          </a:p>
        </p:txBody>
      </p:sp>
      <p:sp>
        <p:nvSpPr>
          <p:cNvPr id="7" name="ïş1íḋè">
            <a:extLst>
              <a:ext uri="{FF2B5EF4-FFF2-40B4-BE49-F238E27FC236}">
                <a16:creationId xmlns:a16="http://schemas.microsoft.com/office/drawing/2014/main" id="{F0FFD7F4-9DBD-45BE-A340-40EBB1AB105F}"/>
              </a:ext>
            </a:extLst>
          </p:cNvPr>
          <p:cNvSpPr txBox="1"/>
          <p:nvPr/>
        </p:nvSpPr>
        <p:spPr>
          <a:xfrm>
            <a:off x="744198" y="1938227"/>
            <a:ext cx="5580620" cy="4243736"/>
          </a:xfrm>
          <a:prstGeom prst="rect">
            <a:avLst/>
          </a:prstGeom>
          <a:noFill/>
        </p:spPr>
        <p:txBody>
          <a:bodyPr wrap="square" lIns="72000" tIns="72000" rIns="72000" bIns="72000" anchor="t" anchorCtr="0">
            <a:normAutofit/>
          </a:bodyPr>
          <a:lstStyle/>
          <a:p>
            <a:pPr marL="285750" indent="-285750" algn="just">
              <a:lnSpc>
                <a:spcPct val="127000"/>
              </a:lnSpc>
              <a:buFont typeface="Wingdings" panose="05000000000000000000" pitchFamily="2" charset="2"/>
              <a:buChar char="§"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The relationship between internet usage and sleep duration is very weakly positive and more internet use has a small effect on sleep duration.</a:t>
            </a:r>
          </a:p>
          <a:p>
            <a:pPr marL="285750" indent="-285750" algn="just">
              <a:lnSpc>
                <a:spcPct val="127000"/>
              </a:lnSpc>
              <a:buFont typeface="Wingdings" panose="05000000000000000000" pitchFamily="2" charset="2"/>
              <a:buChar char="§"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285750" indent="-285750" algn="just">
              <a:lnSpc>
                <a:spcPct val="127000"/>
              </a:lnSpc>
              <a:buFont typeface="Wingdings" panose="05000000000000000000" pitchFamily="2" charset="2"/>
              <a:buChar char="§"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Time to Fall Asleep and Internet Usage: There is a weak positive relationship and more internet use results in a little longer time to fall asleep.</a:t>
            </a:r>
          </a:p>
          <a:p>
            <a:pPr marL="285750" indent="-285750" algn="just">
              <a:lnSpc>
                <a:spcPct val="127000"/>
              </a:lnSpc>
              <a:buFont typeface="Wingdings" panose="05000000000000000000" pitchFamily="2" charset="2"/>
              <a:buChar char="§"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285750" indent="-285750" algn="just">
              <a:lnSpc>
                <a:spcPct val="127000"/>
              </a:lnSpc>
              <a:buFont typeface="Wingdings" panose="05000000000000000000" pitchFamily="2" charset="2"/>
              <a:buChar char="§"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Sleep Duration and Staying Up Late for Internet Use: Very weak negative connection and there is very little impact from staying up late for internet use on sleep duration.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02E53B1-4739-4BAA-BB4D-2B7709829F21}"/>
              </a:ext>
            </a:extLst>
          </p:cNvPr>
          <p:cNvGrpSpPr/>
          <p:nvPr/>
        </p:nvGrpSpPr>
        <p:grpSpPr>
          <a:xfrm>
            <a:off x="437082" y="385383"/>
            <a:ext cx="4592838" cy="766862"/>
            <a:chOff x="380810" y="385170"/>
            <a:chExt cx="4592838" cy="76686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CAAF613-A69C-403A-A49D-ECC82FF6A76C}"/>
                </a:ext>
              </a:extLst>
            </p:cNvPr>
            <p:cNvSpPr/>
            <p:nvPr/>
          </p:nvSpPr>
          <p:spPr>
            <a:xfrm>
              <a:off x="1404722" y="416647"/>
              <a:ext cx="356892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25400" dist="25400" dir="2700000" algn="tl" rotWithShape="0">
                      <a:prstClr val="black">
                        <a:alpha val="25000"/>
                      </a:prstClr>
                    </a:outerShdw>
                  </a:effectLst>
                  <a:cs typeface="+mn-ea"/>
                  <a:sym typeface="+mn-lt"/>
                </a:rPr>
                <a:t>Result &amp; Discussion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 rotWithShape="0">
                    <a:prstClr val="black">
                      <a:alpha val="25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49C6D00-8D12-4FE1-AD83-A7CF02A754B9}"/>
                </a:ext>
              </a:extLst>
            </p:cNvPr>
            <p:cNvGrpSpPr/>
            <p:nvPr/>
          </p:nvGrpSpPr>
          <p:grpSpPr>
            <a:xfrm>
              <a:off x="380810" y="385170"/>
              <a:ext cx="837052" cy="766862"/>
              <a:chOff x="338606" y="342966"/>
              <a:chExt cx="837052" cy="766862"/>
            </a:xfrm>
          </p:grpSpPr>
          <p:sp>
            <p:nvSpPr>
              <p:cNvPr id="11" name="六边形 10">
                <a:extLst>
                  <a:ext uri="{FF2B5EF4-FFF2-40B4-BE49-F238E27FC236}">
                    <a16:creationId xmlns:a16="http://schemas.microsoft.com/office/drawing/2014/main" id="{3E74E4BF-B6F6-451A-9135-1CD86007B982}"/>
                  </a:ext>
                </a:extLst>
              </p:cNvPr>
              <p:cNvSpPr/>
              <p:nvPr/>
            </p:nvSpPr>
            <p:spPr>
              <a:xfrm rot="5400000">
                <a:off x="388216" y="380563"/>
                <a:ext cx="766862" cy="691668"/>
              </a:xfrm>
              <a:prstGeom prst="hexagon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F9F9F9"/>
                  </a:gs>
                </a:gsLst>
                <a:lin ang="5400000" scaled="1"/>
              </a:gradFill>
              <a:ln>
                <a:gradFill>
                  <a:gsLst>
                    <a:gs pos="0">
                      <a:srgbClr val="33AAB9"/>
                    </a:gs>
                    <a:gs pos="100000">
                      <a:srgbClr val="33789B"/>
                    </a:gs>
                  </a:gsLst>
                  <a:lin ang="0" scaled="0"/>
                </a:gradFill>
              </a:ln>
              <a:effectLst>
                <a:outerShdw blurRad="101600" dist="381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6EBAF47-36AE-40E1-89BC-8E3AC4EEE432}"/>
                  </a:ext>
                </a:extLst>
              </p:cNvPr>
              <p:cNvSpPr txBox="1"/>
              <p:nvPr/>
            </p:nvSpPr>
            <p:spPr>
              <a:xfrm>
                <a:off x="338606" y="465268"/>
                <a:ext cx="8370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17000">
                          <a:srgbClr val="33AAB9"/>
                        </a:gs>
                        <a:gs pos="100000">
                          <a:srgbClr val="33789B"/>
                        </a:gs>
                      </a:gsLst>
                      <a:lin ang="5400000" scaled="1"/>
                    </a:gra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cs typeface="+mn-ea"/>
                    <a:sym typeface="+mn-lt"/>
                  </a:rPr>
                  <a:t>07</a:t>
                </a:r>
                <a:endParaRPr lang="zh-CN" altLang="en-US" sz="2800" dirty="0">
                  <a:gradFill>
                    <a:gsLst>
                      <a:gs pos="17000">
                        <a:srgbClr val="33AAB9"/>
                      </a:gs>
                      <a:gs pos="100000">
                        <a:srgbClr val="33789B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82308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2">
            <a:extLst>
              <a:ext uri="{FF2B5EF4-FFF2-40B4-BE49-F238E27FC236}">
                <a16:creationId xmlns:a16="http://schemas.microsoft.com/office/drawing/2014/main" id="{57FB1BA7-66A0-477B-B955-010620F5E492}"/>
              </a:ext>
            </a:extLst>
          </p:cNvPr>
          <p:cNvSpPr/>
          <p:nvPr/>
        </p:nvSpPr>
        <p:spPr>
          <a:xfrm>
            <a:off x="3775178" y="0"/>
            <a:ext cx="4523508" cy="6857999"/>
          </a:xfrm>
          <a:prstGeom prst="rect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3">
            <a:extLst>
              <a:ext uri="{FF2B5EF4-FFF2-40B4-BE49-F238E27FC236}">
                <a16:creationId xmlns:a16="http://schemas.microsoft.com/office/drawing/2014/main" id="{155D22E9-930C-40EB-A11F-649EB4C33ED9}"/>
              </a:ext>
            </a:extLst>
          </p:cNvPr>
          <p:cNvSpPr/>
          <p:nvPr/>
        </p:nvSpPr>
        <p:spPr>
          <a:xfrm>
            <a:off x="3412140" y="2094370"/>
            <a:ext cx="714599" cy="71459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椭圆 123">
            <a:extLst>
              <a:ext uri="{FF2B5EF4-FFF2-40B4-BE49-F238E27FC236}">
                <a16:creationId xmlns:a16="http://schemas.microsoft.com/office/drawing/2014/main" id="{A608EA5C-EA2F-4285-8BE5-9152B57ED755}"/>
              </a:ext>
            </a:extLst>
          </p:cNvPr>
          <p:cNvSpPr/>
          <p:nvPr/>
        </p:nvSpPr>
        <p:spPr>
          <a:xfrm>
            <a:off x="3427337" y="3385146"/>
            <a:ext cx="714599" cy="71459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椭圆 124">
            <a:extLst>
              <a:ext uri="{FF2B5EF4-FFF2-40B4-BE49-F238E27FC236}">
                <a16:creationId xmlns:a16="http://schemas.microsoft.com/office/drawing/2014/main" id="{F177EFD0-B5ED-4C21-8491-169703BBFAFF}"/>
              </a:ext>
            </a:extLst>
          </p:cNvPr>
          <p:cNvSpPr/>
          <p:nvPr/>
        </p:nvSpPr>
        <p:spPr>
          <a:xfrm>
            <a:off x="3442534" y="4675922"/>
            <a:ext cx="714599" cy="71459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5" name="椭圆 125">
            <a:extLst>
              <a:ext uri="{FF2B5EF4-FFF2-40B4-BE49-F238E27FC236}">
                <a16:creationId xmlns:a16="http://schemas.microsoft.com/office/drawing/2014/main" id="{AD099542-1D5C-43F6-8DCF-065BD652117C}"/>
              </a:ext>
            </a:extLst>
          </p:cNvPr>
          <p:cNvSpPr/>
          <p:nvPr/>
        </p:nvSpPr>
        <p:spPr>
          <a:xfrm>
            <a:off x="7919541" y="2079366"/>
            <a:ext cx="714599" cy="71459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6" name="椭圆 126">
            <a:extLst>
              <a:ext uri="{FF2B5EF4-FFF2-40B4-BE49-F238E27FC236}">
                <a16:creationId xmlns:a16="http://schemas.microsoft.com/office/drawing/2014/main" id="{D9F2963B-4FDC-452F-A1B3-EFDC768E362B}"/>
              </a:ext>
            </a:extLst>
          </p:cNvPr>
          <p:cNvSpPr/>
          <p:nvPr/>
        </p:nvSpPr>
        <p:spPr>
          <a:xfrm>
            <a:off x="7919541" y="3381806"/>
            <a:ext cx="714599" cy="71459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椭圆 127">
            <a:extLst>
              <a:ext uri="{FF2B5EF4-FFF2-40B4-BE49-F238E27FC236}">
                <a16:creationId xmlns:a16="http://schemas.microsoft.com/office/drawing/2014/main" id="{CE916309-8126-4319-84DB-4404DCDC42BF}"/>
              </a:ext>
            </a:extLst>
          </p:cNvPr>
          <p:cNvSpPr/>
          <p:nvPr/>
        </p:nvSpPr>
        <p:spPr>
          <a:xfrm>
            <a:off x="7919541" y="4647555"/>
            <a:ext cx="714599" cy="71459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8" name="组合 18">
            <a:extLst>
              <a:ext uri="{FF2B5EF4-FFF2-40B4-BE49-F238E27FC236}">
                <a16:creationId xmlns:a16="http://schemas.microsoft.com/office/drawing/2014/main" id="{8F7C6880-0AB8-4F7E-A876-2D5DEA5D5781}"/>
              </a:ext>
            </a:extLst>
          </p:cNvPr>
          <p:cNvGrpSpPr/>
          <p:nvPr/>
        </p:nvGrpSpPr>
        <p:grpSpPr>
          <a:xfrm>
            <a:off x="6954296" y="4351115"/>
            <a:ext cx="1145905" cy="532188"/>
            <a:chOff x="4169011" y="3000296"/>
            <a:chExt cx="1415787" cy="657529"/>
          </a:xfrm>
        </p:grpSpPr>
        <p:cxnSp>
          <p:nvCxnSpPr>
            <p:cNvPr id="114" name="直接连接符 19">
              <a:extLst>
                <a:ext uri="{FF2B5EF4-FFF2-40B4-BE49-F238E27FC236}">
                  <a16:creationId xmlns:a16="http://schemas.microsoft.com/office/drawing/2014/main" id="{8955C1FD-FD77-48B2-8C7C-C495418A35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61879" y="3000296"/>
              <a:ext cx="322919" cy="657529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20">
              <a:extLst>
                <a:ext uri="{FF2B5EF4-FFF2-40B4-BE49-F238E27FC236}">
                  <a16:creationId xmlns:a16="http://schemas.microsoft.com/office/drawing/2014/main" id="{88D4A7C4-4369-43EF-9E98-5D26DBE64F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9011" y="3000296"/>
              <a:ext cx="1092869" cy="1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1">
            <a:extLst>
              <a:ext uri="{FF2B5EF4-FFF2-40B4-BE49-F238E27FC236}">
                <a16:creationId xmlns:a16="http://schemas.microsoft.com/office/drawing/2014/main" id="{82BDA117-4C46-4DBB-B767-9FF1531F3EA0}"/>
              </a:ext>
            </a:extLst>
          </p:cNvPr>
          <p:cNvGrpSpPr/>
          <p:nvPr/>
        </p:nvGrpSpPr>
        <p:grpSpPr>
          <a:xfrm flipH="1">
            <a:off x="4043867" y="4331985"/>
            <a:ext cx="1145905" cy="532188"/>
            <a:chOff x="4169011" y="3000296"/>
            <a:chExt cx="1415787" cy="657529"/>
          </a:xfrm>
        </p:grpSpPr>
        <p:cxnSp>
          <p:nvCxnSpPr>
            <p:cNvPr id="112" name="直接连接符 22">
              <a:extLst>
                <a:ext uri="{FF2B5EF4-FFF2-40B4-BE49-F238E27FC236}">
                  <a16:creationId xmlns:a16="http://schemas.microsoft.com/office/drawing/2014/main" id="{B2812367-823C-46C3-89C4-CCA910A43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61879" y="3000296"/>
              <a:ext cx="322919" cy="657529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23">
              <a:extLst>
                <a:ext uri="{FF2B5EF4-FFF2-40B4-BE49-F238E27FC236}">
                  <a16:creationId xmlns:a16="http://schemas.microsoft.com/office/drawing/2014/main" id="{168D3CBB-C880-4B6E-AEE4-6D4125E001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9011" y="3000296"/>
              <a:ext cx="1092869" cy="1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4">
            <a:extLst>
              <a:ext uri="{FF2B5EF4-FFF2-40B4-BE49-F238E27FC236}">
                <a16:creationId xmlns:a16="http://schemas.microsoft.com/office/drawing/2014/main" id="{8DE8CC81-90F6-4E39-AB0E-105608E7ED04}"/>
              </a:ext>
            </a:extLst>
          </p:cNvPr>
          <p:cNvGrpSpPr/>
          <p:nvPr/>
        </p:nvGrpSpPr>
        <p:grpSpPr>
          <a:xfrm flipV="1">
            <a:off x="6967660" y="2620721"/>
            <a:ext cx="1145905" cy="532188"/>
            <a:chOff x="4169011" y="3000296"/>
            <a:chExt cx="1415787" cy="657529"/>
          </a:xfrm>
        </p:grpSpPr>
        <p:cxnSp>
          <p:nvCxnSpPr>
            <p:cNvPr id="110" name="直接连接符 25">
              <a:extLst>
                <a:ext uri="{FF2B5EF4-FFF2-40B4-BE49-F238E27FC236}">
                  <a16:creationId xmlns:a16="http://schemas.microsoft.com/office/drawing/2014/main" id="{453D1B15-24CB-4273-8FD6-DCB0D5923A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61879" y="3000296"/>
              <a:ext cx="322919" cy="657529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26">
              <a:extLst>
                <a:ext uri="{FF2B5EF4-FFF2-40B4-BE49-F238E27FC236}">
                  <a16:creationId xmlns:a16="http://schemas.microsoft.com/office/drawing/2014/main" id="{4DC87F6E-CC76-46A0-8616-FD0EC6A9B2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9011" y="3000296"/>
              <a:ext cx="1092869" cy="1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27">
            <a:extLst>
              <a:ext uri="{FF2B5EF4-FFF2-40B4-BE49-F238E27FC236}">
                <a16:creationId xmlns:a16="http://schemas.microsoft.com/office/drawing/2014/main" id="{14D4C334-95BD-416A-AFAB-F26AD44105C6}"/>
              </a:ext>
            </a:extLst>
          </p:cNvPr>
          <p:cNvGrpSpPr/>
          <p:nvPr/>
        </p:nvGrpSpPr>
        <p:grpSpPr>
          <a:xfrm flipH="1" flipV="1">
            <a:off x="4057232" y="2601591"/>
            <a:ext cx="1145905" cy="532188"/>
            <a:chOff x="4169011" y="3000296"/>
            <a:chExt cx="1415787" cy="657529"/>
          </a:xfrm>
        </p:grpSpPr>
        <p:cxnSp>
          <p:nvCxnSpPr>
            <p:cNvPr id="108" name="直接连接符 29">
              <a:extLst>
                <a:ext uri="{FF2B5EF4-FFF2-40B4-BE49-F238E27FC236}">
                  <a16:creationId xmlns:a16="http://schemas.microsoft.com/office/drawing/2014/main" id="{597A2957-FEBE-434D-BF12-2659BD3307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61879" y="3000296"/>
              <a:ext cx="322919" cy="657529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30">
              <a:extLst>
                <a:ext uri="{FF2B5EF4-FFF2-40B4-BE49-F238E27FC236}">
                  <a16:creationId xmlns:a16="http://schemas.microsoft.com/office/drawing/2014/main" id="{8B99AB63-CC93-429F-A5AA-3277BF613C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9011" y="3000296"/>
              <a:ext cx="1092869" cy="1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接连接符 31">
            <a:extLst>
              <a:ext uri="{FF2B5EF4-FFF2-40B4-BE49-F238E27FC236}">
                <a16:creationId xmlns:a16="http://schemas.microsoft.com/office/drawing/2014/main" id="{F20BDC17-A69B-4AE2-A0BA-F3BBD21E9CD1}"/>
              </a:ext>
            </a:extLst>
          </p:cNvPr>
          <p:cNvCxnSpPr>
            <a:cxnSpLocks/>
          </p:cNvCxnSpPr>
          <p:nvPr/>
        </p:nvCxnSpPr>
        <p:spPr>
          <a:xfrm flipH="1">
            <a:off x="7238763" y="3721635"/>
            <a:ext cx="884541" cy="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32">
            <a:extLst>
              <a:ext uri="{FF2B5EF4-FFF2-40B4-BE49-F238E27FC236}">
                <a16:creationId xmlns:a16="http://schemas.microsoft.com/office/drawing/2014/main" id="{58072549-E167-4089-9CB9-3C3E937D1D57}"/>
              </a:ext>
            </a:extLst>
          </p:cNvPr>
          <p:cNvCxnSpPr>
            <a:cxnSpLocks/>
          </p:cNvCxnSpPr>
          <p:nvPr/>
        </p:nvCxnSpPr>
        <p:spPr>
          <a:xfrm>
            <a:off x="4105393" y="3702505"/>
            <a:ext cx="884541" cy="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8">
            <a:extLst>
              <a:ext uri="{FF2B5EF4-FFF2-40B4-BE49-F238E27FC236}">
                <a16:creationId xmlns:a16="http://schemas.microsoft.com/office/drawing/2014/main" id="{181371AF-7AFF-4EA9-9D5D-8C3A78871669}"/>
              </a:ext>
            </a:extLst>
          </p:cNvPr>
          <p:cNvGrpSpPr/>
          <p:nvPr/>
        </p:nvGrpSpPr>
        <p:grpSpPr>
          <a:xfrm>
            <a:off x="3486100" y="2157030"/>
            <a:ext cx="576083" cy="576083"/>
            <a:chOff x="31503" y="2501191"/>
            <a:chExt cx="841204" cy="841204"/>
          </a:xfrm>
        </p:grpSpPr>
        <p:sp>
          <p:nvSpPr>
            <p:cNvPr id="103" name="椭圆 50">
              <a:extLst>
                <a:ext uri="{FF2B5EF4-FFF2-40B4-BE49-F238E27FC236}">
                  <a16:creationId xmlns:a16="http://schemas.microsoft.com/office/drawing/2014/main" id="{9B967397-C2EB-4D3D-8522-598825D8DFCC}"/>
                </a:ext>
              </a:extLst>
            </p:cNvPr>
            <p:cNvSpPr/>
            <p:nvPr/>
          </p:nvSpPr>
          <p:spPr>
            <a:xfrm>
              <a:off x="31503" y="2501191"/>
              <a:ext cx="841204" cy="841204"/>
            </a:xfrm>
            <a:prstGeom prst="ellipse">
              <a:avLst/>
            </a:prstGeom>
            <a:solidFill>
              <a:srgbClr val="30408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04" name="Google Shape;1002;p32">
              <a:extLst>
                <a:ext uri="{FF2B5EF4-FFF2-40B4-BE49-F238E27FC236}">
                  <a16:creationId xmlns:a16="http://schemas.microsoft.com/office/drawing/2014/main" id="{F69C25EE-601C-4D45-B400-B2D961B8C08B}"/>
                </a:ext>
              </a:extLst>
            </p:cNvPr>
            <p:cNvGrpSpPr/>
            <p:nvPr/>
          </p:nvGrpSpPr>
          <p:grpSpPr>
            <a:xfrm>
              <a:off x="315826" y="2762469"/>
              <a:ext cx="272557" cy="318646"/>
              <a:chOff x="-48237000" y="2342650"/>
              <a:chExt cx="256800" cy="300225"/>
            </a:xfrm>
            <a:solidFill>
              <a:schemeClr val="bg1"/>
            </a:solidFill>
          </p:grpSpPr>
          <p:sp>
            <p:nvSpPr>
              <p:cNvPr id="105" name="Google Shape;1003;p32">
                <a:extLst>
                  <a:ext uri="{FF2B5EF4-FFF2-40B4-BE49-F238E27FC236}">
                    <a16:creationId xmlns:a16="http://schemas.microsoft.com/office/drawing/2014/main" id="{3DFB3CE3-20F3-4EDD-AE4A-E36182919631}"/>
                  </a:ext>
                </a:extLst>
              </p:cNvPr>
              <p:cNvSpPr/>
              <p:nvPr/>
            </p:nvSpPr>
            <p:spPr>
              <a:xfrm>
                <a:off x="-48237000" y="2342650"/>
                <a:ext cx="25680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12009" extrusionOk="0">
                    <a:moveTo>
                      <a:pt x="4507" y="679"/>
                    </a:moveTo>
                    <a:cubicBezTo>
                      <a:pt x="4774" y="679"/>
                      <a:pt x="5048" y="706"/>
                      <a:pt x="5325" y="762"/>
                    </a:cubicBezTo>
                    <a:cubicBezTo>
                      <a:pt x="6774" y="1077"/>
                      <a:pt x="7940" y="2274"/>
                      <a:pt x="8255" y="3723"/>
                    </a:cubicBezTo>
                    <a:cubicBezTo>
                      <a:pt x="8381" y="4227"/>
                      <a:pt x="8381" y="4763"/>
                      <a:pt x="8318" y="5267"/>
                    </a:cubicBezTo>
                    <a:cubicBezTo>
                      <a:pt x="8318" y="5330"/>
                      <a:pt x="8318" y="5424"/>
                      <a:pt x="8350" y="5487"/>
                    </a:cubicBezTo>
                    <a:lnTo>
                      <a:pt x="9263" y="7220"/>
                    </a:lnTo>
                    <a:cubicBezTo>
                      <a:pt x="9389" y="7441"/>
                      <a:pt x="9232" y="7756"/>
                      <a:pt x="8980" y="7756"/>
                    </a:cubicBezTo>
                    <a:lnTo>
                      <a:pt x="8034" y="7756"/>
                    </a:lnTo>
                    <a:cubicBezTo>
                      <a:pt x="7845" y="7756"/>
                      <a:pt x="7688" y="7913"/>
                      <a:pt x="7688" y="8102"/>
                    </a:cubicBezTo>
                    <a:lnTo>
                      <a:pt x="7688" y="9867"/>
                    </a:lnTo>
                    <a:lnTo>
                      <a:pt x="5892" y="9867"/>
                    </a:lnTo>
                    <a:cubicBezTo>
                      <a:pt x="5703" y="9867"/>
                      <a:pt x="5546" y="10024"/>
                      <a:pt x="5546" y="10213"/>
                    </a:cubicBezTo>
                    <a:lnTo>
                      <a:pt x="5546" y="11284"/>
                    </a:lnTo>
                    <a:lnTo>
                      <a:pt x="2049" y="11284"/>
                    </a:lnTo>
                    <a:lnTo>
                      <a:pt x="2049" y="7693"/>
                    </a:lnTo>
                    <a:cubicBezTo>
                      <a:pt x="2049" y="7598"/>
                      <a:pt x="2017" y="7504"/>
                      <a:pt x="1923" y="7441"/>
                    </a:cubicBezTo>
                    <a:cubicBezTo>
                      <a:pt x="1103" y="6685"/>
                      <a:pt x="631" y="5645"/>
                      <a:pt x="631" y="4542"/>
                    </a:cubicBezTo>
                    <a:cubicBezTo>
                      <a:pt x="631" y="2387"/>
                      <a:pt x="2372" y="679"/>
                      <a:pt x="4507" y="679"/>
                    </a:cubicBezTo>
                    <a:close/>
                    <a:moveTo>
                      <a:pt x="4570" y="0"/>
                    </a:moveTo>
                    <a:cubicBezTo>
                      <a:pt x="2059" y="0"/>
                      <a:pt x="1" y="1999"/>
                      <a:pt x="1" y="4542"/>
                    </a:cubicBezTo>
                    <a:cubicBezTo>
                      <a:pt x="1" y="5802"/>
                      <a:pt x="505" y="7000"/>
                      <a:pt x="1418" y="7850"/>
                    </a:cubicBezTo>
                    <a:lnTo>
                      <a:pt x="1418" y="11631"/>
                    </a:lnTo>
                    <a:cubicBezTo>
                      <a:pt x="1418" y="11851"/>
                      <a:pt x="1576" y="12009"/>
                      <a:pt x="1765" y="12009"/>
                    </a:cubicBezTo>
                    <a:lnTo>
                      <a:pt x="5987" y="12009"/>
                    </a:lnTo>
                    <a:cubicBezTo>
                      <a:pt x="6176" y="12009"/>
                      <a:pt x="6333" y="11851"/>
                      <a:pt x="6333" y="11631"/>
                    </a:cubicBezTo>
                    <a:lnTo>
                      <a:pt x="6333" y="10591"/>
                    </a:lnTo>
                    <a:lnTo>
                      <a:pt x="8097" y="10591"/>
                    </a:lnTo>
                    <a:cubicBezTo>
                      <a:pt x="8287" y="10591"/>
                      <a:pt x="8444" y="10434"/>
                      <a:pt x="8444" y="10213"/>
                    </a:cubicBezTo>
                    <a:lnTo>
                      <a:pt x="8444" y="8449"/>
                    </a:lnTo>
                    <a:lnTo>
                      <a:pt x="9043" y="8449"/>
                    </a:lnTo>
                    <a:cubicBezTo>
                      <a:pt x="9799" y="8417"/>
                      <a:pt x="10271" y="7598"/>
                      <a:pt x="9925" y="6874"/>
                    </a:cubicBezTo>
                    <a:lnTo>
                      <a:pt x="9043" y="5267"/>
                    </a:lnTo>
                    <a:cubicBezTo>
                      <a:pt x="9137" y="4700"/>
                      <a:pt x="9137" y="4164"/>
                      <a:pt x="9011" y="3597"/>
                    </a:cubicBezTo>
                    <a:cubicBezTo>
                      <a:pt x="8665" y="1864"/>
                      <a:pt x="7247" y="510"/>
                      <a:pt x="5546" y="100"/>
                    </a:cubicBezTo>
                    <a:cubicBezTo>
                      <a:pt x="5215" y="33"/>
                      <a:pt x="4889" y="0"/>
                      <a:pt x="45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6" name="Google Shape;1004;p32">
                <a:extLst>
                  <a:ext uri="{FF2B5EF4-FFF2-40B4-BE49-F238E27FC236}">
                    <a16:creationId xmlns:a16="http://schemas.microsoft.com/office/drawing/2014/main" id="{1B6D43E4-7574-4BB1-843E-802E50F30253}"/>
                  </a:ext>
                </a:extLst>
              </p:cNvPr>
              <p:cNvSpPr/>
              <p:nvPr/>
            </p:nvSpPr>
            <p:spPr>
              <a:xfrm>
                <a:off x="-48195250" y="2377425"/>
                <a:ext cx="144150" cy="140225"/>
              </a:xfrm>
              <a:custGeom>
                <a:avLst/>
                <a:gdLst/>
                <a:ahLst/>
                <a:cxnLst/>
                <a:rect l="l" t="t" r="r" b="b"/>
                <a:pathLst>
                  <a:path w="5766" h="5609" extrusionOk="0">
                    <a:moveTo>
                      <a:pt x="3214" y="757"/>
                    </a:moveTo>
                    <a:lnTo>
                      <a:pt x="3214" y="883"/>
                    </a:lnTo>
                    <a:cubicBezTo>
                      <a:pt x="3214" y="1040"/>
                      <a:pt x="3277" y="1135"/>
                      <a:pt x="3435" y="1198"/>
                    </a:cubicBezTo>
                    <a:cubicBezTo>
                      <a:pt x="3624" y="1261"/>
                      <a:pt x="3844" y="1387"/>
                      <a:pt x="4002" y="1513"/>
                    </a:cubicBezTo>
                    <a:cubicBezTo>
                      <a:pt x="4061" y="1553"/>
                      <a:pt x="4146" y="1593"/>
                      <a:pt x="4233" y="1593"/>
                    </a:cubicBezTo>
                    <a:cubicBezTo>
                      <a:pt x="4283" y="1593"/>
                      <a:pt x="4333" y="1579"/>
                      <a:pt x="4380" y="1545"/>
                    </a:cubicBezTo>
                    <a:lnTo>
                      <a:pt x="4506" y="1482"/>
                    </a:lnTo>
                    <a:lnTo>
                      <a:pt x="4852" y="2049"/>
                    </a:lnTo>
                    <a:lnTo>
                      <a:pt x="4726" y="2143"/>
                    </a:lnTo>
                    <a:cubicBezTo>
                      <a:pt x="4632" y="2206"/>
                      <a:pt x="4537" y="2364"/>
                      <a:pt x="4569" y="2490"/>
                    </a:cubicBezTo>
                    <a:cubicBezTo>
                      <a:pt x="4632" y="2710"/>
                      <a:pt x="4632" y="2899"/>
                      <a:pt x="4569" y="3120"/>
                    </a:cubicBezTo>
                    <a:cubicBezTo>
                      <a:pt x="4537" y="3277"/>
                      <a:pt x="4632" y="3403"/>
                      <a:pt x="4726" y="3466"/>
                    </a:cubicBezTo>
                    <a:lnTo>
                      <a:pt x="4852" y="3561"/>
                    </a:lnTo>
                    <a:lnTo>
                      <a:pt x="4506" y="4159"/>
                    </a:lnTo>
                    <a:lnTo>
                      <a:pt x="4380" y="4065"/>
                    </a:lnTo>
                    <a:cubicBezTo>
                      <a:pt x="4323" y="4037"/>
                      <a:pt x="4260" y="4021"/>
                      <a:pt x="4199" y="4021"/>
                    </a:cubicBezTo>
                    <a:cubicBezTo>
                      <a:pt x="4125" y="4021"/>
                      <a:pt x="4054" y="4044"/>
                      <a:pt x="4002" y="4096"/>
                    </a:cubicBezTo>
                    <a:cubicBezTo>
                      <a:pt x="3844" y="4254"/>
                      <a:pt x="3624" y="4348"/>
                      <a:pt x="3435" y="4411"/>
                    </a:cubicBezTo>
                    <a:cubicBezTo>
                      <a:pt x="3277" y="4475"/>
                      <a:pt x="3214" y="4632"/>
                      <a:pt x="3214" y="4727"/>
                    </a:cubicBezTo>
                    <a:lnTo>
                      <a:pt x="3214" y="4853"/>
                    </a:lnTo>
                    <a:lnTo>
                      <a:pt x="2489" y="4853"/>
                    </a:lnTo>
                    <a:lnTo>
                      <a:pt x="2489" y="4727"/>
                    </a:lnTo>
                    <a:cubicBezTo>
                      <a:pt x="2489" y="4569"/>
                      <a:pt x="2426" y="4475"/>
                      <a:pt x="2269" y="4411"/>
                    </a:cubicBezTo>
                    <a:cubicBezTo>
                      <a:pt x="2048" y="4348"/>
                      <a:pt x="1859" y="4222"/>
                      <a:pt x="1702" y="4096"/>
                    </a:cubicBezTo>
                    <a:cubicBezTo>
                      <a:pt x="1622" y="4057"/>
                      <a:pt x="1530" y="4017"/>
                      <a:pt x="1449" y="4017"/>
                    </a:cubicBezTo>
                    <a:cubicBezTo>
                      <a:pt x="1402" y="4017"/>
                      <a:pt x="1358" y="4030"/>
                      <a:pt x="1324" y="4065"/>
                    </a:cubicBezTo>
                    <a:lnTo>
                      <a:pt x="1198" y="4159"/>
                    </a:lnTo>
                    <a:lnTo>
                      <a:pt x="851" y="3561"/>
                    </a:lnTo>
                    <a:lnTo>
                      <a:pt x="946" y="3466"/>
                    </a:lnTo>
                    <a:cubicBezTo>
                      <a:pt x="1072" y="3403"/>
                      <a:pt x="1166" y="3246"/>
                      <a:pt x="1103" y="3120"/>
                    </a:cubicBezTo>
                    <a:cubicBezTo>
                      <a:pt x="1072" y="2899"/>
                      <a:pt x="1072" y="2710"/>
                      <a:pt x="1103" y="2490"/>
                    </a:cubicBezTo>
                    <a:cubicBezTo>
                      <a:pt x="1166" y="2332"/>
                      <a:pt x="1072" y="2206"/>
                      <a:pt x="946" y="2143"/>
                    </a:cubicBezTo>
                    <a:lnTo>
                      <a:pt x="851" y="2049"/>
                    </a:lnTo>
                    <a:lnTo>
                      <a:pt x="1198" y="1482"/>
                    </a:lnTo>
                    <a:lnTo>
                      <a:pt x="1324" y="1545"/>
                    </a:lnTo>
                    <a:cubicBezTo>
                      <a:pt x="1366" y="1573"/>
                      <a:pt x="1421" y="1588"/>
                      <a:pt x="1481" y="1588"/>
                    </a:cubicBezTo>
                    <a:cubicBezTo>
                      <a:pt x="1553" y="1588"/>
                      <a:pt x="1632" y="1565"/>
                      <a:pt x="1702" y="1513"/>
                    </a:cubicBezTo>
                    <a:cubicBezTo>
                      <a:pt x="1859" y="1356"/>
                      <a:pt x="2048" y="1261"/>
                      <a:pt x="2269" y="1198"/>
                    </a:cubicBezTo>
                    <a:cubicBezTo>
                      <a:pt x="2426" y="1135"/>
                      <a:pt x="2489" y="977"/>
                      <a:pt x="2489" y="883"/>
                    </a:cubicBezTo>
                    <a:lnTo>
                      <a:pt x="2489" y="757"/>
                    </a:lnTo>
                    <a:close/>
                    <a:moveTo>
                      <a:pt x="2174" y="1"/>
                    </a:moveTo>
                    <a:cubicBezTo>
                      <a:pt x="1985" y="1"/>
                      <a:pt x="1828" y="158"/>
                      <a:pt x="1828" y="379"/>
                    </a:cubicBezTo>
                    <a:lnTo>
                      <a:pt x="1828" y="599"/>
                    </a:lnTo>
                    <a:cubicBezTo>
                      <a:pt x="1702" y="631"/>
                      <a:pt x="1576" y="725"/>
                      <a:pt x="1513" y="788"/>
                    </a:cubicBezTo>
                    <a:lnTo>
                      <a:pt x="1324" y="694"/>
                    </a:lnTo>
                    <a:cubicBezTo>
                      <a:pt x="1265" y="658"/>
                      <a:pt x="1192" y="641"/>
                      <a:pt x="1122" y="641"/>
                    </a:cubicBezTo>
                    <a:cubicBezTo>
                      <a:pt x="1004" y="641"/>
                      <a:pt x="890" y="690"/>
                      <a:pt x="851" y="788"/>
                    </a:cubicBezTo>
                    <a:lnTo>
                      <a:pt x="126" y="2017"/>
                    </a:lnTo>
                    <a:cubicBezTo>
                      <a:pt x="63" y="2175"/>
                      <a:pt x="95" y="2427"/>
                      <a:pt x="253" y="2490"/>
                    </a:cubicBezTo>
                    <a:lnTo>
                      <a:pt x="442" y="2616"/>
                    </a:lnTo>
                    <a:lnTo>
                      <a:pt x="442" y="2994"/>
                    </a:lnTo>
                    <a:lnTo>
                      <a:pt x="253" y="3120"/>
                    </a:lnTo>
                    <a:cubicBezTo>
                      <a:pt x="95" y="3214"/>
                      <a:pt x="0" y="3435"/>
                      <a:pt x="126" y="3592"/>
                    </a:cubicBezTo>
                    <a:lnTo>
                      <a:pt x="851" y="4821"/>
                    </a:lnTo>
                    <a:cubicBezTo>
                      <a:pt x="894" y="4928"/>
                      <a:pt x="1024" y="4991"/>
                      <a:pt x="1152" y="4991"/>
                    </a:cubicBezTo>
                    <a:cubicBezTo>
                      <a:pt x="1213" y="4991"/>
                      <a:pt x="1273" y="4977"/>
                      <a:pt x="1324" y="4947"/>
                    </a:cubicBezTo>
                    <a:lnTo>
                      <a:pt x="1513" y="4821"/>
                    </a:lnTo>
                    <a:cubicBezTo>
                      <a:pt x="1639" y="4884"/>
                      <a:pt x="1733" y="4979"/>
                      <a:pt x="1828" y="5010"/>
                    </a:cubicBezTo>
                    <a:lnTo>
                      <a:pt x="1828" y="5262"/>
                    </a:lnTo>
                    <a:cubicBezTo>
                      <a:pt x="1828" y="5451"/>
                      <a:pt x="1985" y="5609"/>
                      <a:pt x="2174" y="5609"/>
                    </a:cubicBezTo>
                    <a:lnTo>
                      <a:pt x="3592" y="5609"/>
                    </a:lnTo>
                    <a:cubicBezTo>
                      <a:pt x="3781" y="5609"/>
                      <a:pt x="3939" y="5451"/>
                      <a:pt x="3939" y="5262"/>
                    </a:cubicBezTo>
                    <a:lnTo>
                      <a:pt x="3939" y="5010"/>
                    </a:lnTo>
                    <a:cubicBezTo>
                      <a:pt x="4065" y="4979"/>
                      <a:pt x="4191" y="4884"/>
                      <a:pt x="4254" y="4821"/>
                    </a:cubicBezTo>
                    <a:lnTo>
                      <a:pt x="4474" y="4947"/>
                    </a:lnTo>
                    <a:cubicBezTo>
                      <a:pt x="4524" y="4967"/>
                      <a:pt x="4580" y="4978"/>
                      <a:pt x="4637" y="4978"/>
                    </a:cubicBezTo>
                    <a:cubicBezTo>
                      <a:pt x="4759" y="4978"/>
                      <a:pt x="4882" y="4929"/>
                      <a:pt x="4947" y="4821"/>
                    </a:cubicBezTo>
                    <a:lnTo>
                      <a:pt x="5640" y="3592"/>
                    </a:lnTo>
                    <a:cubicBezTo>
                      <a:pt x="5734" y="3435"/>
                      <a:pt x="5671" y="3214"/>
                      <a:pt x="5514" y="3120"/>
                    </a:cubicBezTo>
                    <a:lnTo>
                      <a:pt x="5325" y="2994"/>
                    </a:lnTo>
                    <a:lnTo>
                      <a:pt x="5325" y="2616"/>
                    </a:lnTo>
                    <a:lnTo>
                      <a:pt x="5514" y="2490"/>
                    </a:lnTo>
                    <a:cubicBezTo>
                      <a:pt x="5671" y="2427"/>
                      <a:pt x="5766" y="2206"/>
                      <a:pt x="5640" y="2017"/>
                    </a:cubicBezTo>
                    <a:lnTo>
                      <a:pt x="4947" y="788"/>
                    </a:lnTo>
                    <a:cubicBezTo>
                      <a:pt x="4887" y="689"/>
                      <a:pt x="4777" y="627"/>
                      <a:pt x="4664" y="627"/>
                    </a:cubicBezTo>
                    <a:cubicBezTo>
                      <a:pt x="4598" y="627"/>
                      <a:pt x="4532" y="648"/>
                      <a:pt x="4474" y="694"/>
                    </a:cubicBezTo>
                    <a:lnTo>
                      <a:pt x="4254" y="788"/>
                    </a:lnTo>
                    <a:cubicBezTo>
                      <a:pt x="4159" y="725"/>
                      <a:pt x="4033" y="631"/>
                      <a:pt x="3939" y="599"/>
                    </a:cubicBezTo>
                    <a:lnTo>
                      <a:pt x="3939" y="379"/>
                    </a:lnTo>
                    <a:cubicBezTo>
                      <a:pt x="3939" y="158"/>
                      <a:pt x="3781" y="1"/>
                      <a:pt x="359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7" name="Google Shape;1005;p32">
                <a:extLst>
                  <a:ext uri="{FF2B5EF4-FFF2-40B4-BE49-F238E27FC236}">
                    <a16:creationId xmlns:a16="http://schemas.microsoft.com/office/drawing/2014/main" id="{6EABD0FD-1710-441D-8F6A-D2ABED623F11}"/>
                  </a:ext>
                </a:extLst>
              </p:cNvPr>
              <p:cNvSpPr/>
              <p:nvPr/>
            </p:nvSpPr>
            <p:spPr>
              <a:xfrm>
                <a:off x="-48150350" y="2422325"/>
                <a:ext cx="52775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2112" extrusionOk="0">
                    <a:moveTo>
                      <a:pt x="1040" y="662"/>
                    </a:moveTo>
                    <a:cubicBezTo>
                      <a:pt x="1260" y="662"/>
                      <a:pt x="1418" y="820"/>
                      <a:pt x="1418" y="1009"/>
                    </a:cubicBezTo>
                    <a:cubicBezTo>
                      <a:pt x="1418" y="1198"/>
                      <a:pt x="1260" y="1355"/>
                      <a:pt x="1040" y="1355"/>
                    </a:cubicBezTo>
                    <a:cubicBezTo>
                      <a:pt x="851" y="1355"/>
                      <a:pt x="693" y="1198"/>
                      <a:pt x="693" y="1009"/>
                    </a:cubicBezTo>
                    <a:cubicBezTo>
                      <a:pt x="693" y="820"/>
                      <a:pt x="851" y="662"/>
                      <a:pt x="1040" y="662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639"/>
                      <a:pt x="473" y="2111"/>
                      <a:pt x="1040" y="2111"/>
                    </a:cubicBezTo>
                    <a:cubicBezTo>
                      <a:pt x="1639" y="2111"/>
                      <a:pt x="2111" y="1639"/>
                      <a:pt x="2111" y="1040"/>
                    </a:cubicBezTo>
                    <a:cubicBezTo>
                      <a:pt x="2111" y="473"/>
                      <a:pt x="1639" y="1"/>
                      <a:pt x="10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9" name="组合 58">
            <a:extLst>
              <a:ext uri="{FF2B5EF4-FFF2-40B4-BE49-F238E27FC236}">
                <a16:creationId xmlns:a16="http://schemas.microsoft.com/office/drawing/2014/main" id="{3754AACB-AE09-44DE-AF4F-A8627322ABF9}"/>
              </a:ext>
            </a:extLst>
          </p:cNvPr>
          <p:cNvGrpSpPr/>
          <p:nvPr/>
        </p:nvGrpSpPr>
        <p:grpSpPr>
          <a:xfrm>
            <a:off x="3486100" y="3454405"/>
            <a:ext cx="576083" cy="576083"/>
            <a:chOff x="3143350" y="2501190"/>
            <a:chExt cx="841204" cy="841204"/>
          </a:xfrm>
        </p:grpSpPr>
        <p:sp>
          <p:nvSpPr>
            <p:cNvPr id="101" name="椭圆 59">
              <a:extLst>
                <a:ext uri="{FF2B5EF4-FFF2-40B4-BE49-F238E27FC236}">
                  <a16:creationId xmlns:a16="http://schemas.microsoft.com/office/drawing/2014/main" id="{E7D8EE92-DE9F-40E8-A878-BCE394F95509}"/>
                </a:ext>
              </a:extLst>
            </p:cNvPr>
            <p:cNvSpPr/>
            <p:nvPr/>
          </p:nvSpPr>
          <p:spPr>
            <a:xfrm>
              <a:off x="3143350" y="2501190"/>
              <a:ext cx="841204" cy="841204"/>
            </a:xfrm>
            <a:prstGeom prst="ellipse">
              <a:avLst/>
            </a:prstGeom>
            <a:solidFill>
              <a:srgbClr val="30408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2" name="Google Shape;973;p32">
              <a:extLst>
                <a:ext uri="{FF2B5EF4-FFF2-40B4-BE49-F238E27FC236}">
                  <a16:creationId xmlns:a16="http://schemas.microsoft.com/office/drawing/2014/main" id="{C0F2B1FC-1515-4CD7-9E32-F351BA5A4BA8}"/>
                </a:ext>
              </a:extLst>
            </p:cNvPr>
            <p:cNvSpPr/>
            <p:nvPr/>
          </p:nvSpPr>
          <p:spPr>
            <a:xfrm>
              <a:off x="3446186" y="2786169"/>
              <a:ext cx="312366" cy="310740"/>
            </a:xfrm>
            <a:custGeom>
              <a:avLst/>
              <a:gdLst/>
              <a:ahLst/>
              <a:cxnLst/>
              <a:rect l="l" t="t" r="r" b="b"/>
              <a:pathLst>
                <a:path w="11909" h="11847" extrusionOk="0">
                  <a:moveTo>
                    <a:pt x="3560" y="2647"/>
                  </a:moveTo>
                  <a:lnTo>
                    <a:pt x="3560" y="3561"/>
                  </a:lnTo>
                  <a:lnTo>
                    <a:pt x="2615" y="3561"/>
                  </a:lnTo>
                  <a:lnTo>
                    <a:pt x="3560" y="2647"/>
                  </a:lnTo>
                  <a:close/>
                  <a:moveTo>
                    <a:pt x="6616" y="4222"/>
                  </a:moveTo>
                  <a:cubicBezTo>
                    <a:pt x="7971" y="4285"/>
                    <a:pt x="9074" y="5325"/>
                    <a:pt x="9074" y="6680"/>
                  </a:cubicBezTo>
                  <a:cubicBezTo>
                    <a:pt x="9074" y="8003"/>
                    <a:pt x="7971" y="9106"/>
                    <a:pt x="6616" y="9106"/>
                  </a:cubicBezTo>
                  <a:cubicBezTo>
                    <a:pt x="5293" y="9106"/>
                    <a:pt x="4190" y="8003"/>
                    <a:pt x="4190" y="6680"/>
                  </a:cubicBezTo>
                  <a:cubicBezTo>
                    <a:pt x="4190" y="5325"/>
                    <a:pt x="5293" y="4222"/>
                    <a:pt x="6616" y="4222"/>
                  </a:cubicBezTo>
                  <a:close/>
                  <a:moveTo>
                    <a:pt x="7687" y="757"/>
                  </a:moveTo>
                  <a:lnTo>
                    <a:pt x="7687" y="1513"/>
                  </a:lnTo>
                  <a:lnTo>
                    <a:pt x="3875" y="1513"/>
                  </a:lnTo>
                  <a:cubicBezTo>
                    <a:pt x="3781" y="1513"/>
                    <a:pt x="3655" y="1544"/>
                    <a:pt x="3623" y="1639"/>
                  </a:cubicBezTo>
                  <a:lnTo>
                    <a:pt x="1512" y="3718"/>
                  </a:lnTo>
                  <a:cubicBezTo>
                    <a:pt x="1418" y="3813"/>
                    <a:pt x="1386" y="3876"/>
                    <a:pt x="1386" y="3939"/>
                  </a:cubicBezTo>
                  <a:lnTo>
                    <a:pt x="1386" y="9862"/>
                  </a:lnTo>
                  <a:lnTo>
                    <a:pt x="662" y="9862"/>
                  </a:lnTo>
                  <a:lnTo>
                    <a:pt x="662" y="757"/>
                  </a:lnTo>
                  <a:close/>
                  <a:moveTo>
                    <a:pt x="8380" y="2175"/>
                  </a:moveTo>
                  <a:lnTo>
                    <a:pt x="8380" y="4128"/>
                  </a:lnTo>
                  <a:cubicBezTo>
                    <a:pt x="7876" y="3813"/>
                    <a:pt x="7278" y="3592"/>
                    <a:pt x="6648" y="3592"/>
                  </a:cubicBezTo>
                  <a:cubicBezTo>
                    <a:pt x="4915" y="3592"/>
                    <a:pt x="3560" y="5010"/>
                    <a:pt x="3560" y="6711"/>
                  </a:cubicBezTo>
                  <a:cubicBezTo>
                    <a:pt x="3560" y="8444"/>
                    <a:pt x="4946" y="9830"/>
                    <a:pt x="6648" y="9830"/>
                  </a:cubicBezTo>
                  <a:cubicBezTo>
                    <a:pt x="7120" y="9830"/>
                    <a:pt x="7593" y="9704"/>
                    <a:pt x="8002" y="9515"/>
                  </a:cubicBezTo>
                  <a:lnTo>
                    <a:pt x="8380" y="9893"/>
                  </a:lnTo>
                  <a:lnTo>
                    <a:pt x="8380" y="10492"/>
                  </a:lnTo>
                  <a:lnTo>
                    <a:pt x="2079" y="10492"/>
                  </a:lnTo>
                  <a:lnTo>
                    <a:pt x="2079" y="4285"/>
                  </a:lnTo>
                  <a:lnTo>
                    <a:pt x="3875" y="4285"/>
                  </a:lnTo>
                  <a:cubicBezTo>
                    <a:pt x="4064" y="4285"/>
                    <a:pt x="4222" y="4128"/>
                    <a:pt x="4222" y="3907"/>
                  </a:cubicBezTo>
                  <a:lnTo>
                    <a:pt x="4222" y="2175"/>
                  </a:lnTo>
                  <a:close/>
                  <a:moveTo>
                    <a:pt x="9074" y="8633"/>
                  </a:moveTo>
                  <a:lnTo>
                    <a:pt x="11027" y="10618"/>
                  </a:lnTo>
                  <a:cubicBezTo>
                    <a:pt x="11153" y="10744"/>
                    <a:pt x="11153" y="10964"/>
                    <a:pt x="11027" y="11090"/>
                  </a:cubicBezTo>
                  <a:cubicBezTo>
                    <a:pt x="10964" y="11153"/>
                    <a:pt x="10877" y="11185"/>
                    <a:pt x="10791" y="11185"/>
                  </a:cubicBezTo>
                  <a:cubicBezTo>
                    <a:pt x="10704" y="11185"/>
                    <a:pt x="10617" y="11153"/>
                    <a:pt x="10554" y="11090"/>
                  </a:cubicBezTo>
                  <a:lnTo>
                    <a:pt x="8601" y="9106"/>
                  </a:lnTo>
                  <a:cubicBezTo>
                    <a:pt x="8790" y="9011"/>
                    <a:pt x="8948" y="8791"/>
                    <a:pt x="9074" y="8633"/>
                  </a:cubicBezTo>
                  <a:close/>
                  <a:moveTo>
                    <a:pt x="347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10145"/>
                  </a:lnTo>
                  <a:cubicBezTo>
                    <a:pt x="0" y="10334"/>
                    <a:pt x="158" y="10492"/>
                    <a:pt x="347" y="10492"/>
                  </a:cubicBezTo>
                  <a:lnTo>
                    <a:pt x="1386" y="10492"/>
                  </a:lnTo>
                  <a:lnTo>
                    <a:pt x="1386" y="10838"/>
                  </a:lnTo>
                  <a:cubicBezTo>
                    <a:pt x="1386" y="11059"/>
                    <a:pt x="1544" y="11216"/>
                    <a:pt x="1733" y="11216"/>
                  </a:cubicBezTo>
                  <a:lnTo>
                    <a:pt x="8695" y="11216"/>
                  </a:lnTo>
                  <a:cubicBezTo>
                    <a:pt x="8916" y="11216"/>
                    <a:pt x="9074" y="11059"/>
                    <a:pt x="9074" y="10838"/>
                  </a:cubicBezTo>
                  <a:lnTo>
                    <a:pt x="9074" y="10586"/>
                  </a:lnTo>
                  <a:lnTo>
                    <a:pt x="10050" y="11563"/>
                  </a:lnTo>
                  <a:cubicBezTo>
                    <a:pt x="10239" y="11752"/>
                    <a:pt x="10507" y="11847"/>
                    <a:pt x="10775" y="11847"/>
                  </a:cubicBezTo>
                  <a:cubicBezTo>
                    <a:pt x="11043" y="11847"/>
                    <a:pt x="11310" y="11752"/>
                    <a:pt x="11499" y="11563"/>
                  </a:cubicBezTo>
                  <a:cubicBezTo>
                    <a:pt x="11909" y="11153"/>
                    <a:pt x="11909" y="10492"/>
                    <a:pt x="11499" y="10114"/>
                  </a:cubicBezTo>
                  <a:lnTo>
                    <a:pt x="9420" y="8003"/>
                  </a:lnTo>
                  <a:cubicBezTo>
                    <a:pt x="9609" y="7625"/>
                    <a:pt x="9735" y="7152"/>
                    <a:pt x="9735" y="6680"/>
                  </a:cubicBezTo>
                  <a:cubicBezTo>
                    <a:pt x="9735" y="5924"/>
                    <a:pt x="9452" y="5262"/>
                    <a:pt x="9011" y="4695"/>
                  </a:cubicBezTo>
                  <a:lnTo>
                    <a:pt x="9011" y="1828"/>
                  </a:lnTo>
                  <a:cubicBezTo>
                    <a:pt x="9011" y="1639"/>
                    <a:pt x="8853" y="1481"/>
                    <a:pt x="8664" y="1481"/>
                  </a:cubicBezTo>
                  <a:lnTo>
                    <a:pt x="8317" y="1481"/>
                  </a:lnTo>
                  <a:lnTo>
                    <a:pt x="8317" y="379"/>
                  </a:lnTo>
                  <a:cubicBezTo>
                    <a:pt x="8317" y="190"/>
                    <a:pt x="8160" y="1"/>
                    <a:pt x="797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0" name="组合 62">
            <a:extLst>
              <a:ext uri="{FF2B5EF4-FFF2-40B4-BE49-F238E27FC236}">
                <a16:creationId xmlns:a16="http://schemas.microsoft.com/office/drawing/2014/main" id="{CA1C4BCD-201F-4F0A-AA5B-816C8C84E9B1}"/>
              </a:ext>
            </a:extLst>
          </p:cNvPr>
          <p:cNvGrpSpPr/>
          <p:nvPr/>
        </p:nvGrpSpPr>
        <p:grpSpPr>
          <a:xfrm>
            <a:off x="7989880" y="3438536"/>
            <a:ext cx="576083" cy="576083"/>
            <a:chOff x="1579165" y="875675"/>
            <a:chExt cx="841204" cy="841204"/>
          </a:xfrm>
        </p:grpSpPr>
        <p:sp>
          <p:nvSpPr>
            <p:cNvPr id="88" name="椭圆 63">
              <a:extLst>
                <a:ext uri="{FF2B5EF4-FFF2-40B4-BE49-F238E27FC236}">
                  <a16:creationId xmlns:a16="http://schemas.microsoft.com/office/drawing/2014/main" id="{E18B61E7-BA66-4401-A545-9A07F4B0BB39}"/>
                </a:ext>
              </a:extLst>
            </p:cNvPr>
            <p:cNvSpPr/>
            <p:nvPr/>
          </p:nvSpPr>
          <p:spPr>
            <a:xfrm>
              <a:off x="1579165" y="875675"/>
              <a:ext cx="841204" cy="841204"/>
            </a:xfrm>
            <a:prstGeom prst="ellipse">
              <a:avLst/>
            </a:prstGeom>
            <a:solidFill>
              <a:srgbClr val="30408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89" name="Google Shape;982;p32">
              <a:extLst>
                <a:ext uri="{FF2B5EF4-FFF2-40B4-BE49-F238E27FC236}">
                  <a16:creationId xmlns:a16="http://schemas.microsoft.com/office/drawing/2014/main" id="{7B3411C0-0C91-4F35-8183-7839F239339E}"/>
                </a:ext>
              </a:extLst>
            </p:cNvPr>
            <p:cNvGrpSpPr/>
            <p:nvPr/>
          </p:nvGrpSpPr>
          <p:grpSpPr>
            <a:xfrm>
              <a:off x="1867927" y="1130206"/>
              <a:ext cx="316947" cy="314385"/>
              <a:chOff x="-31166825" y="1939525"/>
              <a:chExt cx="293800" cy="291425"/>
            </a:xfrm>
            <a:solidFill>
              <a:schemeClr val="bg1"/>
            </a:solidFill>
          </p:grpSpPr>
          <p:sp>
            <p:nvSpPr>
              <p:cNvPr id="90" name="Google Shape;983;p32">
                <a:extLst>
                  <a:ext uri="{FF2B5EF4-FFF2-40B4-BE49-F238E27FC236}">
                    <a16:creationId xmlns:a16="http://schemas.microsoft.com/office/drawing/2014/main" id="{3A389A36-F850-4B9F-A908-C410708A5DD4}"/>
                  </a:ext>
                </a:extLst>
              </p:cNvPr>
              <p:cNvSpPr/>
              <p:nvPr/>
            </p:nvSpPr>
            <p:spPr>
              <a:xfrm>
                <a:off x="-31166825" y="1939525"/>
                <a:ext cx="224500" cy="2914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657" extrusionOk="0">
                    <a:moveTo>
                      <a:pt x="5892" y="662"/>
                    </a:moveTo>
                    <a:cubicBezTo>
                      <a:pt x="6081" y="662"/>
                      <a:pt x="6239" y="819"/>
                      <a:pt x="6239" y="1040"/>
                    </a:cubicBezTo>
                    <a:lnTo>
                      <a:pt x="6239" y="1386"/>
                    </a:lnTo>
                    <a:lnTo>
                      <a:pt x="2805" y="1386"/>
                    </a:lnTo>
                    <a:lnTo>
                      <a:pt x="2805" y="1040"/>
                    </a:lnTo>
                    <a:cubicBezTo>
                      <a:pt x="2805" y="819"/>
                      <a:pt x="2962" y="662"/>
                      <a:pt x="3120" y="662"/>
                    </a:cubicBezTo>
                    <a:close/>
                    <a:moveTo>
                      <a:pt x="8035" y="1323"/>
                    </a:moveTo>
                    <a:cubicBezTo>
                      <a:pt x="8255" y="1323"/>
                      <a:pt x="8413" y="1512"/>
                      <a:pt x="8413" y="1701"/>
                    </a:cubicBezTo>
                    <a:lnTo>
                      <a:pt x="8413" y="10617"/>
                    </a:lnTo>
                    <a:cubicBezTo>
                      <a:pt x="8413" y="10838"/>
                      <a:pt x="8255" y="10995"/>
                      <a:pt x="8035" y="10995"/>
                    </a:cubicBezTo>
                    <a:lnTo>
                      <a:pt x="1166" y="10995"/>
                    </a:lnTo>
                    <a:cubicBezTo>
                      <a:pt x="946" y="10995"/>
                      <a:pt x="788" y="10838"/>
                      <a:pt x="788" y="10617"/>
                    </a:cubicBezTo>
                    <a:lnTo>
                      <a:pt x="788" y="1701"/>
                    </a:lnTo>
                    <a:lnTo>
                      <a:pt x="757" y="1701"/>
                    </a:lnTo>
                    <a:cubicBezTo>
                      <a:pt x="757" y="1512"/>
                      <a:pt x="914" y="1323"/>
                      <a:pt x="1103" y="1323"/>
                    </a:cubicBezTo>
                    <a:lnTo>
                      <a:pt x="2143" y="1323"/>
                    </a:lnTo>
                    <a:lnTo>
                      <a:pt x="2143" y="1701"/>
                    </a:lnTo>
                    <a:cubicBezTo>
                      <a:pt x="2143" y="1890"/>
                      <a:pt x="2301" y="2048"/>
                      <a:pt x="2490" y="2048"/>
                    </a:cubicBezTo>
                    <a:lnTo>
                      <a:pt x="6617" y="2048"/>
                    </a:lnTo>
                    <a:cubicBezTo>
                      <a:pt x="6837" y="2048"/>
                      <a:pt x="6995" y="1890"/>
                      <a:pt x="6995" y="1701"/>
                    </a:cubicBezTo>
                    <a:lnTo>
                      <a:pt x="6995" y="1323"/>
                    </a:lnTo>
                    <a:close/>
                    <a:moveTo>
                      <a:pt x="3120" y="0"/>
                    </a:moveTo>
                    <a:cubicBezTo>
                      <a:pt x="2679" y="0"/>
                      <a:pt x="2301" y="284"/>
                      <a:pt x="2143" y="662"/>
                    </a:cubicBezTo>
                    <a:lnTo>
                      <a:pt x="1040" y="662"/>
                    </a:lnTo>
                    <a:cubicBezTo>
                      <a:pt x="473" y="662"/>
                      <a:pt x="1" y="1134"/>
                      <a:pt x="1" y="1701"/>
                    </a:cubicBezTo>
                    <a:lnTo>
                      <a:pt x="1" y="10649"/>
                    </a:lnTo>
                    <a:cubicBezTo>
                      <a:pt x="64" y="11216"/>
                      <a:pt x="536" y="11657"/>
                      <a:pt x="1072" y="11657"/>
                    </a:cubicBezTo>
                    <a:lnTo>
                      <a:pt x="7971" y="11657"/>
                    </a:lnTo>
                    <a:cubicBezTo>
                      <a:pt x="8507" y="11657"/>
                      <a:pt x="8980" y="11184"/>
                      <a:pt x="8980" y="10649"/>
                    </a:cubicBezTo>
                    <a:lnTo>
                      <a:pt x="8980" y="1701"/>
                    </a:lnTo>
                    <a:cubicBezTo>
                      <a:pt x="8980" y="1134"/>
                      <a:pt x="8507" y="662"/>
                      <a:pt x="7971" y="662"/>
                    </a:cubicBezTo>
                    <a:lnTo>
                      <a:pt x="6869" y="662"/>
                    </a:lnTo>
                    <a:cubicBezTo>
                      <a:pt x="6711" y="284"/>
                      <a:pt x="6365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1" name="Google Shape;984;p32">
                <a:extLst>
                  <a:ext uri="{FF2B5EF4-FFF2-40B4-BE49-F238E27FC236}">
                    <a16:creationId xmlns:a16="http://schemas.microsoft.com/office/drawing/2014/main" id="{95595EA7-1C72-4FC2-808F-1E5490056EA0}"/>
                  </a:ext>
                </a:extLst>
              </p:cNvPr>
              <p:cNvSpPr/>
              <p:nvPr/>
            </p:nvSpPr>
            <p:spPr>
              <a:xfrm>
                <a:off x="-31131375" y="2145075"/>
                <a:ext cx="528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2" extrusionOk="0">
                    <a:moveTo>
                      <a:pt x="1355" y="726"/>
                    </a:moveTo>
                    <a:lnTo>
                      <a:pt x="1355" y="1387"/>
                    </a:lnTo>
                    <a:lnTo>
                      <a:pt x="694" y="1387"/>
                    </a:lnTo>
                    <a:lnTo>
                      <a:pt x="694" y="726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1734"/>
                    </a:lnTo>
                    <a:cubicBezTo>
                      <a:pt x="0" y="1954"/>
                      <a:pt x="158" y="2112"/>
                      <a:pt x="379" y="2112"/>
                    </a:cubicBezTo>
                    <a:lnTo>
                      <a:pt x="1733" y="2112"/>
                    </a:lnTo>
                    <a:cubicBezTo>
                      <a:pt x="1954" y="2112"/>
                      <a:pt x="2111" y="1954"/>
                      <a:pt x="2111" y="1734"/>
                    </a:cubicBezTo>
                    <a:lnTo>
                      <a:pt x="2111" y="379"/>
                    </a:lnTo>
                    <a:cubicBezTo>
                      <a:pt x="2111" y="158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2" name="Google Shape;985;p32">
                <a:extLst>
                  <a:ext uri="{FF2B5EF4-FFF2-40B4-BE49-F238E27FC236}">
                    <a16:creationId xmlns:a16="http://schemas.microsoft.com/office/drawing/2014/main" id="{8AA1F7BE-3A18-4CA5-A9AA-72487E875EDF}"/>
                  </a:ext>
                </a:extLst>
              </p:cNvPr>
              <p:cNvSpPr/>
              <p:nvPr/>
            </p:nvSpPr>
            <p:spPr>
              <a:xfrm>
                <a:off x="-31131375" y="2076550"/>
                <a:ext cx="5280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081" extrusionOk="0">
                    <a:moveTo>
                      <a:pt x="1355" y="694"/>
                    </a:moveTo>
                    <a:lnTo>
                      <a:pt x="1355" y="1356"/>
                    </a:lnTo>
                    <a:lnTo>
                      <a:pt x="694" y="1356"/>
                    </a:lnTo>
                    <a:lnTo>
                      <a:pt x="694" y="694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9"/>
                      <a:pt x="0" y="348"/>
                    </a:cubicBezTo>
                    <a:lnTo>
                      <a:pt x="0" y="1734"/>
                    </a:lnTo>
                    <a:cubicBezTo>
                      <a:pt x="0" y="1923"/>
                      <a:pt x="158" y="2080"/>
                      <a:pt x="379" y="2080"/>
                    </a:cubicBezTo>
                    <a:lnTo>
                      <a:pt x="1733" y="2080"/>
                    </a:lnTo>
                    <a:cubicBezTo>
                      <a:pt x="1954" y="2080"/>
                      <a:pt x="2111" y="1923"/>
                      <a:pt x="2111" y="1734"/>
                    </a:cubicBezTo>
                    <a:lnTo>
                      <a:pt x="2111" y="348"/>
                    </a:lnTo>
                    <a:cubicBezTo>
                      <a:pt x="2111" y="159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3" name="Google Shape;986;p32">
                <a:extLst>
                  <a:ext uri="{FF2B5EF4-FFF2-40B4-BE49-F238E27FC236}">
                    <a16:creationId xmlns:a16="http://schemas.microsoft.com/office/drawing/2014/main" id="{DB876C8F-219E-42A7-AB66-D2886321865E}"/>
                  </a:ext>
                </a:extLst>
              </p:cNvPr>
              <p:cNvSpPr/>
              <p:nvPr/>
            </p:nvSpPr>
            <p:spPr>
              <a:xfrm>
                <a:off x="-31131375" y="2007250"/>
                <a:ext cx="528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2" extrusionOk="0">
                    <a:moveTo>
                      <a:pt x="1355" y="725"/>
                    </a:moveTo>
                    <a:lnTo>
                      <a:pt x="1355" y="1387"/>
                    </a:lnTo>
                    <a:lnTo>
                      <a:pt x="694" y="1387"/>
                    </a:lnTo>
                    <a:lnTo>
                      <a:pt x="694" y="725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1733"/>
                    </a:lnTo>
                    <a:cubicBezTo>
                      <a:pt x="0" y="1954"/>
                      <a:pt x="158" y="2111"/>
                      <a:pt x="379" y="2111"/>
                    </a:cubicBezTo>
                    <a:lnTo>
                      <a:pt x="1733" y="2111"/>
                    </a:lnTo>
                    <a:cubicBezTo>
                      <a:pt x="1954" y="2111"/>
                      <a:pt x="2111" y="1954"/>
                      <a:pt x="2111" y="1733"/>
                    </a:cubicBezTo>
                    <a:lnTo>
                      <a:pt x="2111" y="379"/>
                    </a:lnTo>
                    <a:cubicBezTo>
                      <a:pt x="2111" y="158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4" name="Google Shape;987;p32">
                <a:extLst>
                  <a:ext uri="{FF2B5EF4-FFF2-40B4-BE49-F238E27FC236}">
                    <a16:creationId xmlns:a16="http://schemas.microsoft.com/office/drawing/2014/main" id="{738828E2-458F-4B12-8C34-40145B2EB5F0}"/>
                  </a:ext>
                </a:extLst>
              </p:cNvPr>
              <p:cNvSpPr/>
              <p:nvPr/>
            </p:nvSpPr>
            <p:spPr>
              <a:xfrm>
                <a:off x="-31062075" y="2007250"/>
                <a:ext cx="858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3057" y="725"/>
                    </a:lnTo>
                    <a:cubicBezTo>
                      <a:pt x="3277" y="725"/>
                      <a:pt x="3435" y="568"/>
                      <a:pt x="3435" y="379"/>
                    </a:cubicBezTo>
                    <a:cubicBezTo>
                      <a:pt x="3435" y="158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5" name="Google Shape;988;p32">
                <a:extLst>
                  <a:ext uri="{FF2B5EF4-FFF2-40B4-BE49-F238E27FC236}">
                    <a16:creationId xmlns:a16="http://schemas.microsoft.com/office/drawing/2014/main" id="{A9250963-1FCC-4A14-B4E9-E2FC3A954FC1}"/>
                  </a:ext>
                </a:extLst>
              </p:cNvPr>
              <p:cNvSpPr/>
              <p:nvPr/>
            </p:nvSpPr>
            <p:spPr>
              <a:xfrm>
                <a:off x="-31062075" y="2041900"/>
                <a:ext cx="520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8"/>
                      <a:pt x="2080" y="347"/>
                    </a:cubicBezTo>
                    <a:cubicBezTo>
                      <a:pt x="2080" y="158"/>
                      <a:pt x="1923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6" name="Google Shape;989;p32">
                <a:extLst>
                  <a:ext uri="{FF2B5EF4-FFF2-40B4-BE49-F238E27FC236}">
                    <a16:creationId xmlns:a16="http://schemas.microsoft.com/office/drawing/2014/main" id="{84DC633C-7B98-4DF4-9E8C-E19FE18FB4F2}"/>
                  </a:ext>
                </a:extLst>
              </p:cNvPr>
              <p:cNvSpPr/>
              <p:nvPr/>
            </p:nvSpPr>
            <p:spPr>
              <a:xfrm>
                <a:off x="-31062075" y="2076550"/>
                <a:ext cx="85875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695" extrusionOk="0">
                    <a:moveTo>
                      <a:pt x="347" y="1"/>
                    </a:moveTo>
                    <a:cubicBezTo>
                      <a:pt x="158" y="1"/>
                      <a:pt x="1" y="159"/>
                      <a:pt x="1" y="348"/>
                    </a:cubicBezTo>
                    <a:cubicBezTo>
                      <a:pt x="1" y="537"/>
                      <a:pt x="158" y="694"/>
                      <a:pt x="347" y="694"/>
                    </a:cubicBezTo>
                    <a:lnTo>
                      <a:pt x="3057" y="694"/>
                    </a:lnTo>
                    <a:cubicBezTo>
                      <a:pt x="3277" y="694"/>
                      <a:pt x="3435" y="537"/>
                      <a:pt x="3435" y="348"/>
                    </a:cubicBezTo>
                    <a:cubicBezTo>
                      <a:pt x="3435" y="159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7" name="Google Shape;990;p32">
                <a:extLst>
                  <a:ext uri="{FF2B5EF4-FFF2-40B4-BE49-F238E27FC236}">
                    <a16:creationId xmlns:a16="http://schemas.microsoft.com/office/drawing/2014/main" id="{9FD07AA6-6DF9-4019-9EBB-4A7C17B23342}"/>
                  </a:ext>
                </a:extLst>
              </p:cNvPr>
              <p:cNvSpPr/>
              <p:nvPr/>
            </p:nvSpPr>
            <p:spPr>
              <a:xfrm>
                <a:off x="-31062075" y="2110425"/>
                <a:ext cx="520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6" extrusionOk="0">
                    <a:moveTo>
                      <a:pt x="347" y="1"/>
                    </a:moveTo>
                    <a:cubicBezTo>
                      <a:pt x="158" y="1"/>
                      <a:pt x="1" y="190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8"/>
                      <a:pt x="2080" y="379"/>
                    </a:cubicBezTo>
                    <a:cubicBezTo>
                      <a:pt x="2080" y="190"/>
                      <a:pt x="1923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8" name="Google Shape;991;p32">
                <a:extLst>
                  <a:ext uri="{FF2B5EF4-FFF2-40B4-BE49-F238E27FC236}">
                    <a16:creationId xmlns:a16="http://schemas.microsoft.com/office/drawing/2014/main" id="{AE55AD43-4EE0-4A04-AF6A-4F609D11D537}"/>
                  </a:ext>
                </a:extLst>
              </p:cNvPr>
              <p:cNvSpPr/>
              <p:nvPr/>
            </p:nvSpPr>
            <p:spPr>
              <a:xfrm>
                <a:off x="-31062075" y="2145075"/>
                <a:ext cx="858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6"/>
                      <a:pt x="347" y="726"/>
                    </a:cubicBezTo>
                    <a:lnTo>
                      <a:pt x="3057" y="726"/>
                    </a:lnTo>
                    <a:cubicBezTo>
                      <a:pt x="3277" y="726"/>
                      <a:pt x="3435" y="568"/>
                      <a:pt x="3435" y="379"/>
                    </a:cubicBezTo>
                    <a:cubicBezTo>
                      <a:pt x="3435" y="158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9" name="Google Shape;992;p32">
                <a:extLst>
                  <a:ext uri="{FF2B5EF4-FFF2-40B4-BE49-F238E27FC236}">
                    <a16:creationId xmlns:a16="http://schemas.microsoft.com/office/drawing/2014/main" id="{DB6F08B9-46A8-4393-9B9D-37CB502A3CCA}"/>
                  </a:ext>
                </a:extLst>
              </p:cNvPr>
              <p:cNvSpPr/>
              <p:nvPr/>
            </p:nvSpPr>
            <p:spPr>
              <a:xfrm>
                <a:off x="-31062075" y="2179750"/>
                <a:ext cx="5202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7"/>
                      <a:pt x="2080" y="347"/>
                    </a:cubicBezTo>
                    <a:cubicBezTo>
                      <a:pt x="2080" y="158"/>
                      <a:pt x="1923" y="0"/>
                      <a:pt x="17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0" name="Google Shape;993;p32">
                <a:extLst>
                  <a:ext uri="{FF2B5EF4-FFF2-40B4-BE49-F238E27FC236}">
                    <a16:creationId xmlns:a16="http://schemas.microsoft.com/office/drawing/2014/main" id="{11D5CD0B-C836-46C5-B3B7-75730FE60409}"/>
                  </a:ext>
                </a:extLst>
              </p:cNvPr>
              <p:cNvSpPr/>
              <p:nvPr/>
            </p:nvSpPr>
            <p:spPr>
              <a:xfrm>
                <a:off x="-30924225" y="1974175"/>
                <a:ext cx="51200" cy="240250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9610" extrusionOk="0">
                    <a:moveTo>
                      <a:pt x="1008" y="662"/>
                    </a:moveTo>
                    <a:cubicBezTo>
                      <a:pt x="1229" y="662"/>
                      <a:pt x="1386" y="819"/>
                      <a:pt x="1386" y="1009"/>
                    </a:cubicBezTo>
                    <a:lnTo>
                      <a:pt x="1386" y="2080"/>
                    </a:lnTo>
                    <a:lnTo>
                      <a:pt x="725" y="2080"/>
                    </a:lnTo>
                    <a:lnTo>
                      <a:pt x="725" y="1009"/>
                    </a:lnTo>
                    <a:lnTo>
                      <a:pt x="662" y="1009"/>
                    </a:lnTo>
                    <a:cubicBezTo>
                      <a:pt x="662" y="819"/>
                      <a:pt x="819" y="662"/>
                      <a:pt x="1008" y="662"/>
                    </a:cubicBezTo>
                    <a:close/>
                    <a:moveTo>
                      <a:pt x="1323" y="2741"/>
                    </a:moveTo>
                    <a:lnTo>
                      <a:pt x="1323" y="6900"/>
                    </a:lnTo>
                    <a:lnTo>
                      <a:pt x="662" y="6900"/>
                    </a:lnTo>
                    <a:lnTo>
                      <a:pt x="662" y="2741"/>
                    </a:lnTo>
                    <a:close/>
                    <a:moveTo>
                      <a:pt x="1260" y="7562"/>
                    </a:moveTo>
                    <a:lnTo>
                      <a:pt x="1008" y="8192"/>
                    </a:lnTo>
                    <a:lnTo>
                      <a:pt x="819" y="7562"/>
                    </a:ln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09"/>
                    </a:cubicBezTo>
                    <a:lnTo>
                      <a:pt x="0" y="7215"/>
                    </a:lnTo>
                    <a:lnTo>
                      <a:pt x="0" y="7309"/>
                    </a:lnTo>
                    <a:lnTo>
                      <a:pt x="662" y="9357"/>
                    </a:lnTo>
                    <a:cubicBezTo>
                      <a:pt x="693" y="9515"/>
                      <a:pt x="819" y="9609"/>
                      <a:pt x="977" y="9609"/>
                    </a:cubicBezTo>
                    <a:cubicBezTo>
                      <a:pt x="1134" y="9609"/>
                      <a:pt x="1260" y="9515"/>
                      <a:pt x="1292" y="9357"/>
                    </a:cubicBezTo>
                    <a:lnTo>
                      <a:pt x="1954" y="7309"/>
                    </a:lnTo>
                    <a:lnTo>
                      <a:pt x="1954" y="7215"/>
                    </a:lnTo>
                    <a:lnTo>
                      <a:pt x="1954" y="1009"/>
                    </a:lnTo>
                    <a:cubicBezTo>
                      <a:pt x="2048" y="441"/>
                      <a:pt x="1576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1" name="组合 76">
            <a:extLst>
              <a:ext uri="{FF2B5EF4-FFF2-40B4-BE49-F238E27FC236}">
                <a16:creationId xmlns:a16="http://schemas.microsoft.com/office/drawing/2014/main" id="{E10D331F-F835-4142-805D-A896FDD1ABC9}"/>
              </a:ext>
            </a:extLst>
          </p:cNvPr>
          <p:cNvGrpSpPr/>
          <p:nvPr/>
        </p:nvGrpSpPr>
        <p:grpSpPr>
          <a:xfrm>
            <a:off x="7989880" y="4721427"/>
            <a:ext cx="576083" cy="576083"/>
            <a:chOff x="4715935" y="1087867"/>
            <a:chExt cx="841204" cy="841204"/>
          </a:xfrm>
        </p:grpSpPr>
        <p:sp>
          <p:nvSpPr>
            <p:cNvPr id="80" name="椭圆 77">
              <a:extLst>
                <a:ext uri="{FF2B5EF4-FFF2-40B4-BE49-F238E27FC236}">
                  <a16:creationId xmlns:a16="http://schemas.microsoft.com/office/drawing/2014/main" id="{72BCF38C-B31A-4731-9555-13FBB78C402B}"/>
                </a:ext>
              </a:extLst>
            </p:cNvPr>
            <p:cNvSpPr/>
            <p:nvPr/>
          </p:nvSpPr>
          <p:spPr>
            <a:xfrm>
              <a:off x="4715935" y="1087867"/>
              <a:ext cx="841204" cy="841204"/>
            </a:xfrm>
            <a:prstGeom prst="ellipse">
              <a:avLst/>
            </a:prstGeom>
            <a:solidFill>
              <a:srgbClr val="30408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81" name="Google Shape;1014;p32">
              <a:extLst>
                <a:ext uri="{FF2B5EF4-FFF2-40B4-BE49-F238E27FC236}">
                  <a16:creationId xmlns:a16="http://schemas.microsoft.com/office/drawing/2014/main" id="{E132D915-E3AC-4D76-B982-AFBB9894CDB0}"/>
                </a:ext>
              </a:extLst>
            </p:cNvPr>
            <p:cNvGrpSpPr/>
            <p:nvPr/>
          </p:nvGrpSpPr>
          <p:grpSpPr>
            <a:xfrm>
              <a:off x="5000339" y="1378582"/>
              <a:ext cx="306873" cy="307687"/>
              <a:chOff x="-1700225" y="2768875"/>
              <a:chExt cx="291450" cy="292225"/>
            </a:xfrm>
            <a:solidFill>
              <a:schemeClr val="bg1"/>
            </a:solidFill>
          </p:grpSpPr>
          <p:sp>
            <p:nvSpPr>
              <p:cNvPr id="82" name="Google Shape;1015;p32">
                <a:extLst>
                  <a:ext uri="{FF2B5EF4-FFF2-40B4-BE49-F238E27FC236}">
                    <a16:creationId xmlns:a16="http://schemas.microsoft.com/office/drawing/2014/main" id="{46F6BA02-53C4-4735-A1B4-C2FC9D7A99EA}"/>
                  </a:ext>
                </a:extLst>
              </p:cNvPr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3" name="Google Shape;1016;p32">
                <a:extLst>
                  <a:ext uri="{FF2B5EF4-FFF2-40B4-BE49-F238E27FC236}">
                    <a16:creationId xmlns:a16="http://schemas.microsoft.com/office/drawing/2014/main" id="{7F66D6F2-161F-477A-8884-11A449663238}"/>
                  </a:ext>
                </a:extLst>
              </p:cNvPr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4" name="Google Shape;1017;p32">
                <a:extLst>
                  <a:ext uri="{FF2B5EF4-FFF2-40B4-BE49-F238E27FC236}">
                    <a16:creationId xmlns:a16="http://schemas.microsoft.com/office/drawing/2014/main" id="{A6F98F33-1748-4493-9AE3-B3683261FC3A}"/>
                  </a:ext>
                </a:extLst>
              </p:cNvPr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5" name="Google Shape;1018;p32">
                <a:extLst>
                  <a:ext uri="{FF2B5EF4-FFF2-40B4-BE49-F238E27FC236}">
                    <a16:creationId xmlns:a16="http://schemas.microsoft.com/office/drawing/2014/main" id="{A867FFCD-E1F0-4658-8F44-4D1B914F7BD0}"/>
                  </a:ext>
                </a:extLst>
              </p:cNvPr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6" name="Google Shape;1019;p32">
                <a:extLst>
                  <a:ext uri="{FF2B5EF4-FFF2-40B4-BE49-F238E27FC236}">
                    <a16:creationId xmlns:a16="http://schemas.microsoft.com/office/drawing/2014/main" id="{B49D9B53-2DB9-4F6E-9768-1F1493740DA3}"/>
                  </a:ext>
                </a:extLst>
              </p:cNvPr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7" name="Google Shape;1020;p32">
                <a:extLst>
                  <a:ext uri="{FF2B5EF4-FFF2-40B4-BE49-F238E27FC236}">
                    <a16:creationId xmlns:a16="http://schemas.microsoft.com/office/drawing/2014/main" id="{42AD1235-5542-439F-8CE8-D76E4BB53ABB}"/>
                  </a:ext>
                </a:extLst>
              </p:cNvPr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2" name="组合 85">
            <a:extLst>
              <a:ext uri="{FF2B5EF4-FFF2-40B4-BE49-F238E27FC236}">
                <a16:creationId xmlns:a16="http://schemas.microsoft.com/office/drawing/2014/main" id="{FA6FFC29-33B3-4200-BFCA-8E0272511C88}"/>
              </a:ext>
            </a:extLst>
          </p:cNvPr>
          <p:cNvGrpSpPr/>
          <p:nvPr/>
        </p:nvGrpSpPr>
        <p:grpSpPr>
          <a:xfrm>
            <a:off x="7989880" y="2155645"/>
            <a:ext cx="576083" cy="576083"/>
            <a:chOff x="3143350" y="2501190"/>
            <a:chExt cx="841204" cy="841204"/>
          </a:xfrm>
        </p:grpSpPr>
        <p:sp>
          <p:nvSpPr>
            <p:cNvPr id="78" name="椭圆 86">
              <a:extLst>
                <a:ext uri="{FF2B5EF4-FFF2-40B4-BE49-F238E27FC236}">
                  <a16:creationId xmlns:a16="http://schemas.microsoft.com/office/drawing/2014/main" id="{3BA40C2A-CD42-4FB7-A80F-0A2CDAE4D645}"/>
                </a:ext>
              </a:extLst>
            </p:cNvPr>
            <p:cNvSpPr/>
            <p:nvPr/>
          </p:nvSpPr>
          <p:spPr>
            <a:xfrm>
              <a:off x="3143350" y="2501190"/>
              <a:ext cx="841204" cy="841204"/>
            </a:xfrm>
            <a:prstGeom prst="ellipse">
              <a:avLst/>
            </a:prstGeom>
            <a:solidFill>
              <a:srgbClr val="30408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9" name="Google Shape;973;p32">
              <a:extLst>
                <a:ext uri="{FF2B5EF4-FFF2-40B4-BE49-F238E27FC236}">
                  <a16:creationId xmlns:a16="http://schemas.microsoft.com/office/drawing/2014/main" id="{2D1E02F2-E3AC-42A7-8DCA-AA3F6E00203D}"/>
                </a:ext>
              </a:extLst>
            </p:cNvPr>
            <p:cNvSpPr/>
            <p:nvPr/>
          </p:nvSpPr>
          <p:spPr>
            <a:xfrm>
              <a:off x="3446186" y="2786169"/>
              <a:ext cx="312366" cy="310740"/>
            </a:xfrm>
            <a:custGeom>
              <a:avLst/>
              <a:gdLst/>
              <a:ahLst/>
              <a:cxnLst/>
              <a:rect l="l" t="t" r="r" b="b"/>
              <a:pathLst>
                <a:path w="11909" h="11847" extrusionOk="0">
                  <a:moveTo>
                    <a:pt x="3560" y="2647"/>
                  </a:moveTo>
                  <a:lnTo>
                    <a:pt x="3560" y="3561"/>
                  </a:lnTo>
                  <a:lnTo>
                    <a:pt x="2615" y="3561"/>
                  </a:lnTo>
                  <a:lnTo>
                    <a:pt x="3560" y="2647"/>
                  </a:lnTo>
                  <a:close/>
                  <a:moveTo>
                    <a:pt x="6616" y="4222"/>
                  </a:moveTo>
                  <a:cubicBezTo>
                    <a:pt x="7971" y="4285"/>
                    <a:pt x="9074" y="5325"/>
                    <a:pt x="9074" y="6680"/>
                  </a:cubicBezTo>
                  <a:cubicBezTo>
                    <a:pt x="9074" y="8003"/>
                    <a:pt x="7971" y="9106"/>
                    <a:pt x="6616" y="9106"/>
                  </a:cubicBezTo>
                  <a:cubicBezTo>
                    <a:pt x="5293" y="9106"/>
                    <a:pt x="4190" y="8003"/>
                    <a:pt x="4190" y="6680"/>
                  </a:cubicBezTo>
                  <a:cubicBezTo>
                    <a:pt x="4190" y="5325"/>
                    <a:pt x="5293" y="4222"/>
                    <a:pt x="6616" y="4222"/>
                  </a:cubicBezTo>
                  <a:close/>
                  <a:moveTo>
                    <a:pt x="7687" y="757"/>
                  </a:moveTo>
                  <a:lnTo>
                    <a:pt x="7687" y="1513"/>
                  </a:lnTo>
                  <a:lnTo>
                    <a:pt x="3875" y="1513"/>
                  </a:lnTo>
                  <a:cubicBezTo>
                    <a:pt x="3781" y="1513"/>
                    <a:pt x="3655" y="1544"/>
                    <a:pt x="3623" y="1639"/>
                  </a:cubicBezTo>
                  <a:lnTo>
                    <a:pt x="1512" y="3718"/>
                  </a:lnTo>
                  <a:cubicBezTo>
                    <a:pt x="1418" y="3813"/>
                    <a:pt x="1386" y="3876"/>
                    <a:pt x="1386" y="3939"/>
                  </a:cubicBezTo>
                  <a:lnTo>
                    <a:pt x="1386" y="9862"/>
                  </a:lnTo>
                  <a:lnTo>
                    <a:pt x="662" y="9862"/>
                  </a:lnTo>
                  <a:lnTo>
                    <a:pt x="662" y="757"/>
                  </a:lnTo>
                  <a:close/>
                  <a:moveTo>
                    <a:pt x="8380" y="2175"/>
                  </a:moveTo>
                  <a:lnTo>
                    <a:pt x="8380" y="4128"/>
                  </a:lnTo>
                  <a:cubicBezTo>
                    <a:pt x="7876" y="3813"/>
                    <a:pt x="7278" y="3592"/>
                    <a:pt x="6648" y="3592"/>
                  </a:cubicBezTo>
                  <a:cubicBezTo>
                    <a:pt x="4915" y="3592"/>
                    <a:pt x="3560" y="5010"/>
                    <a:pt x="3560" y="6711"/>
                  </a:cubicBezTo>
                  <a:cubicBezTo>
                    <a:pt x="3560" y="8444"/>
                    <a:pt x="4946" y="9830"/>
                    <a:pt x="6648" y="9830"/>
                  </a:cubicBezTo>
                  <a:cubicBezTo>
                    <a:pt x="7120" y="9830"/>
                    <a:pt x="7593" y="9704"/>
                    <a:pt x="8002" y="9515"/>
                  </a:cubicBezTo>
                  <a:lnTo>
                    <a:pt x="8380" y="9893"/>
                  </a:lnTo>
                  <a:lnTo>
                    <a:pt x="8380" y="10492"/>
                  </a:lnTo>
                  <a:lnTo>
                    <a:pt x="2079" y="10492"/>
                  </a:lnTo>
                  <a:lnTo>
                    <a:pt x="2079" y="4285"/>
                  </a:lnTo>
                  <a:lnTo>
                    <a:pt x="3875" y="4285"/>
                  </a:lnTo>
                  <a:cubicBezTo>
                    <a:pt x="4064" y="4285"/>
                    <a:pt x="4222" y="4128"/>
                    <a:pt x="4222" y="3907"/>
                  </a:cubicBezTo>
                  <a:lnTo>
                    <a:pt x="4222" y="2175"/>
                  </a:lnTo>
                  <a:close/>
                  <a:moveTo>
                    <a:pt x="9074" y="8633"/>
                  </a:moveTo>
                  <a:lnTo>
                    <a:pt x="11027" y="10618"/>
                  </a:lnTo>
                  <a:cubicBezTo>
                    <a:pt x="11153" y="10744"/>
                    <a:pt x="11153" y="10964"/>
                    <a:pt x="11027" y="11090"/>
                  </a:cubicBezTo>
                  <a:cubicBezTo>
                    <a:pt x="10964" y="11153"/>
                    <a:pt x="10877" y="11185"/>
                    <a:pt x="10791" y="11185"/>
                  </a:cubicBezTo>
                  <a:cubicBezTo>
                    <a:pt x="10704" y="11185"/>
                    <a:pt x="10617" y="11153"/>
                    <a:pt x="10554" y="11090"/>
                  </a:cubicBezTo>
                  <a:lnTo>
                    <a:pt x="8601" y="9106"/>
                  </a:lnTo>
                  <a:cubicBezTo>
                    <a:pt x="8790" y="9011"/>
                    <a:pt x="8948" y="8791"/>
                    <a:pt x="9074" y="8633"/>
                  </a:cubicBezTo>
                  <a:close/>
                  <a:moveTo>
                    <a:pt x="347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10145"/>
                  </a:lnTo>
                  <a:cubicBezTo>
                    <a:pt x="0" y="10334"/>
                    <a:pt x="158" y="10492"/>
                    <a:pt x="347" y="10492"/>
                  </a:cubicBezTo>
                  <a:lnTo>
                    <a:pt x="1386" y="10492"/>
                  </a:lnTo>
                  <a:lnTo>
                    <a:pt x="1386" y="10838"/>
                  </a:lnTo>
                  <a:cubicBezTo>
                    <a:pt x="1386" y="11059"/>
                    <a:pt x="1544" y="11216"/>
                    <a:pt x="1733" y="11216"/>
                  </a:cubicBezTo>
                  <a:lnTo>
                    <a:pt x="8695" y="11216"/>
                  </a:lnTo>
                  <a:cubicBezTo>
                    <a:pt x="8916" y="11216"/>
                    <a:pt x="9074" y="11059"/>
                    <a:pt x="9074" y="10838"/>
                  </a:cubicBezTo>
                  <a:lnTo>
                    <a:pt x="9074" y="10586"/>
                  </a:lnTo>
                  <a:lnTo>
                    <a:pt x="10050" y="11563"/>
                  </a:lnTo>
                  <a:cubicBezTo>
                    <a:pt x="10239" y="11752"/>
                    <a:pt x="10507" y="11847"/>
                    <a:pt x="10775" y="11847"/>
                  </a:cubicBezTo>
                  <a:cubicBezTo>
                    <a:pt x="11043" y="11847"/>
                    <a:pt x="11310" y="11752"/>
                    <a:pt x="11499" y="11563"/>
                  </a:cubicBezTo>
                  <a:cubicBezTo>
                    <a:pt x="11909" y="11153"/>
                    <a:pt x="11909" y="10492"/>
                    <a:pt x="11499" y="10114"/>
                  </a:cubicBezTo>
                  <a:lnTo>
                    <a:pt x="9420" y="8003"/>
                  </a:lnTo>
                  <a:cubicBezTo>
                    <a:pt x="9609" y="7625"/>
                    <a:pt x="9735" y="7152"/>
                    <a:pt x="9735" y="6680"/>
                  </a:cubicBezTo>
                  <a:cubicBezTo>
                    <a:pt x="9735" y="5924"/>
                    <a:pt x="9452" y="5262"/>
                    <a:pt x="9011" y="4695"/>
                  </a:cubicBezTo>
                  <a:lnTo>
                    <a:pt x="9011" y="1828"/>
                  </a:lnTo>
                  <a:cubicBezTo>
                    <a:pt x="9011" y="1639"/>
                    <a:pt x="8853" y="1481"/>
                    <a:pt x="8664" y="1481"/>
                  </a:cubicBezTo>
                  <a:lnTo>
                    <a:pt x="8317" y="1481"/>
                  </a:lnTo>
                  <a:lnTo>
                    <a:pt x="8317" y="379"/>
                  </a:lnTo>
                  <a:cubicBezTo>
                    <a:pt x="8317" y="190"/>
                    <a:pt x="8160" y="1"/>
                    <a:pt x="797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3" name="组合 88">
            <a:extLst>
              <a:ext uri="{FF2B5EF4-FFF2-40B4-BE49-F238E27FC236}">
                <a16:creationId xmlns:a16="http://schemas.microsoft.com/office/drawing/2014/main" id="{2CF06730-B456-457B-A8F2-5BBDAF5C2A17}"/>
              </a:ext>
            </a:extLst>
          </p:cNvPr>
          <p:cNvGrpSpPr/>
          <p:nvPr/>
        </p:nvGrpSpPr>
        <p:grpSpPr>
          <a:xfrm>
            <a:off x="3486100" y="4751781"/>
            <a:ext cx="576083" cy="576083"/>
            <a:chOff x="1579165" y="875675"/>
            <a:chExt cx="841204" cy="841204"/>
          </a:xfrm>
        </p:grpSpPr>
        <p:sp>
          <p:nvSpPr>
            <p:cNvPr id="65" name="椭圆 89">
              <a:extLst>
                <a:ext uri="{FF2B5EF4-FFF2-40B4-BE49-F238E27FC236}">
                  <a16:creationId xmlns:a16="http://schemas.microsoft.com/office/drawing/2014/main" id="{2069FCF8-75DB-4D84-A746-3252B6BCCD79}"/>
                </a:ext>
              </a:extLst>
            </p:cNvPr>
            <p:cNvSpPr/>
            <p:nvPr/>
          </p:nvSpPr>
          <p:spPr>
            <a:xfrm>
              <a:off x="1579165" y="875675"/>
              <a:ext cx="841204" cy="841204"/>
            </a:xfrm>
            <a:prstGeom prst="ellipse">
              <a:avLst/>
            </a:prstGeom>
            <a:solidFill>
              <a:srgbClr val="30408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66" name="Google Shape;982;p32">
              <a:extLst>
                <a:ext uri="{FF2B5EF4-FFF2-40B4-BE49-F238E27FC236}">
                  <a16:creationId xmlns:a16="http://schemas.microsoft.com/office/drawing/2014/main" id="{93C39F08-2745-45F5-ACF6-C9D92E5C4721}"/>
                </a:ext>
              </a:extLst>
            </p:cNvPr>
            <p:cNvGrpSpPr/>
            <p:nvPr/>
          </p:nvGrpSpPr>
          <p:grpSpPr>
            <a:xfrm>
              <a:off x="1867927" y="1130206"/>
              <a:ext cx="316947" cy="314385"/>
              <a:chOff x="-31166825" y="1939525"/>
              <a:chExt cx="293800" cy="291425"/>
            </a:xfrm>
            <a:solidFill>
              <a:schemeClr val="bg1"/>
            </a:solidFill>
          </p:grpSpPr>
          <p:sp>
            <p:nvSpPr>
              <p:cNvPr id="67" name="Google Shape;983;p32">
                <a:extLst>
                  <a:ext uri="{FF2B5EF4-FFF2-40B4-BE49-F238E27FC236}">
                    <a16:creationId xmlns:a16="http://schemas.microsoft.com/office/drawing/2014/main" id="{0FA9243E-0896-4832-8E95-8344B3AD2EF3}"/>
                  </a:ext>
                </a:extLst>
              </p:cNvPr>
              <p:cNvSpPr/>
              <p:nvPr/>
            </p:nvSpPr>
            <p:spPr>
              <a:xfrm>
                <a:off x="-31166825" y="1939525"/>
                <a:ext cx="224500" cy="2914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657" extrusionOk="0">
                    <a:moveTo>
                      <a:pt x="5892" y="662"/>
                    </a:moveTo>
                    <a:cubicBezTo>
                      <a:pt x="6081" y="662"/>
                      <a:pt x="6239" y="819"/>
                      <a:pt x="6239" y="1040"/>
                    </a:cubicBezTo>
                    <a:lnTo>
                      <a:pt x="6239" y="1386"/>
                    </a:lnTo>
                    <a:lnTo>
                      <a:pt x="2805" y="1386"/>
                    </a:lnTo>
                    <a:lnTo>
                      <a:pt x="2805" y="1040"/>
                    </a:lnTo>
                    <a:cubicBezTo>
                      <a:pt x="2805" y="819"/>
                      <a:pt x="2962" y="662"/>
                      <a:pt x="3120" y="662"/>
                    </a:cubicBezTo>
                    <a:close/>
                    <a:moveTo>
                      <a:pt x="8035" y="1323"/>
                    </a:moveTo>
                    <a:cubicBezTo>
                      <a:pt x="8255" y="1323"/>
                      <a:pt x="8413" y="1512"/>
                      <a:pt x="8413" y="1701"/>
                    </a:cubicBezTo>
                    <a:lnTo>
                      <a:pt x="8413" y="10617"/>
                    </a:lnTo>
                    <a:cubicBezTo>
                      <a:pt x="8413" y="10838"/>
                      <a:pt x="8255" y="10995"/>
                      <a:pt x="8035" y="10995"/>
                    </a:cubicBezTo>
                    <a:lnTo>
                      <a:pt x="1166" y="10995"/>
                    </a:lnTo>
                    <a:cubicBezTo>
                      <a:pt x="946" y="10995"/>
                      <a:pt x="788" y="10838"/>
                      <a:pt x="788" y="10617"/>
                    </a:cubicBezTo>
                    <a:lnTo>
                      <a:pt x="788" y="1701"/>
                    </a:lnTo>
                    <a:lnTo>
                      <a:pt x="757" y="1701"/>
                    </a:lnTo>
                    <a:cubicBezTo>
                      <a:pt x="757" y="1512"/>
                      <a:pt x="914" y="1323"/>
                      <a:pt x="1103" y="1323"/>
                    </a:cubicBezTo>
                    <a:lnTo>
                      <a:pt x="2143" y="1323"/>
                    </a:lnTo>
                    <a:lnTo>
                      <a:pt x="2143" y="1701"/>
                    </a:lnTo>
                    <a:cubicBezTo>
                      <a:pt x="2143" y="1890"/>
                      <a:pt x="2301" y="2048"/>
                      <a:pt x="2490" y="2048"/>
                    </a:cubicBezTo>
                    <a:lnTo>
                      <a:pt x="6617" y="2048"/>
                    </a:lnTo>
                    <a:cubicBezTo>
                      <a:pt x="6837" y="2048"/>
                      <a:pt x="6995" y="1890"/>
                      <a:pt x="6995" y="1701"/>
                    </a:cubicBezTo>
                    <a:lnTo>
                      <a:pt x="6995" y="1323"/>
                    </a:lnTo>
                    <a:close/>
                    <a:moveTo>
                      <a:pt x="3120" y="0"/>
                    </a:moveTo>
                    <a:cubicBezTo>
                      <a:pt x="2679" y="0"/>
                      <a:pt x="2301" y="284"/>
                      <a:pt x="2143" y="662"/>
                    </a:cubicBezTo>
                    <a:lnTo>
                      <a:pt x="1040" y="662"/>
                    </a:lnTo>
                    <a:cubicBezTo>
                      <a:pt x="473" y="662"/>
                      <a:pt x="1" y="1134"/>
                      <a:pt x="1" y="1701"/>
                    </a:cubicBezTo>
                    <a:lnTo>
                      <a:pt x="1" y="10649"/>
                    </a:lnTo>
                    <a:cubicBezTo>
                      <a:pt x="64" y="11216"/>
                      <a:pt x="536" y="11657"/>
                      <a:pt x="1072" y="11657"/>
                    </a:cubicBezTo>
                    <a:lnTo>
                      <a:pt x="7971" y="11657"/>
                    </a:lnTo>
                    <a:cubicBezTo>
                      <a:pt x="8507" y="11657"/>
                      <a:pt x="8980" y="11184"/>
                      <a:pt x="8980" y="10649"/>
                    </a:cubicBezTo>
                    <a:lnTo>
                      <a:pt x="8980" y="1701"/>
                    </a:lnTo>
                    <a:cubicBezTo>
                      <a:pt x="8980" y="1134"/>
                      <a:pt x="8507" y="662"/>
                      <a:pt x="7971" y="662"/>
                    </a:cubicBezTo>
                    <a:lnTo>
                      <a:pt x="6869" y="662"/>
                    </a:lnTo>
                    <a:cubicBezTo>
                      <a:pt x="6711" y="284"/>
                      <a:pt x="6365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8" name="Google Shape;984;p32">
                <a:extLst>
                  <a:ext uri="{FF2B5EF4-FFF2-40B4-BE49-F238E27FC236}">
                    <a16:creationId xmlns:a16="http://schemas.microsoft.com/office/drawing/2014/main" id="{87618176-1C43-43A9-8E6D-ADA1C84B519A}"/>
                  </a:ext>
                </a:extLst>
              </p:cNvPr>
              <p:cNvSpPr/>
              <p:nvPr/>
            </p:nvSpPr>
            <p:spPr>
              <a:xfrm>
                <a:off x="-31131375" y="2145075"/>
                <a:ext cx="528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2" extrusionOk="0">
                    <a:moveTo>
                      <a:pt x="1355" y="726"/>
                    </a:moveTo>
                    <a:lnTo>
                      <a:pt x="1355" y="1387"/>
                    </a:lnTo>
                    <a:lnTo>
                      <a:pt x="694" y="1387"/>
                    </a:lnTo>
                    <a:lnTo>
                      <a:pt x="694" y="726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1734"/>
                    </a:lnTo>
                    <a:cubicBezTo>
                      <a:pt x="0" y="1954"/>
                      <a:pt x="158" y="2112"/>
                      <a:pt x="379" y="2112"/>
                    </a:cubicBezTo>
                    <a:lnTo>
                      <a:pt x="1733" y="2112"/>
                    </a:lnTo>
                    <a:cubicBezTo>
                      <a:pt x="1954" y="2112"/>
                      <a:pt x="2111" y="1954"/>
                      <a:pt x="2111" y="1734"/>
                    </a:cubicBezTo>
                    <a:lnTo>
                      <a:pt x="2111" y="379"/>
                    </a:lnTo>
                    <a:cubicBezTo>
                      <a:pt x="2111" y="158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9" name="Google Shape;985;p32">
                <a:extLst>
                  <a:ext uri="{FF2B5EF4-FFF2-40B4-BE49-F238E27FC236}">
                    <a16:creationId xmlns:a16="http://schemas.microsoft.com/office/drawing/2014/main" id="{5E84E49E-4C81-4CED-A704-C43B5B79F6F2}"/>
                  </a:ext>
                </a:extLst>
              </p:cNvPr>
              <p:cNvSpPr/>
              <p:nvPr/>
            </p:nvSpPr>
            <p:spPr>
              <a:xfrm>
                <a:off x="-31131375" y="2076550"/>
                <a:ext cx="5280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081" extrusionOk="0">
                    <a:moveTo>
                      <a:pt x="1355" y="694"/>
                    </a:moveTo>
                    <a:lnTo>
                      <a:pt x="1355" y="1356"/>
                    </a:lnTo>
                    <a:lnTo>
                      <a:pt x="694" y="1356"/>
                    </a:lnTo>
                    <a:lnTo>
                      <a:pt x="694" y="694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9"/>
                      <a:pt x="0" y="348"/>
                    </a:cubicBezTo>
                    <a:lnTo>
                      <a:pt x="0" y="1734"/>
                    </a:lnTo>
                    <a:cubicBezTo>
                      <a:pt x="0" y="1923"/>
                      <a:pt x="158" y="2080"/>
                      <a:pt x="379" y="2080"/>
                    </a:cubicBezTo>
                    <a:lnTo>
                      <a:pt x="1733" y="2080"/>
                    </a:lnTo>
                    <a:cubicBezTo>
                      <a:pt x="1954" y="2080"/>
                      <a:pt x="2111" y="1923"/>
                      <a:pt x="2111" y="1734"/>
                    </a:cubicBezTo>
                    <a:lnTo>
                      <a:pt x="2111" y="348"/>
                    </a:lnTo>
                    <a:cubicBezTo>
                      <a:pt x="2111" y="159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0" name="Google Shape;986;p32">
                <a:extLst>
                  <a:ext uri="{FF2B5EF4-FFF2-40B4-BE49-F238E27FC236}">
                    <a16:creationId xmlns:a16="http://schemas.microsoft.com/office/drawing/2014/main" id="{D86B4D67-7B4A-48E0-A50D-953E5E865C28}"/>
                  </a:ext>
                </a:extLst>
              </p:cNvPr>
              <p:cNvSpPr/>
              <p:nvPr/>
            </p:nvSpPr>
            <p:spPr>
              <a:xfrm>
                <a:off x="-31131375" y="2007250"/>
                <a:ext cx="528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2" extrusionOk="0">
                    <a:moveTo>
                      <a:pt x="1355" y="725"/>
                    </a:moveTo>
                    <a:lnTo>
                      <a:pt x="1355" y="1387"/>
                    </a:lnTo>
                    <a:lnTo>
                      <a:pt x="694" y="1387"/>
                    </a:lnTo>
                    <a:lnTo>
                      <a:pt x="694" y="725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1733"/>
                    </a:lnTo>
                    <a:cubicBezTo>
                      <a:pt x="0" y="1954"/>
                      <a:pt x="158" y="2111"/>
                      <a:pt x="379" y="2111"/>
                    </a:cubicBezTo>
                    <a:lnTo>
                      <a:pt x="1733" y="2111"/>
                    </a:lnTo>
                    <a:cubicBezTo>
                      <a:pt x="1954" y="2111"/>
                      <a:pt x="2111" y="1954"/>
                      <a:pt x="2111" y="1733"/>
                    </a:cubicBezTo>
                    <a:lnTo>
                      <a:pt x="2111" y="379"/>
                    </a:lnTo>
                    <a:cubicBezTo>
                      <a:pt x="2111" y="158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1" name="Google Shape;987;p32">
                <a:extLst>
                  <a:ext uri="{FF2B5EF4-FFF2-40B4-BE49-F238E27FC236}">
                    <a16:creationId xmlns:a16="http://schemas.microsoft.com/office/drawing/2014/main" id="{A3D7EF0E-F026-44C8-A91B-3B9F54730EE3}"/>
                  </a:ext>
                </a:extLst>
              </p:cNvPr>
              <p:cNvSpPr/>
              <p:nvPr/>
            </p:nvSpPr>
            <p:spPr>
              <a:xfrm>
                <a:off x="-31062075" y="2007250"/>
                <a:ext cx="858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3057" y="725"/>
                    </a:lnTo>
                    <a:cubicBezTo>
                      <a:pt x="3277" y="725"/>
                      <a:pt x="3435" y="568"/>
                      <a:pt x="3435" y="379"/>
                    </a:cubicBezTo>
                    <a:cubicBezTo>
                      <a:pt x="3435" y="158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2" name="Google Shape;988;p32">
                <a:extLst>
                  <a:ext uri="{FF2B5EF4-FFF2-40B4-BE49-F238E27FC236}">
                    <a16:creationId xmlns:a16="http://schemas.microsoft.com/office/drawing/2014/main" id="{09EF0760-CD43-4077-A72E-E52654832BC4}"/>
                  </a:ext>
                </a:extLst>
              </p:cNvPr>
              <p:cNvSpPr/>
              <p:nvPr/>
            </p:nvSpPr>
            <p:spPr>
              <a:xfrm>
                <a:off x="-31062075" y="2041900"/>
                <a:ext cx="520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8"/>
                      <a:pt x="2080" y="347"/>
                    </a:cubicBezTo>
                    <a:cubicBezTo>
                      <a:pt x="2080" y="158"/>
                      <a:pt x="1923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3" name="Google Shape;989;p32">
                <a:extLst>
                  <a:ext uri="{FF2B5EF4-FFF2-40B4-BE49-F238E27FC236}">
                    <a16:creationId xmlns:a16="http://schemas.microsoft.com/office/drawing/2014/main" id="{F6B73FBC-C14B-4A2D-BD4E-B70800D46B13}"/>
                  </a:ext>
                </a:extLst>
              </p:cNvPr>
              <p:cNvSpPr/>
              <p:nvPr/>
            </p:nvSpPr>
            <p:spPr>
              <a:xfrm>
                <a:off x="-31062075" y="2076550"/>
                <a:ext cx="85875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695" extrusionOk="0">
                    <a:moveTo>
                      <a:pt x="347" y="1"/>
                    </a:moveTo>
                    <a:cubicBezTo>
                      <a:pt x="158" y="1"/>
                      <a:pt x="1" y="159"/>
                      <a:pt x="1" y="348"/>
                    </a:cubicBezTo>
                    <a:cubicBezTo>
                      <a:pt x="1" y="537"/>
                      <a:pt x="158" y="694"/>
                      <a:pt x="347" y="694"/>
                    </a:cubicBezTo>
                    <a:lnTo>
                      <a:pt x="3057" y="694"/>
                    </a:lnTo>
                    <a:cubicBezTo>
                      <a:pt x="3277" y="694"/>
                      <a:pt x="3435" y="537"/>
                      <a:pt x="3435" y="348"/>
                    </a:cubicBezTo>
                    <a:cubicBezTo>
                      <a:pt x="3435" y="159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4" name="Google Shape;990;p32">
                <a:extLst>
                  <a:ext uri="{FF2B5EF4-FFF2-40B4-BE49-F238E27FC236}">
                    <a16:creationId xmlns:a16="http://schemas.microsoft.com/office/drawing/2014/main" id="{CB7974FD-336D-4564-BF37-F8A82C0D1A70}"/>
                  </a:ext>
                </a:extLst>
              </p:cNvPr>
              <p:cNvSpPr/>
              <p:nvPr/>
            </p:nvSpPr>
            <p:spPr>
              <a:xfrm>
                <a:off x="-31062075" y="2110425"/>
                <a:ext cx="520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6" extrusionOk="0">
                    <a:moveTo>
                      <a:pt x="347" y="1"/>
                    </a:moveTo>
                    <a:cubicBezTo>
                      <a:pt x="158" y="1"/>
                      <a:pt x="1" y="190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8"/>
                      <a:pt x="2080" y="379"/>
                    </a:cubicBezTo>
                    <a:cubicBezTo>
                      <a:pt x="2080" y="190"/>
                      <a:pt x="1923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5" name="Google Shape;991;p32">
                <a:extLst>
                  <a:ext uri="{FF2B5EF4-FFF2-40B4-BE49-F238E27FC236}">
                    <a16:creationId xmlns:a16="http://schemas.microsoft.com/office/drawing/2014/main" id="{13FBBC94-60D6-43DB-8EB3-86B167023E1D}"/>
                  </a:ext>
                </a:extLst>
              </p:cNvPr>
              <p:cNvSpPr/>
              <p:nvPr/>
            </p:nvSpPr>
            <p:spPr>
              <a:xfrm>
                <a:off x="-31062075" y="2145075"/>
                <a:ext cx="858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6"/>
                      <a:pt x="347" y="726"/>
                    </a:cubicBezTo>
                    <a:lnTo>
                      <a:pt x="3057" y="726"/>
                    </a:lnTo>
                    <a:cubicBezTo>
                      <a:pt x="3277" y="726"/>
                      <a:pt x="3435" y="568"/>
                      <a:pt x="3435" y="379"/>
                    </a:cubicBezTo>
                    <a:cubicBezTo>
                      <a:pt x="3435" y="158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6" name="Google Shape;992;p32">
                <a:extLst>
                  <a:ext uri="{FF2B5EF4-FFF2-40B4-BE49-F238E27FC236}">
                    <a16:creationId xmlns:a16="http://schemas.microsoft.com/office/drawing/2014/main" id="{D9A539C0-9541-4278-ACF8-7551987E1F3C}"/>
                  </a:ext>
                </a:extLst>
              </p:cNvPr>
              <p:cNvSpPr/>
              <p:nvPr/>
            </p:nvSpPr>
            <p:spPr>
              <a:xfrm>
                <a:off x="-31062075" y="2179750"/>
                <a:ext cx="5202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7"/>
                      <a:pt x="2080" y="347"/>
                    </a:cubicBezTo>
                    <a:cubicBezTo>
                      <a:pt x="2080" y="158"/>
                      <a:pt x="1923" y="0"/>
                      <a:pt x="17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7" name="Google Shape;993;p32">
                <a:extLst>
                  <a:ext uri="{FF2B5EF4-FFF2-40B4-BE49-F238E27FC236}">
                    <a16:creationId xmlns:a16="http://schemas.microsoft.com/office/drawing/2014/main" id="{B30A57C6-B0AA-43E3-8AB4-3B8F4CBB7A42}"/>
                  </a:ext>
                </a:extLst>
              </p:cNvPr>
              <p:cNvSpPr/>
              <p:nvPr/>
            </p:nvSpPr>
            <p:spPr>
              <a:xfrm>
                <a:off x="-30924225" y="1974175"/>
                <a:ext cx="51200" cy="240250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9610" extrusionOk="0">
                    <a:moveTo>
                      <a:pt x="1008" y="662"/>
                    </a:moveTo>
                    <a:cubicBezTo>
                      <a:pt x="1229" y="662"/>
                      <a:pt x="1386" y="819"/>
                      <a:pt x="1386" y="1009"/>
                    </a:cubicBezTo>
                    <a:lnTo>
                      <a:pt x="1386" y="2080"/>
                    </a:lnTo>
                    <a:lnTo>
                      <a:pt x="725" y="2080"/>
                    </a:lnTo>
                    <a:lnTo>
                      <a:pt x="725" y="1009"/>
                    </a:lnTo>
                    <a:lnTo>
                      <a:pt x="662" y="1009"/>
                    </a:lnTo>
                    <a:cubicBezTo>
                      <a:pt x="662" y="819"/>
                      <a:pt x="819" y="662"/>
                      <a:pt x="1008" y="662"/>
                    </a:cubicBezTo>
                    <a:close/>
                    <a:moveTo>
                      <a:pt x="1323" y="2741"/>
                    </a:moveTo>
                    <a:lnTo>
                      <a:pt x="1323" y="6900"/>
                    </a:lnTo>
                    <a:lnTo>
                      <a:pt x="662" y="6900"/>
                    </a:lnTo>
                    <a:lnTo>
                      <a:pt x="662" y="2741"/>
                    </a:lnTo>
                    <a:close/>
                    <a:moveTo>
                      <a:pt x="1260" y="7562"/>
                    </a:moveTo>
                    <a:lnTo>
                      <a:pt x="1008" y="8192"/>
                    </a:lnTo>
                    <a:lnTo>
                      <a:pt x="819" y="7562"/>
                    </a:ln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09"/>
                    </a:cubicBezTo>
                    <a:lnTo>
                      <a:pt x="0" y="7215"/>
                    </a:lnTo>
                    <a:lnTo>
                      <a:pt x="0" y="7309"/>
                    </a:lnTo>
                    <a:lnTo>
                      <a:pt x="662" y="9357"/>
                    </a:lnTo>
                    <a:cubicBezTo>
                      <a:pt x="693" y="9515"/>
                      <a:pt x="819" y="9609"/>
                      <a:pt x="977" y="9609"/>
                    </a:cubicBezTo>
                    <a:cubicBezTo>
                      <a:pt x="1134" y="9609"/>
                      <a:pt x="1260" y="9515"/>
                      <a:pt x="1292" y="9357"/>
                    </a:cubicBezTo>
                    <a:lnTo>
                      <a:pt x="1954" y="7309"/>
                    </a:lnTo>
                    <a:lnTo>
                      <a:pt x="1954" y="7215"/>
                    </a:lnTo>
                    <a:lnTo>
                      <a:pt x="1954" y="1009"/>
                    </a:lnTo>
                    <a:cubicBezTo>
                      <a:pt x="2048" y="441"/>
                      <a:pt x="1576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54" name="文本框 103">
            <a:extLst>
              <a:ext uri="{FF2B5EF4-FFF2-40B4-BE49-F238E27FC236}">
                <a16:creationId xmlns:a16="http://schemas.microsoft.com/office/drawing/2014/main" id="{015CC8AF-5E00-4724-912D-4D626E0D6E1A}"/>
              </a:ext>
            </a:extLst>
          </p:cNvPr>
          <p:cNvSpPr txBox="1"/>
          <p:nvPr/>
        </p:nvSpPr>
        <p:spPr>
          <a:xfrm>
            <a:off x="9195666" y="2282088"/>
            <a:ext cx="2018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Regression Analysis</a:t>
            </a:r>
          </a:p>
        </p:txBody>
      </p:sp>
      <p:sp>
        <p:nvSpPr>
          <p:cNvPr id="55" name="文本框 105">
            <a:extLst>
              <a:ext uri="{FF2B5EF4-FFF2-40B4-BE49-F238E27FC236}">
                <a16:creationId xmlns:a16="http://schemas.microsoft.com/office/drawing/2014/main" id="{941BB992-D80D-4008-A667-EACFA5BDC537}"/>
              </a:ext>
            </a:extLst>
          </p:cNvPr>
          <p:cNvSpPr txBox="1"/>
          <p:nvPr/>
        </p:nvSpPr>
        <p:spPr>
          <a:xfrm>
            <a:off x="9189478" y="3538100"/>
            <a:ext cx="2018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Result &amp; Discussion</a:t>
            </a:r>
          </a:p>
        </p:txBody>
      </p:sp>
      <p:sp>
        <p:nvSpPr>
          <p:cNvPr id="56" name="文本框 107">
            <a:extLst>
              <a:ext uri="{FF2B5EF4-FFF2-40B4-BE49-F238E27FC236}">
                <a16:creationId xmlns:a16="http://schemas.microsoft.com/office/drawing/2014/main" id="{6BB17CCE-046C-45F3-9A72-6EF68E575562}"/>
              </a:ext>
            </a:extLst>
          </p:cNvPr>
          <p:cNvSpPr txBox="1"/>
          <p:nvPr/>
        </p:nvSpPr>
        <p:spPr>
          <a:xfrm>
            <a:off x="9183290" y="4887886"/>
            <a:ext cx="2018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Conclusion &amp; Recommendations</a:t>
            </a:r>
          </a:p>
        </p:txBody>
      </p:sp>
      <p:sp>
        <p:nvSpPr>
          <p:cNvPr id="57" name="文本框 109">
            <a:extLst>
              <a:ext uri="{FF2B5EF4-FFF2-40B4-BE49-F238E27FC236}">
                <a16:creationId xmlns:a16="http://schemas.microsoft.com/office/drawing/2014/main" id="{35D09115-75D6-43D0-928D-1BCD9DE0F81C}"/>
              </a:ext>
            </a:extLst>
          </p:cNvPr>
          <p:cNvSpPr txBox="1"/>
          <p:nvPr/>
        </p:nvSpPr>
        <p:spPr>
          <a:xfrm>
            <a:off x="990556" y="2282088"/>
            <a:ext cx="2018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 rotWithShape="0">
                    <a:prstClr val="black">
                      <a:alpha val="25000"/>
                    </a:prstClr>
                  </a:outerShdw>
                </a:effectLst>
                <a:cs typeface="+mn-ea"/>
                <a:sym typeface="+mn-lt"/>
              </a:rPr>
              <a:t>Key factors &amp; Their Impact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25400" dir="2700000" algn="tl" rotWithShape="0">
                  <a:prstClr val="black">
                    <a:alpha val="25000"/>
                  </a:prstClr>
                </a:outerShdw>
              </a:effectLst>
              <a:cs typeface="+mn-ea"/>
              <a:sym typeface="+mn-lt"/>
            </a:endParaRPr>
          </a:p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8" name="文本框 111">
            <a:extLst>
              <a:ext uri="{FF2B5EF4-FFF2-40B4-BE49-F238E27FC236}">
                <a16:creationId xmlns:a16="http://schemas.microsoft.com/office/drawing/2014/main" id="{9EDB0C49-2C1A-4240-BF70-04AE713B9D52}"/>
              </a:ext>
            </a:extLst>
          </p:cNvPr>
          <p:cNvSpPr txBox="1"/>
          <p:nvPr/>
        </p:nvSpPr>
        <p:spPr>
          <a:xfrm>
            <a:off x="984368" y="3538100"/>
            <a:ext cx="2018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 rotWithShape="0">
                    <a:prstClr val="black">
                      <a:alpha val="25000"/>
                    </a:prstClr>
                  </a:outerShdw>
                </a:effectLst>
                <a:cs typeface="+mn-ea"/>
                <a:sym typeface="+mn-lt"/>
              </a:rPr>
              <a:t>Objectives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文本框 113">
            <a:extLst>
              <a:ext uri="{FF2B5EF4-FFF2-40B4-BE49-F238E27FC236}">
                <a16:creationId xmlns:a16="http://schemas.microsoft.com/office/drawing/2014/main" id="{5607EC26-78C2-4DD6-B60C-B238B1B42969}"/>
              </a:ext>
            </a:extLst>
          </p:cNvPr>
          <p:cNvSpPr txBox="1"/>
          <p:nvPr/>
        </p:nvSpPr>
        <p:spPr>
          <a:xfrm>
            <a:off x="978180" y="4887886"/>
            <a:ext cx="2018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Dataset Description</a:t>
            </a:r>
          </a:p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0" name="组合 1">
            <a:extLst>
              <a:ext uri="{FF2B5EF4-FFF2-40B4-BE49-F238E27FC236}">
                <a16:creationId xmlns:a16="http://schemas.microsoft.com/office/drawing/2014/main" id="{79A282D4-53CC-4811-AF02-B821D1D3B4E2}"/>
              </a:ext>
            </a:extLst>
          </p:cNvPr>
          <p:cNvGrpSpPr/>
          <p:nvPr/>
        </p:nvGrpSpPr>
        <p:grpSpPr>
          <a:xfrm>
            <a:off x="4885196" y="1555606"/>
            <a:ext cx="2738483" cy="4316946"/>
            <a:chOff x="5335946" y="2393873"/>
            <a:chExt cx="1699128" cy="2678506"/>
          </a:xfrm>
        </p:grpSpPr>
        <p:pic>
          <p:nvPicPr>
            <p:cNvPr id="61" name="图片 116">
              <a:extLst>
                <a:ext uri="{FF2B5EF4-FFF2-40B4-BE49-F238E27FC236}">
                  <a16:creationId xmlns:a16="http://schemas.microsoft.com/office/drawing/2014/main" id="{7E0B1C65-156F-4E05-A1C9-C06AB250EC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56542" y="2393873"/>
              <a:ext cx="1203384" cy="2054906"/>
            </a:xfrm>
            <a:prstGeom prst="rect">
              <a:avLst/>
            </a:prstGeom>
          </p:spPr>
        </p:pic>
        <p:pic>
          <p:nvPicPr>
            <p:cNvPr id="62" name="图片 117">
              <a:extLst>
                <a:ext uri="{FF2B5EF4-FFF2-40B4-BE49-F238E27FC236}">
                  <a16:creationId xmlns:a16="http://schemas.microsoft.com/office/drawing/2014/main" id="{52067DA9-CC3E-42D4-9C1B-5EFEBCB7D1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5335946" y="3850789"/>
              <a:ext cx="562537" cy="960591"/>
            </a:xfrm>
            <a:prstGeom prst="rect">
              <a:avLst/>
            </a:prstGeom>
          </p:spPr>
        </p:pic>
        <p:pic>
          <p:nvPicPr>
            <p:cNvPr id="63" name="图片 118">
              <a:extLst>
                <a:ext uri="{FF2B5EF4-FFF2-40B4-BE49-F238E27FC236}">
                  <a16:creationId xmlns:a16="http://schemas.microsoft.com/office/drawing/2014/main" id="{BBBD8FB7-5B53-404F-A293-5068A00815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38145" y="3065991"/>
              <a:ext cx="996929" cy="1702362"/>
            </a:xfrm>
            <a:prstGeom prst="rect">
              <a:avLst/>
            </a:prstGeom>
          </p:spPr>
        </p:pic>
        <p:pic>
          <p:nvPicPr>
            <p:cNvPr id="64" name="图片 119">
              <a:extLst>
                <a:ext uri="{FF2B5EF4-FFF2-40B4-BE49-F238E27FC236}">
                  <a16:creationId xmlns:a16="http://schemas.microsoft.com/office/drawing/2014/main" id="{6F82E555-5432-4082-B90E-D10DEBC401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5575474" y="3631648"/>
              <a:ext cx="843714" cy="1440731"/>
            </a:xfrm>
            <a:prstGeom prst="rect">
              <a:avLst/>
            </a:prstGeom>
          </p:spPr>
        </p:pic>
      </p:grpSp>
      <p:sp>
        <p:nvSpPr>
          <p:cNvPr id="125" name="椭圆 3">
            <a:extLst>
              <a:ext uri="{FF2B5EF4-FFF2-40B4-BE49-F238E27FC236}">
                <a16:creationId xmlns:a16="http://schemas.microsoft.com/office/drawing/2014/main" id="{5DC538A2-0492-6FF3-3A0C-A25530579344}"/>
              </a:ext>
            </a:extLst>
          </p:cNvPr>
          <p:cNvSpPr/>
          <p:nvPr/>
        </p:nvSpPr>
        <p:spPr>
          <a:xfrm>
            <a:off x="3409404" y="994260"/>
            <a:ext cx="714599" cy="71459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C8EC4A8E-A16E-C5C5-D71A-DDEAE3682E92}"/>
              </a:ext>
            </a:extLst>
          </p:cNvPr>
          <p:cNvSpPr/>
          <p:nvPr/>
        </p:nvSpPr>
        <p:spPr>
          <a:xfrm>
            <a:off x="7916805" y="979256"/>
            <a:ext cx="714599" cy="71459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27" name="组合 48">
            <a:extLst>
              <a:ext uri="{FF2B5EF4-FFF2-40B4-BE49-F238E27FC236}">
                <a16:creationId xmlns:a16="http://schemas.microsoft.com/office/drawing/2014/main" id="{C977DC4C-94BA-C716-323D-973FFE1964D5}"/>
              </a:ext>
            </a:extLst>
          </p:cNvPr>
          <p:cNvGrpSpPr/>
          <p:nvPr/>
        </p:nvGrpSpPr>
        <p:grpSpPr>
          <a:xfrm>
            <a:off x="3483364" y="1056920"/>
            <a:ext cx="576083" cy="576083"/>
            <a:chOff x="31503" y="2501191"/>
            <a:chExt cx="841204" cy="841204"/>
          </a:xfrm>
        </p:grpSpPr>
        <p:sp>
          <p:nvSpPr>
            <p:cNvPr id="128" name="椭圆 50">
              <a:extLst>
                <a:ext uri="{FF2B5EF4-FFF2-40B4-BE49-F238E27FC236}">
                  <a16:creationId xmlns:a16="http://schemas.microsoft.com/office/drawing/2014/main" id="{2663C7D7-052F-5065-8B8E-B7931D914B6F}"/>
                </a:ext>
              </a:extLst>
            </p:cNvPr>
            <p:cNvSpPr/>
            <p:nvPr/>
          </p:nvSpPr>
          <p:spPr>
            <a:xfrm>
              <a:off x="31503" y="2501191"/>
              <a:ext cx="841204" cy="841204"/>
            </a:xfrm>
            <a:prstGeom prst="ellipse">
              <a:avLst/>
            </a:prstGeom>
            <a:solidFill>
              <a:srgbClr val="30408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29" name="Google Shape;1002;p32">
              <a:extLst>
                <a:ext uri="{FF2B5EF4-FFF2-40B4-BE49-F238E27FC236}">
                  <a16:creationId xmlns:a16="http://schemas.microsoft.com/office/drawing/2014/main" id="{A3727EAC-61F4-5097-CC20-0F3BA5DDF069}"/>
                </a:ext>
              </a:extLst>
            </p:cNvPr>
            <p:cNvGrpSpPr/>
            <p:nvPr/>
          </p:nvGrpSpPr>
          <p:grpSpPr>
            <a:xfrm>
              <a:off x="315826" y="2762469"/>
              <a:ext cx="272557" cy="318646"/>
              <a:chOff x="-48237000" y="2342650"/>
              <a:chExt cx="256800" cy="300225"/>
            </a:xfrm>
            <a:solidFill>
              <a:schemeClr val="bg1"/>
            </a:solidFill>
          </p:grpSpPr>
          <p:sp>
            <p:nvSpPr>
              <p:cNvPr id="130" name="Google Shape;1003;p32">
                <a:extLst>
                  <a:ext uri="{FF2B5EF4-FFF2-40B4-BE49-F238E27FC236}">
                    <a16:creationId xmlns:a16="http://schemas.microsoft.com/office/drawing/2014/main" id="{523FB5EB-EC5E-E546-99A5-AE9E5B4640C6}"/>
                  </a:ext>
                </a:extLst>
              </p:cNvPr>
              <p:cNvSpPr/>
              <p:nvPr/>
            </p:nvSpPr>
            <p:spPr>
              <a:xfrm>
                <a:off x="-48237000" y="2342650"/>
                <a:ext cx="25680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12009" extrusionOk="0">
                    <a:moveTo>
                      <a:pt x="4507" y="679"/>
                    </a:moveTo>
                    <a:cubicBezTo>
                      <a:pt x="4774" y="679"/>
                      <a:pt x="5048" y="706"/>
                      <a:pt x="5325" y="762"/>
                    </a:cubicBezTo>
                    <a:cubicBezTo>
                      <a:pt x="6774" y="1077"/>
                      <a:pt x="7940" y="2274"/>
                      <a:pt x="8255" y="3723"/>
                    </a:cubicBezTo>
                    <a:cubicBezTo>
                      <a:pt x="8381" y="4227"/>
                      <a:pt x="8381" y="4763"/>
                      <a:pt x="8318" y="5267"/>
                    </a:cubicBezTo>
                    <a:cubicBezTo>
                      <a:pt x="8318" y="5330"/>
                      <a:pt x="8318" y="5424"/>
                      <a:pt x="8350" y="5487"/>
                    </a:cubicBezTo>
                    <a:lnTo>
                      <a:pt x="9263" y="7220"/>
                    </a:lnTo>
                    <a:cubicBezTo>
                      <a:pt x="9389" y="7441"/>
                      <a:pt x="9232" y="7756"/>
                      <a:pt x="8980" y="7756"/>
                    </a:cubicBezTo>
                    <a:lnTo>
                      <a:pt x="8034" y="7756"/>
                    </a:lnTo>
                    <a:cubicBezTo>
                      <a:pt x="7845" y="7756"/>
                      <a:pt x="7688" y="7913"/>
                      <a:pt x="7688" y="8102"/>
                    </a:cubicBezTo>
                    <a:lnTo>
                      <a:pt x="7688" y="9867"/>
                    </a:lnTo>
                    <a:lnTo>
                      <a:pt x="5892" y="9867"/>
                    </a:lnTo>
                    <a:cubicBezTo>
                      <a:pt x="5703" y="9867"/>
                      <a:pt x="5546" y="10024"/>
                      <a:pt x="5546" y="10213"/>
                    </a:cubicBezTo>
                    <a:lnTo>
                      <a:pt x="5546" y="11284"/>
                    </a:lnTo>
                    <a:lnTo>
                      <a:pt x="2049" y="11284"/>
                    </a:lnTo>
                    <a:lnTo>
                      <a:pt x="2049" y="7693"/>
                    </a:lnTo>
                    <a:cubicBezTo>
                      <a:pt x="2049" y="7598"/>
                      <a:pt x="2017" y="7504"/>
                      <a:pt x="1923" y="7441"/>
                    </a:cubicBezTo>
                    <a:cubicBezTo>
                      <a:pt x="1103" y="6685"/>
                      <a:pt x="631" y="5645"/>
                      <a:pt x="631" y="4542"/>
                    </a:cubicBezTo>
                    <a:cubicBezTo>
                      <a:pt x="631" y="2387"/>
                      <a:pt x="2372" y="679"/>
                      <a:pt x="4507" y="679"/>
                    </a:cubicBezTo>
                    <a:close/>
                    <a:moveTo>
                      <a:pt x="4570" y="0"/>
                    </a:moveTo>
                    <a:cubicBezTo>
                      <a:pt x="2059" y="0"/>
                      <a:pt x="1" y="1999"/>
                      <a:pt x="1" y="4542"/>
                    </a:cubicBezTo>
                    <a:cubicBezTo>
                      <a:pt x="1" y="5802"/>
                      <a:pt x="505" y="7000"/>
                      <a:pt x="1418" y="7850"/>
                    </a:cubicBezTo>
                    <a:lnTo>
                      <a:pt x="1418" y="11631"/>
                    </a:lnTo>
                    <a:cubicBezTo>
                      <a:pt x="1418" y="11851"/>
                      <a:pt x="1576" y="12009"/>
                      <a:pt x="1765" y="12009"/>
                    </a:cubicBezTo>
                    <a:lnTo>
                      <a:pt x="5987" y="12009"/>
                    </a:lnTo>
                    <a:cubicBezTo>
                      <a:pt x="6176" y="12009"/>
                      <a:pt x="6333" y="11851"/>
                      <a:pt x="6333" y="11631"/>
                    </a:cubicBezTo>
                    <a:lnTo>
                      <a:pt x="6333" y="10591"/>
                    </a:lnTo>
                    <a:lnTo>
                      <a:pt x="8097" y="10591"/>
                    </a:lnTo>
                    <a:cubicBezTo>
                      <a:pt x="8287" y="10591"/>
                      <a:pt x="8444" y="10434"/>
                      <a:pt x="8444" y="10213"/>
                    </a:cubicBezTo>
                    <a:lnTo>
                      <a:pt x="8444" y="8449"/>
                    </a:lnTo>
                    <a:lnTo>
                      <a:pt x="9043" y="8449"/>
                    </a:lnTo>
                    <a:cubicBezTo>
                      <a:pt x="9799" y="8417"/>
                      <a:pt x="10271" y="7598"/>
                      <a:pt x="9925" y="6874"/>
                    </a:cubicBezTo>
                    <a:lnTo>
                      <a:pt x="9043" y="5267"/>
                    </a:lnTo>
                    <a:cubicBezTo>
                      <a:pt x="9137" y="4700"/>
                      <a:pt x="9137" y="4164"/>
                      <a:pt x="9011" y="3597"/>
                    </a:cubicBezTo>
                    <a:cubicBezTo>
                      <a:pt x="8665" y="1864"/>
                      <a:pt x="7247" y="510"/>
                      <a:pt x="5546" y="100"/>
                    </a:cubicBezTo>
                    <a:cubicBezTo>
                      <a:pt x="5215" y="33"/>
                      <a:pt x="4889" y="0"/>
                      <a:pt x="45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1" name="Google Shape;1004;p32">
                <a:extLst>
                  <a:ext uri="{FF2B5EF4-FFF2-40B4-BE49-F238E27FC236}">
                    <a16:creationId xmlns:a16="http://schemas.microsoft.com/office/drawing/2014/main" id="{E3344149-4FE0-30C4-8DEF-CD365E3D87C2}"/>
                  </a:ext>
                </a:extLst>
              </p:cNvPr>
              <p:cNvSpPr/>
              <p:nvPr/>
            </p:nvSpPr>
            <p:spPr>
              <a:xfrm>
                <a:off x="-48195250" y="2377425"/>
                <a:ext cx="144150" cy="140225"/>
              </a:xfrm>
              <a:custGeom>
                <a:avLst/>
                <a:gdLst/>
                <a:ahLst/>
                <a:cxnLst/>
                <a:rect l="l" t="t" r="r" b="b"/>
                <a:pathLst>
                  <a:path w="5766" h="5609" extrusionOk="0">
                    <a:moveTo>
                      <a:pt x="3214" y="757"/>
                    </a:moveTo>
                    <a:lnTo>
                      <a:pt x="3214" y="883"/>
                    </a:lnTo>
                    <a:cubicBezTo>
                      <a:pt x="3214" y="1040"/>
                      <a:pt x="3277" y="1135"/>
                      <a:pt x="3435" y="1198"/>
                    </a:cubicBezTo>
                    <a:cubicBezTo>
                      <a:pt x="3624" y="1261"/>
                      <a:pt x="3844" y="1387"/>
                      <a:pt x="4002" y="1513"/>
                    </a:cubicBezTo>
                    <a:cubicBezTo>
                      <a:pt x="4061" y="1553"/>
                      <a:pt x="4146" y="1593"/>
                      <a:pt x="4233" y="1593"/>
                    </a:cubicBezTo>
                    <a:cubicBezTo>
                      <a:pt x="4283" y="1593"/>
                      <a:pt x="4333" y="1579"/>
                      <a:pt x="4380" y="1545"/>
                    </a:cubicBezTo>
                    <a:lnTo>
                      <a:pt x="4506" y="1482"/>
                    </a:lnTo>
                    <a:lnTo>
                      <a:pt x="4852" y="2049"/>
                    </a:lnTo>
                    <a:lnTo>
                      <a:pt x="4726" y="2143"/>
                    </a:lnTo>
                    <a:cubicBezTo>
                      <a:pt x="4632" y="2206"/>
                      <a:pt x="4537" y="2364"/>
                      <a:pt x="4569" y="2490"/>
                    </a:cubicBezTo>
                    <a:cubicBezTo>
                      <a:pt x="4632" y="2710"/>
                      <a:pt x="4632" y="2899"/>
                      <a:pt x="4569" y="3120"/>
                    </a:cubicBezTo>
                    <a:cubicBezTo>
                      <a:pt x="4537" y="3277"/>
                      <a:pt x="4632" y="3403"/>
                      <a:pt x="4726" y="3466"/>
                    </a:cubicBezTo>
                    <a:lnTo>
                      <a:pt x="4852" y="3561"/>
                    </a:lnTo>
                    <a:lnTo>
                      <a:pt x="4506" y="4159"/>
                    </a:lnTo>
                    <a:lnTo>
                      <a:pt x="4380" y="4065"/>
                    </a:lnTo>
                    <a:cubicBezTo>
                      <a:pt x="4323" y="4037"/>
                      <a:pt x="4260" y="4021"/>
                      <a:pt x="4199" y="4021"/>
                    </a:cubicBezTo>
                    <a:cubicBezTo>
                      <a:pt x="4125" y="4021"/>
                      <a:pt x="4054" y="4044"/>
                      <a:pt x="4002" y="4096"/>
                    </a:cubicBezTo>
                    <a:cubicBezTo>
                      <a:pt x="3844" y="4254"/>
                      <a:pt x="3624" y="4348"/>
                      <a:pt x="3435" y="4411"/>
                    </a:cubicBezTo>
                    <a:cubicBezTo>
                      <a:pt x="3277" y="4475"/>
                      <a:pt x="3214" y="4632"/>
                      <a:pt x="3214" y="4727"/>
                    </a:cubicBezTo>
                    <a:lnTo>
                      <a:pt x="3214" y="4853"/>
                    </a:lnTo>
                    <a:lnTo>
                      <a:pt x="2489" y="4853"/>
                    </a:lnTo>
                    <a:lnTo>
                      <a:pt x="2489" y="4727"/>
                    </a:lnTo>
                    <a:cubicBezTo>
                      <a:pt x="2489" y="4569"/>
                      <a:pt x="2426" y="4475"/>
                      <a:pt x="2269" y="4411"/>
                    </a:cubicBezTo>
                    <a:cubicBezTo>
                      <a:pt x="2048" y="4348"/>
                      <a:pt x="1859" y="4222"/>
                      <a:pt x="1702" y="4096"/>
                    </a:cubicBezTo>
                    <a:cubicBezTo>
                      <a:pt x="1622" y="4057"/>
                      <a:pt x="1530" y="4017"/>
                      <a:pt x="1449" y="4017"/>
                    </a:cubicBezTo>
                    <a:cubicBezTo>
                      <a:pt x="1402" y="4017"/>
                      <a:pt x="1358" y="4030"/>
                      <a:pt x="1324" y="4065"/>
                    </a:cubicBezTo>
                    <a:lnTo>
                      <a:pt x="1198" y="4159"/>
                    </a:lnTo>
                    <a:lnTo>
                      <a:pt x="851" y="3561"/>
                    </a:lnTo>
                    <a:lnTo>
                      <a:pt x="946" y="3466"/>
                    </a:lnTo>
                    <a:cubicBezTo>
                      <a:pt x="1072" y="3403"/>
                      <a:pt x="1166" y="3246"/>
                      <a:pt x="1103" y="3120"/>
                    </a:cubicBezTo>
                    <a:cubicBezTo>
                      <a:pt x="1072" y="2899"/>
                      <a:pt x="1072" y="2710"/>
                      <a:pt x="1103" y="2490"/>
                    </a:cubicBezTo>
                    <a:cubicBezTo>
                      <a:pt x="1166" y="2332"/>
                      <a:pt x="1072" y="2206"/>
                      <a:pt x="946" y="2143"/>
                    </a:cubicBezTo>
                    <a:lnTo>
                      <a:pt x="851" y="2049"/>
                    </a:lnTo>
                    <a:lnTo>
                      <a:pt x="1198" y="1482"/>
                    </a:lnTo>
                    <a:lnTo>
                      <a:pt x="1324" y="1545"/>
                    </a:lnTo>
                    <a:cubicBezTo>
                      <a:pt x="1366" y="1573"/>
                      <a:pt x="1421" y="1588"/>
                      <a:pt x="1481" y="1588"/>
                    </a:cubicBezTo>
                    <a:cubicBezTo>
                      <a:pt x="1553" y="1588"/>
                      <a:pt x="1632" y="1565"/>
                      <a:pt x="1702" y="1513"/>
                    </a:cubicBezTo>
                    <a:cubicBezTo>
                      <a:pt x="1859" y="1356"/>
                      <a:pt x="2048" y="1261"/>
                      <a:pt x="2269" y="1198"/>
                    </a:cubicBezTo>
                    <a:cubicBezTo>
                      <a:pt x="2426" y="1135"/>
                      <a:pt x="2489" y="977"/>
                      <a:pt x="2489" y="883"/>
                    </a:cubicBezTo>
                    <a:lnTo>
                      <a:pt x="2489" y="757"/>
                    </a:lnTo>
                    <a:close/>
                    <a:moveTo>
                      <a:pt x="2174" y="1"/>
                    </a:moveTo>
                    <a:cubicBezTo>
                      <a:pt x="1985" y="1"/>
                      <a:pt x="1828" y="158"/>
                      <a:pt x="1828" y="379"/>
                    </a:cubicBezTo>
                    <a:lnTo>
                      <a:pt x="1828" y="599"/>
                    </a:lnTo>
                    <a:cubicBezTo>
                      <a:pt x="1702" y="631"/>
                      <a:pt x="1576" y="725"/>
                      <a:pt x="1513" y="788"/>
                    </a:cubicBezTo>
                    <a:lnTo>
                      <a:pt x="1324" y="694"/>
                    </a:lnTo>
                    <a:cubicBezTo>
                      <a:pt x="1265" y="658"/>
                      <a:pt x="1192" y="641"/>
                      <a:pt x="1122" y="641"/>
                    </a:cubicBezTo>
                    <a:cubicBezTo>
                      <a:pt x="1004" y="641"/>
                      <a:pt x="890" y="690"/>
                      <a:pt x="851" y="788"/>
                    </a:cubicBezTo>
                    <a:lnTo>
                      <a:pt x="126" y="2017"/>
                    </a:lnTo>
                    <a:cubicBezTo>
                      <a:pt x="63" y="2175"/>
                      <a:pt x="95" y="2427"/>
                      <a:pt x="253" y="2490"/>
                    </a:cubicBezTo>
                    <a:lnTo>
                      <a:pt x="442" y="2616"/>
                    </a:lnTo>
                    <a:lnTo>
                      <a:pt x="442" y="2994"/>
                    </a:lnTo>
                    <a:lnTo>
                      <a:pt x="253" y="3120"/>
                    </a:lnTo>
                    <a:cubicBezTo>
                      <a:pt x="95" y="3214"/>
                      <a:pt x="0" y="3435"/>
                      <a:pt x="126" y="3592"/>
                    </a:cubicBezTo>
                    <a:lnTo>
                      <a:pt x="851" y="4821"/>
                    </a:lnTo>
                    <a:cubicBezTo>
                      <a:pt x="894" y="4928"/>
                      <a:pt x="1024" y="4991"/>
                      <a:pt x="1152" y="4991"/>
                    </a:cubicBezTo>
                    <a:cubicBezTo>
                      <a:pt x="1213" y="4991"/>
                      <a:pt x="1273" y="4977"/>
                      <a:pt x="1324" y="4947"/>
                    </a:cubicBezTo>
                    <a:lnTo>
                      <a:pt x="1513" y="4821"/>
                    </a:lnTo>
                    <a:cubicBezTo>
                      <a:pt x="1639" y="4884"/>
                      <a:pt x="1733" y="4979"/>
                      <a:pt x="1828" y="5010"/>
                    </a:cubicBezTo>
                    <a:lnTo>
                      <a:pt x="1828" y="5262"/>
                    </a:lnTo>
                    <a:cubicBezTo>
                      <a:pt x="1828" y="5451"/>
                      <a:pt x="1985" y="5609"/>
                      <a:pt x="2174" y="5609"/>
                    </a:cubicBezTo>
                    <a:lnTo>
                      <a:pt x="3592" y="5609"/>
                    </a:lnTo>
                    <a:cubicBezTo>
                      <a:pt x="3781" y="5609"/>
                      <a:pt x="3939" y="5451"/>
                      <a:pt x="3939" y="5262"/>
                    </a:cubicBezTo>
                    <a:lnTo>
                      <a:pt x="3939" y="5010"/>
                    </a:lnTo>
                    <a:cubicBezTo>
                      <a:pt x="4065" y="4979"/>
                      <a:pt x="4191" y="4884"/>
                      <a:pt x="4254" y="4821"/>
                    </a:cubicBezTo>
                    <a:lnTo>
                      <a:pt x="4474" y="4947"/>
                    </a:lnTo>
                    <a:cubicBezTo>
                      <a:pt x="4524" y="4967"/>
                      <a:pt x="4580" y="4978"/>
                      <a:pt x="4637" y="4978"/>
                    </a:cubicBezTo>
                    <a:cubicBezTo>
                      <a:pt x="4759" y="4978"/>
                      <a:pt x="4882" y="4929"/>
                      <a:pt x="4947" y="4821"/>
                    </a:cubicBezTo>
                    <a:lnTo>
                      <a:pt x="5640" y="3592"/>
                    </a:lnTo>
                    <a:cubicBezTo>
                      <a:pt x="5734" y="3435"/>
                      <a:pt x="5671" y="3214"/>
                      <a:pt x="5514" y="3120"/>
                    </a:cubicBezTo>
                    <a:lnTo>
                      <a:pt x="5325" y="2994"/>
                    </a:lnTo>
                    <a:lnTo>
                      <a:pt x="5325" y="2616"/>
                    </a:lnTo>
                    <a:lnTo>
                      <a:pt x="5514" y="2490"/>
                    </a:lnTo>
                    <a:cubicBezTo>
                      <a:pt x="5671" y="2427"/>
                      <a:pt x="5766" y="2206"/>
                      <a:pt x="5640" y="2017"/>
                    </a:cubicBezTo>
                    <a:lnTo>
                      <a:pt x="4947" y="788"/>
                    </a:lnTo>
                    <a:cubicBezTo>
                      <a:pt x="4887" y="689"/>
                      <a:pt x="4777" y="627"/>
                      <a:pt x="4664" y="627"/>
                    </a:cubicBezTo>
                    <a:cubicBezTo>
                      <a:pt x="4598" y="627"/>
                      <a:pt x="4532" y="648"/>
                      <a:pt x="4474" y="694"/>
                    </a:cubicBezTo>
                    <a:lnTo>
                      <a:pt x="4254" y="788"/>
                    </a:lnTo>
                    <a:cubicBezTo>
                      <a:pt x="4159" y="725"/>
                      <a:pt x="4033" y="631"/>
                      <a:pt x="3939" y="599"/>
                    </a:cubicBezTo>
                    <a:lnTo>
                      <a:pt x="3939" y="379"/>
                    </a:lnTo>
                    <a:cubicBezTo>
                      <a:pt x="3939" y="158"/>
                      <a:pt x="3781" y="1"/>
                      <a:pt x="359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2" name="Google Shape;1005;p32">
                <a:extLst>
                  <a:ext uri="{FF2B5EF4-FFF2-40B4-BE49-F238E27FC236}">
                    <a16:creationId xmlns:a16="http://schemas.microsoft.com/office/drawing/2014/main" id="{6B06F684-2E03-3FFA-0E4D-5ED4C4483911}"/>
                  </a:ext>
                </a:extLst>
              </p:cNvPr>
              <p:cNvSpPr/>
              <p:nvPr/>
            </p:nvSpPr>
            <p:spPr>
              <a:xfrm>
                <a:off x="-48150350" y="2422325"/>
                <a:ext cx="52775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2112" extrusionOk="0">
                    <a:moveTo>
                      <a:pt x="1040" y="662"/>
                    </a:moveTo>
                    <a:cubicBezTo>
                      <a:pt x="1260" y="662"/>
                      <a:pt x="1418" y="820"/>
                      <a:pt x="1418" y="1009"/>
                    </a:cubicBezTo>
                    <a:cubicBezTo>
                      <a:pt x="1418" y="1198"/>
                      <a:pt x="1260" y="1355"/>
                      <a:pt x="1040" y="1355"/>
                    </a:cubicBezTo>
                    <a:cubicBezTo>
                      <a:pt x="851" y="1355"/>
                      <a:pt x="693" y="1198"/>
                      <a:pt x="693" y="1009"/>
                    </a:cubicBezTo>
                    <a:cubicBezTo>
                      <a:pt x="693" y="820"/>
                      <a:pt x="851" y="662"/>
                      <a:pt x="1040" y="662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639"/>
                      <a:pt x="473" y="2111"/>
                      <a:pt x="1040" y="2111"/>
                    </a:cubicBezTo>
                    <a:cubicBezTo>
                      <a:pt x="1639" y="2111"/>
                      <a:pt x="2111" y="1639"/>
                      <a:pt x="2111" y="1040"/>
                    </a:cubicBezTo>
                    <a:cubicBezTo>
                      <a:pt x="2111" y="473"/>
                      <a:pt x="1639" y="1"/>
                      <a:pt x="10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33" name="组合 85">
            <a:extLst>
              <a:ext uri="{FF2B5EF4-FFF2-40B4-BE49-F238E27FC236}">
                <a16:creationId xmlns:a16="http://schemas.microsoft.com/office/drawing/2014/main" id="{0BCC78B3-E76B-E139-2C65-EDEBF642F2DB}"/>
              </a:ext>
            </a:extLst>
          </p:cNvPr>
          <p:cNvGrpSpPr/>
          <p:nvPr/>
        </p:nvGrpSpPr>
        <p:grpSpPr>
          <a:xfrm>
            <a:off x="7987144" y="1055535"/>
            <a:ext cx="576083" cy="576083"/>
            <a:chOff x="3143350" y="2501190"/>
            <a:chExt cx="841204" cy="841204"/>
          </a:xfrm>
        </p:grpSpPr>
        <p:sp>
          <p:nvSpPr>
            <p:cNvPr id="134" name="椭圆 86">
              <a:extLst>
                <a:ext uri="{FF2B5EF4-FFF2-40B4-BE49-F238E27FC236}">
                  <a16:creationId xmlns:a16="http://schemas.microsoft.com/office/drawing/2014/main" id="{AB2D5644-72C8-C83C-F37F-C98D85C1D44A}"/>
                </a:ext>
              </a:extLst>
            </p:cNvPr>
            <p:cNvSpPr/>
            <p:nvPr/>
          </p:nvSpPr>
          <p:spPr>
            <a:xfrm>
              <a:off x="3143350" y="2501190"/>
              <a:ext cx="841204" cy="841204"/>
            </a:xfrm>
            <a:prstGeom prst="ellipse">
              <a:avLst/>
            </a:prstGeom>
            <a:solidFill>
              <a:srgbClr val="30408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5" name="Google Shape;973;p32">
              <a:extLst>
                <a:ext uri="{FF2B5EF4-FFF2-40B4-BE49-F238E27FC236}">
                  <a16:creationId xmlns:a16="http://schemas.microsoft.com/office/drawing/2014/main" id="{D2DA00B7-FCBB-A9E6-2433-A7687195A203}"/>
                </a:ext>
              </a:extLst>
            </p:cNvPr>
            <p:cNvSpPr/>
            <p:nvPr/>
          </p:nvSpPr>
          <p:spPr>
            <a:xfrm>
              <a:off x="3446186" y="2786169"/>
              <a:ext cx="312366" cy="310740"/>
            </a:xfrm>
            <a:custGeom>
              <a:avLst/>
              <a:gdLst/>
              <a:ahLst/>
              <a:cxnLst/>
              <a:rect l="l" t="t" r="r" b="b"/>
              <a:pathLst>
                <a:path w="11909" h="11847" extrusionOk="0">
                  <a:moveTo>
                    <a:pt x="3560" y="2647"/>
                  </a:moveTo>
                  <a:lnTo>
                    <a:pt x="3560" y="3561"/>
                  </a:lnTo>
                  <a:lnTo>
                    <a:pt x="2615" y="3561"/>
                  </a:lnTo>
                  <a:lnTo>
                    <a:pt x="3560" y="2647"/>
                  </a:lnTo>
                  <a:close/>
                  <a:moveTo>
                    <a:pt x="6616" y="4222"/>
                  </a:moveTo>
                  <a:cubicBezTo>
                    <a:pt x="7971" y="4285"/>
                    <a:pt x="9074" y="5325"/>
                    <a:pt x="9074" y="6680"/>
                  </a:cubicBezTo>
                  <a:cubicBezTo>
                    <a:pt x="9074" y="8003"/>
                    <a:pt x="7971" y="9106"/>
                    <a:pt x="6616" y="9106"/>
                  </a:cubicBezTo>
                  <a:cubicBezTo>
                    <a:pt x="5293" y="9106"/>
                    <a:pt x="4190" y="8003"/>
                    <a:pt x="4190" y="6680"/>
                  </a:cubicBezTo>
                  <a:cubicBezTo>
                    <a:pt x="4190" y="5325"/>
                    <a:pt x="5293" y="4222"/>
                    <a:pt x="6616" y="4222"/>
                  </a:cubicBezTo>
                  <a:close/>
                  <a:moveTo>
                    <a:pt x="7687" y="757"/>
                  </a:moveTo>
                  <a:lnTo>
                    <a:pt x="7687" y="1513"/>
                  </a:lnTo>
                  <a:lnTo>
                    <a:pt x="3875" y="1513"/>
                  </a:lnTo>
                  <a:cubicBezTo>
                    <a:pt x="3781" y="1513"/>
                    <a:pt x="3655" y="1544"/>
                    <a:pt x="3623" y="1639"/>
                  </a:cubicBezTo>
                  <a:lnTo>
                    <a:pt x="1512" y="3718"/>
                  </a:lnTo>
                  <a:cubicBezTo>
                    <a:pt x="1418" y="3813"/>
                    <a:pt x="1386" y="3876"/>
                    <a:pt x="1386" y="3939"/>
                  </a:cubicBezTo>
                  <a:lnTo>
                    <a:pt x="1386" y="9862"/>
                  </a:lnTo>
                  <a:lnTo>
                    <a:pt x="662" y="9862"/>
                  </a:lnTo>
                  <a:lnTo>
                    <a:pt x="662" y="757"/>
                  </a:lnTo>
                  <a:close/>
                  <a:moveTo>
                    <a:pt x="8380" y="2175"/>
                  </a:moveTo>
                  <a:lnTo>
                    <a:pt x="8380" y="4128"/>
                  </a:lnTo>
                  <a:cubicBezTo>
                    <a:pt x="7876" y="3813"/>
                    <a:pt x="7278" y="3592"/>
                    <a:pt x="6648" y="3592"/>
                  </a:cubicBezTo>
                  <a:cubicBezTo>
                    <a:pt x="4915" y="3592"/>
                    <a:pt x="3560" y="5010"/>
                    <a:pt x="3560" y="6711"/>
                  </a:cubicBezTo>
                  <a:cubicBezTo>
                    <a:pt x="3560" y="8444"/>
                    <a:pt x="4946" y="9830"/>
                    <a:pt x="6648" y="9830"/>
                  </a:cubicBezTo>
                  <a:cubicBezTo>
                    <a:pt x="7120" y="9830"/>
                    <a:pt x="7593" y="9704"/>
                    <a:pt x="8002" y="9515"/>
                  </a:cubicBezTo>
                  <a:lnTo>
                    <a:pt x="8380" y="9893"/>
                  </a:lnTo>
                  <a:lnTo>
                    <a:pt x="8380" y="10492"/>
                  </a:lnTo>
                  <a:lnTo>
                    <a:pt x="2079" y="10492"/>
                  </a:lnTo>
                  <a:lnTo>
                    <a:pt x="2079" y="4285"/>
                  </a:lnTo>
                  <a:lnTo>
                    <a:pt x="3875" y="4285"/>
                  </a:lnTo>
                  <a:cubicBezTo>
                    <a:pt x="4064" y="4285"/>
                    <a:pt x="4222" y="4128"/>
                    <a:pt x="4222" y="3907"/>
                  </a:cubicBezTo>
                  <a:lnTo>
                    <a:pt x="4222" y="2175"/>
                  </a:lnTo>
                  <a:close/>
                  <a:moveTo>
                    <a:pt x="9074" y="8633"/>
                  </a:moveTo>
                  <a:lnTo>
                    <a:pt x="11027" y="10618"/>
                  </a:lnTo>
                  <a:cubicBezTo>
                    <a:pt x="11153" y="10744"/>
                    <a:pt x="11153" y="10964"/>
                    <a:pt x="11027" y="11090"/>
                  </a:cubicBezTo>
                  <a:cubicBezTo>
                    <a:pt x="10964" y="11153"/>
                    <a:pt x="10877" y="11185"/>
                    <a:pt x="10791" y="11185"/>
                  </a:cubicBezTo>
                  <a:cubicBezTo>
                    <a:pt x="10704" y="11185"/>
                    <a:pt x="10617" y="11153"/>
                    <a:pt x="10554" y="11090"/>
                  </a:cubicBezTo>
                  <a:lnTo>
                    <a:pt x="8601" y="9106"/>
                  </a:lnTo>
                  <a:cubicBezTo>
                    <a:pt x="8790" y="9011"/>
                    <a:pt x="8948" y="8791"/>
                    <a:pt x="9074" y="8633"/>
                  </a:cubicBezTo>
                  <a:close/>
                  <a:moveTo>
                    <a:pt x="347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10145"/>
                  </a:lnTo>
                  <a:cubicBezTo>
                    <a:pt x="0" y="10334"/>
                    <a:pt x="158" y="10492"/>
                    <a:pt x="347" y="10492"/>
                  </a:cubicBezTo>
                  <a:lnTo>
                    <a:pt x="1386" y="10492"/>
                  </a:lnTo>
                  <a:lnTo>
                    <a:pt x="1386" y="10838"/>
                  </a:lnTo>
                  <a:cubicBezTo>
                    <a:pt x="1386" y="11059"/>
                    <a:pt x="1544" y="11216"/>
                    <a:pt x="1733" y="11216"/>
                  </a:cubicBezTo>
                  <a:lnTo>
                    <a:pt x="8695" y="11216"/>
                  </a:lnTo>
                  <a:cubicBezTo>
                    <a:pt x="8916" y="11216"/>
                    <a:pt x="9074" y="11059"/>
                    <a:pt x="9074" y="10838"/>
                  </a:cubicBezTo>
                  <a:lnTo>
                    <a:pt x="9074" y="10586"/>
                  </a:lnTo>
                  <a:lnTo>
                    <a:pt x="10050" y="11563"/>
                  </a:lnTo>
                  <a:cubicBezTo>
                    <a:pt x="10239" y="11752"/>
                    <a:pt x="10507" y="11847"/>
                    <a:pt x="10775" y="11847"/>
                  </a:cubicBezTo>
                  <a:cubicBezTo>
                    <a:pt x="11043" y="11847"/>
                    <a:pt x="11310" y="11752"/>
                    <a:pt x="11499" y="11563"/>
                  </a:cubicBezTo>
                  <a:cubicBezTo>
                    <a:pt x="11909" y="11153"/>
                    <a:pt x="11909" y="10492"/>
                    <a:pt x="11499" y="10114"/>
                  </a:cubicBezTo>
                  <a:lnTo>
                    <a:pt x="9420" y="8003"/>
                  </a:lnTo>
                  <a:cubicBezTo>
                    <a:pt x="9609" y="7625"/>
                    <a:pt x="9735" y="7152"/>
                    <a:pt x="9735" y="6680"/>
                  </a:cubicBezTo>
                  <a:cubicBezTo>
                    <a:pt x="9735" y="5924"/>
                    <a:pt x="9452" y="5262"/>
                    <a:pt x="9011" y="4695"/>
                  </a:cubicBezTo>
                  <a:lnTo>
                    <a:pt x="9011" y="1828"/>
                  </a:lnTo>
                  <a:cubicBezTo>
                    <a:pt x="9011" y="1639"/>
                    <a:pt x="8853" y="1481"/>
                    <a:pt x="8664" y="1481"/>
                  </a:cubicBezTo>
                  <a:lnTo>
                    <a:pt x="8317" y="1481"/>
                  </a:lnTo>
                  <a:lnTo>
                    <a:pt x="8317" y="379"/>
                  </a:lnTo>
                  <a:cubicBezTo>
                    <a:pt x="8317" y="190"/>
                    <a:pt x="8160" y="1"/>
                    <a:pt x="797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组合 27">
            <a:extLst>
              <a:ext uri="{FF2B5EF4-FFF2-40B4-BE49-F238E27FC236}">
                <a16:creationId xmlns:a16="http://schemas.microsoft.com/office/drawing/2014/main" id="{B726005F-F24D-0314-CB04-2A71AE96BF4F}"/>
              </a:ext>
            </a:extLst>
          </p:cNvPr>
          <p:cNvGrpSpPr/>
          <p:nvPr/>
        </p:nvGrpSpPr>
        <p:grpSpPr>
          <a:xfrm flipH="1" flipV="1">
            <a:off x="4138520" y="1549699"/>
            <a:ext cx="1145905" cy="532188"/>
            <a:chOff x="4169011" y="3000296"/>
            <a:chExt cx="1415787" cy="657529"/>
          </a:xfrm>
        </p:grpSpPr>
        <p:cxnSp>
          <p:nvCxnSpPr>
            <p:cNvPr id="137" name="直接连接符 29">
              <a:extLst>
                <a:ext uri="{FF2B5EF4-FFF2-40B4-BE49-F238E27FC236}">
                  <a16:creationId xmlns:a16="http://schemas.microsoft.com/office/drawing/2014/main" id="{9F3B323D-6E60-B267-290F-14DBDEDA26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61879" y="3000296"/>
              <a:ext cx="322919" cy="657529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30">
              <a:extLst>
                <a:ext uri="{FF2B5EF4-FFF2-40B4-BE49-F238E27FC236}">
                  <a16:creationId xmlns:a16="http://schemas.microsoft.com/office/drawing/2014/main" id="{3E191E84-D39A-EDB9-27E9-AE7AC22E38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9011" y="3000296"/>
              <a:ext cx="1092869" cy="1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组合 24">
            <a:extLst>
              <a:ext uri="{FF2B5EF4-FFF2-40B4-BE49-F238E27FC236}">
                <a16:creationId xmlns:a16="http://schemas.microsoft.com/office/drawing/2014/main" id="{2E054373-BBDA-2F31-4516-804BE57524E7}"/>
              </a:ext>
            </a:extLst>
          </p:cNvPr>
          <p:cNvGrpSpPr/>
          <p:nvPr/>
        </p:nvGrpSpPr>
        <p:grpSpPr>
          <a:xfrm flipV="1">
            <a:off x="6704206" y="1559145"/>
            <a:ext cx="1145905" cy="532188"/>
            <a:chOff x="4169011" y="3000296"/>
            <a:chExt cx="1415787" cy="657529"/>
          </a:xfrm>
        </p:grpSpPr>
        <p:cxnSp>
          <p:nvCxnSpPr>
            <p:cNvPr id="145" name="直接连接符 25">
              <a:extLst>
                <a:ext uri="{FF2B5EF4-FFF2-40B4-BE49-F238E27FC236}">
                  <a16:creationId xmlns:a16="http://schemas.microsoft.com/office/drawing/2014/main" id="{C4A5292A-F2A4-62F9-3700-593905CAB0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61879" y="3000296"/>
              <a:ext cx="322919" cy="657529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26">
              <a:extLst>
                <a:ext uri="{FF2B5EF4-FFF2-40B4-BE49-F238E27FC236}">
                  <a16:creationId xmlns:a16="http://schemas.microsoft.com/office/drawing/2014/main" id="{D09E53E2-A540-A49B-EF54-87E73BA1F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9011" y="3000296"/>
              <a:ext cx="1092869" cy="1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文本框 107">
            <a:extLst>
              <a:ext uri="{FF2B5EF4-FFF2-40B4-BE49-F238E27FC236}">
                <a16:creationId xmlns:a16="http://schemas.microsoft.com/office/drawing/2014/main" id="{70D67329-4914-0B0E-62D5-4EDFF06DEED0}"/>
              </a:ext>
            </a:extLst>
          </p:cNvPr>
          <p:cNvSpPr txBox="1"/>
          <p:nvPr/>
        </p:nvSpPr>
        <p:spPr>
          <a:xfrm>
            <a:off x="9183290" y="1124378"/>
            <a:ext cx="2018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Correlation Coefficient Analysis</a:t>
            </a:r>
          </a:p>
        </p:txBody>
      </p:sp>
      <p:sp>
        <p:nvSpPr>
          <p:cNvPr id="148" name="文本框 113">
            <a:extLst>
              <a:ext uri="{FF2B5EF4-FFF2-40B4-BE49-F238E27FC236}">
                <a16:creationId xmlns:a16="http://schemas.microsoft.com/office/drawing/2014/main" id="{8A1765FE-5CF0-C8F5-55E6-355C994378C9}"/>
              </a:ext>
            </a:extLst>
          </p:cNvPr>
          <p:cNvSpPr txBox="1"/>
          <p:nvPr/>
        </p:nvSpPr>
        <p:spPr>
          <a:xfrm>
            <a:off x="978180" y="1124378"/>
            <a:ext cx="2018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 rotWithShape="0">
                    <a:prstClr val="black">
                      <a:alpha val="25000"/>
                    </a:prstClr>
                  </a:outerShdw>
                </a:effectLst>
                <a:cs typeface="+mn-ea"/>
                <a:sym typeface="+mn-lt"/>
              </a:rPr>
              <a:t>Introduction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0" name="Google Shape;168;p16">
            <a:extLst>
              <a:ext uri="{FF2B5EF4-FFF2-40B4-BE49-F238E27FC236}">
                <a16:creationId xmlns:a16="http://schemas.microsoft.com/office/drawing/2014/main" id="{8F04B176-8751-413F-AF91-295DE1BD0203}"/>
              </a:ext>
            </a:extLst>
          </p:cNvPr>
          <p:cNvSpPr/>
          <p:nvPr/>
        </p:nvSpPr>
        <p:spPr>
          <a:xfrm>
            <a:off x="5987852" y="3366704"/>
            <a:ext cx="216297" cy="124593"/>
          </a:xfrm>
          <a:custGeom>
            <a:avLst/>
            <a:gdLst/>
            <a:ahLst/>
            <a:cxnLst/>
            <a:rect l="l" t="t" r="r" b="b"/>
            <a:pathLst>
              <a:path w="12930" h="7448" extrusionOk="0">
                <a:moveTo>
                  <a:pt x="10159" y="823"/>
                </a:moveTo>
                <a:lnTo>
                  <a:pt x="11473" y="1578"/>
                </a:lnTo>
                <a:lnTo>
                  <a:pt x="2784" y="6625"/>
                </a:lnTo>
                <a:lnTo>
                  <a:pt x="1470" y="5870"/>
                </a:lnTo>
                <a:lnTo>
                  <a:pt x="10159" y="823"/>
                </a:lnTo>
                <a:close/>
                <a:moveTo>
                  <a:pt x="10146" y="0"/>
                </a:moveTo>
                <a:cubicBezTo>
                  <a:pt x="10003" y="0"/>
                  <a:pt x="9860" y="36"/>
                  <a:pt x="9730" y="108"/>
                </a:cubicBezTo>
                <a:lnTo>
                  <a:pt x="221" y="5636"/>
                </a:lnTo>
                <a:cubicBezTo>
                  <a:pt x="0" y="5766"/>
                  <a:pt x="0" y="5974"/>
                  <a:pt x="221" y="6104"/>
                </a:cubicBezTo>
                <a:lnTo>
                  <a:pt x="2368" y="7340"/>
                </a:lnTo>
                <a:cubicBezTo>
                  <a:pt x="2491" y="7411"/>
                  <a:pt x="2631" y="7447"/>
                  <a:pt x="2773" y="7447"/>
                </a:cubicBezTo>
                <a:cubicBezTo>
                  <a:pt x="2914" y="7447"/>
                  <a:pt x="3057" y="7411"/>
                  <a:pt x="3187" y="7340"/>
                </a:cubicBezTo>
                <a:lnTo>
                  <a:pt x="12696" y="1812"/>
                </a:lnTo>
                <a:cubicBezTo>
                  <a:pt x="12930" y="1695"/>
                  <a:pt x="12930" y="1474"/>
                  <a:pt x="12709" y="1343"/>
                </a:cubicBezTo>
                <a:lnTo>
                  <a:pt x="10562" y="108"/>
                </a:lnTo>
                <a:cubicBezTo>
                  <a:pt x="10432" y="36"/>
                  <a:pt x="10289" y="0"/>
                  <a:pt x="101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151" name="组合 24">
            <a:extLst>
              <a:ext uri="{FF2B5EF4-FFF2-40B4-BE49-F238E27FC236}">
                <a16:creationId xmlns:a16="http://schemas.microsoft.com/office/drawing/2014/main" id="{F605C3BA-A816-99A9-F033-E39F064D1EBC}"/>
              </a:ext>
            </a:extLst>
          </p:cNvPr>
          <p:cNvGrpSpPr/>
          <p:nvPr/>
        </p:nvGrpSpPr>
        <p:grpSpPr>
          <a:xfrm>
            <a:off x="294499" y="1004234"/>
            <a:ext cx="620335" cy="704625"/>
            <a:chOff x="338606" y="342966"/>
            <a:chExt cx="837052" cy="766862"/>
          </a:xfrm>
        </p:grpSpPr>
        <p:sp>
          <p:nvSpPr>
            <p:cNvPr id="152" name="六边形 25">
              <a:extLst>
                <a:ext uri="{FF2B5EF4-FFF2-40B4-BE49-F238E27FC236}">
                  <a16:creationId xmlns:a16="http://schemas.microsoft.com/office/drawing/2014/main" id="{270F3365-42AA-FA52-484D-C37A6BEC033F}"/>
                </a:ext>
              </a:extLst>
            </p:cNvPr>
            <p:cNvSpPr/>
            <p:nvPr/>
          </p:nvSpPr>
          <p:spPr>
            <a:xfrm rot="5400000">
              <a:off x="388216" y="380563"/>
              <a:ext cx="766862" cy="691668"/>
            </a:xfrm>
            <a:prstGeom prst="hexagon">
              <a:avLst/>
            </a:prstGeom>
            <a:gradFill>
              <a:gsLst>
                <a:gs pos="0">
                  <a:schemeClr val="bg1"/>
                </a:gs>
                <a:gs pos="100000">
                  <a:srgbClr val="F9F9F9"/>
                </a:gs>
              </a:gsLst>
              <a:lin ang="5400000" scaled="1"/>
            </a:gradFill>
            <a:ln>
              <a:gradFill>
                <a:gsLst>
                  <a:gs pos="0">
                    <a:srgbClr val="33AAB9"/>
                  </a:gs>
                  <a:gs pos="100000">
                    <a:srgbClr val="33789B"/>
                  </a:gs>
                </a:gsLst>
                <a:lin ang="0" scaled="0"/>
              </a:gradFill>
            </a:ln>
            <a:effectLst>
              <a:outerShdw blurRad="1016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文本框 26">
              <a:extLst>
                <a:ext uri="{FF2B5EF4-FFF2-40B4-BE49-F238E27FC236}">
                  <a16:creationId xmlns:a16="http://schemas.microsoft.com/office/drawing/2014/main" id="{D9E06E09-529B-F207-432C-FDEDE430FBDC}"/>
                </a:ext>
              </a:extLst>
            </p:cNvPr>
            <p:cNvSpPr txBox="1"/>
            <p:nvPr/>
          </p:nvSpPr>
          <p:spPr>
            <a:xfrm>
              <a:off x="338606" y="465268"/>
              <a:ext cx="8370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gradFill>
                    <a:gsLst>
                      <a:gs pos="17000">
                        <a:srgbClr val="33AAB9"/>
                      </a:gs>
                      <a:gs pos="100000">
                        <a:srgbClr val="33789B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01</a:t>
              </a:r>
              <a:endParaRPr lang="zh-CN" altLang="en-US" sz="2800" dirty="0">
                <a:gradFill>
                  <a:gsLst>
                    <a:gs pos="17000">
                      <a:srgbClr val="33AAB9"/>
                    </a:gs>
                    <a:gs pos="100000">
                      <a:srgbClr val="33789B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54" name="组合 24">
            <a:extLst>
              <a:ext uri="{FF2B5EF4-FFF2-40B4-BE49-F238E27FC236}">
                <a16:creationId xmlns:a16="http://schemas.microsoft.com/office/drawing/2014/main" id="{061630AA-9CDF-98D2-C4FA-4C9CAD496DED}"/>
              </a:ext>
            </a:extLst>
          </p:cNvPr>
          <p:cNvGrpSpPr/>
          <p:nvPr/>
        </p:nvGrpSpPr>
        <p:grpSpPr>
          <a:xfrm>
            <a:off x="298984" y="2234252"/>
            <a:ext cx="620335" cy="704625"/>
            <a:chOff x="338606" y="342966"/>
            <a:chExt cx="837052" cy="766862"/>
          </a:xfrm>
        </p:grpSpPr>
        <p:sp>
          <p:nvSpPr>
            <p:cNvPr id="155" name="六边形 25">
              <a:extLst>
                <a:ext uri="{FF2B5EF4-FFF2-40B4-BE49-F238E27FC236}">
                  <a16:creationId xmlns:a16="http://schemas.microsoft.com/office/drawing/2014/main" id="{CC8C058B-D2FC-A833-7330-999949469160}"/>
                </a:ext>
              </a:extLst>
            </p:cNvPr>
            <p:cNvSpPr/>
            <p:nvPr/>
          </p:nvSpPr>
          <p:spPr>
            <a:xfrm rot="5400000">
              <a:off x="388216" y="380563"/>
              <a:ext cx="766862" cy="691668"/>
            </a:xfrm>
            <a:prstGeom prst="hexagon">
              <a:avLst/>
            </a:prstGeom>
            <a:gradFill>
              <a:gsLst>
                <a:gs pos="0">
                  <a:schemeClr val="bg1"/>
                </a:gs>
                <a:gs pos="100000">
                  <a:srgbClr val="F9F9F9"/>
                </a:gs>
              </a:gsLst>
              <a:lin ang="5400000" scaled="1"/>
            </a:gradFill>
            <a:ln>
              <a:gradFill>
                <a:gsLst>
                  <a:gs pos="0">
                    <a:srgbClr val="33AAB9"/>
                  </a:gs>
                  <a:gs pos="100000">
                    <a:srgbClr val="33789B"/>
                  </a:gs>
                </a:gsLst>
                <a:lin ang="0" scaled="0"/>
              </a:gradFill>
            </a:ln>
            <a:effectLst>
              <a:outerShdw blurRad="1016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6" name="文本框 26">
              <a:extLst>
                <a:ext uri="{FF2B5EF4-FFF2-40B4-BE49-F238E27FC236}">
                  <a16:creationId xmlns:a16="http://schemas.microsoft.com/office/drawing/2014/main" id="{5ED6A4F6-F2BA-BD7F-AA30-1475D3E2E80C}"/>
                </a:ext>
              </a:extLst>
            </p:cNvPr>
            <p:cNvSpPr txBox="1"/>
            <p:nvPr/>
          </p:nvSpPr>
          <p:spPr>
            <a:xfrm>
              <a:off x="338606" y="465268"/>
              <a:ext cx="837052" cy="569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gradFill>
                    <a:gsLst>
                      <a:gs pos="17000">
                        <a:srgbClr val="33AAB9"/>
                      </a:gs>
                      <a:gs pos="100000">
                        <a:srgbClr val="33789B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02</a:t>
              </a:r>
              <a:endParaRPr lang="zh-CN" altLang="en-US" sz="2800" dirty="0">
                <a:gradFill>
                  <a:gsLst>
                    <a:gs pos="17000">
                      <a:srgbClr val="33AAB9"/>
                    </a:gs>
                    <a:gs pos="100000">
                      <a:srgbClr val="33789B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57" name="组合 24">
            <a:extLst>
              <a:ext uri="{FF2B5EF4-FFF2-40B4-BE49-F238E27FC236}">
                <a16:creationId xmlns:a16="http://schemas.microsoft.com/office/drawing/2014/main" id="{D9BC88E9-30DA-A074-B560-20DCCDC98905}"/>
              </a:ext>
            </a:extLst>
          </p:cNvPr>
          <p:cNvGrpSpPr/>
          <p:nvPr/>
        </p:nvGrpSpPr>
        <p:grpSpPr>
          <a:xfrm>
            <a:off x="298372" y="3407886"/>
            <a:ext cx="620335" cy="704625"/>
            <a:chOff x="338606" y="342966"/>
            <a:chExt cx="837052" cy="766862"/>
          </a:xfrm>
        </p:grpSpPr>
        <p:sp>
          <p:nvSpPr>
            <p:cNvPr id="158" name="六边形 25">
              <a:extLst>
                <a:ext uri="{FF2B5EF4-FFF2-40B4-BE49-F238E27FC236}">
                  <a16:creationId xmlns:a16="http://schemas.microsoft.com/office/drawing/2014/main" id="{CA2A4B02-6F81-F7FE-83FF-88F9484B4076}"/>
                </a:ext>
              </a:extLst>
            </p:cNvPr>
            <p:cNvSpPr/>
            <p:nvPr/>
          </p:nvSpPr>
          <p:spPr>
            <a:xfrm rot="5400000">
              <a:off x="388216" y="380563"/>
              <a:ext cx="766862" cy="691668"/>
            </a:xfrm>
            <a:prstGeom prst="hexagon">
              <a:avLst/>
            </a:prstGeom>
            <a:gradFill>
              <a:gsLst>
                <a:gs pos="0">
                  <a:schemeClr val="bg1"/>
                </a:gs>
                <a:gs pos="100000">
                  <a:srgbClr val="F9F9F9"/>
                </a:gs>
              </a:gsLst>
              <a:lin ang="5400000" scaled="1"/>
            </a:gradFill>
            <a:ln>
              <a:gradFill>
                <a:gsLst>
                  <a:gs pos="0">
                    <a:srgbClr val="33AAB9"/>
                  </a:gs>
                  <a:gs pos="100000">
                    <a:srgbClr val="33789B"/>
                  </a:gs>
                </a:gsLst>
                <a:lin ang="0" scaled="0"/>
              </a:gradFill>
            </a:ln>
            <a:effectLst>
              <a:outerShdw blurRad="1016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9" name="文本框 26">
              <a:extLst>
                <a:ext uri="{FF2B5EF4-FFF2-40B4-BE49-F238E27FC236}">
                  <a16:creationId xmlns:a16="http://schemas.microsoft.com/office/drawing/2014/main" id="{B58E94CF-92DD-9B57-F420-1FAE0903A554}"/>
                </a:ext>
              </a:extLst>
            </p:cNvPr>
            <p:cNvSpPr txBox="1"/>
            <p:nvPr/>
          </p:nvSpPr>
          <p:spPr>
            <a:xfrm>
              <a:off x="338606" y="465268"/>
              <a:ext cx="837052" cy="569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gradFill>
                    <a:gsLst>
                      <a:gs pos="17000">
                        <a:srgbClr val="33AAB9"/>
                      </a:gs>
                      <a:gs pos="100000">
                        <a:srgbClr val="33789B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03</a:t>
              </a:r>
              <a:endParaRPr lang="zh-CN" altLang="en-US" sz="2800" dirty="0">
                <a:gradFill>
                  <a:gsLst>
                    <a:gs pos="17000">
                      <a:srgbClr val="33AAB9"/>
                    </a:gs>
                    <a:gs pos="100000">
                      <a:srgbClr val="33789B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60" name="组合 24">
            <a:extLst>
              <a:ext uri="{FF2B5EF4-FFF2-40B4-BE49-F238E27FC236}">
                <a16:creationId xmlns:a16="http://schemas.microsoft.com/office/drawing/2014/main" id="{69BC9821-033F-C991-7A14-2228A0016BD4}"/>
              </a:ext>
            </a:extLst>
          </p:cNvPr>
          <p:cNvGrpSpPr/>
          <p:nvPr/>
        </p:nvGrpSpPr>
        <p:grpSpPr>
          <a:xfrm>
            <a:off x="302857" y="4864554"/>
            <a:ext cx="620335" cy="704625"/>
            <a:chOff x="338606" y="342966"/>
            <a:chExt cx="837052" cy="766862"/>
          </a:xfrm>
        </p:grpSpPr>
        <p:sp>
          <p:nvSpPr>
            <p:cNvPr id="161" name="六边形 25">
              <a:extLst>
                <a:ext uri="{FF2B5EF4-FFF2-40B4-BE49-F238E27FC236}">
                  <a16:creationId xmlns:a16="http://schemas.microsoft.com/office/drawing/2014/main" id="{02E1BB89-E0DE-72ED-7D45-6E53A62D6A96}"/>
                </a:ext>
              </a:extLst>
            </p:cNvPr>
            <p:cNvSpPr/>
            <p:nvPr/>
          </p:nvSpPr>
          <p:spPr>
            <a:xfrm rot="5400000">
              <a:off x="388216" y="380563"/>
              <a:ext cx="766862" cy="691668"/>
            </a:xfrm>
            <a:prstGeom prst="hexagon">
              <a:avLst/>
            </a:prstGeom>
            <a:gradFill>
              <a:gsLst>
                <a:gs pos="0">
                  <a:schemeClr val="bg1"/>
                </a:gs>
                <a:gs pos="100000">
                  <a:srgbClr val="F9F9F9"/>
                </a:gs>
              </a:gsLst>
              <a:lin ang="5400000" scaled="1"/>
            </a:gradFill>
            <a:ln>
              <a:gradFill>
                <a:gsLst>
                  <a:gs pos="0">
                    <a:srgbClr val="33AAB9"/>
                  </a:gs>
                  <a:gs pos="100000">
                    <a:srgbClr val="33789B"/>
                  </a:gs>
                </a:gsLst>
                <a:lin ang="0" scaled="0"/>
              </a:gradFill>
            </a:ln>
            <a:effectLst>
              <a:outerShdw blurRad="1016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2" name="文本框 26">
              <a:extLst>
                <a:ext uri="{FF2B5EF4-FFF2-40B4-BE49-F238E27FC236}">
                  <a16:creationId xmlns:a16="http://schemas.microsoft.com/office/drawing/2014/main" id="{87E9EF85-5A57-FF4E-3D45-235F98B587B9}"/>
                </a:ext>
              </a:extLst>
            </p:cNvPr>
            <p:cNvSpPr txBox="1"/>
            <p:nvPr/>
          </p:nvSpPr>
          <p:spPr>
            <a:xfrm>
              <a:off x="338606" y="465268"/>
              <a:ext cx="837052" cy="569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gradFill>
                    <a:gsLst>
                      <a:gs pos="17000">
                        <a:srgbClr val="33AAB9"/>
                      </a:gs>
                      <a:gs pos="100000">
                        <a:srgbClr val="33789B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04</a:t>
              </a:r>
              <a:endParaRPr lang="zh-CN" altLang="en-US" sz="2800" dirty="0">
                <a:gradFill>
                  <a:gsLst>
                    <a:gs pos="17000">
                      <a:srgbClr val="33AAB9"/>
                    </a:gs>
                    <a:gs pos="100000">
                      <a:srgbClr val="33789B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63" name="组合 24">
            <a:extLst>
              <a:ext uri="{FF2B5EF4-FFF2-40B4-BE49-F238E27FC236}">
                <a16:creationId xmlns:a16="http://schemas.microsoft.com/office/drawing/2014/main" id="{FB4DBB60-2779-8893-EDC7-40C624F27F8C}"/>
              </a:ext>
            </a:extLst>
          </p:cNvPr>
          <p:cNvGrpSpPr/>
          <p:nvPr/>
        </p:nvGrpSpPr>
        <p:grpSpPr>
          <a:xfrm>
            <a:off x="11295771" y="1234420"/>
            <a:ext cx="620335" cy="704625"/>
            <a:chOff x="338606" y="342966"/>
            <a:chExt cx="837052" cy="766862"/>
          </a:xfrm>
        </p:grpSpPr>
        <p:sp>
          <p:nvSpPr>
            <p:cNvPr id="164" name="六边形 25">
              <a:extLst>
                <a:ext uri="{FF2B5EF4-FFF2-40B4-BE49-F238E27FC236}">
                  <a16:creationId xmlns:a16="http://schemas.microsoft.com/office/drawing/2014/main" id="{DEF14C5B-1A4F-C8E5-3CFE-DB01F4189174}"/>
                </a:ext>
              </a:extLst>
            </p:cNvPr>
            <p:cNvSpPr/>
            <p:nvPr/>
          </p:nvSpPr>
          <p:spPr>
            <a:xfrm rot="5400000">
              <a:off x="388216" y="380563"/>
              <a:ext cx="766862" cy="691668"/>
            </a:xfrm>
            <a:prstGeom prst="hexagon">
              <a:avLst/>
            </a:prstGeom>
            <a:gradFill>
              <a:gsLst>
                <a:gs pos="0">
                  <a:schemeClr val="bg1"/>
                </a:gs>
                <a:gs pos="100000">
                  <a:srgbClr val="F9F9F9"/>
                </a:gs>
              </a:gsLst>
              <a:lin ang="5400000" scaled="1"/>
            </a:gradFill>
            <a:ln>
              <a:gradFill>
                <a:gsLst>
                  <a:gs pos="0">
                    <a:srgbClr val="33AAB9"/>
                  </a:gs>
                  <a:gs pos="100000">
                    <a:srgbClr val="33789B"/>
                  </a:gs>
                </a:gsLst>
                <a:lin ang="0" scaled="0"/>
              </a:gradFill>
            </a:ln>
            <a:effectLst>
              <a:outerShdw blurRad="1016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文本框 26">
              <a:extLst>
                <a:ext uri="{FF2B5EF4-FFF2-40B4-BE49-F238E27FC236}">
                  <a16:creationId xmlns:a16="http://schemas.microsoft.com/office/drawing/2014/main" id="{5AE50977-5206-C1F3-D1C2-6CA7996DADC9}"/>
                </a:ext>
              </a:extLst>
            </p:cNvPr>
            <p:cNvSpPr txBox="1"/>
            <p:nvPr/>
          </p:nvSpPr>
          <p:spPr>
            <a:xfrm>
              <a:off x="338606" y="465268"/>
              <a:ext cx="837052" cy="569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gradFill>
                    <a:gsLst>
                      <a:gs pos="17000">
                        <a:srgbClr val="33AAB9"/>
                      </a:gs>
                      <a:gs pos="100000">
                        <a:srgbClr val="33789B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05</a:t>
              </a:r>
              <a:endParaRPr lang="zh-CN" altLang="en-US" sz="2800" dirty="0">
                <a:gradFill>
                  <a:gsLst>
                    <a:gs pos="17000">
                      <a:srgbClr val="33AAB9"/>
                    </a:gs>
                    <a:gs pos="100000">
                      <a:srgbClr val="33789B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66" name="组合 24">
            <a:extLst>
              <a:ext uri="{FF2B5EF4-FFF2-40B4-BE49-F238E27FC236}">
                <a16:creationId xmlns:a16="http://schemas.microsoft.com/office/drawing/2014/main" id="{12F2E464-3CC3-A995-631A-46F9DE646FC2}"/>
              </a:ext>
            </a:extLst>
          </p:cNvPr>
          <p:cNvGrpSpPr/>
          <p:nvPr/>
        </p:nvGrpSpPr>
        <p:grpSpPr>
          <a:xfrm>
            <a:off x="11300256" y="2464438"/>
            <a:ext cx="620335" cy="704625"/>
            <a:chOff x="338606" y="342966"/>
            <a:chExt cx="837052" cy="766862"/>
          </a:xfrm>
        </p:grpSpPr>
        <p:sp>
          <p:nvSpPr>
            <p:cNvPr id="167" name="六边形 25">
              <a:extLst>
                <a:ext uri="{FF2B5EF4-FFF2-40B4-BE49-F238E27FC236}">
                  <a16:creationId xmlns:a16="http://schemas.microsoft.com/office/drawing/2014/main" id="{711E588C-3632-0B43-EC85-6842D903C6BC}"/>
                </a:ext>
              </a:extLst>
            </p:cNvPr>
            <p:cNvSpPr/>
            <p:nvPr/>
          </p:nvSpPr>
          <p:spPr>
            <a:xfrm rot="5400000">
              <a:off x="388216" y="380563"/>
              <a:ext cx="766862" cy="691668"/>
            </a:xfrm>
            <a:prstGeom prst="hexagon">
              <a:avLst/>
            </a:prstGeom>
            <a:gradFill>
              <a:gsLst>
                <a:gs pos="0">
                  <a:schemeClr val="bg1"/>
                </a:gs>
                <a:gs pos="100000">
                  <a:srgbClr val="F9F9F9"/>
                </a:gs>
              </a:gsLst>
              <a:lin ang="5400000" scaled="1"/>
            </a:gradFill>
            <a:ln>
              <a:gradFill>
                <a:gsLst>
                  <a:gs pos="0">
                    <a:srgbClr val="33AAB9"/>
                  </a:gs>
                  <a:gs pos="100000">
                    <a:srgbClr val="33789B"/>
                  </a:gs>
                </a:gsLst>
                <a:lin ang="0" scaled="0"/>
              </a:gradFill>
            </a:ln>
            <a:effectLst>
              <a:outerShdw blurRad="1016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8" name="文本框 26">
              <a:extLst>
                <a:ext uri="{FF2B5EF4-FFF2-40B4-BE49-F238E27FC236}">
                  <a16:creationId xmlns:a16="http://schemas.microsoft.com/office/drawing/2014/main" id="{8E17A2D5-F16F-3358-3D0F-6162A07235C7}"/>
                </a:ext>
              </a:extLst>
            </p:cNvPr>
            <p:cNvSpPr txBox="1"/>
            <p:nvPr/>
          </p:nvSpPr>
          <p:spPr>
            <a:xfrm>
              <a:off x="338606" y="465268"/>
              <a:ext cx="837052" cy="569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gradFill>
                    <a:gsLst>
                      <a:gs pos="17000">
                        <a:srgbClr val="33AAB9"/>
                      </a:gs>
                      <a:gs pos="100000">
                        <a:srgbClr val="33789B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06</a:t>
              </a:r>
              <a:endParaRPr lang="zh-CN" altLang="en-US" sz="2800" dirty="0">
                <a:gradFill>
                  <a:gsLst>
                    <a:gs pos="17000">
                      <a:srgbClr val="33AAB9"/>
                    </a:gs>
                    <a:gs pos="100000">
                      <a:srgbClr val="33789B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69" name="组合 24">
            <a:extLst>
              <a:ext uri="{FF2B5EF4-FFF2-40B4-BE49-F238E27FC236}">
                <a16:creationId xmlns:a16="http://schemas.microsoft.com/office/drawing/2014/main" id="{64599B27-18AE-7DF9-FD2F-4369847F155C}"/>
              </a:ext>
            </a:extLst>
          </p:cNvPr>
          <p:cNvGrpSpPr/>
          <p:nvPr/>
        </p:nvGrpSpPr>
        <p:grpSpPr>
          <a:xfrm>
            <a:off x="11299644" y="3638072"/>
            <a:ext cx="620335" cy="704625"/>
            <a:chOff x="338606" y="342966"/>
            <a:chExt cx="837052" cy="766862"/>
          </a:xfrm>
        </p:grpSpPr>
        <p:sp>
          <p:nvSpPr>
            <p:cNvPr id="170" name="六边形 25">
              <a:extLst>
                <a:ext uri="{FF2B5EF4-FFF2-40B4-BE49-F238E27FC236}">
                  <a16:creationId xmlns:a16="http://schemas.microsoft.com/office/drawing/2014/main" id="{872EE8BC-774F-ED02-C109-4BBB37CCC99D}"/>
                </a:ext>
              </a:extLst>
            </p:cNvPr>
            <p:cNvSpPr/>
            <p:nvPr/>
          </p:nvSpPr>
          <p:spPr>
            <a:xfrm rot="5400000">
              <a:off x="388216" y="380563"/>
              <a:ext cx="766862" cy="691668"/>
            </a:xfrm>
            <a:prstGeom prst="hexagon">
              <a:avLst/>
            </a:prstGeom>
            <a:gradFill>
              <a:gsLst>
                <a:gs pos="0">
                  <a:schemeClr val="bg1"/>
                </a:gs>
                <a:gs pos="100000">
                  <a:srgbClr val="F9F9F9"/>
                </a:gs>
              </a:gsLst>
              <a:lin ang="5400000" scaled="1"/>
            </a:gradFill>
            <a:ln>
              <a:gradFill>
                <a:gsLst>
                  <a:gs pos="0">
                    <a:srgbClr val="33AAB9"/>
                  </a:gs>
                  <a:gs pos="100000">
                    <a:srgbClr val="33789B"/>
                  </a:gs>
                </a:gsLst>
                <a:lin ang="0" scaled="0"/>
              </a:gradFill>
            </a:ln>
            <a:effectLst>
              <a:outerShdw blurRad="1016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1" name="文本框 26">
              <a:extLst>
                <a:ext uri="{FF2B5EF4-FFF2-40B4-BE49-F238E27FC236}">
                  <a16:creationId xmlns:a16="http://schemas.microsoft.com/office/drawing/2014/main" id="{A6B5133B-736A-6512-9A7D-D3E5F288E3C4}"/>
                </a:ext>
              </a:extLst>
            </p:cNvPr>
            <p:cNvSpPr txBox="1"/>
            <p:nvPr/>
          </p:nvSpPr>
          <p:spPr>
            <a:xfrm>
              <a:off x="338606" y="465268"/>
              <a:ext cx="837052" cy="569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gradFill>
                    <a:gsLst>
                      <a:gs pos="17000">
                        <a:srgbClr val="33AAB9"/>
                      </a:gs>
                      <a:gs pos="100000">
                        <a:srgbClr val="33789B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07</a:t>
              </a:r>
              <a:endParaRPr lang="zh-CN" altLang="en-US" sz="2800" dirty="0">
                <a:gradFill>
                  <a:gsLst>
                    <a:gs pos="17000">
                      <a:srgbClr val="33AAB9"/>
                    </a:gs>
                    <a:gs pos="100000">
                      <a:srgbClr val="33789B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72" name="组合 24">
            <a:extLst>
              <a:ext uri="{FF2B5EF4-FFF2-40B4-BE49-F238E27FC236}">
                <a16:creationId xmlns:a16="http://schemas.microsoft.com/office/drawing/2014/main" id="{02572A83-0916-1244-AC4E-3EB03850C88B}"/>
              </a:ext>
            </a:extLst>
          </p:cNvPr>
          <p:cNvGrpSpPr/>
          <p:nvPr/>
        </p:nvGrpSpPr>
        <p:grpSpPr>
          <a:xfrm>
            <a:off x="11304129" y="5094740"/>
            <a:ext cx="620335" cy="704625"/>
            <a:chOff x="338606" y="342966"/>
            <a:chExt cx="837052" cy="766862"/>
          </a:xfrm>
        </p:grpSpPr>
        <p:sp>
          <p:nvSpPr>
            <p:cNvPr id="173" name="六边形 25">
              <a:extLst>
                <a:ext uri="{FF2B5EF4-FFF2-40B4-BE49-F238E27FC236}">
                  <a16:creationId xmlns:a16="http://schemas.microsoft.com/office/drawing/2014/main" id="{78EB4ACE-3F33-76B4-DD62-AA9F37CA0DAA}"/>
                </a:ext>
              </a:extLst>
            </p:cNvPr>
            <p:cNvSpPr/>
            <p:nvPr/>
          </p:nvSpPr>
          <p:spPr>
            <a:xfrm rot="5400000">
              <a:off x="388216" y="380563"/>
              <a:ext cx="766862" cy="691668"/>
            </a:xfrm>
            <a:prstGeom prst="hexagon">
              <a:avLst/>
            </a:prstGeom>
            <a:gradFill>
              <a:gsLst>
                <a:gs pos="0">
                  <a:schemeClr val="bg1"/>
                </a:gs>
                <a:gs pos="100000">
                  <a:srgbClr val="F9F9F9"/>
                </a:gs>
              </a:gsLst>
              <a:lin ang="5400000" scaled="1"/>
            </a:gradFill>
            <a:ln>
              <a:gradFill>
                <a:gsLst>
                  <a:gs pos="0">
                    <a:srgbClr val="33AAB9"/>
                  </a:gs>
                  <a:gs pos="100000">
                    <a:srgbClr val="33789B"/>
                  </a:gs>
                </a:gsLst>
                <a:lin ang="0" scaled="0"/>
              </a:gradFill>
            </a:ln>
            <a:effectLst>
              <a:outerShdw blurRad="1016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" name="文本框 26">
              <a:extLst>
                <a:ext uri="{FF2B5EF4-FFF2-40B4-BE49-F238E27FC236}">
                  <a16:creationId xmlns:a16="http://schemas.microsoft.com/office/drawing/2014/main" id="{7EFDC44A-638A-8D06-9E6F-795D7BF603DB}"/>
                </a:ext>
              </a:extLst>
            </p:cNvPr>
            <p:cNvSpPr txBox="1"/>
            <p:nvPr/>
          </p:nvSpPr>
          <p:spPr>
            <a:xfrm>
              <a:off x="338606" y="465268"/>
              <a:ext cx="837052" cy="569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gradFill>
                    <a:gsLst>
                      <a:gs pos="17000">
                        <a:srgbClr val="33AAB9"/>
                      </a:gs>
                      <a:gs pos="100000">
                        <a:srgbClr val="33789B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08</a:t>
              </a:r>
              <a:endParaRPr lang="zh-CN" altLang="en-US" sz="2800" dirty="0">
                <a:gradFill>
                  <a:gsLst>
                    <a:gs pos="17000">
                      <a:srgbClr val="33AAB9"/>
                    </a:gs>
                    <a:gs pos="100000">
                      <a:srgbClr val="33789B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12F9078E-4160-EF7C-806D-D91DBF4E8292}"/>
              </a:ext>
            </a:extLst>
          </p:cNvPr>
          <p:cNvCxnSpPr>
            <a:cxnSpLocks/>
            <a:endCxn id="125" idx="2"/>
          </p:cNvCxnSpPr>
          <p:nvPr/>
        </p:nvCxnSpPr>
        <p:spPr>
          <a:xfrm>
            <a:off x="2589120" y="1332141"/>
            <a:ext cx="820284" cy="19419"/>
          </a:xfrm>
          <a:prstGeom prst="bentConnector3">
            <a:avLst>
              <a:gd name="adj1" fmla="val 50953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4193BCDB-30C6-3B37-DBA2-E0695915DB01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2781097" y="2451670"/>
            <a:ext cx="631043" cy="187188"/>
          </a:xfrm>
          <a:prstGeom prst="bentConnector3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618E0BA9-247D-ECC7-E43A-8E38DE8670C3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2518388" y="3721635"/>
            <a:ext cx="908949" cy="20811"/>
          </a:xfrm>
          <a:prstGeom prst="bentConnector3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52E2A8EA-F229-6512-7E10-06F43790D6BA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2550434" y="5033222"/>
            <a:ext cx="892100" cy="173894"/>
          </a:xfrm>
          <a:prstGeom prst="bentConnector3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145ED944-B628-1320-9302-6E85CCA582AB}"/>
              </a:ext>
            </a:extLst>
          </p:cNvPr>
          <p:cNvCxnSpPr>
            <a:cxnSpLocks/>
            <a:endCxn id="126" idx="6"/>
          </p:cNvCxnSpPr>
          <p:nvPr/>
        </p:nvCxnSpPr>
        <p:spPr>
          <a:xfrm rot="10800000">
            <a:off x="8631404" y="1336557"/>
            <a:ext cx="887340" cy="140001"/>
          </a:xfrm>
          <a:prstGeom prst="bentConnector3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98E15B99-1D67-634F-0329-5704A997502C}"/>
              </a:ext>
            </a:extLst>
          </p:cNvPr>
          <p:cNvCxnSpPr>
            <a:cxnSpLocks/>
            <a:endCxn id="25" idx="6"/>
          </p:cNvCxnSpPr>
          <p:nvPr/>
        </p:nvCxnSpPr>
        <p:spPr>
          <a:xfrm rot="10800000">
            <a:off x="8634140" y="2436666"/>
            <a:ext cx="1096014" cy="88886"/>
          </a:xfrm>
          <a:prstGeom prst="bentConnector3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067785A2-F8BE-A209-5328-E14297B0A3AB}"/>
              </a:ext>
            </a:extLst>
          </p:cNvPr>
          <p:cNvCxnSpPr>
            <a:cxnSpLocks/>
            <a:endCxn id="26" idx="6"/>
          </p:cNvCxnSpPr>
          <p:nvPr/>
        </p:nvCxnSpPr>
        <p:spPr>
          <a:xfrm rot="10800000">
            <a:off x="8634140" y="3739106"/>
            <a:ext cx="968928" cy="89042"/>
          </a:xfrm>
          <a:prstGeom prst="bentConnector3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B7D24BAA-93D7-AEDC-F786-26EF60188389}"/>
              </a:ext>
            </a:extLst>
          </p:cNvPr>
          <p:cNvCxnSpPr>
            <a:cxnSpLocks/>
            <a:endCxn id="27" idx="6"/>
          </p:cNvCxnSpPr>
          <p:nvPr/>
        </p:nvCxnSpPr>
        <p:spPr>
          <a:xfrm rot="10800000">
            <a:off x="8634140" y="5004855"/>
            <a:ext cx="549150" cy="136538"/>
          </a:xfrm>
          <a:prstGeom prst="bentConnector3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4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slîḋè">
            <a:extLst>
              <a:ext uri="{FF2B5EF4-FFF2-40B4-BE49-F238E27FC236}">
                <a16:creationId xmlns:a16="http://schemas.microsoft.com/office/drawing/2014/main" id="{BC5AA423-3514-4BD3-98C0-9BC4D028058A}"/>
              </a:ext>
            </a:extLst>
          </p:cNvPr>
          <p:cNvSpPr/>
          <p:nvPr/>
        </p:nvSpPr>
        <p:spPr bwMode="auto">
          <a:xfrm>
            <a:off x="6324818" y="6"/>
            <a:ext cx="5867182" cy="6857994"/>
          </a:xfrm>
          <a:custGeom>
            <a:avLst/>
            <a:gdLst>
              <a:gd name="connsiteX0" fmla="*/ 1633624 w 5867182"/>
              <a:gd name="connsiteY0" fmla="*/ 2305029 h 6857994"/>
              <a:gd name="connsiteX1" fmla="*/ 1704594 w 5867182"/>
              <a:gd name="connsiteY1" fmla="*/ 2320414 h 6857994"/>
              <a:gd name="connsiteX2" fmla="*/ 1798766 w 5867182"/>
              <a:gd name="connsiteY2" fmla="*/ 2561278 h 6857994"/>
              <a:gd name="connsiteX3" fmla="*/ 350434 w 5867182"/>
              <a:gd name="connsiteY3" fmla="*/ 5869185 h 6857994"/>
              <a:gd name="connsiteX4" fmla="*/ 109571 w 5867182"/>
              <a:gd name="connsiteY4" fmla="*/ 5963357 h 6857994"/>
              <a:gd name="connsiteX5" fmla="*/ 15399 w 5867182"/>
              <a:gd name="connsiteY5" fmla="*/ 5722494 h 6857994"/>
              <a:gd name="connsiteX6" fmla="*/ 1463731 w 5867182"/>
              <a:gd name="connsiteY6" fmla="*/ 2414587 h 6857994"/>
              <a:gd name="connsiteX7" fmla="*/ 1633624 w 5867182"/>
              <a:gd name="connsiteY7" fmla="*/ 2305029 h 6857994"/>
              <a:gd name="connsiteX8" fmla="*/ 1377120 w 5867182"/>
              <a:gd name="connsiteY8" fmla="*/ 1786946 h 6857994"/>
              <a:gd name="connsiteX9" fmla="*/ 1448090 w 5867182"/>
              <a:gd name="connsiteY9" fmla="*/ 1802331 h 6857994"/>
              <a:gd name="connsiteX10" fmla="*/ 1542261 w 5867182"/>
              <a:gd name="connsiteY10" fmla="*/ 2043195 h 6857994"/>
              <a:gd name="connsiteX11" fmla="*/ 465174 w 5867182"/>
              <a:gd name="connsiteY11" fmla="*/ 4503199 h 6857994"/>
              <a:gd name="connsiteX12" fmla="*/ 224311 w 5867182"/>
              <a:gd name="connsiteY12" fmla="*/ 4597371 h 6857994"/>
              <a:gd name="connsiteX13" fmla="*/ 130139 w 5867182"/>
              <a:gd name="connsiteY13" fmla="*/ 4356508 h 6857994"/>
              <a:gd name="connsiteX14" fmla="*/ 1207226 w 5867182"/>
              <a:gd name="connsiteY14" fmla="*/ 1896503 h 6857994"/>
              <a:gd name="connsiteX15" fmla="*/ 1377120 w 5867182"/>
              <a:gd name="connsiteY15" fmla="*/ 1786946 h 6857994"/>
              <a:gd name="connsiteX16" fmla="*/ 2593034 w 5867182"/>
              <a:gd name="connsiteY16" fmla="*/ 1184187 h 6857994"/>
              <a:gd name="connsiteX17" fmla="*/ 2664004 w 5867182"/>
              <a:gd name="connsiteY17" fmla="*/ 1199572 h 6857994"/>
              <a:gd name="connsiteX18" fmla="*/ 2758176 w 5867182"/>
              <a:gd name="connsiteY18" fmla="*/ 1440435 h 6857994"/>
              <a:gd name="connsiteX19" fmla="*/ 940964 w 5867182"/>
              <a:gd name="connsiteY19" fmla="*/ 5590846 h 6857994"/>
              <a:gd name="connsiteX20" fmla="*/ 700101 w 5867182"/>
              <a:gd name="connsiteY20" fmla="*/ 5685018 h 6857994"/>
              <a:gd name="connsiteX21" fmla="*/ 605929 w 5867182"/>
              <a:gd name="connsiteY21" fmla="*/ 5444154 h 6857994"/>
              <a:gd name="connsiteX22" fmla="*/ 2423140 w 5867182"/>
              <a:gd name="connsiteY22" fmla="*/ 1293744 h 6857994"/>
              <a:gd name="connsiteX23" fmla="*/ 2593034 w 5867182"/>
              <a:gd name="connsiteY23" fmla="*/ 1184187 h 6857994"/>
              <a:gd name="connsiteX24" fmla="*/ 3447962 w 5867182"/>
              <a:gd name="connsiteY24" fmla="*/ 0 h 6857994"/>
              <a:gd name="connsiteX25" fmla="*/ 5867182 w 5867182"/>
              <a:gd name="connsiteY25" fmla="*/ 0 h 6857994"/>
              <a:gd name="connsiteX26" fmla="*/ 5867182 w 5867182"/>
              <a:gd name="connsiteY26" fmla="*/ 6857994 h 6857994"/>
              <a:gd name="connsiteX27" fmla="*/ 491266 w 5867182"/>
              <a:gd name="connsiteY27" fmla="*/ 6857994 h 685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67182" h="6857994">
                <a:moveTo>
                  <a:pt x="1633624" y="2305029"/>
                </a:moveTo>
                <a:cubicBezTo>
                  <a:pt x="1657377" y="2305327"/>
                  <a:pt x="1681464" y="2310287"/>
                  <a:pt x="1704594" y="2320414"/>
                </a:cubicBezTo>
                <a:cubicBezTo>
                  <a:pt x="1797112" y="2360922"/>
                  <a:pt x="1839273" y="2468760"/>
                  <a:pt x="1798766" y="2561278"/>
                </a:cubicBezTo>
                <a:lnTo>
                  <a:pt x="350434" y="5869185"/>
                </a:lnTo>
                <a:cubicBezTo>
                  <a:pt x="309927" y="5961703"/>
                  <a:pt x="202088" y="6003865"/>
                  <a:pt x="109571" y="5963357"/>
                </a:cubicBezTo>
                <a:cubicBezTo>
                  <a:pt x="17053" y="5922849"/>
                  <a:pt x="-25109" y="5815011"/>
                  <a:pt x="15399" y="5722494"/>
                </a:cubicBezTo>
                <a:lnTo>
                  <a:pt x="1463731" y="2414587"/>
                </a:lnTo>
                <a:cubicBezTo>
                  <a:pt x="1494110" y="2345198"/>
                  <a:pt x="1562366" y="2304135"/>
                  <a:pt x="1633624" y="2305029"/>
                </a:cubicBezTo>
                <a:close/>
                <a:moveTo>
                  <a:pt x="1377120" y="1786946"/>
                </a:moveTo>
                <a:cubicBezTo>
                  <a:pt x="1400873" y="1787244"/>
                  <a:pt x="1424959" y="1792204"/>
                  <a:pt x="1448090" y="1802331"/>
                </a:cubicBezTo>
                <a:cubicBezTo>
                  <a:pt x="1540607" y="1842839"/>
                  <a:pt x="1582769" y="1950677"/>
                  <a:pt x="1542261" y="2043195"/>
                </a:cubicBezTo>
                <a:lnTo>
                  <a:pt x="465174" y="4503199"/>
                </a:lnTo>
                <a:cubicBezTo>
                  <a:pt x="424667" y="4595717"/>
                  <a:pt x="316829" y="4637879"/>
                  <a:pt x="224311" y="4597371"/>
                </a:cubicBezTo>
                <a:cubicBezTo>
                  <a:pt x="131794" y="4556864"/>
                  <a:pt x="89632" y="4449025"/>
                  <a:pt x="130139" y="4356508"/>
                </a:cubicBezTo>
                <a:lnTo>
                  <a:pt x="1207226" y="1896503"/>
                </a:lnTo>
                <a:cubicBezTo>
                  <a:pt x="1237606" y="1827114"/>
                  <a:pt x="1305861" y="1786051"/>
                  <a:pt x="1377120" y="1786946"/>
                </a:cubicBezTo>
                <a:close/>
                <a:moveTo>
                  <a:pt x="2593034" y="1184187"/>
                </a:moveTo>
                <a:cubicBezTo>
                  <a:pt x="2616787" y="1184484"/>
                  <a:pt x="2640874" y="1189445"/>
                  <a:pt x="2664004" y="1199572"/>
                </a:cubicBezTo>
                <a:cubicBezTo>
                  <a:pt x="2756522" y="1240080"/>
                  <a:pt x="2798685" y="1347918"/>
                  <a:pt x="2758176" y="1440435"/>
                </a:cubicBezTo>
                <a:lnTo>
                  <a:pt x="940964" y="5590846"/>
                </a:lnTo>
                <a:cubicBezTo>
                  <a:pt x="900456" y="5683364"/>
                  <a:pt x="792618" y="5725526"/>
                  <a:pt x="700101" y="5685018"/>
                </a:cubicBezTo>
                <a:cubicBezTo>
                  <a:pt x="607583" y="5644510"/>
                  <a:pt x="565421" y="5536672"/>
                  <a:pt x="605929" y="5444154"/>
                </a:cubicBezTo>
                <a:lnTo>
                  <a:pt x="2423140" y="1293744"/>
                </a:lnTo>
                <a:cubicBezTo>
                  <a:pt x="2453521" y="1224355"/>
                  <a:pt x="2521775" y="1183292"/>
                  <a:pt x="2593034" y="1184187"/>
                </a:cubicBezTo>
                <a:close/>
                <a:moveTo>
                  <a:pt x="3447962" y="0"/>
                </a:moveTo>
                <a:lnTo>
                  <a:pt x="5867182" y="0"/>
                </a:lnTo>
                <a:lnTo>
                  <a:pt x="5867182" y="6857994"/>
                </a:lnTo>
                <a:lnTo>
                  <a:pt x="491266" y="6857994"/>
                </a:ln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1750">
            <a:gradFill>
              <a:gsLst>
                <a:gs pos="0">
                  <a:srgbClr val="33789B"/>
                </a:gs>
                <a:gs pos="100000">
                  <a:srgbClr val="33AAB9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0CA0E0"/>
              </a:solidFill>
              <a:cs typeface="+mn-ea"/>
              <a:sym typeface="+mn-lt"/>
            </a:endParaRPr>
          </a:p>
        </p:txBody>
      </p:sp>
      <p:sp>
        <p:nvSpPr>
          <p:cNvPr id="7" name="ïş1íḋè">
            <a:extLst>
              <a:ext uri="{FF2B5EF4-FFF2-40B4-BE49-F238E27FC236}">
                <a16:creationId xmlns:a16="http://schemas.microsoft.com/office/drawing/2014/main" id="{F0FFD7F4-9DBD-45BE-A340-40EBB1AB105F}"/>
              </a:ext>
            </a:extLst>
          </p:cNvPr>
          <p:cNvSpPr txBox="1"/>
          <p:nvPr/>
        </p:nvSpPr>
        <p:spPr>
          <a:xfrm>
            <a:off x="744198" y="1938227"/>
            <a:ext cx="5580620" cy="4243736"/>
          </a:xfrm>
          <a:prstGeom prst="rect">
            <a:avLst/>
          </a:prstGeom>
          <a:noFill/>
        </p:spPr>
        <p:txBody>
          <a:bodyPr wrap="square" lIns="72000" tIns="72000" rIns="72000" bIns="72000" anchor="t" anchorCtr="0">
            <a:normAutofit/>
          </a:bodyPr>
          <a:lstStyle/>
          <a:p>
            <a:pPr marL="285750" indent="-285750" algn="just">
              <a:lnSpc>
                <a:spcPct val="127000"/>
              </a:lnSpc>
              <a:buFont typeface="Wingdings" panose="05000000000000000000" pitchFamily="2" charset="2"/>
              <a:buChar char="§"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The use of the internet has only mild effects on sleep patterns</a:t>
            </a:r>
          </a:p>
          <a:p>
            <a:pPr marL="285750" indent="-285750" algn="just">
              <a:lnSpc>
                <a:spcPct val="127000"/>
              </a:lnSpc>
              <a:buFont typeface="Wingdings" panose="05000000000000000000" pitchFamily="2" charset="2"/>
              <a:buChar char="§"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Personal actions and other factors likely have a higher impact on sleep disruption than does internet usage alone.</a:t>
            </a:r>
          </a:p>
          <a:p>
            <a:pPr marL="285750" indent="-285750" algn="just">
              <a:lnSpc>
                <a:spcPct val="127000"/>
              </a:lnSpc>
              <a:buFont typeface="Wingdings" panose="05000000000000000000" pitchFamily="2" charset="2"/>
              <a:buChar char="§"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Reducing internet use before bedtime may improve sleep quality slightly but addressing other lifestyle factors may be more effective.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02E53B1-4739-4BAA-BB4D-2B7709829F21}"/>
              </a:ext>
            </a:extLst>
          </p:cNvPr>
          <p:cNvGrpSpPr/>
          <p:nvPr/>
        </p:nvGrpSpPr>
        <p:grpSpPr>
          <a:xfrm>
            <a:off x="437082" y="385383"/>
            <a:ext cx="6835439" cy="766862"/>
            <a:chOff x="380810" y="385170"/>
            <a:chExt cx="6835439" cy="76686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CAAF613-A69C-403A-A49D-ECC82FF6A76C}"/>
                </a:ext>
              </a:extLst>
            </p:cNvPr>
            <p:cNvSpPr/>
            <p:nvPr/>
          </p:nvSpPr>
          <p:spPr>
            <a:xfrm>
              <a:off x="1404722" y="416647"/>
              <a:ext cx="581152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25400" dist="25400" dir="2700000" algn="tl" rotWithShape="0">
                      <a:prstClr val="black">
                        <a:alpha val="25000"/>
                      </a:prstClr>
                    </a:outerShdw>
                  </a:effectLst>
                  <a:cs typeface="+mn-ea"/>
                  <a:sym typeface="+mn-lt"/>
                </a:rPr>
                <a:t>Conclusion &amp; Recommendations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 rotWithShape="0">
                    <a:prstClr val="black">
                      <a:alpha val="25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49C6D00-8D12-4FE1-AD83-A7CF02A754B9}"/>
                </a:ext>
              </a:extLst>
            </p:cNvPr>
            <p:cNvGrpSpPr/>
            <p:nvPr/>
          </p:nvGrpSpPr>
          <p:grpSpPr>
            <a:xfrm>
              <a:off x="380810" y="385170"/>
              <a:ext cx="837052" cy="766862"/>
              <a:chOff x="338606" y="342966"/>
              <a:chExt cx="837052" cy="766862"/>
            </a:xfrm>
          </p:grpSpPr>
          <p:sp>
            <p:nvSpPr>
              <p:cNvPr id="11" name="六边形 10">
                <a:extLst>
                  <a:ext uri="{FF2B5EF4-FFF2-40B4-BE49-F238E27FC236}">
                    <a16:creationId xmlns:a16="http://schemas.microsoft.com/office/drawing/2014/main" id="{3E74E4BF-B6F6-451A-9135-1CD86007B982}"/>
                  </a:ext>
                </a:extLst>
              </p:cNvPr>
              <p:cNvSpPr/>
              <p:nvPr/>
            </p:nvSpPr>
            <p:spPr>
              <a:xfrm rot="5400000">
                <a:off x="388216" y="380563"/>
                <a:ext cx="766862" cy="691668"/>
              </a:xfrm>
              <a:prstGeom prst="hexagon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F9F9F9"/>
                  </a:gs>
                </a:gsLst>
                <a:lin ang="5400000" scaled="1"/>
              </a:gradFill>
              <a:ln>
                <a:gradFill>
                  <a:gsLst>
                    <a:gs pos="0">
                      <a:srgbClr val="33AAB9"/>
                    </a:gs>
                    <a:gs pos="100000">
                      <a:srgbClr val="33789B"/>
                    </a:gs>
                  </a:gsLst>
                  <a:lin ang="0" scaled="0"/>
                </a:gradFill>
              </a:ln>
              <a:effectLst>
                <a:outerShdw blurRad="101600" dist="381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6EBAF47-36AE-40E1-89BC-8E3AC4EEE432}"/>
                  </a:ext>
                </a:extLst>
              </p:cNvPr>
              <p:cNvSpPr txBox="1"/>
              <p:nvPr/>
            </p:nvSpPr>
            <p:spPr>
              <a:xfrm>
                <a:off x="338606" y="465268"/>
                <a:ext cx="8370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17000">
                          <a:srgbClr val="33AAB9"/>
                        </a:gs>
                        <a:gs pos="100000">
                          <a:srgbClr val="33789B"/>
                        </a:gs>
                      </a:gsLst>
                      <a:lin ang="5400000" scaled="1"/>
                    </a:gra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cs typeface="+mn-ea"/>
                    <a:sym typeface="+mn-lt"/>
                  </a:rPr>
                  <a:t>08</a:t>
                </a:r>
                <a:endParaRPr lang="zh-CN" altLang="en-US" sz="2800" dirty="0">
                  <a:gradFill>
                    <a:gsLst>
                      <a:gs pos="17000">
                        <a:srgbClr val="33AAB9"/>
                      </a:gs>
                      <a:gs pos="100000">
                        <a:srgbClr val="33789B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sp>
        <p:nvSpPr>
          <p:cNvPr id="3" name="文本框 4">
            <a:extLst>
              <a:ext uri="{FF2B5EF4-FFF2-40B4-BE49-F238E27FC236}">
                <a16:creationId xmlns:a16="http://schemas.microsoft.com/office/drawing/2014/main" id="{BEBE0CDE-A684-C60F-5E5E-A41D89EA5ACD}"/>
              </a:ext>
            </a:extLst>
          </p:cNvPr>
          <p:cNvSpPr txBox="1"/>
          <p:nvPr/>
        </p:nvSpPr>
        <p:spPr>
          <a:xfrm>
            <a:off x="1115553" y="4444349"/>
            <a:ext cx="3948276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85750" indent="-285750" algn="l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Improve Sleep Hygiene.</a:t>
            </a:r>
          </a:p>
          <a:p>
            <a:pPr marL="285750" indent="-285750" algn="l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1400" dirty="0">
                <a:cs typeface="+mn-ea"/>
                <a:sym typeface="+mn-lt"/>
              </a:rPr>
              <a:t>Limit Internet use before Bedtime.</a:t>
            </a:r>
          </a:p>
          <a:p>
            <a:pPr marL="285750" indent="-285750" algn="l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Change lifestyle factors.</a:t>
            </a:r>
          </a:p>
          <a:p>
            <a:pPr marL="285750" indent="-285750" algn="l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1400" dirty="0">
                <a:cs typeface="+mn-ea"/>
                <a:sym typeface="+mn-lt"/>
              </a:rPr>
              <a:t>Promote Relaxation.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îš1ïdé">
            <a:extLst>
              <a:ext uri="{FF2B5EF4-FFF2-40B4-BE49-F238E27FC236}">
                <a16:creationId xmlns:a16="http://schemas.microsoft.com/office/drawing/2014/main" id="{2D9DC0B9-A951-A31F-631A-3414723DEFCC}"/>
              </a:ext>
            </a:extLst>
          </p:cNvPr>
          <p:cNvSpPr/>
          <p:nvPr/>
        </p:nvSpPr>
        <p:spPr>
          <a:xfrm>
            <a:off x="795122" y="4009008"/>
            <a:ext cx="3036207" cy="396583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Recommendations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919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55D4DC0-EA2E-4FEF-AF6E-D5ABA86755E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605F6A55-917F-4DDA-8873-5170BAE84089}"/>
              </a:ext>
            </a:extLst>
          </p:cNvPr>
          <p:cNvSpPr txBox="1"/>
          <p:nvPr/>
        </p:nvSpPr>
        <p:spPr>
          <a:xfrm>
            <a:off x="56722" y="2956089"/>
            <a:ext cx="59119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spc="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40000"/>
                    </a:srgbClr>
                  </a:outerShdw>
                </a:effectLst>
                <a:cs typeface="+mn-ea"/>
                <a:sym typeface="+mn-lt"/>
              </a:rPr>
              <a:t>Thank you</a:t>
            </a:r>
            <a:endParaRPr lang="zh-CN" altLang="en-US" sz="6600" b="1" spc="3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25400" dir="2700000" algn="tl">
                  <a:srgbClr val="000000">
                    <a:alpha val="40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25" name="图片 7">
            <a:extLst>
              <a:ext uri="{FF2B5EF4-FFF2-40B4-BE49-F238E27FC236}">
                <a16:creationId xmlns:a16="http://schemas.microsoft.com/office/drawing/2014/main" id="{5FD0DDD1-0FE7-40C8-92AD-AB0056E2E5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5253" y="2714462"/>
            <a:ext cx="812802" cy="1066143"/>
          </a:xfrm>
          <a:prstGeom prst="rect">
            <a:avLst/>
          </a:prstGeom>
        </p:spPr>
      </p:pic>
      <p:pic>
        <p:nvPicPr>
          <p:cNvPr id="26" name="图片 8">
            <a:extLst>
              <a:ext uri="{FF2B5EF4-FFF2-40B4-BE49-F238E27FC236}">
                <a16:creationId xmlns:a16="http://schemas.microsoft.com/office/drawing/2014/main" id="{A81A731A-BFF8-4841-8A90-FEF4D22A02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86543" y="1812006"/>
            <a:ext cx="944032" cy="584400"/>
          </a:xfrm>
          <a:prstGeom prst="rect">
            <a:avLst/>
          </a:prstGeom>
        </p:spPr>
      </p:pic>
      <p:pic>
        <p:nvPicPr>
          <p:cNvPr id="27" name="图片 9">
            <a:extLst>
              <a:ext uri="{FF2B5EF4-FFF2-40B4-BE49-F238E27FC236}">
                <a16:creationId xmlns:a16="http://schemas.microsoft.com/office/drawing/2014/main" id="{BAF05F90-2F4B-4895-A18D-031A3836CAE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2395" y="1716856"/>
            <a:ext cx="1244600" cy="774700"/>
          </a:xfrm>
          <a:prstGeom prst="rect">
            <a:avLst/>
          </a:prstGeom>
        </p:spPr>
      </p:pic>
      <p:pic>
        <p:nvPicPr>
          <p:cNvPr id="28" name="图片 10">
            <a:extLst>
              <a:ext uri="{FF2B5EF4-FFF2-40B4-BE49-F238E27FC236}">
                <a16:creationId xmlns:a16="http://schemas.microsoft.com/office/drawing/2014/main" id="{0A345A71-DD6A-4F6A-A7F8-257D321D847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20021" y="2022034"/>
            <a:ext cx="1066800" cy="1066800"/>
          </a:xfrm>
          <a:prstGeom prst="rect">
            <a:avLst/>
          </a:prstGeom>
        </p:spPr>
      </p:pic>
      <p:pic>
        <p:nvPicPr>
          <p:cNvPr id="29" name="图片 13">
            <a:extLst>
              <a:ext uri="{FF2B5EF4-FFF2-40B4-BE49-F238E27FC236}">
                <a16:creationId xmlns:a16="http://schemas.microsoft.com/office/drawing/2014/main" id="{8705E2F1-03D2-4F0C-8071-02EA83740AC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3352" y="4364807"/>
            <a:ext cx="685800" cy="615950"/>
          </a:xfrm>
          <a:prstGeom prst="rect">
            <a:avLst/>
          </a:prstGeom>
        </p:spPr>
      </p:pic>
      <p:pic>
        <p:nvPicPr>
          <p:cNvPr id="30" name="图片 24">
            <a:extLst>
              <a:ext uri="{FF2B5EF4-FFF2-40B4-BE49-F238E27FC236}">
                <a16:creationId xmlns:a16="http://schemas.microsoft.com/office/drawing/2014/main" id="{2AA0519D-A50C-4FD6-AA66-06E163056F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8840" y="1752237"/>
            <a:ext cx="1588557" cy="983391"/>
          </a:xfrm>
          <a:prstGeom prst="rect">
            <a:avLst/>
          </a:prstGeom>
        </p:spPr>
      </p:pic>
      <p:pic>
        <p:nvPicPr>
          <p:cNvPr id="42" name="图片 27">
            <a:extLst>
              <a:ext uri="{FF2B5EF4-FFF2-40B4-BE49-F238E27FC236}">
                <a16:creationId xmlns:a16="http://schemas.microsoft.com/office/drawing/2014/main" id="{90A5EF50-B900-4869-9291-65F0F6761F2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2696" y="3401023"/>
            <a:ext cx="1281451" cy="2694982"/>
          </a:xfrm>
          <a:prstGeom prst="rect">
            <a:avLst/>
          </a:prstGeom>
        </p:spPr>
      </p:pic>
      <p:pic>
        <p:nvPicPr>
          <p:cNvPr id="43" name="图片 48">
            <a:extLst>
              <a:ext uri="{FF2B5EF4-FFF2-40B4-BE49-F238E27FC236}">
                <a16:creationId xmlns:a16="http://schemas.microsoft.com/office/drawing/2014/main" id="{43F48DA3-29B2-4348-A36F-57CBCD500BD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8773" y="3954676"/>
            <a:ext cx="271774" cy="356483"/>
          </a:xfrm>
          <a:prstGeom prst="rect">
            <a:avLst/>
          </a:prstGeom>
        </p:spPr>
      </p:pic>
      <p:pic>
        <p:nvPicPr>
          <p:cNvPr id="44" name="图片 5">
            <a:extLst>
              <a:ext uri="{FF2B5EF4-FFF2-40B4-BE49-F238E27FC236}">
                <a16:creationId xmlns:a16="http://schemas.microsoft.com/office/drawing/2014/main" id="{CBD85675-181D-441A-B53C-E539782A7AB6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2572" y="2852837"/>
            <a:ext cx="1054139" cy="1800055"/>
          </a:xfrm>
          <a:prstGeom prst="rect">
            <a:avLst/>
          </a:prstGeom>
        </p:spPr>
      </p:pic>
      <p:pic>
        <p:nvPicPr>
          <p:cNvPr id="45" name="图片 47">
            <a:extLst>
              <a:ext uri="{FF2B5EF4-FFF2-40B4-BE49-F238E27FC236}">
                <a16:creationId xmlns:a16="http://schemas.microsoft.com/office/drawing/2014/main" id="{01889ED0-6348-49C9-82BB-AC9731E7ADE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1"/>
          <a:stretch/>
        </p:blipFill>
        <p:spPr>
          <a:xfrm>
            <a:off x="4176288" y="1390891"/>
            <a:ext cx="7014634" cy="4495800"/>
          </a:xfrm>
          <a:custGeom>
            <a:avLst/>
            <a:gdLst>
              <a:gd name="connsiteX0" fmla="*/ 531804 w 7014634"/>
              <a:gd name="connsiteY0" fmla="*/ 3061758 h 4495800"/>
              <a:gd name="connsiteX1" fmla="*/ 531804 w 7014634"/>
              <a:gd name="connsiteY1" fmla="*/ 3434292 h 4495800"/>
              <a:gd name="connsiteX2" fmla="*/ 1217604 w 7014634"/>
              <a:gd name="connsiteY2" fmla="*/ 3434292 h 4495800"/>
              <a:gd name="connsiteX3" fmla="*/ 1217604 w 7014634"/>
              <a:gd name="connsiteY3" fmla="*/ 3061758 h 4495800"/>
              <a:gd name="connsiteX4" fmla="*/ 1196381 w 7014634"/>
              <a:gd name="connsiteY4" fmla="*/ 1323439 h 4495800"/>
              <a:gd name="connsiteX5" fmla="*/ 1196381 w 7014634"/>
              <a:gd name="connsiteY5" fmla="*/ 2973916 h 4495800"/>
              <a:gd name="connsiteX6" fmla="*/ 1489309 w 7014634"/>
              <a:gd name="connsiteY6" fmla="*/ 2973916 h 4495800"/>
              <a:gd name="connsiteX7" fmla="*/ 1831310 w 7014634"/>
              <a:gd name="connsiteY7" fmla="*/ 3340655 h 4495800"/>
              <a:gd name="connsiteX8" fmla="*/ 2224575 w 7014634"/>
              <a:gd name="connsiteY8" fmla="*/ 2973916 h 4495800"/>
              <a:gd name="connsiteX9" fmla="*/ 2261109 w 7014634"/>
              <a:gd name="connsiteY9" fmla="*/ 2973916 h 4495800"/>
              <a:gd name="connsiteX10" fmla="*/ 2261109 w 7014634"/>
              <a:gd name="connsiteY10" fmla="*/ 2939847 h 4495800"/>
              <a:gd name="connsiteX11" fmla="*/ 2294678 w 7014634"/>
              <a:gd name="connsiteY11" fmla="*/ 2908542 h 4495800"/>
              <a:gd name="connsiteX12" fmla="*/ 2261109 w 7014634"/>
              <a:gd name="connsiteY12" fmla="*/ 2907844 h 4495800"/>
              <a:gd name="connsiteX13" fmla="*/ 2261109 w 7014634"/>
              <a:gd name="connsiteY13" fmla="*/ 1323439 h 4495800"/>
              <a:gd name="connsiteX14" fmla="*/ 5452534 w 7014634"/>
              <a:gd name="connsiteY14" fmla="*/ 995892 h 4495800"/>
              <a:gd name="connsiteX15" fmla="*/ 5452534 w 7014634"/>
              <a:gd name="connsiteY15" fmla="*/ 2278592 h 4495800"/>
              <a:gd name="connsiteX16" fmla="*/ 6223001 w 7014634"/>
              <a:gd name="connsiteY16" fmla="*/ 2278592 h 4495800"/>
              <a:gd name="connsiteX17" fmla="*/ 6223001 w 7014634"/>
              <a:gd name="connsiteY17" fmla="*/ 995892 h 4495800"/>
              <a:gd name="connsiteX18" fmla="*/ 2481648 w 7014634"/>
              <a:gd name="connsiteY18" fmla="*/ 0 h 4495800"/>
              <a:gd name="connsiteX19" fmla="*/ 7014634 w 7014634"/>
              <a:gd name="connsiteY19" fmla="*/ 0 h 4495800"/>
              <a:gd name="connsiteX20" fmla="*/ 7014634 w 7014634"/>
              <a:gd name="connsiteY20" fmla="*/ 101600 h 4495800"/>
              <a:gd name="connsiteX21" fmla="*/ 6337300 w 7014634"/>
              <a:gd name="connsiteY21" fmla="*/ 101600 h 4495800"/>
              <a:gd name="connsiteX22" fmla="*/ 6337300 w 7014634"/>
              <a:gd name="connsiteY22" fmla="*/ 1244600 h 4495800"/>
              <a:gd name="connsiteX23" fmla="*/ 7014634 w 7014634"/>
              <a:gd name="connsiteY23" fmla="*/ 1244600 h 4495800"/>
              <a:gd name="connsiteX24" fmla="*/ 7014634 w 7014634"/>
              <a:gd name="connsiteY24" fmla="*/ 4495800 h 4495800"/>
              <a:gd name="connsiteX25" fmla="*/ 0 w 7014634"/>
              <a:gd name="connsiteY25" fmla="*/ 4495800 h 4495800"/>
              <a:gd name="connsiteX26" fmla="*/ 0 w 7014634"/>
              <a:gd name="connsiteY26" fmla="*/ 2319458 h 4495800"/>
              <a:gd name="connsiteX27" fmla="*/ 926626 w 7014634"/>
              <a:gd name="connsiteY27" fmla="*/ 2319458 h 4495800"/>
              <a:gd name="connsiteX28" fmla="*/ 926626 w 7014634"/>
              <a:gd name="connsiteY28" fmla="*/ 1307780 h 4495800"/>
              <a:gd name="connsiteX29" fmla="*/ 1195087 w 7014634"/>
              <a:gd name="connsiteY29" fmla="*/ 1307780 h 4495800"/>
              <a:gd name="connsiteX30" fmla="*/ 1195087 w 7014634"/>
              <a:gd name="connsiteY30" fmla="*/ 646487 h 4495800"/>
              <a:gd name="connsiteX31" fmla="*/ 2481648 w 7014634"/>
              <a:gd name="connsiteY31" fmla="*/ 646487 h 4495800"/>
              <a:gd name="connsiteX32" fmla="*/ 0 w 7014634"/>
              <a:gd name="connsiteY32" fmla="*/ 0 h 4495800"/>
              <a:gd name="connsiteX33" fmla="*/ 1009441 w 7014634"/>
              <a:gd name="connsiteY33" fmla="*/ 0 h 4495800"/>
              <a:gd name="connsiteX34" fmla="*/ 1009441 w 7014634"/>
              <a:gd name="connsiteY34" fmla="*/ 577397 h 4495800"/>
              <a:gd name="connsiteX35" fmla="*/ 195396 w 7014634"/>
              <a:gd name="connsiteY35" fmla="*/ 577397 h 4495800"/>
              <a:gd name="connsiteX36" fmla="*/ 195396 w 7014634"/>
              <a:gd name="connsiteY36" fmla="*/ 1070899 h 4495800"/>
              <a:gd name="connsiteX37" fmla="*/ 0 w 7014634"/>
              <a:gd name="connsiteY37" fmla="*/ 1070899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014634" h="4495800">
                <a:moveTo>
                  <a:pt x="531804" y="3061758"/>
                </a:moveTo>
                <a:lnTo>
                  <a:pt x="531804" y="3434292"/>
                </a:lnTo>
                <a:lnTo>
                  <a:pt x="1217604" y="3434292"/>
                </a:lnTo>
                <a:lnTo>
                  <a:pt x="1217604" y="3061758"/>
                </a:lnTo>
                <a:close/>
                <a:moveTo>
                  <a:pt x="1196381" y="1323439"/>
                </a:moveTo>
                <a:lnTo>
                  <a:pt x="1196381" y="2973916"/>
                </a:lnTo>
                <a:lnTo>
                  <a:pt x="1489309" y="2973916"/>
                </a:lnTo>
                <a:lnTo>
                  <a:pt x="1831310" y="3340655"/>
                </a:lnTo>
                <a:lnTo>
                  <a:pt x="2224575" y="2973916"/>
                </a:lnTo>
                <a:lnTo>
                  <a:pt x="2261109" y="2973916"/>
                </a:lnTo>
                <a:lnTo>
                  <a:pt x="2261109" y="2939847"/>
                </a:lnTo>
                <a:lnTo>
                  <a:pt x="2294678" y="2908542"/>
                </a:lnTo>
                <a:lnTo>
                  <a:pt x="2261109" y="2907844"/>
                </a:lnTo>
                <a:lnTo>
                  <a:pt x="2261109" y="1323439"/>
                </a:lnTo>
                <a:close/>
                <a:moveTo>
                  <a:pt x="5452534" y="995892"/>
                </a:moveTo>
                <a:lnTo>
                  <a:pt x="5452534" y="2278592"/>
                </a:lnTo>
                <a:lnTo>
                  <a:pt x="6223001" y="2278592"/>
                </a:lnTo>
                <a:lnTo>
                  <a:pt x="6223001" y="995892"/>
                </a:lnTo>
                <a:close/>
                <a:moveTo>
                  <a:pt x="2481648" y="0"/>
                </a:moveTo>
                <a:lnTo>
                  <a:pt x="7014634" y="0"/>
                </a:lnTo>
                <a:lnTo>
                  <a:pt x="7014634" y="101600"/>
                </a:lnTo>
                <a:lnTo>
                  <a:pt x="6337300" y="101600"/>
                </a:lnTo>
                <a:lnTo>
                  <a:pt x="6337300" y="1244600"/>
                </a:lnTo>
                <a:lnTo>
                  <a:pt x="7014634" y="1244600"/>
                </a:lnTo>
                <a:lnTo>
                  <a:pt x="7014634" y="4495800"/>
                </a:lnTo>
                <a:lnTo>
                  <a:pt x="0" y="4495800"/>
                </a:lnTo>
                <a:lnTo>
                  <a:pt x="0" y="2319458"/>
                </a:lnTo>
                <a:lnTo>
                  <a:pt x="926626" y="2319458"/>
                </a:lnTo>
                <a:lnTo>
                  <a:pt x="926626" y="1307780"/>
                </a:lnTo>
                <a:lnTo>
                  <a:pt x="1195087" y="1307780"/>
                </a:lnTo>
                <a:lnTo>
                  <a:pt x="1195087" y="646487"/>
                </a:lnTo>
                <a:lnTo>
                  <a:pt x="2481648" y="646487"/>
                </a:lnTo>
                <a:close/>
                <a:moveTo>
                  <a:pt x="0" y="0"/>
                </a:moveTo>
                <a:lnTo>
                  <a:pt x="1009441" y="0"/>
                </a:lnTo>
                <a:lnTo>
                  <a:pt x="1009441" y="577397"/>
                </a:lnTo>
                <a:lnTo>
                  <a:pt x="195396" y="577397"/>
                </a:lnTo>
                <a:lnTo>
                  <a:pt x="195396" y="1070899"/>
                </a:lnTo>
                <a:lnTo>
                  <a:pt x="0" y="1070899"/>
                </a:lnTo>
                <a:close/>
              </a:path>
            </a:pathLst>
          </a:custGeom>
        </p:spPr>
      </p:pic>
      <p:pic>
        <p:nvPicPr>
          <p:cNvPr id="46" name="图片 1">
            <a:extLst>
              <a:ext uri="{FF2B5EF4-FFF2-40B4-BE49-F238E27FC236}">
                <a16:creationId xmlns:a16="http://schemas.microsoft.com/office/drawing/2014/main" id="{269A65F3-8A51-4764-8784-9793B7D235FB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3161" y="4311159"/>
            <a:ext cx="822557" cy="1116626"/>
          </a:xfrm>
          <a:prstGeom prst="rect">
            <a:avLst/>
          </a:prstGeom>
        </p:spPr>
      </p:pic>
      <p:pic>
        <p:nvPicPr>
          <p:cNvPr id="48" name="图片 26">
            <a:extLst>
              <a:ext uri="{FF2B5EF4-FFF2-40B4-BE49-F238E27FC236}">
                <a16:creationId xmlns:a16="http://schemas.microsoft.com/office/drawing/2014/main" id="{327BF523-3912-4305-912A-E98A96C13E55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12169" y="3699787"/>
            <a:ext cx="1196891" cy="1800054"/>
          </a:xfrm>
          <a:prstGeom prst="rect">
            <a:avLst/>
          </a:prstGeom>
        </p:spPr>
      </p:pic>
      <p:pic>
        <p:nvPicPr>
          <p:cNvPr id="49" name="图片 49">
            <a:extLst>
              <a:ext uri="{FF2B5EF4-FFF2-40B4-BE49-F238E27FC236}">
                <a16:creationId xmlns:a16="http://schemas.microsoft.com/office/drawing/2014/main" id="{9FF43EBC-2EF8-4532-909C-C316C592B037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1260" y="4364806"/>
            <a:ext cx="209983" cy="275432"/>
          </a:xfrm>
          <a:prstGeom prst="rect">
            <a:avLst/>
          </a:prstGeom>
        </p:spPr>
      </p:pic>
      <p:pic>
        <p:nvPicPr>
          <p:cNvPr id="50" name="图片 11">
            <a:extLst>
              <a:ext uri="{FF2B5EF4-FFF2-40B4-BE49-F238E27FC236}">
                <a16:creationId xmlns:a16="http://schemas.microsoft.com/office/drawing/2014/main" id="{86918081-A54A-4761-9810-38EFEF05A766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8244" y="4611788"/>
            <a:ext cx="509182" cy="14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5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ṡ1iḍ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$ḻídè">
            <a:extLst>
              <a:ext uri="{FF2B5EF4-FFF2-40B4-BE49-F238E27FC236}">
                <a16:creationId xmlns:a16="http://schemas.microsoft.com/office/drawing/2014/main" id="{59881769-07F1-4F39-B227-FC94BFC3979F}"/>
              </a:ext>
            </a:extLst>
          </p:cNvPr>
          <p:cNvSpPr/>
          <p:nvPr/>
        </p:nvSpPr>
        <p:spPr>
          <a:xfrm rot="5400000">
            <a:off x="8972053" y="1219964"/>
            <a:ext cx="3313061" cy="285608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ïṥľîdè">
            <a:extLst>
              <a:ext uri="{FF2B5EF4-FFF2-40B4-BE49-F238E27FC236}">
                <a16:creationId xmlns:a16="http://schemas.microsoft.com/office/drawing/2014/main" id="{85300C8E-82A7-445E-876C-2F73354F2D86}"/>
              </a:ext>
            </a:extLst>
          </p:cNvPr>
          <p:cNvSpPr/>
          <p:nvPr/>
        </p:nvSpPr>
        <p:spPr>
          <a:xfrm rot="5400000">
            <a:off x="6492605" y="1106653"/>
            <a:ext cx="5144122" cy="4434588"/>
          </a:xfrm>
          <a:prstGeom prst="triangle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5400">
            <a:gradFill>
              <a:gsLst>
                <a:gs pos="0">
                  <a:srgbClr val="33AAB9"/>
                </a:gs>
                <a:gs pos="100000">
                  <a:srgbClr val="33789B"/>
                </a:gs>
              </a:gsLst>
              <a:lin ang="8100000" scaled="0"/>
            </a:gradFill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ïṡḻiḍè">
            <a:extLst>
              <a:ext uri="{FF2B5EF4-FFF2-40B4-BE49-F238E27FC236}">
                <a16:creationId xmlns:a16="http://schemas.microsoft.com/office/drawing/2014/main" id="{16385827-CAD0-417F-95ED-5B293CCB2420}"/>
              </a:ext>
            </a:extLst>
          </p:cNvPr>
          <p:cNvSpPr/>
          <p:nvPr/>
        </p:nvSpPr>
        <p:spPr>
          <a:xfrm rot="5400000">
            <a:off x="9201080" y="3286457"/>
            <a:ext cx="2802851" cy="2416250"/>
          </a:xfrm>
          <a:prstGeom prst="triangle">
            <a:avLst/>
          </a:prstGeom>
          <a:gradFill>
            <a:gsLst>
              <a:gs pos="3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9600000" scaled="0"/>
          </a:gradFill>
          <a:ln w="25400">
            <a:gradFill>
              <a:gsLst>
                <a:gs pos="0">
                  <a:srgbClr val="33AAB9"/>
                </a:gs>
                <a:gs pos="100000">
                  <a:srgbClr val="33789B"/>
                </a:gs>
              </a:gsLst>
              <a:lin ang="8100000" scaled="0"/>
            </a:gradFill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ïsľíḍe">
            <a:extLst>
              <a:ext uri="{FF2B5EF4-FFF2-40B4-BE49-F238E27FC236}">
                <a16:creationId xmlns:a16="http://schemas.microsoft.com/office/drawing/2014/main" id="{F2D0A893-2928-4EFF-AC2B-1DBA9CBAA439}"/>
              </a:ext>
            </a:extLst>
          </p:cNvPr>
          <p:cNvSpPr/>
          <p:nvPr/>
        </p:nvSpPr>
        <p:spPr>
          <a:xfrm rot="5400000">
            <a:off x="6590829" y="1218193"/>
            <a:ext cx="1233504" cy="1063365"/>
          </a:xfrm>
          <a:prstGeom prst="triangle">
            <a:avLst/>
          </a:prstGeom>
          <a:gradFill>
            <a:gsLst>
              <a:gs pos="3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9600000" scaled="0"/>
          </a:gradFill>
          <a:ln w="25400">
            <a:gradFill>
              <a:gsLst>
                <a:gs pos="0">
                  <a:srgbClr val="33AAB9"/>
                </a:gs>
                <a:gs pos="100000">
                  <a:srgbClr val="33789B"/>
                </a:gs>
              </a:gsLst>
              <a:lin ang="8100000" scaled="0"/>
            </a:gradFill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iṩľïḋè">
            <a:extLst>
              <a:ext uri="{FF2B5EF4-FFF2-40B4-BE49-F238E27FC236}">
                <a16:creationId xmlns:a16="http://schemas.microsoft.com/office/drawing/2014/main" id="{7D87BB15-DA6E-44A2-8ED3-D0AB702615F3}"/>
              </a:ext>
            </a:extLst>
          </p:cNvPr>
          <p:cNvSpPr txBox="1"/>
          <p:nvPr/>
        </p:nvSpPr>
        <p:spPr>
          <a:xfrm>
            <a:off x="437082" y="2032395"/>
            <a:ext cx="5635622" cy="411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85750" indent="-28575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Use of the internet is essential for learning, socializing particularly for young adults.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Excessive internet use affecting sleep patterns and health.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Understanding the relationship between technology and sleep and addressing the health challenges faced by today's youth.</a:t>
            </a:r>
          </a:p>
          <a:p>
            <a:pPr marL="742950" lvl="1" indent="-28575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Time spent on internet &amp; Sleep hours.</a:t>
            </a:r>
          </a:p>
          <a:p>
            <a:pPr marL="742950" lvl="1" indent="-28575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Time spent on internet &amp; Time take to fall sleep.</a:t>
            </a:r>
          </a:p>
          <a:p>
            <a:pPr marL="742950" lvl="1" indent="-28575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Staying up to use internet &amp; Hours of sleep.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zh-CN" altLang="en-US" sz="16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8" name="íś1íďe">
            <a:extLst>
              <a:ext uri="{FF2B5EF4-FFF2-40B4-BE49-F238E27FC236}">
                <a16:creationId xmlns:a16="http://schemas.microsoft.com/office/drawing/2014/main" id="{1229CFCC-B90D-4FCC-BE82-B1D55B40BE10}"/>
              </a:ext>
            </a:extLst>
          </p:cNvPr>
          <p:cNvCxnSpPr/>
          <p:nvPr/>
        </p:nvCxnSpPr>
        <p:spPr>
          <a:xfrm>
            <a:off x="970844" y="1925200"/>
            <a:ext cx="1207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îSļîḑe">
            <a:extLst>
              <a:ext uri="{FF2B5EF4-FFF2-40B4-BE49-F238E27FC236}">
                <a16:creationId xmlns:a16="http://schemas.microsoft.com/office/drawing/2014/main" id="{EA2CA048-C0F8-4C97-986B-69A0C51F7997}"/>
              </a:ext>
            </a:extLst>
          </p:cNvPr>
          <p:cNvSpPr txBox="1"/>
          <p:nvPr/>
        </p:nvSpPr>
        <p:spPr>
          <a:xfrm>
            <a:off x="9523128" y="4200444"/>
            <a:ext cx="1675176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Analyzing technology and sleep  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E28A3BC-0F16-4D67-B2DE-6F9DA49C831F}"/>
              </a:ext>
            </a:extLst>
          </p:cNvPr>
          <p:cNvGrpSpPr/>
          <p:nvPr/>
        </p:nvGrpSpPr>
        <p:grpSpPr>
          <a:xfrm>
            <a:off x="437082" y="385383"/>
            <a:ext cx="837052" cy="766862"/>
            <a:chOff x="338606" y="342966"/>
            <a:chExt cx="837052" cy="766862"/>
          </a:xfrm>
        </p:grpSpPr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1308FC20-1DB0-4C01-87E5-BB1E03F2C6EA}"/>
                </a:ext>
              </a:extLst>
            </p:cNvPr>
            <p:cNvSpPr/>
            <p:nvPr/>
          </p:nvSpPr>
          <p:spPr>
            <a:xfrm rot="5400000">
              <a:off x="388216" y="380563"/>
              <a:ext cx="766862" cy="691668"/>
            </a:xfrm>
            <a:prstGeom prst="hexagon">
              <a:avLst/>
            </a:prstGeom>
            <a:gradFill>
              <a:gsLst>
                <a:gs pos="0">
                  <a:schemeClr val="bg1"/>
                </a:gs>
                <a:gs pos="100000">
                  <a:srgbClr val="F9F9F9"/>
                </a:gs>
              </a:gsLst>
              <a:lin ang="5400000" scaled="1"/>
            </a:gradFill>
            <a:ln>
              <a:gradFill>
                <a:gsLst>
                  <a:gs pos="0">
                    <a:srgbClr val="33AAB9"/>
                  </a:gs>
                  <a:gs pos="100000">
                    <a:srgbClr val="33789B"/>
                  </a:gs>
                </a:gsLst>
                <a:lin ang="0" scaled="0"/>
              </a:gradFill>
            </a:ln>
            <a:effectLst>
              <a:outerShdw blurRad="1016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3715799-1841-4E60-8633-CBB06510EE76}"/>
                </a:ext>
              </a:extLst>
            </p:cNvPr>
            <p:cNvSpPr txBox="1"/>
            <p:nvPr/>
          </p:nvSpPr>
          <p:spPr>
            <a:xfrm>
              <a:off x="338606" y="465268"/>
              <a:ext cx="8370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gradFill>
                    <a:gsLst>
                      <a:gs pos="17000">
                        <a:srgbClr val="33AAB9"/>
                      </a:gs>
                      <a:gs pos="100000">
                        <a:srgbClr val="33789B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01</a:t>
              </a:r>
              <a:endParaRPr lang="zh-CN" altLang="en-US" sz="2800" dirty="0">
                <a:gradFill>
                  <a:gsLst>
                    <a:gs pos="17000">
                      <a:srgbClr val="33AAB9"/>
                    </a:gs>
                    <a:gs pos="100000">
                      <a:srgbClr val="33789B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" name="矩形 55">
            <a:extLst>
              <a:ext uri="{FF2B5EF4-FFF2-40B4-BE49-F238E27FC236}">
                <a16:creationId xmlns:a16="http://schemas.microsoft.com/office/drawing/2014/main" id="{1074EEA4-581D-65E7-1BB0-244690B02614}"/>
              </a:ext>
            </a:extLst>
          </p:cNvPr>
          <p:cNvSpPr/>
          <p:nvPr/>
        </p:nvSpPr>
        <p:spPr>
          <a:xfrm>
            <a:off x="1414103" y="502825"/>
            <a:ext cx="2313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 rotWithShape="0">
                    <a:prstClr val="black">
                      <a:alpha val="25000"/>
                    </a:prstClr>
                  </a:outerShdw>
                </a:effectLst>
                <a:cs typeface="+mn-ea"/>
                <a:sym typeface="+mn-lt"/>
              </a:rPr>
              <a:t>Introduction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25400" dir="2700000" algn="tl" rotWithShape="0">
                  <a:prstClr val="black">
                    <a:alpha val="25000"/>
                  </a:prstClr>
                </a:outerShdw>
              </a:effectLst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337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  <p:bldP spid="12" grpId="0" animBg="1"/>
      <p:bldP spid="14" grpId="0" animBg="1"/>
      <p:bldP spid="15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109">
            <a:extLst>
              <a:ext uri="{FF2B5EF4-FFF2-40B4-BE49-F238E27FC236}">
                <a16:creationId xmlns:a16="http://schemas.microsoft.com/office/drawing/2014/main" id="{30E35C6C-6B48-406D-AA4A-D045D2E8DDB3}"/>
              </a:ext>
            </a:extLst>
          </p:cNvPr>
          <p:cNvCxnSpPr/>
          <p:nvPr/>
        </p:nvCxnSpPr>
        <p:spPr>
          <a:xfrm rot="5400000" flipH="1" flipV="1">
            <a:off x="3713309" y="3801417"/>
            <a:ext cx="423849" cy="420276"/>
          </a:xfrm>
          <a:prstGeom prst="line">
            <a:avLst/>
          </a:prstGeom>
          <a:noFill/>
          <a:ln w="6350" cap="rnd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oval"/>
            <a:tailEnd type="oval"/>
          </a:ln>
          <a:effectLst/>
        </p:spPr>
      </p:cxnSp>
      <p:cxnSp>
        <p:nvCxnSpPr>
          <p:cNvPr id="58" name="Straight Connector 111">
            <a:extLst>
              <a:ext uri="{FF2B5EF4-FFF2-40B4-BE49-F238E27FC236}">
                <a16:creationId xmlns:a16="http://schemas.microsoft.com/office/drawing/2014/main" id="{A860B0F7-EFFF-4F01-AB53-6A9EDFD55FA0}"/>
              </a:ext>
            </a:extLst>
          </p:cNvPr>
          <p:cNvCxnSpPr/>
          <p:nvPr/>
        </p:nvCxnSpPr>
        <p:spPr>
          <a:xfrm rot="5400000" flipH="1" flipV="1">
            <a:off x="6676091" y="3801417"/>
            <a:ext cx="423849" cy="420276"/>
          </a:xfrm>
          <a:prstGeom prst="line">
            <a:avLst/>
          </a:prstGeom>
          <a:noFill/>
          <a:ln w="6350" cap="rnd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oval"/>
            <a:tailEnd type="oval"/>
          </a:ln>
          <a:effectLst/>
        </p:spPr>
      </p:cxnSp>
      <p:cxnSp>
        <p:nvCxnSpPr>
          <p:cNvPr id="60" name="Straight Connector 113">
            <a:extLst>
              <a:ext uri="{FF2B5EF4-FFF2-40B4-BE49-F238E27FC236}">
                <a16:creationId xmlns:a16="http://schemas.microsoft.com/office/drawing/2014/main" id="{66032435-B6A4-49FA-A8AD-D1F9538B5DA6}"/>
              </a:ext>
            </a:extLst>
          </p:cNvPr>
          <p:cNvCxnSpPr/>
          <p:nvPr/>
        </p:nvCxnSpPr>
        <p:spPr>
          <a:xfrm rot="16200000" flipH="1">
            <a:off x="8431988" y="3801419"/>
            <a:ext cx="423849" cy="420276"/>
          </a:xfrm>
          <a:prstGeom prst="line">
            <a:avLst/>
          </a:prstGeom>
          <a:noFill/>
          <a:ln w="6350" cap="rnd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oval"/>
            <a:tailEnd type="oval"/>
          </a:ln>
          <a:effectLst/>
        </p:spPr>
      </p:cxnSp>
      <p:cxnSp>
        <p:nvCxnSpPr>
          <p:cNvPr id="61" name="Straight Connector 114">
            <a:extLst>
              <a:ext uri="{FF2B5EF4-FFF2-40B4-BE49-F238E27FC236}">
                <a16:creationId xmlns:a16="http://schemas.microsoft.com/office/drawing/2014/main" id="{AD9CEE89-CDF8-4AFD-A726-24A6A25D68B0}"/>
              </a:ext>
            </a:extLst>
          </p:cNvPr>
          <p:cNvCxnSpPr/>
          <p:nvPr/>
        </p:nvCxnSpPr>
        <p:spPr>
          <a:xfrm rot="16200000" flipH="1">
            <a:off x="5092992" y="3801419"/>
            <a:ext cx="423849" cy="420276"/>
          </a:xfrm>
          <a:prstGeom prst="line">
            <a:avLst/>
          </a:prstGeom>
          <a:noFill/>
          <a:ln w="6350" cap="rnd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oval"/>
            <a:tailEnd type="oval"/>
          </a:ln>
          <a:effectLst/>
        </p:spPr>
      </p:cxn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51E3CB6-EDDA-4829-A5B9-184A7DACDCDB}"/>
              </a:ext>
            </a:extLst>
          </p:cNvPr>
          <p:cNvGrpSpPr/>
          <p:nvPr/>
        </p:nvGrpSpPr>
        <p:grpSpPr>
          <a:xfrm>
            <a:off x="2961580" y="4193028"/>
            <a:ext cx="710408" cy="710408"/>
            <a:chOff x="1521484" y="-2182172"/>
            <a:chExt cx="1629933" cy="1629933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EB63CE1E-3BC6-430E-94B2-8B20AEF4C4A3}"/>
                </a:ext>
              </a:extLst>
            </p:cNvPr>
            <p:cNvSpPr/>
            <p:nvPr/>
          </p:nvSpPr>
          <p:spPr>
            <a:xfrm>
              <a:off x="1521484" y="-2182172"/>
              <a:ext cx="1629933" cy="1629933"/>
            </a:xfrm>
            <a:prstGeom prst="ellipse">
              <a:avLst/>
            </a:prstGeom>
            <a:gradFill>
              <a:gsLst>
                <a:gs pos="3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9600000" scaled="0"/>
            </a:gradFill>
            <a:ln w="25400">
              <a:gradFill>
                <a:gsLst>
                  <a:gs pos="0">
                    <a:srgbClr val="33AAB9"/>
                  </a:gs>
                  <a:gs pos="100000">
                    <a:srgbClr val="33789B"/>
                  </a:gs>
                </a:gsLst>
                <a:lin ang="8100000" scaled="0"/>
              </a:gradFill>
            </a:ln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6E0A9DAB-7ED7-4DFC-9FE7-0DAB75AFFDDD}"/>
                </a:ext>
              </a:extLst>
            </p:cNvPr>
            <p:cNvSpPr txBox="1"/>
            <p:nvPr/>
          </p:nvSpPr>
          <p:spPr>
            <a:xfrm>
              <a:off x="1705329" y="-1967434"/>
              <a:ext cx="1262245" cy="1200456"/>
            </a:xfrm>
            <a:prstGeom prst="rect">
              <a:avLst/>
            </a:prstGeom>
            <a:noFill/>
            <a:ln w="25400"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>
                <a:defRPr sz="4400">
                  <a:solidFill>
                    <a:schemeClr val="tx1">
                      <a:lumMod val="65000"/>
                      <a:lumOff val="35000"/>
                    </a:schemeClr>
                  </a:solidFill>
                  <a:ea typeface="思源黑体" panose="020B0500000000000000" pitchFamily="34" charset="-122"/>
                </a:defRPr>
              </a:lvl1pPr>
            </a:lstStyle>
            <a:p>
              <a:pPr algn="ctr"/>
              <a:r>
                <a:rPr lang="en-US" altLang="zh-CN" sz="2400" dirty="0">
                  <a:ea typeface="+mn-ea"/>
                  <a:cs typeface="+mn-ea"/>
                  <a:sym typeface="+mn-lt"/>
                </a:rPr>
                <a:t>01</a:t>
              </a:r>
              <a:endParaRPr lang="zh-CN" altLang="en-US" sz="2400" dirty="0"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9ECCCB40-26E5-40CA-8311-B0114F571C4D}"/>
              </a:ext>
            </a:extLst>
          </p:cNvPr>
          <p:cNvSpPr txBox="1">
            <a:spLocks/>
          </p:cNvSpPr>
          <p:nvPr/>
        </p:nvSpPr>
        <p:spPr>
          <a:xfrm>
            <a:off x="2126054" y="5248493"/>
            <a:ext cx="2360839" cy="270459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05873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Time spent on internet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7013ED3B-8DAA-4CFA-8BCD-6D46DDF2D610}"/>
              </a:ext>
            </a:extLst>
          </p:cNvPr>
          <p:cNvSpPr txBox="1">
            <a:spLocks/>
          </p:cNvSpPr>
          <p:nvPr/>
        </p:nvSpPr>
        <p:spPr>
          <a:xfrm>
            <a:off x="2297320" y="5512860"/>
            <a:ext cx="2018299" cy="80650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Continuous usage of the internet especially after midnight affect the brain and leading to more difficult to relax before bed.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7AC1CC7-20D9-4BEB-AC21-62F82AD22357}"/>
              </a:ext>
            </a:extLst>
          </p:cNvPr>
          <p:cNvSpPr txBox="1">
            <a:spLocks/>
          </p:cNvSpPr>
          <p:nvPr/>
        </p:nvSpPr>
        <p:spPr>
          <a:xfrm>
            <a:off x="3392171" y="1768401"/>
            <a:ext cx="2530244" cy="270459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05873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Time taken to fall asleep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Text Placeholder 3">
            <a:extLst>
              <a:ext uri="{FF2B5EF4-FFF2-40B4-BE49-F238E27FC236}">
                <a16:creationId xmlns:a16="http://schemas.microsoft.com/office/drawing/2014/main" id="{8E9D850F-A92C-4A24-985A-52CBED7C4E57}"/>
              </a:ext>
            </a:extLst>
          </p:cNvPr>
          <p:cNvSpPr txBox="1">
            <a:spLocks/>
          </p:cNvSpPr>
          <p:nvPr/>
        </p:nvSpPr>
        <p:spPr>
          <a:xfrm>
            <a:off x="3648139" y="2136642"/>
            <a:ext cx="2018299" cy="59875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Melatonin, the hormone that controls sleep-wake cycles, blue light affect this cycle.</a:t>
            </a:r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69E65297-4BC9-49CD-954E-799EC8D9860A}"/>
              </a:ext>
            </a:extLst>
          </p:cNvPr>
          <p:cNvSpPr txBox="1">
            <a:spLocks/>
          </p:cNvSpPr>
          <p:nvPr/>
        </p:nvSpPr>
        <p:spPr>
          <a:xfrm>
            <a:off x="5040388" y="5242925"/>
            <a:ext cx="2097241" cy="270459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05873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Average sleep hours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6D7394B5-2B0C-4CF6-B392-E601B1EE9E0B}"/>
              </a:ext>
            </a:extLst>
          </p:cNvPr>
          <p:cNvSpPr txBox="1">
            <a:spLocks/>
          </p:cNvSpPr>
          <p:nvPr/>
        </p:nvSpPr>
        <p:spPr>
          <a:xfrm>
            <a:off x="5079855" y="5611166"/>
            <a:ext cx="2018299" cy="59875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Affects cognitive functioning, emotional regulation, and overall physical sleep deficits</a:t>
            </a:r>
          </a:p>
        </p:txBody>
      </p:sp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81EF77A6-725C-4179-A1BC-4B82254A17A5}"/>
              </a:ext>
            </a:extLst>
          </p:cNvPr>
          <p:cNvSpPr txBox="1">
            <a:spLocks/>
          </p:cNvSpPr>
          <p:nvPr/>
        </p:nvSpPr>
        <p:spPr>
          <a:xfrm>
            <a:off x="6457460" y="1764576"/>
            <a:ext cx="2679644" cy="270459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05873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Staying up to use internet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FAB1DBE4-7603-4E17-B8D3-C7556B34CB43}"/>
              </a:ext>
            </a:extLst>
          </p:cNvPr>
          <p:cNvSpPr txBox="1">
            <a:spLocks/>
          </p:cNvSpPr>
          <p:nvPr/>
        </p:nvSpPr>
        <p:spPr>
          <a:xfrm>
            <a:off x="6788127" y="2132817"/>
            <a:ext cx="2018299" cy="59875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Disrupt natural sleeping and poor sleep. Irregular sleep affect daytime functioning.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FCCB94E7-210C-42EF-A922-9E55A7168B4B}"/>
              </a:ext>
            </a:extLst>
          </p:cNvPr>
          <p:cNvSpPr txBox="1">
            <a:spLocks/>
          </p:cNvSpPr>
          <p:nvPr/>
        </p:nvSpPr>
        <p:spPr>
          <a:xfrm>
            <a:off x="8529256" y="5254257"/>
            <a:ext cx="1708225" cy="270459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05873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Negative feeling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DA33BB7E-5A03-4595-ABA8-0CA13396160D}"/>
              </a:ext>
            </a:extLst>
          </p:cNvPr>
          <p:cNvSpPr txBox="1">
            <a:spLocks/>
          </p:cNvSpPr>
          <p:nvPr/>
        </p:nvSpPr>
        <p:spPr>
          <a:xfrm>
            <a:off x="8374216" y="5622498"/>
            <a:ext cx="2018299" cy="59875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This emotional distress can interfere with restlessness, rumination, and increased stress level.</a:t>
            </a: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1D4E89BB-EDB2-4738-9A0B-3C5422D0DB7A}"/>
              </a:ext>
            </a:extLst>
          </p:cNvPr>
          <p:cNvGrpSpPr/>
          <p:nvPr/>
        </p:nvGrpSpPr>
        <p:grpSpPr>
          <a:xfrm>
            <a:off x="9028161" y="4359624"/>
            <a:ext cx="710408" cy="710408"/>
            <a:chOff x="1521484" y="-2182172"/>
            <a:chExt cx="1629933" cy="1629933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FC3784B0-C11F-4F97-9A33-7B483DB5E448}"/>
                </a:ext>
              </a:extLst>
            </p:cNvPr>
            <p:cNvSpPr/>
            <p:nvPr/>
          </p:nvSpPr>
          <p:spPr>
            <a:xfrm>
              <a:off x="1521484" y="-2182172"/>
              <a:ext cx="1629933" cy="1629933"/>
            </a:xfrm>
            <a:prstGeom prst="ellipse">
              <a:avLst/>
            </a:prstGeom>
            <a:gradFill>
              <a:gsLst>
                <a:gs pos="3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9600000" scaled="0"/>
            </a:gradFill>
            <a:ln w="25400">
              <a:gradFill>
                <a:gsLst>
                  <a:gs pos="0">
                    <a:srgbClr val="33AAB9"/>
                  </a:gs>
                  <a:gs pos="100000">
                    <a:srgbClr val="33789B"/>
                  </a:gs>
                </a:gsLst>
                <a:lin ang="8100000" scaled="0"/>
              </a:gradFill>
            </a:ln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0DE1EA2-149B-4197-8845-F50BD7184DAE}"/>
                </a:ext>
              </a:extLst>
            </p:cNvPr>
            <p:cNvSpPr txBox="1"/>
            <p:nvPr/>
          </p:nvSpPr>
          <p:spPr>
            <a:xfrm>
              <a:off x="1705329" y="-1967434"/>
              <a:ext cx="1262245" cy="1200456"/>
            </a:xfrm>
            <a:prstGeom prst="rect">
              <a:avLst/>
            </a:prstGeom>
            <a:noFill/>
            <a:ln w="25400"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>
                <a:defRPr sz="4400">
                  <a:solidFill>
                    <a:schemeClr val="tx1">
                      <a:lumMod val="65000"/>
                      <a:lumOff val="35000"/>
                    </a:schemeClr>
                  </a:solidFill>
                  <a:ea typeface="思源黑体" panose="020B0500000000000000" pitchFamily="34" charset="-122"/>
                </a:defRPr>
              </a:lvl1pPr>
            </a:lstStyle>
            <a:p>
              <a:pPr algn="ctr"/>
              <a:r>
                <a:rPr lang="en-US" altLang="zh-CN" sz="2400" dirty="0">
                  <a:ea typeface="+mn-ea"/>
                  <a:cs typeface="+mn-ea"/>
                  <a:sym typeface="+mn-lt"/>
                </a:rPr>
                <a:t>05</a:t>
              </a:r>
              <a:endParaRPr lang="zh-CN" altLang="en-US" sz="2400" dirty="0"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E3D8F73C-E0EB-4BD4-8999-B26A69C5EDA4}"/>
              </a:ext>
            </a:extLst>
          </p:cNvPr>
          <p:cNvGrpSpPr/>
          <p:nvPr/>
        </p:nvGrpSpPr>
        <p:grpSpPr>
          <a:xfrm>
            <a:off x="5733800" y="4345428"/>
            <a:ext cx="710408" cy="710408"/>
            <a:chOff x="1521484" y="-2182172"/>
            <a:chExt cx="1629933" cy="1629933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8B4CD413-B064-429C-8360-8FE5847B92D2}"/>
                </a:ext>
              </a:extLst>
            </p:cNvPr>
            <p:cNvSpPr/>
            <p:nvPr/>
          </p:nvSpPr>
          <p:spPr>
            <a:xfrm>
              <a:off x="1521484" y="-2182172"/>
              <a:ext cx="1629933" cy="1629933"/>
            </a:xfrm>
            <a:prstGeom prst="ellipse">
              <a:avLst/>
            </a:prstGeom>
            <a:gradFill>
              <a:gsLst>
                <a:gs pos="3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9600000" scaled="0"/>
            </a:gradFill>
            <a:ln w="25400">
              <a:gradFill>
                <a:gsLst>
                  <a:gs pos="0">
                    <a:srgbClr val="33AAB9"/>
                  </a:gs>
                  <a:gs pos="100000">
                    <a:srgbClr val="33789B"/>
                  </a:gs>
                </a:gsLst>
                <a:lin ang="8100000" scaled="0"/>
              </a:gradFill>
            </a:ln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D2EB0802-CA78-4E60-8FA9-ACCB241DDAF4}"/>
                </a:ext>
              </a:extLst>
            </p:cNvPr>
            <p:cNvSpPr txBox="1"/>
            <p:nvPr/>
          </p:nvSpPr>
          <p:spPr>
            <a:xfrm>
              <a:off x="1705329" y="-1967434"/>
              <a:ext cx="1262245" cy="1200456"/>
            </a:xfrm>
            <a:prstGeom prst="rect">
              <a:avLst/>
            </a:prstGeom>
            <a:noFill/>
            <a:ln w="25400"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>
                <a:defRPr sz="4400">
                  <a:solidFill>
                    <a:schemeClr val="tx1">
                      <a:lumMod val="65000"/>
                      <a:lumOff val="35000"/>
                    </a:schemeClr>
                  </a:solidFill>
                  <a:ea typeface="思源黑体" panose="020B0500000000000000" pitchFamily="34" charset="-122"/>
                </a:defRPr>
              </a:lvl1pPr>
            </a:lstStyle>
            <a:p>
              <a:pPr algn="ctr"/>
              <a:r>
                <a:rPr lang="en-US" altLang="zh-CN" sz="2400" dirty="0">
                  <a:ea typeface="+mn-ea"/>
                  <a:cs typeface="+mn-ea"/>
                  <a:sym typeface="+mn-lt"/>
                </a:rPr>
                <a:t>03</a:t>
              </a:r>
              <a:endParaRPr lang="zh-CN" altLang="en-US" sz="2400" dirty="0"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9547792D-9866-4F72-85F3-5F508711B33C}"/>
              </a:ext>
            </a:extLst>
          </p:cNvPr>
          <p:cNvGrpSpPr/>
          <p:nvPr/>
        </p:nvGrpSpPr>
        <p:grpSpPr>
          <a:xfrm>
            <a:off x="7442072" y="2969433"/>
            <a:ext cx="710408" cy="710408"/>
            <a:chOff x="1521484" y="-2182172"/>
            <a:chExt cx="1629933" cy="1629933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2CA85138-1F47-4A50-89B6-7B680CCC5DD0}"/>
                </a:ext>
              </a:extLst>
            </p:cNvPr>
            <p:cNvSpPr/>
            <p:nvPr/>
          </p:nvSpPr>
          <p:spPr>
            <a:xfrm>
              <a:off x="1521484" y="-2182172"/>
              <a:ext cx="1629933" cy="1629933"/>
            </a:xfrm>
            <a:prstGeom prst="ellipse">
              <a:avLst/>
            </a:prstGeom>
            <a:gradFill>
              <a:gsLst>
                <a:gs pos="3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9600000" scaled="0"/>
            </a:gradFill>
            <a:ln w="25400">
              <a:gradFill>
                <a:gsLst>
                  <a:gs pos="0">
                    <a:srgbClr val="33AAB9"/>
                  </a:gs>
                  <a:gs pos="100000">
                    <a:srgbClr val="33789B"/>
                  </a:gs>
                </a:gsLst>
                <a:lin ang="8100000" scaled="0"/>
              </a:gradFill>
            </a:ln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161B0043-05A4-456C-B446-46FEC975A881}"/>
                </a:ext>
              </a:extLst>
            </p:cNvPr>
            <p:cNvSpPr txBox="1"/>
            <p:nvPr/>
          </p:nvSpPr>
          <p:spPr>
            <a:xfrm>
              <a:off x="1705329" y="-1967434"/>
              <a:ext cx="1262245" cy="1200456"/>
            </a:xfrm>
            <a:prstGeom prst="rect">
              <a:avLst/>
            </a:prstGeom>
            <a:noFill/>
            <a:ln w="25400"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>
                <a:defRPr sz="4400">
                  <a:solidFill>
                    <a:schemeClr val="tx1">
                      <a:lumMod val="65000"/>
                      <a:lumOff val="35000"/>
                    </a:schemeClr>
                  </a:solidFill>
                  <a:ea typeface="思源黑体" panose="020B0500000000000000" pitchFamily="34" charset="-122"/>
                </a:defRPr>
              </a:lvl1pPr>
            </a:lstStyle>
            <a:p>
              <a:pPr algn="ctr"/>
              <a:r>
                <a:rPr lang="en-US" altLang="zh-CN" sz="2400" dirty="0">
                  <a:ea typeface="+mn-ea"/>
                  <a:cs typeface="+mn-ea"/>
                  <a:sym typeface="+mn-lt"/>
                </a:rPr>
                <a:t>04</a:t>
              </a:r>
              <a:endParaRPr lang="zh-CN" altLang="en-US" sz="2400" dirty="0"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E03D9EF0-BCCF-442C-BF8A-F9B890E2C19B}"/>
              </a:ext>
            </a:extLst>
          </p:cNvPr>
          <p:cNvGrpSpPr/>
          <p:nvPr/>
        </p:nvGrpSpPr>
        <p:grpSpPr>
          <a:xfrm>
            <a:off x="4302084" y="2965549"/>
            <a:ext cx="710408" cy="710408"/>
            <a:chOff x="1521484" y="-2182172"/>
            <a:chExt cx="1629933" cy="162993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925A4979-CB45-4621-AE36-273D95DA510F}"/>
                </a:ext>
              </a:extLst>
            </p:cNvPr>
            <p:cNvSpPr/>
            <p:nvPr/>
          </p:nvSpPr>
          <p:spPr>
            <a:xfrm>
              <a:off x="1521484" y="-2182172"/>
              <a:ext cx="1629933" cy="1629933"/>
            </a:xfrm>
            <a:prstGeom prst="ellipse">
              <a:avLst/>
            </a:prstGeom>
            <a:gradFill>
              <a:gsLst>
                <a:gs pos="3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9600000" scaled="0"/>
            </a:gradFill>
            <a:ln w="25400">
              <a:gradFill>
                <a:gsLst>
                  <a:gs pos="0">
                    <a:srgbClr val="33AAB9"/>
                  </a:gs>
                  <a:gs pos="100000">
                    <a:srgbClr val="33789B"/>
                  </a:gs>
                </a:gsLst>
                <a:lin ang="8100000" scaled="0"/>
              </a:gradFill>
            </a:ln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48A9DC26-1FDC-4F63-A480-7364E1EC7E22}"/>
                </a:ext>
              </a:extLst>
            </p:cNvPr>
            <p:cNvSpPr txBox="1"/>
            <p:nvPr/>
          </p:nvSpPr>
          <p:spPr>
            <a:xfrm>
              <a:off x="1705329" y="-1967434"/>
              <a:ext cx="1262245" cy="1200456"/>
            </a:xfrm>
            <a:prstGeom prst="rect">
              <a:avLst/>
            </a:prstGeom>
            <a:noFill/>
            <a:ln w="25400"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>
                <a:defRPr sz="4400">
                  <a:solidFill>
                    <a:schemeClr val="tx1">
                      <a:lumMod val="65000"/>
                      <a:lumOff val="35000"/>
                    </a:schemeClr>
                  </a:solidFill>
                  <a:ea typeface="思源黑体" panose="020B0500000000000000" pitchFamily="34" charset="-122"/>
                </a:defRPr>
              </a:lvl1pPr>
            </a:lstStyle>
            <a:p>
              <a:pPr algn="ctr"/>
              <a:r>
                <a:rPr lang="en-US" altLang="zh-CN" sz="2400" dirty="0">
                  <a:ea typeface="+mn-ea"/>
                  <a:cs typeface="+mn-ea"/>
                  <a:sym typeface="+mn-lt"/>
                </a:rPr>
                <a:t>02</a:t>
              </a:r>
              <a:endParaRPr lang="zh-CN" altLang="en-US" sz="2400" dirty="0"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D4022465-708F-45DC-B1F4-6BF89296637D}"/>
              </a:ext>
            </a:extLst>
          </p:cNvPr>
          <p:cNvGrpSpPr/>
          <p:nvPr/>
        </p:nvGrpSpPr>
        <p:grpSpPr>
          <a:xfrm>
            <a:off x="437082" y="385383"/>
            <a:ext cx="5771494" cy="766862"/>
            <a:chOff x="380810" y="385170"/>
            <a:chExt cx="5771494" cy="766862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6C4F0687-4D23-425E-A668-A282DE506157}"/>
                </a:ext>
              </a:extLst>
            </p:cNvPr>
            <p:cNvSpPr/>
            <p:nvPr/>
          </p:nvSpPr>
          <p:spPr>
            <a:xfrm>
              <a:off x="1404722" y="416647"/>
              <a:ext cx="47475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25400" dist="25400" dir="2700000" algn="tl" rotWithShape="0">
                      <a:prstClr val="black">
                        <a:alpha val="25000"/>
                      </a:prstClr>
                    </a:outerShdw>
                  </a:effectLst>
                  <a:cs typeface="+mn-ea"/>
                  <a:sym typeface="+mn-lt"/>
                </a:rPr>
                <a:t>Key factors &amp; Their Impact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 rotWithShape="0">
                    <a:prstClr val="black">
                      <a:alpha val="25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DD3FF3BA-8661-4DDA-8D60-409456841C46}"/>
                </a:ext>
              </a:extLst>
            </p:cNvPr>
            <p:cNvGrpSpPr/>
            <p:nvPr/>
          </p:nvGrpSpPr>
          <p:grpSpPr>
            <a:xfrm>
              <a:off x="380810" y="385170"/>
              <a:ext cx="837052" cy="766862"/>
              <a:chOff x="338606" y="342966"/>
              <a:chExt cx="837052" cy="766862"/>
            </a:xfrm>
          </p:grpSpPr>
          <p:sp>
            <p:nvSpPr>
              <p:cNvPr id="97" name="六边形 96">
                <a:extLst>
                  <a:ext uri="{FF2B5EF4-FFF2-40B4-BE49-F238E27FC236}">
                    <a16:creationId xmlns:a16="http://schemas.microsoft.com/office/drawing/2014/main" id="{8283C596-4974-4456-B784-5BD8D70A0F6F}"/>
                  </a:ext>
                </a:extLst>
              </p:cNvPr>
              <p:cNvSpPr/>
              <p:nvPr/>
            </p:nvSpPr>
            <p:spPr>
              <a:xfrm rot="5400000">
                <a:off x="388216" y="380563"/>
                <a:ext cx="766862" cy="691668"/>
              </a:xfrm>
              <a:prstGeom prst="hexagon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F9F9F9"/>
                  </a:gs>
                </a:gsLst>
                <a:lin ang="5400000" scaled="1"/>
              </a:gradFill>
              <a:ln>
                <a:gradFill>
                  <a:gsLst>
                    <a:gs pos="0">
                      <a:srgbClr val="33AAB9"/>
                    </a:gs>
                    <a:gs pos="100000">
                      <a:srgbClr val="33789B"/>
                    </a:gs>
                  </a:gsLst>
                  <a:lin ang="0" scaled="0"/>
                </a:gradFill>
              </a:ln>
              <a:effectLst>
                <a:outerShdw blurRad="101600" dist="381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472DA401-DE35-44B6-AD7C-45CD24D35A02}"/>
                  </a:ext>
                </a:extLst>
              </p:cNvPr>
              <p:cNvSpPr txBox="1"/>
              <p:nvPr/>
            </p:nvSpPr>
            <p:spPr>
              <a:xfrm>
                <a:off x="338606" y="465268"/>
                <a:ext cx="8370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17000">
                          <a:srgbClr val="33AAB9"/>
                        </a:gs>
                        <a:gs pos="100000">
                          <a:srgbClr val="33789B"/>
                        </a:gs>
                      </a:gsLst>
                      <a:lin ang="5400000" scaled="1"/>
                    </a:gra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cs typeface="+mn-ea"/>
                    <a:sym typeface="+mn-lt"/>
                  </a:rPr>
                  <a:t>02</a:t>
                </a:r>
                <a:endParaRPr lang="zh-CN" altLang="en-US" sz="2800" dirty="0">
                  <a:gradFill>
                    <a:gsLst>
                      <a:gs pos="17000">
                        <a:srgbClr val="33AAB9"/>
                      </a:gs>
                      <a:gs pos="100000">
                        <a:srgbClr val="33789B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050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-4.44444E-6 L -0.4379 0.89213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01" y="4460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75E-6 -3.7037E-6 L -0.25 -3.7037E-6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-1.48148E-6 L 0.25 -1.48148E-6 " pathEditMode="relative" rAng="0" ptsTypes="AA">
                                      <p:cBhvr>
                                        <p:cTn id="19" dur="1250" spd="-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decel="10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1.25E-6 3.7037E-6 L -0.25 3.7037E-6 " pathEditMode="relative" rAng="0" ptsTypes="AA">
                                      <p:cBhvr>
                                        <p:cTn id="27" dur="125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04167E-6 -2.59259E-6 L 0.25 -2.59259E-6 " pathEditMode="relative" rAng="0" ptsTypes="AA">
                                      <p:cBhvr>
                                        <p:cTn id="32" dur="125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decel="10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1.04167E-6 7.40741E-7 L -0.25 7.40741E-7 " pathEditMode="relative" rAng="0" ptsTypes="AA">
                                      <p:cBhvr>
                                        <p:cTn id="40" dur="125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decel="10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1.04167E-6 4.44444E-6 L 0.25 4.44444E-6 " pathEditMode="relative" rAng="0" ptsTypes="AA">
                                      <p:cBhvr>
                                        <p:cTn id="45" dur="125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5" presetClass="path" presetSubtype="0" decel="10000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-3.33333E-6 -3.33333E-6 L -0.25 -3.33333E-6 " pathEditMode="relative" rAng="0" ptsTypes="AA">
                                      <p:cBhvr>
                                        <p:cTn id="53" dur="125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3" presetClass="path" presetSubtype="0" decel="10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3.125E-6 3.7037E-7 L 0.25 3.7037E-7 " pathEditMode="relative" rAng="0" ptsTypes="AA">
                                      <p:cBhvr>
                                        <p:cTn id="58" dur="125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5" presetClass="path" presetSubtype="0" decel="100000" fill="hold" grpId="1" nodeType="withEffect">
                                  <p:stCondLst>
                                    <p:cond delay="4750"/>
                                  </p:stCondLst>
                                  <p:childTnLst>
                                    <p:animMotion origin="layout" path="M -1.45833E-6 3.7037E-7 L -0.25 3.7037E-7 " pathEditMode="relative" rAng="0" ptsTypes="AA">
                                      <p:cBhvr>
                                        <p:cTn id="66" dur="125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3" presetClass="path" presetSubtype="0" decel="10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1.25E-6 4.07407E-6 L 0.25 4.07407E-6 " pathEditMode="relative" rAng="0" ptsTypes="AA">
                                      <p:cBhvr>
                                        <p:cTn id="71" dur="125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5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5833E-6 1.11022E-16 L -0.43789 0.89213 " pathEditMode="relative" rAng="0" ptsTypes="AA">
                                      <p:cBhvr>
                                        <p:cTn id="76" dur="1250" spd="-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01" y="4460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5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04167E-6 3.33333E-6 L -0.43789 0.89213 " pathEditMode="relative" rAng="0" ptsTypes="AA">
                                      <p:cBhvr>
                                        <p:cTn id="81" dur="1250" spd="-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01" y="44606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5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125E-6 -2.22222E-6 L -0.43789 0.89213 " pathEditMode="relative" rAng="0" ptsTypes="AA">
                                      <p:cBhvr>
                                        <p:cTn id="86" dur="1250" spd="-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01" y="44606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5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7.40741E-7 L -0.43789 0.89213 " pathEditMode="relative" rAng="0" ptsTypes="AA">
                                      <p:cBhvr>
                                        <p:cTn id="91" dur="1250" spd="-100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01" y="4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74" grpId="0"/>
      <p:bldP spid="74" grpId="1"/>
      <p:bldP spid="75" grpId="0"/>
      <p:bldP spid="75" grpId="1"/>
      <p:bldP spid="76" grpId="0"/>
      <p:bldP spid="7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ṣľíḍè">
            <a:extLst>
              <a:ext uri="{FF2B5EF4-FFF2-40B4-BE49-F238E27FC236}">
                <a16:creationId xmlns:a16="http://schemas.microsoft.com/office/drawing/2014/main" id="{66B7B8BB-E53C-4584-83D5-2E21F56E9897}"/>
              </a:ext>
            </a:extLst>
          </p:cNvPr>
          <p:cNvSpPr/>
          <p:nvPr/>
        </p:nvSpPr>
        <p:spPr bwMode="auto">
          <a:xfrm>
            <a:off x="8293100" y="1143496"/>
            <a:ext cx="3696949" cy="5714504"/>
          </a:xfrm>
          <a:custGeom>
            <a:avLst/>
            <a:gdLst>
              <a:gd name="T0" fmla="*/ 179 w 1208"/>
              <a:gd name="T1" fmla="*/ 1688 h 1871"/>
              <a:gd name="T2" fmla="*/ 202 w 1208"/>
              <a:gd name="T3" fmla="*/ 1722 h 1871"/>
              <a:gd name="T4" fmla="*/ 213 w 1208"/>
              <a:gd name="T5" fmla="*/ 1871 h 1871"/>
              <a:gd name="T6" fmla="*/ 1031 w 1208"/>
              <a:gd name="T7" fmla="*/ 1871 h 1871"/>
              <a:gd name="T8" fmla="*/ 1055 w 1208"/>
              <a:gd name="T9" fmla="*/ 1729 h 1871"/>
              <a:gd name="T10" fmla="*/ 1100 w 1208"/>
              <a:gd name="T11" fmla="*/ 1530 h 1871"/>
              <a:gd name="T12" fmla="*/ 1167 w 1208"/>
              <a:gd name="T13" fmla="*/ 1351 h 1871"/>
              <a:gd name="T14" fmla="*/ 1196 w 1208"/>
              <a:gd name="T15" fmla="*/ 1037 h 1871"/>
              <a:gd name="T16" fmla="*/ 1100 w 1208"/>
              <a:gd name="T17" fmla="*/ 823 h 1871"/>
              <a:gd name="T18" fmla="*/ 945 w 1208"/>
              <a:gd name="T19" fmla="*/ 690 h 1871"/>
              <a:gd name="T20" fmla="*/ 925 w 1208"/>
              <a:gd name="T21" fmla="*/ 639 h 1871"/>
              <a:gd name="T22" fmla="*/ 890 w 1208"/>
              <a:gd name="T23" fmla="*/ 576 h 1871"/>
              <a:gd name="T24" fmla="*/ 949 w 1208"/>
              <a:gd name="T25" fmla="*/ 452 h 1871"/>
              <a:gd name="T26" fmla="*/ 925 w 1208"/>
              <a:gd name="T27" fmla="*/ 121 h 1871"/>
              <a:gd name="T28" fmla="*/ 810 w 1208"/>
              <a:gd name="T29" fmla="*/ 28 h 1871"/>
              <a:gd name="T30" fmla="*/ 796 w 1208"/>
              <a:gd name="T31" fmla="*/ 24 h 1871"/>
              <a:gd name="T32" fmla="*/ 733 w 1208"/>
              <a:gd name="T33" fmla="*/ 8 h 1871"/>
              <a:gd name="T34" fmla="*/ 508 w 1208"/>
              <a:gd name="T35" fmla="*/ 56 h 1871"/>
              <a:gd name="T36" fmla="*/ 386 w 1208"/>
              <a:gd name="T37" fmla="*/ 160 h 1871"/>
              <a:gd name="T38" fmla="*/ 402 w 1208"/>
              <a:gd name="T39" fmla="*/ 190 h 1871"/>
              <a:gd name="T40" fmla="*/ 396 w 1208"/>
              <a:gd name="T41" fmla="*/ 263 h 1871"/>
              <a:gd name="T42" fmla="*/ 410 w 1208"/>
              <a:gd name="T43" fmla="*/ 426 h 1871"/>
              <a:gd name="T44" fmla="*/ 386 w 1208"/>
              <a:gd name="T45" fmla="*/ 527 h 1871"/>
              <a:gd name="T46" fmla="*/ 418 w 1208"/>
              <a:gd name="T47" fmla="*/ 588 h 1871"/>
              <a:gd name="T48" fmla="*/ 226 w 1208"/>
              <a:gd name="T49" fmla="*/ 673 h 1871"/>
              <a:gd name="T50" fmla="*/ 153 w 1208"/>
              <a:gd name="T51" fmla="*/ 963 h 1871"/>
              <a:gd name="T52" fmla="*/ 120 w 1208"/>
              <a:gd name="T53" fmla="*/ 1022 h 1871"/>
              <a:gd name="T54" fmla="*/ 106 w 1208"/>
              <a:gd name="T55" fmla="*/ 1057 h 1871"/>
              <a:gd name="T56" fmla="*/ 6 w 1208"/>
              <a:gd name="T57" fmla="*/ 1371 h 1871"/>
              <a:gd name="T58" fmla="*/ 175 w 1208"/>
              <a:gd name="T59" fmla="*/ 1664 h 1871"/>
              <a:gd name="T60" fmla="*/ 326 w 1208"/>
              <a:gd name="T61" fmla="*/ 888 h 1871"/>
              <a:gd name="T62" fmla="*/ 373 w 1208"/>
              <a:gd name="T63" fmla="*/ 811 h 1871"/>
              <a:gd name="T64" fmla="*/ 441 w 1208"/>
              <a:gd name="T65" fmla="*/ 773 h 1871"/>
              <a:gd name="T66" fmla="*/ 484 w 1208"/>
              <a:gd name="T67" fmla="*/ 746 h 1871"/>
              <a:gd name="T68" fmla="*/ 526 w 1208"/>
              <a:gd name="T69" fmla="*/ 718 h 1871"/>
              <a:gd name="T70" fmla="*/ 569 w 1208"/>
              <a:gd name="T71" fmla="*/ 738 h 1871"/>
              <a:gd name="T72" fmla="*/ 453 w 1208"/>
              <a:gd name="T73" fmla="*/ 813 h 1871"/>
              <a:gd name="T74" fmla="*/ 341 w 1208"/>
              <a:gd name="T75" fmla="*/ 911 h 1871"/>
              <a:gd name="T76" fmla="*/ 300 w 1208"/>
              <a:gd name="T77" fmla="*/ 998 h 1871"/>
              <a:gd name="T78" fmla="*/ 261 w 1208"/>
              <a:gd name="T79" fmla="*/ 1014 h 1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08" h="1871">
                <a:moveTo>
                  <a:pt x="175" y="1664"/>
                </a:moveTo>
                <a:cubicBezTo>
                  <a:pt x="179" y="1668"/>
                  <a:pt x="181" y="1678"/>
                  <a:pt x="179" y="1688"/>
                </a:cubicBezTo>
                <a:cubicBezTo>
                  <a:pt x="177" y="1696"/>
                  <a:pt x="177" y="1704"/>
                  <a:pt x="175" y="1716"/>
                </a:cubicBezTo>
                <a:cubicBezTo>
                  <a:pt x="181" y="1716"/>
                  <a:pt x="190" y="1720"/>
                  <a:pt x="202" y="1722"/>
                </a:cubicBezTo>
                <a:cubicBezTo>
                  <a:pt x="212" y="1725"/>
                  <a:pt x="220" y="1727"/>
                  <a:pt x="226" y="1727"/>
                </a:cubicBezTo>
                <a:cubicBezTo>
                  <a:pt x="224" y="1758"/>
                  <a:pt x="220" y="1806"/>
                  <a:pt x="213" y="1871"/>
                </a:cubicBezTo>
                <a:cubicBezTo>
                  <a:pt x="1031" y="1871"/>
                  <a:pt x="1031" y="1871"/>
                  <a:pt x="1031" y="1871"/>
                </a:cubicBezTo>
                <a:cubicBezTo>
                  <a:pt x="1031" y="1871"/>
                  <a:pt x="1031" y="1871"/>
                  <a:pt x="1031" y="1871"/>
                </a:cubicBezTo>
                <a:cubicBezTo>
                  <a:pt x="1035" y="1856"/>
                  <a:pt x="1039" y="1846"/>
                  <a:pt x="1041" y="1842"/>
                </a:cubicBezTo>
                <a:cubicBezTo>
                  <a:pt x="1045" y="1818"/>
                  <a:pt x="1051" y="1781"/>
                  <a:pt x="1055" y="1729"/>
                </a:cubicBezTo>
                <a:cubicBezTo>
                  <a:pt x="1059" y="1676"/>
                  <a:pt x="1065" y="1639"/>
                  <a:pt x="1071" y="1615"/>
                </a:cubicBezTo>
                <a:cubicBezTo>
                  <a:pt x="1076" y="1593"/>
                  <a:pt x="1086" y="1564"/>
                  <a:pt x="1100" y="1530"/>
                </a:cubicBezTo>
                <a:cubicBezTo>
                  <a:pt x="1123" y="1471"/>
                  <a:pt x="1135" y="1440"/>
                  <a:pt x="1135" y="1440"/>
                </a:cubicBezTo>
                <a:cubicBezTo>
                  <a:pt x="1155" y="1382"/>
                  <a:pt x="1165" y="1351"/>
                  <a:pt x="1167" y="1351"/>
                </a:cubicBezTo>
                <a:cubicBezTo>
                  <a:pt x="1180" y="1319"/>
                  <a:pt x="1194" y="1294"/>
                  <a:pt x="1208" y="1278"/>
                </a:cubicBezTo>
                <a:cubicBezTo>
                  <a:pt x="1206" y="1164"/>
                  <a:pt x="1202" y="1083"/>
                  <a:pt x="1196" y="1037"/>
                </a:cubicBezTo>
                <a:cubicBezTo>
                  <a:pt x="1188" y="957"/>
                  <a:pt x="1167" y="899"/>
                  <a:pt x="1135" y="856"/>
                </a:cubicBezTo>
                <a:cubicBezTo>
                  <a:pt x="1129" y="848"/>
                  <a:pt x="1116" y="836"/>
                  <a:pt x="1100" y="823"/>
                </a:cubicBezTo>
                <a:cubicBezTo>
                  <a:pt x="1080" y="805"/>
                  <a:pt x="1067" y="793"/>
                  <a:pt x="1061" y="787"/>
                </a:cubicBezTo>
                <a:cubicBezTo>
                  <a:pt x="1014" y="740"/>
                  <a:pt x="976" y="708"/>
                  <a:pt x="945" y="690"/>
                </a:cubicBezTo>
                <a:cubicBezTo>
                  <a:pt x="945" y="681"/>
                  <a:pt x="939" y="665"/>
                  <a:pt x="927" y="645"/>
                </a:cubicBezTo>
                <a:cubicBezTo>
                  <a:pt x="927" y="643"/>
                  <a:pt x="925" y="641"/>
                  <a:pt x="925" y="639"/>
                </a:cubicBezTo>
                <a:cubicBezTo>
                  <a:pt x="912" y="614"/>
                  <a:pt x="904" y="594"/>
                  <a:pt x="904" y="580"/>
                </a:cubicBezTo>
                <a:cubicBezTo>
                  <a:pt x="900" y="576"/>
                  <a:pt x="896" y="576"/>
                  <a:pt x="890" y="576"/>
                </a:cubicBezTo>
                <a:cubicBezTo>
                  <a:pt x="886" y="576"/>
                  <a:pt x="880" y="574"/>
                  <a:pt x="871" y="574"/>
                </a:cubicBezTo>
                <a:cubicBezTo>
                  <a:pt x="906" y="549"/>
                  <a:pt x="931" y="509"/>
                  <a:pt x="949" y="452"/>
                </a:cubicBezTo>
                <a:cubicBezTo>
                  <a:pt x="965" y="397"/>
                  <a:pt x="971" y="340"/>
                  <a:pt x="967" y="280"/>
                </a:cubicBezTo>
                <a:cubicBezTo>
                  <a:pt x="963" y="217"/>
                  <a:pt x="949" y="162"/>
                  <a:pt x="925" y="121"/>
                </a:cubicBezTo>
                <a:cubicBezTo>
                  <a:pt x="896" y="73"/>
                  <a:pt x="859" y="44"/>
                  <a:pt x="812" y="36"/>
                </a:cubicBezTo>
                <a:cubicBezTo>
                  <a:pt x="806" y="36"/>
                  <a:pt x="806" y="32"/>
                  <a:pt x="810" y="28"/>
                </a:cubicBezTo>
                <a:cubicBezTo>
                  <a:pt x="812" y="24"/>
                  <a:pt x="812" y="22"/>
                  <a:pt x="808" y="22"/>
                </a:cubicBezTo>
                <a:cubicBezTo>
                  <a:pt x="802" y="20"/>
                  <a:pt x="798" y="20"/>
                  <a:pt x="796" y="24"/>
                </a:cubicBezTo>
                <a:cubicBezTo>
                  <a:pt x="794" y="28"/>
                  <a:pt x="792" y="32"/>
                  <a:pt x="790" y="32"/>
                </a:cubicBezTo>
                <a:cubicBezTo>
                  <a:pt x="782" y="22"/>
                  <a:pt x="763" y="14"/>
                  <a:pt x="733" y="8"/>
                </a:cubicBezTo>
                <a:cubicBezTo>
                  <a:pt x="706" y="2"/>
                  <a:pt x="680" y="0"/>
                  <a:pt x="657" y="0"/>
                </a:cubicBezTo>
                <a:cubicBezTo>
                  <a:pt x="614" y="6"/>
                  <a:pt x="565" y="24"/>
                  <a:pt x="508" y="56"/>
                </a:cubicBezTo>
                <a:cubicBezTo>
                  <a:pt x="477" y="75"/>
                  <a:pt x="437" y="99"/>
                  <a:pt x="386" y="129"/>
                </a:cubicBezTo>
                <a:cubicBezTo>
                  <a:pt x="390" y="140"/>
                  <a:pt x="388" y="150"/>
                  <a:pt x="386" y="160"/>
                </a:cubicBezTo>
                <a:cubicBezTo>
                  <a:pt x="382" y="166"/>
                  <a:pt x="377" y="174"/>
                  <a:pt x="373" y="190"/>
                </a:cubicBezTo>
                <a:cubicBezTo>
                  <a:pt x="384" y="192"/>
                  <a:pt x="394" y="192"/>
                  <a:pt x="402" y="190"/>
                </a:cubicBezTo>
                <a:cubicBezTo>
                  <a:pt x="412" y="186"/>
                  <a:pt x="418" y="186"/>
                  <a:pt x="420" y="186"/>
                </a:cubicBezTo>
                <a:cubicBezTo>
                  <a:pt x="416" y="202"/>
                  <a:pt x="408" y="229"/>
                  <a:pt x="396" y="263"/>
                </a:cubicBezTo>
                <a:cubicBezTo>
                  <a:pt x="388" y="292"/>
                  <a:pt x="386" y="324"/>
                  <a:pt x="386" y="353"/>
                </a:cubicBezTo>
                <a:cubicBezTo>
                  <a:pt x="414" y="369"/>
                  <a:pt x="422" y="393"/>
                  <a:pt x="410" y="426"/>
                </a:cubicBezTo>
                <a:cubicBezTo>
                  <a:pt x="404" y="444"/>
                  <a:pt x="390" y="472"/>
                  <a:pt x="369" y="511"/>
                </a:cubicBezTo>
                <a:cubicBezTo>
                  <a:pt x="369" y="519"/>
                  <a:pt x="375" y="523"/>
                  <a:pt x="386" y="527"/>
                </a:cubicBezTo>
                <a:cubicBezTo>
                  <a:pt x="390" y="529"/>
                  <a:pt x="398" y="531"/>
                  <a:pt x="412" y="531"/>
                </a:cubicBezTo>
                <a:cubicBezTo>
                  <a:pt x="412" y="556"/>
                  <a:pt x="414" y="574"/>
                  <a:pt x="418" y="588"/>
                </a:cubicBezTo>
                <a:cubicBezTo>
                  <a:pt x="422" y="596"/>
                  <a:pt x="431" y="608"/>
                  <a:pt x="443" y="625"/>
                </a:cubicBezTo>
                <a:cubicBezTo>
                  <a:pt x="367" y="608"/>
                  <a:pt x="296" y="625"/>
                  <a:pt x="226" y="673"/>
                </a:cubicBezTo>
                <a:cubicBezTo>
                  <a:pt x="218" y="698"/>
                  <a:pt x="206" y="744"/>
                  <a:pt x="194" y="815"/>
                </a:cubicBezTo>
                <a:cubicBezTo>
                  <a:pt x="181" y="884"/>
                  <a:pt x="167" y="933"/>
                  <a:pt x="153" y="963"/>
                </a:cubicBezTo>
                <a:cubicBezTo>
                  <a:pt x="149" y="972"/>
                  <a:pt x="143" y="984"/>
                  <a:pt x="132" y="1002"/>
                </a:cubicBezTo>
                <a:cubicBezTo>
                  <a:pt x="128" y="1010"/>
                  <a:pt x="124" y="1016"/>
                  <a:pt x="120" y="1022"/>
                </a:cubicBezTo>
                <a:cubicBezTo>
                  <a:pt x="116" y="1030"/>
                  <a:pt x="112" y="1039"/>
                  <a:pt x="110" y="1045"/>
                </a:cubicBezTo>
                <a:cubicBezTo>
                  <a:pt x="108" y="1049"/>
                  <a:pt x="108" y="1053"/>
                  <a:pt x="106" y="1057"/>
                </a:cubicBezTo>
                <a:cubicBezTo>
                  <a:pt x="73" y="1134"/>
                  <a:pt x="53" y="1181"/>
                  <a:pt x="47" y="1201"/>
                </a:cubicBezTo>
                <a:cubicBezTo>
                  <a:pt x="24" y="1262"/>
                  <a:pt x="10" y="1319"/>
                  <a:pt x="6" y="1371"/>
                </a:cubicBezTo>
                <a:cubicBezTo>
                  <a:pt x="0" y="1457"/>
                  <a:pt x="8" y="1528"/>
                  <a:pt x="26" y="1578"/>
                </a:cubicBezTo>
                <a:cubicBezTo>
                  <a:pt x="55" y="1647"/>
                  <a:pt x="104" y="1676"/>
                  <a:pt x="175" y="1664"/>
                </a:cubicBezTo>
                <a:close/>
                <a:moveTo>
                  <a:pt x="296" y="917"/>
                </a:moveTo>
                <a:cubicBezTo>
                  <a:pt x="300" y="911"/>
                  <a:pt x="312" y="901"/>
                  <a:pt x="326" y="888"/>
                </a:cubicBezTo>
                <a:cubicBezTo>
                  <a:pt x="341" y="876"/>
                  <a:pt x="351" y="864"/>
                  <a:pt x="357" y="856"/>
                </a:cubicBezTo>
                <a:cubicBezTo>
                  <a:pt x="363" y="846"/>
                  <a:pt x="369" y="832"/>
                  <a:pt x="373" y="811"/>
                </a:cubicBezTo>
                <a:cubicBezTo>
                  <a:pt x="379" y="789"/>
                  <a:pt x="386" y="773"/>
                  <a:pt x="390" y="763"/>
                </a:cubicBezTo>
                <a:cubicBezTo>
                  <a:pt x="410" y="771"/>
                  <a:pt x="426" y="775"/>
                  <a:pt x="441" y="773"/>
                </a:cubicBezTo>
                <a:cubicBezTo>
                  <a:pt x="455" y="771"/>
                  <a:pt x="471" y="767"/>
                  <a:pt x="490" y="759"/>
                </a:cubicBezTo>
                <a:cubicBezTo>
                  <a:pt x="490" y="754"/>
                  <a:pt x="488" y="750"/>
                  <a:pt x="484" y="746"/>
                </a:cubicBezTo>
                <a:cubicBezTo>
                  <a:pt x="479" y="742"/>
                  <a:pt x="479" y="738"/>
                  <a:pt x="479" y="734"/>
                </a:cubicBezTo>
                <a:cubicBezTo>
                  <a:pt x="494" y="738"/>
                  <a:pt x="510" y="734"/>
                  <a:pt x="526" y="718"/>
                </a:cubicBezTo>
                <a:cubicBezTo>
                  <a:pt x="545" y="704"/>
                  <a:pt x="561" y="700"/>
                  <a:pt x="575" y="706"/>
                </a:cubicBezTo>
                <a:cubicBezTo>
                  <a:pt x="577" y="714"/>
                  <a:pt x="577" y="726"/>
                  <a:pt x="569" y="738"/>
                </a:cubicBezTo>
                <a:cubicBezTo>
                  <a:pt x="559" y="754"/>
                  <a:pt x="555" y="765"/>
                  <a:pt x="553" y="767"/>
                </a:cubicBezTo>
                <a:cubicBezTo>
                  <a:pt x="543" y="775"/>
                  <a:pt x="508" y="791"/>
                  <a:pt x="453" y="813"/>
                </a:cubicBezTo>
                <a:cubicBezTo>
                  <a:pt x="410" y="832"/>
                  <a:pt x="382" y="850"/>
                  <a:pt x="365" y="870"/>
                </a:cubicBezTo>
                <a:cubicBezTo>
                  <a:pt x="357" y="878"/>
                  <a:pt x="351" y="892"/>
                  <a:pt x="341" y="911"/>
                </a:cubicBezTo>
                <a:cubicBezTo>
                  <a:pt x="333" y="929"/>
                  <a:pt x="324" y="943"/>
                  <a:pt x="316" y="951"/>
                </a:cubicBezTo>
                <a:cubicBezTo>
                  <a:pt x="314" y="968"/>
                  <a:pt x="308" y="984"/>
                  <a:pt x="300" y="998"/>
                </a:cubicBezTo>
                <a:cubicBezTo>
                  <a:pt x="296" y="1008"/>
                  <a:pt x="286" y="1020"/>
                  <a:pt x="275" y="1037"/>
                </a:cubicBezTo>
                <a:cubicBezTo>
                  <a:pt x="267" y="1030"/>
                  <a:pt x="263" y="1022"/>
                  <a:pt x="261" y="1014"/>
                </a:cubicBezTo>
                <a:cubicBezTo>
                  <a:pt x="253" y="990"/>
                  <a:pt x="265" y="957"/>
                  <a:pt x="296" y="917"/>
                </a:cubicBezTo>
                <a:close/>
              </a:path>
            </a:pathLst>
          </a:custGeom>
          <a:gradFill>
            <a:gsLst>
              <a:gs pos="3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9600000" scaled="0"/>
          </a:gradFill>
          <a:ln w="25400">
            <a:gradFill>
              <a:gsLst>
                <a:gs pos="0">
                  <a:srgbClr val="33AAB9"/>
                </a:gs>
                <a:gs pos="100000">
                  <a:srgbClr val="33789B"/>
                </a:gs>
              </a:gsLst>
              <a:lin ang="8100000" scaled="0"/>
            </a:gradFill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ïŝḷïḑê">
            <a:extLst>
              <a:ext uri="{FF2B5EF4-FFF2-40B4-BE49-F238E27FC236}">
                <a16:creationId xmlns:a16="http://schemas.microsoft.com/office/drawing/2014/main" id="{CB27F071-B0A5-4654-86B7-D1E3AC90050B}"/>
              </a:ext>
            </a:extLst>
          </p:cNvPr>
          <p:cNvCxnSpPr/>
          <p:nvPr/>
        </p:nvCxnSpPr>
        <p:spPr>
          <a:xfrm>
            <a:off x="687279" y="1345343"/>
            <a:ext cx="770372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îŝḻîḓe">
            <a:extLst>
              <a:ext uri="{FF2B5EF4-FFF2-40B4-BE49-F238E27FC236}">
                <a16:creationId xmlns:a16="http://schemas.microsoft.com/office/drawing/2014/main" id="{6F760178-0B5A-401C-A432-0962DD8E5BFD}"/>
              </a:ext>
            </a:extLst>
          </p:cNvPr>
          <p:cNvSpPr/>
          <p:nvPr/>
        </p:nvSpPr>
        <p:spPr>
          <a:xfrm>
            <a:off x="687279" y="1801173"/>
            <a:ext cx="231652" cy="231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887"/>
                  <a:pt x="0" y="10996"/>
                </a:cubicBezTo>
                <a:cubicBezTo>
                  <a:pt x="0" y="5105"/>
                  <a:pt x="4713" y="0"/>
                  <a:pt x="10604" y="0"/>
                </a:cubicBezTo>
                <a:cubicBezTo>
                  <a:pt x="16495" y="0"/>
                  <a:pt x="21600" y="5105"/>
                  <a:pt x="21600" y="10996"/>
                </a:cubicBezTo>
                <a:cubicBezTo>
                  <a:pt x="21600" y="16887"/>
                  <a:pt x="16495" y="21600"/>
                  <a:pt x="10604" y="21600"/>
                </a:cubicBezTo>
                <a:close/>
                <a:moveTo>
                  <a:pt x="16887" y="9818"/>
                </a:moveTo>
                <a:cubicBezTo>
                  <a:pt x="16887" y="9425"/>
                  <a:pt x="16495" y="9033"/>
                  <a:pt x="16102" y="9033"/>
                </a:cubicBezTo>
                <a:cubicBezTo>
                  <a:pt x="12567" y="9033"/>
                  <a:pt x="12567" y="9033"/>
                  <a:pt x="12567" y="9033"/>
                </a:cubicBezTo>
                <a:cubicBezTo>
                  <a:pt x="12567" y="5498"/>
                  <a:pt x="12567" y="5498"/>
                  <a:pt x="12567" y="5498"/>
                </a:cubicBezTo>
                <a:cubicBezTo>
                  <a:pt x="12567" y="5105"/>
                  <a:pt x="12175" y="4713"/>
                  <a:pt x="11389" y="4713"/>
                </a:cubicBezTo>
                <a:cubicBezTo>
                  <a:pt x="9818" y="4713"/>
                  <a:pt x="9818" y="4713"/>
                  <a:pt x="9818" y="4713"/>
                </a:cubicBezTo>
                <a:cubicBezTo>
                  <a:pt x="9425" y="4713"/>
                  <a:pt x="9033" y="5105"/>
                  <a:pt x="9033" y="5498"/>
                </a:cubicBezTo>
                <a:cubicBezTo>
                  <a:pt x="9033" y="9033"/>
                  <a:pt x="9033" y="9033"/>
                  <a:pt x="9033" y="9033"/>
                </a:cubicBezTo>
                <a:cubicBezTo>
                  <a:pt x="5105" y="9033"/>
                  <a:pt x="5105" y="9033"/>
                  <a:pt x="5105" y="9033"/>
                </a:cubicBezTo>
                <a:cubicBezTo>
                  <a:pt x="4713" y="9033"/>
                  <a:pt x="4320" y="9425"/>
                  <a:pt x="4320" y="9818"/>
                </a:cubicBezTo>
                <a:cubicBezTo>
                  <a:pt x="4320" y="11782"/>
                  <a:pt x="4320" y="11782"/>
                  <a:pt x="4320" y="11782"/>
                </a:cubicBezTo>
                <a:cubicBezTo>
                  <a:pt x="4320" y="12175"/>
                  <a:pt x="4713" y="12567"/>
                  <a:pt x="5105" y="12567"/>
                </a:cubicBezTo>
                <a:cubicBezTo>
                  <a:pt x="9033" y="12567"/>
                  <a:pt x="9033" y="12567"/>
                  <a:pt x="9033" y="12567"/>
                </a:cubicBezTo>
                <a:cubicBezTo>
                  <a:pt x="9033" y="16102"/>
                  <a:pt x="9033" y="16102"/>
                  <a:pt x="9033" y="16102"/>
                </a:cubicBezTo>
                <a:cubicBezTo>
                  <a:pt x="9033" y="16887"/>
                  <a:pt x="9425" y="17280"/>
                  <a:pt x="9818" y="17280"/>
                </a:cubicBezTo>
                <a:cubicBezTo>
                  <a:pt x="11389" y="17280"/>
                  <a:pt x="11389" y="17280"/>
                  <a:pt x="11389" y="17280"/>
                </a:cubicBezTo>
                <a:cubicBezTo>
                  <a:pt x="12175" y="17280"/>
                  <a:pt x="12567" y="16887"/>
                  <a:pt x="12567" y="16102"/>
                </a:cubicBezTo>
                <a:cubicBezTo>
                  <a:pt x="12567" y="12567"/>
                  <a:pt x="12567" y="12567"/>
                  <a:pt x="12567" y="12567"/>
                </a:cubicBezTo>
                <a:cubicBezTo>
                  <a:pt x="16102" y="12567"/>
                  <a:pt x="16102" y="12567"/>
                  <a:pt x="16102" y="12567"/>
                </a:cubicBezTo>
                <a:cubicBezTo>
                  <a:pt x="16495" y="12567"/>
                  <a:pt x="16887" y="12175"/>
                  <a:pt x="16887" y="11782"/>
                </a:cubicBezTo>
                <a:lnTo>
                  <a:pt x="16887" y="9818"/>
                </a:lnTo>
                <a:close/>
              </a:path>
            </a:pathLst>
          </a:custGeom>
          <a:gradFill>
            <a:gsLst>
              <a:gs pos="3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9600000" scaled="0"/>
          </a:gradFill>
          <a:ln w="25400">
            <a:gradFill>
              <a:gsLst>
                <a:gs pos="0">
                  <a:srgbClr val="33AAB9"/>
                </a:gs>
                <a:gs pos="100000">
                  <a:srgbClr val="33789B"/>
                </a:gs>
              </a:gsLst>
              <a:lin ang="8100000" scaled="0"/>
            </a:gradFill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4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íSlídê">
            <a:extLst>
              <a:ext uri="{FF2B5EF4-FFF2-40B4-BE49-F238E27FC236}">
                <a16:creationId xmlns:a16="http://schemas.microsoft.com/office/drawing/2014/main" id="{40EBE173-812E-4A51-B61A-520E4711E2C7}"/>
              </a:ext>
            </a:extLst>
          </p:cNvPr>
          <p:cNvSpPr txBox="1"/>
          <p:nvPr/>
        </p:nvSpPr>
        <p:spPr bwMode="auto">
          <a:xfrm>
            <a:off x="1011000" y="1660542"/>
            <a:ext cx="706499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01.Relationship between time spent on internet</a:t>
            </a:r>
          </a:p>
        </p:txBody>
      </p:sp>
      <p:sp>
        <p:nvSpPr>
          <p:cNvPr id="15" name="îslîḋe">
            <a:extLst>
              <a:ext uri="{FF2B5EF4-FFF2-40B4-BE49-F238E27FC236}">
                <a16:creationId xmlns:a16="http://schemas.microsoft.com/office/drawing/2014/main" id="{337E9DDF-93A5-4B9B-A5C8-98F4E82729F0}"/>
              </a:ext>
            </a:extLst>
          </p:cNvPr>
          <p:cNvSpPr/>
          <p:nvPr/>
        </p:nvSpPr>
        <p:spPr bwMode="auto">
          <a:xfrm>
            <a:off x="1011000" y="2102348"/>
            <a:ext cx="7064999" cy="81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Examine the effect of internet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use on restfulness sleep problems.</a:t>
            </a:r>
          </a:p>
        </p:txBody>
      </p:sp>
      <p:sp>
        <p:nvSpPr>
          <p:cNvPr id="10" name="î$ḷïḋè">
            <a:extLst>
              <a:ext uri="{FF2B5EF4-FFF2-40B4-BE49-F238E27FC236}">
                <a16:creationId xmlns:a16="http://schemas.microsoft.com/office/drawing/2014/main" id="{AFF420CC-32EB-407A-93DF-89FAD595BCBD}"/>
              </a:ext>
            </a:extLst>
          </p:cNvPr>
          <p:cNvSpPr/>
          <p:nvPr/>
        </p:nvSpPr>
        <p:spPr>
          <a:xfrm>
            <a:off x="687279" y="2852066"/>
            <a:ext cx="231652" cy="231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887"/>
                  <a:pt x="0" y="10996"/>
                </a:cubicBezTo>
                <a:cubicBezTo>
                  <a:pt x="0" y="5105"/>
                  <a:pt x="4713" y="0"/>
                  <a:pt x="10604" y="0"/>
                </a:cubicBezTo>
                <a:cubicBezTo>
                  <a:pt x="16495" y="0"/>
                  <a:pt x="21600" y="5105"/>
                  <a:pt x="21600" y="10996"/>
                </a:cubicBezTo>
                <a:cubicBezTo>
                  <a:pt x="21600" y="16887"/>
                  <a:pt x="16495" y="21600"/>
                  <a:pt x="10604" y="21600"/>
                </a:cubicBezTo>
                <a:close/>
                <a:moveTo>
                  <a:pt x="16887" y="9818"/>
                </a:moveTo>
                <a:cubicBezTo>
                  <a:pt x="16887" y="9425"/>
                  <a:pt x="16495" y="9033"/>
                  <a:pt x="16102" y="9033"/>
                </a:cubicBezTo>
                <a:cubicBezTo>
                  <a:pt x="12567" y="9033"/>
                  <a:pt x="12567" y="9033"/>
                  <a:pt x="12567" y="9033"/>
                </a:cubicBezTo>
                <a:cubicBezTo>
                  <a:pt x="12567" y="5498"/>
                  <a:pt x="12567" y="5498"/>
                  <a:pt x="12567" y="5498"/>
                </a:cubicBezTo>
                <a:cubicBezTo>
                  <a:pt x="12567" y="5105"/>
                  <a:pt x="12175" y="4713"/>
                  <a:pt x="11389" y="4713"/>
                </a:cubicBezTo>
                <a:cubicBezTo>
                  <a:pt x="9818" y="4713"/>
                  <a:pt x="9818" y="4713"/>
                  <a:pt x="9818" y="4713"/>
                </a:cubicBezTo>
                <a:cubicBezTo>
                  <a:pt x="9425" y="4713"/>
                  <a:pt x="9033" y="5105"/>
                  <a:pt x="9033" y="5498"/>
                </a:cubicBezTo>
                <a:cubicBezTo>
                  <a:pt x="9033" y="9033"/>
                  <a:pt x="9033" y="9033"/>
                  <a:pt x="9033" y="9033"/>
                </a:cubicBezTo>
                <a:cubicBezTo>
                  <a:pt x="5105" y="9033"/>
                  <a:pt x="5105" y="9033"/>
                  <a:pt x="5105" y="9033"/>
                </a:cubicBezTo>
                <a:cubicBezTo>
                  <a:pt x="4713" y="9033"/>
                  <a:pt x="4320" y="9425"/>
                  <a:pt x="4320" y="9818"/>
                </a:cubicBezTo>
                <a:cubicBezTo>
                  <a:pt x="4320" y="11782"/>
                  <a:pt x="4320" y="11782"/>
                  <a:pt x="4320" y="11782"/>
                </a:cubicBezTo>
                <a:cubicBezTo>
                  <a:pt x="4320" y="12175"/>
                  <a:pt x="4713" y="12567"/>
                  <a:pt x="5105" y="12567"/>
                </a:cubicBezTo>
                <a:cubicBezTo>
                  <a:pt x="9033" y="12567"/>
                  <a:pt x="9033" y="12567"/>
                  <a:pt x="9033" y="12567"/>
                </a:cubicBezTo>
                <a:cubicBezTo>
                  <a:pt x="9033" y="16102"/>
                  <a:pt x="9033" y="16102"/>
                  <a:pt x="9033" y="16102"/>
                </a:cubicBezTo>
                <a:cubicBezTo>
                  <a:pt x="9033" y="16887"/>
                  <a:pt x="9425" y="17280"/>
                  <a:pt x="9818" y="17280"/>
                </a:cubicBezTo>
                <a:cubicBezTo>
                  <a:pt x="11389" y="17280"/>
                  <a:pt x="11389" y="17280"/>
                  <a:pt x="11389" y="17280"/>
                </a:cubicBezTo>
                <a:cubicBezTo>
                  <a:pt x="12175" y="17280"/>
                  <a:pt x="12567" y="16887"/>
                  <a:pt x="12567" y="16102"/>
                </a:cubicBezTo>
                <a:cubicBezTo>
                  <a:pt x="12567" y="12567"/>
                  <a:pt x="12567" y="12567"/>
                  <a:pt x="12567" y="12567"/>
                </a:cubicBezTo>
                <a:cubicBezTo>
                  <a:pt x="16102" y="12567"/>
                  <a:pt x="16102" y="12567"/>
                  <a:pt x="16102" y="12567"/>
                </a:cubicBezTo>
                <a:cubicBezTo>
                  <a:pt x="16495" y="12567"/>
                  <a:pt x="16887" y="12175"/>
                  <a:pt x="16887" y="11782"/>
                </a:cubicBezTo>
                <a:lnTo>
                  <a:pt x="16887" y="9818"/>
                </a:lnTo>
                <a:close/>
              </a:path>
            </a:pathLst>
          </a:custGeom>
          <a:gradFill>
            <a:gsLst>
              <a:gs pos="3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9600000" scaled="0"/>
          </a:gradFill>
          <a:ln w="25400">
            <a:gradFill>
              <a:gsLst>
                <a:gs pos="0">
                  <a:srgbClr val="33AAB9"/>
                </a:gs>
                <a:gs pos="100000">
                  <a:srgbClr val="33789B"/>
                </a:gs>
              </a:gsLst>
              <a:lin ang="8100000" scaled="0"/>
            </a:gradFill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4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îṧlídé">
            <a:extLst>
              <a:ext uri="{FF2B5EF4-FFF2-40B4-BE49-F238E27FC236}">
                <a16:creationId xmlns:a16="http://schemas.microsoft.com/office/drawing/2014/main" id="{1D378BDF-B8A7-4CED-82B5-B8FDE1A58657}"/>
              </a:ext>
            </a:extLst>
          </p:cNvPr>
          <p:cNvSpPr txBox="1"/>
          <p:nvPr/>
        </p:nvSpPr>
        <p:spPr bwMode="auto">
          <a:xfrm>
            <a:off x="1011000" y="2711435"/>
            <a:ext cx="706499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02.Correlation between internet use of before bed &amp; fall sleep</a:t>
            </a:r>
          </a:p>
        </p:txBody>
      </p:sp>
      <p:sp>
        <p:nvSpPr>
          <p:cNvPr id="12" name="ïṣľíďé">
            <a:extLst>
              <a:ext uri="{FF2B5EF4-FFF2-40B4-BE49-F238E27FC236}">
                <a16:creationId xmlns:a16="http://schemas.microsoft.com/office/drawing/2014/main" id="{1E7A0516-3568-487C-AE86-666458B70E56}"/>
              </a:ext>
            </a:extLst>
          </p:cNvPr>
          <p:cNvSpPr/>
          <p:nvPr/>
        </p:nvSpPr>
        <p:spPr bwMode="auto">
          <a:xfrm>
            <a:off x="1011000" y="3153241"/>
            <a:ext cx="7064999" cy="81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Identify which certain online activities cause sleep delay.</a:t>
            </a:r>
          </a:p>
        </p:txBody>
      </p:sp>
      <p:cxnSp>
        <p:nvCxnSpPr>
          <p:cNvPr id="9" name="íṩ1idê">
            <a:extLst>
              <a:ext uri="{FF2B5EF4-FFF2-40B4-BE49-F238E27FC236}">
                <a16:creationId xmlns:a16="http://schemas.microsoft.com/office/drawing/2014/main" id="{4D156E1D-BED3-42A8-8F65-E26F6C149BEF}"/>
              </a:ext>
            </a:extLst>
          </p:cNvPr>
          <p:cNvCxnSpPr/>
          <p:nvPr/>
        </p:nvCxnSpPr>
        <p:spPr>
          <a:xfrm>
            <a:off x="1101000" y="4734000"/>
            <a:ext cx="369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00B473F-11E4-4D3B-9BD4-93F34D435EA9}"/>
              </a:ext>
            </a:extLst>
          </p:cNvPr>
          <p:cNvGrpSpPr/>
          <p:nvPr/>
        </p:nvGrpSpPr>
        <p:grpSpPr>
          <a:xfrm>
            <a:off x="437082" y="385383"/>
            <a:ext cx="2996824" cy="766862"/>
            <a:chOff x="380810" y="385170"/>
            <a:chExt cx="2996824" cy="76686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051CDC1-3E44-4CAE-870D-5A446658A854}"/>
                </a:ext>
              </a:extLst>
            </p:cNvPr>
            <p:cNvSpPr/>
            <p:nvPr/>
          </p:nvSpPr>
          <p:spPr>
            <a:xfrm>
              <a:off x="1404722" y="416647"/>
              <a:ext cx="19729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25400" dist="25400" dir="2700000" algn="tl" rotWithShape="0">
                      <a:prstClr val="black">
                        <a:alpha val="25000"/>
                      </a:prstClr>
                    </a:outerShdw>
                  </a:effectLst>
                  <a:cs typeface="+mn-ea"/>
                  <a:sym typeface="+mn-lt"/>
                </a:rPr>
                <a:t>Objectives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 rotWithShape="0">
                    <a:prstClr val="black">
                      <a:alpha val="25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3043A22C-EC4A-444A-89CF-D2FA8086BBAF}"/>
                </a:ext>
              </a:extLst>
            </p:cNvPr>
            <p:cNvGrpSpPr/>
            <p:nvPr/>
          </p:nvGrpSpPr>
          <p:grpSpPr>
            <a:xfrm>
              <a:off x="380810" y="385170"/>
              <a:ext cx="837052" cy="766862"/>
              <a:chOff x="338606" y="342966"/>
              <a:chExt cx="837052" cy="766862"/>
            </a:xfrm>
          </p:grpSpPr>
          <p:sp>
            <p:nvSpPr>
              <p:cNvPr id="21" name="六边形 20">
                <a:extLst>
                  <a:ext uri="{FF2B5EF4-FFF2-40B4-BE49-F238E27FC236}">
                    <a16:creationId xmlns:a16="http://schemas.microsoft.com/office/drawing/2014/main" id="{454E7DA1-C5F2-4E94-A77E-0E6AC0ED099B}"/>
                  </a:ext>
                </a:extLst>
              </p:cNvPr>
              <p:cNvSpPr/>
              <p:nvPr/>
            </p:nvSpPr>
            <p:spPr>
              <a:xfrm rot="5400000">
                <a:off x="388216" y="380563"/>
                <a:ext cx="766862" cy="691668"/>
              </a:xfrm>
              <a:prstGeom prst="hexagon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F9F9F9"/>
                  </a:gs>
                </a:gsLst>
                <a:lin ang="5400000" scaled="1"/>
              </a:gradFill>
              <a:ln>
                <a:gradFill>
                  <a:gsLst>
                    <a:gs pos="0">
                      <a:srgbClr val="33AAB9"/>
                    </a:gs>
                    <a:gs pos="100000">
                      <a:srgbClr val="33789B"/>
                    </a:gs>
                  </a:gsLst>
                  <a:lin ang="0" scaled="0"/>
                </a:gradFill>
              </a:ln>
              <a:effectLst>
                <a:outerShdw blurRad="101600" dist="381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0C1E3A7-850A-49CC-BF33-E0EAA6408DCE}"/>
                  </a:ext>
                </a:extLst>
              </p:cNvPr>
              <p:cNvSpPr txBox="1"/>
              <p:nvPr/>
            </p:nvSpPr>
            <p:spPr>
              <a:xfrm>
                <a:off x="338606" y="465268"/>
                <a:ext cx="8370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17000">
                          <a:srgbClr val="33AAB9"/>
                        </a:gs>
                        <a:gs pos="100000">
                          <a:srgbClr val="33789B"/>
                        </a:gs>
                      </a:gsLst>
                      <a:lin ang="5400000" scaled="1"/>
                    </a:gra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cs typeface="+mn-ea"/>
                    <a:sym typeface="+mn-lt"/>
                  </a:rPr>
                  <a:t>03</a:t>
                </a:r>
                <a:endParaRPr lang="zh-CN" altLang="en-US" sz="2800" dirty="0">
                  <a:gradFill>
                    <a:gsLst>
                      <a:gs pos="17000">
                        <a:srgbClr val="33AAB9"/>
                      </a:gs>
                      <a:gs pos="100000">
                        <a:srgbClr val="33789B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îŝḻîḓe">
            <a:extLst>
              <a:ext uri="{FF2B5EF4-FFF2-40B4-BE49-F238E27FC236}">
                <a16:creationId xmlns:a16="http://schemas.microsoft.com/office/drawing/2014/main" id="{48A0A494-777F-E695-6132-EB1BD1DEBDE4}"/>
              </a:ext>
            </a:extLst>
          </p:cNvPr>
          <p:cNvSpPr/>
          <p:nvPr/>
        </p:nvSpPr>
        <p:spPr>
          <a:xfrm>
            <a:off x="687279" y="3859721"/>
            <a:ext cx="231652" cy="231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887"/>
                  <a:pt x="0" y="10996"/>
                </a:cubicBezTo>
                <a:cubicBezTo>
                  <a:pt x="0" y="5105"/>
                  <a:pt x="4713" y="0"/>
                  <a:pt x="10604" y="0"/>
                </a:cubicBezTo>
                <a:cubicBezTo>
                  <a:pt x="16495" y="0"/>
                  <a:pt x="21600" y="5105"/>
                  <a:pt x="21600" y="10996"/>
                </a:cubicBezTo>
                <a:cubicBezTo>
                  <a:pt x="21600" y="16887"/>
                  <a:pt x="16495" y="21600"/>
                  <a:pt x="10604" y="21600"/>
                </a:cubicBezTo>
                <a:close/>
                <a:moveTo>
                  <a:pt x="16887" y="9818"/>
                </a:moveTo>
                <a:cubicBezTo>
                  <a:pt x="16887" y="9425"/>
                  <a:pt x="16495" y="9033"/>
                  <a:pt x="16102" y="9033"/>
                </a:cubicBezTo>
                <a:cubicBezTo>
                  <a:pt x="12567" y="9033"/>
                  <a:pt x="12567" y="9033"/>
                  <a:pt x="12567" y="9033"/>
                </a:cubicBezTo>
                <a:cubicBezTo>
                  <a:pt x="12567" y="5498"/>
                  <a:pt x="12567" y="5498"/>
                  <a:pt x="12567" y="5498"/>
                </a:cubicBezTo>
                <a:cubicBezTo>
                  <a:pt x="12567" y="5105"/>
                  <a:pt x="12175" y="4713"/>
                  <a:pt x="11389" y="4713"/>
                </a:cubicBezTo>
                <a:cubicBezTo>
                  <a:pt x="9818" y="4713"/>
                  <a:pt x="9818" y="4713"/>
                  <a:pt x="9818" y="4713"/>
                </a:cubicBezTo>
                <a:cubicBezTo>
                  <a:pt x="9425" y="4713"/>
                  <a:pt x="9033" y="5105"/>
                  <a:pt x="9033" y="5498"/>
                </a:cubicBezTo>
                <a:cubicBezTo>
                  <a:pt x="9033" y="9033"/>
                  <a:pt x="9033" y="9033"/>
                  <a:pt x="9033" y="9033"/>
                </a:cubicBezTo>
                <a:cubicBezTo>
                  <a:pt x="5105" y="9033"/>
                  <a:pt x="5105" y="9033"/>
                  <a:pt x="5105" y="9033"/>
                </a:cubicBezTo>
                <a:cubicBezTo>
                  <a:pt x="4713" y="9033"/>
                  <a:pt x="4320" y="9425"/>
                  <a:pt x="4320" y="9818"/>
                </a:cubicBezTo>
                <a:cubicBezTo>
                  <a:pt x="4320" y="11782"/>
                  <a:pt x="4320" y="11782"/>
                  <a:pt x="4320" y="11782"/>
                </a:cubicBezTo>
                <a:cubicBezTo>
                  <a:pt x="4320" y="12175"/>
                  <a:pt x="4713" y="12567"/>
                  <a:pt x="5105" y="12567"/>
                </a:cubicBezTo>
                <a:cubicBezTo>
                  <a:pt x="9033" y="12567"/>
                  <a:pt x="9033" y="12567"/>
                  <a:pt x="9033" y="12567"/>
                </a:cubicBezTo>
                <a:cubicBezTo>
                  <a:pt x="9033" y="16102"/>
                  <a:pt x="9033" y="16102"/>
                  <a:pt x="9033" y="16102"/>
                </a:cubicBezTo>
                <a:cubicBezTo>
                  <a:pt x="9033" y="16887"/>
                  <a:pt x="9425" y="17280"/>
                  <a:pt x="9818" y="17280"/>
                </a:cubicBezTo>
                <a:cubicBezTo>
                  <a:pt x="11389" y="17280"/>
                  <a:pt x="11389" y="17280"/>
                  <a:pt x="11389" y="17280"/>
                </a:cubicBezTo>
                <a:cubicBezTo>
                  <a:pt x="12175" y="17280"/>
                  <a:pt x="12567" y="16887"/>
                  <a:pt x="12567" y="16102"/>
                </a:cubicBezTo>
                <a:cubicBezTo>
                  <a:pt x="12567" y="12567"/>
                  <a:pt x="12567" y="12567"/>
                  <a:pt x="12567" y="12567"/>
                </a:cubicBezTo>
                <a:cubicBezTo>
                  <a:pt x="16102" y="12567"/>
                  <a:pt x="16102" y="12567"/>
                  <a:pt x="16102" y="12567"/>
                </a:cubicBezTo>
                <a:cubicBezTo>
                  <a:pt x="16495" y="12567"/>
                  <a:pt x="16887" y="12175"/>
                  <a:pt x="16887" y="11782"/>
                </a:cubicBezTo>
                <a:lnTo>
                  <a:pt x="16887" y="9818"/>
                </a:lnTo>
                <a:close/>
              </a:path>
            </a:pathLst>
          </a:custGeom>
          <a:gradFill>
            <a:gsLst>
              <a:gs pos="3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9600000" scaled="0"/>
          </a:gradFill>
          <a:ln w="25400">
            <a:gradFill>
              <a:gsLst>
                <a:gs pos="0">
                  <a:srgbClr val="33AAB9"/>
                </a:gs>
                <a:gs pos="100000">
                  <a:srgbClr val="33789B"/>
                </a:gs>
              </a:gsLst>
              <a:lin ang="8100000" scaled="0"/>
            </a:gradFill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4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íSlídê">
            <a:extLst>
              <a:ext uri="{FF2B5EF4-FFF2-40B4-BE49-F238E27FC236}">
                <a16:creationId xmlns:a16="http://schemas.microsoft.com/office/drawing/2014/main" id="{A6F22BBE-9727-F6D6-3C8F-56FEBBAE64B6}"/>
              </a:ext>
            </a:extLst>
          </p:cNvPr>
          <p:cNvSpPr txBox="1"/>
          <p:nvPr/>
        </p:nvSpPr>
        <p:spPr bwMode="auto">
          <a:xfrm>
            <a:off x="1011000" y="3719090"/>
            <a:ext cx="706499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03.Impact of Internet usage in adult's sleep</a:t>
            </a:r>
          </a:p>
        </p:txBody>
      </p:sp>
      <p:sp>
        <p:nvSpPr>
          <p:cNvPr id="7" name="îslîḋe">
            <a:extLst>
              <a:ext uri="{FF2B5EF4-FFF2-40B4-BE49-F238E27FC236}">
                <a16:creationId xmlns:a16="http://schemas.microsoft.com/office/drawing/2014/main" id="{AA291556-68CB-3133-44D7-3897A49C43FE}"/>
              </a:ext>
            </a:extLst>
          </p:cNvPr>
          <p:cNvSpPr/>
          <p:nvPr/>
        </p:nvSpPr>
        <p:spPr bwMode="auto">
          <a:xfrm>
            <a:off x="1011000" y="4160896"/>
            <a:ext cx="7064999" cy="81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Check who use the internet frequently sleep less than advised.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î$ḷïḋè">
            <a:extLst>
              <a:ext uri="{FF2B5EF4-FFF2-40B4-BE49-F238E27FC236}">
                <a16:creationId xmlns:a16="http://schemas.microsoft.com/office/drawing/2014/main" id="{50026C16-E8A3-4377-3F06-5ED62073C408}"/>
              </a:ext>
            </a:extLst>
          </p:cNvPr>
          <p:cNvSpPr/>
          <p:nvPr/>
        </p:nvSpPr>
        <p:spPr>
          <a:xfrm>
            <a:off x="687279" y="4855872"/>
            <a:ext cx="231652" cy="231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887"/>
                  <a:pt x="0" y="10996"/>
                </a:cubicBezTo>
                <a:cubicBezTo>
                  <a:pt x="0" y="5105"/>
                  <a:pt x="4713" y="0"/>
                  <a:pt x="10604" y="0"/>
                </a:cubicBezTo>
                <a:cubicBezTo>
                  <a:pt x="16495" y="0"/>
                  <a:pt x="21600" y="5105"/>
                  <a:pt x="21600" y="10996"/>
                </a:cubicBezTo>
                <a:cubicBezTo>
                  <a:pt x="21600" y="16887"/>
                  <a:pt x="16495" y="21600"/>
                  <a:pt x="10604" y="21600"/>
                </a:cubicBezTo>
                <a:close/>
                <a:moveTo>
                  <a:pt x="16887" y="9818"/>
                </a:moveTo>
                <a:cubicBezTo>
                  <a:pt x="16887" y="9425"/>
                  <a:pt x="16495" y="9033"/>
                  <a:pt x="16102" y="9033"/>
                </a:cubicBezTo>
                <a:cubicBezTo>
                  <a:pt x="12567" y="9033"/>
                  <a:pt x="12567" y="9033"/>
                  <a:pt x="12567" y="9033"/>
                </a:cubicBezTo>
                <a:cubicBezTo>
                  <a:pt x="12567" y="5498"/>
                  <a:pt x="12567" y="5498"/>
                  <a:pt x="12567" y="5498"/>
                </a:cubicBezTo>
                <a:cubicBezTo>
                  <a:pt x="12567" y="5105"/>
                  <a:pt x="12175" y="4713"/>
                  <a:pt x="11389" y="4713"/>
                </a:cubicBezTo>
                <a:cubicBezTo>
                  <a:pt x="9818" y="4713"/>
                  <a:pt x="9818" y="4713"/>
                  <a:pt x="9818" y="4713"/>
                </a:cubicBezTo>
                <a:cubicBezTo>
                  <a:pt x="9425" y="4713"/>
                  <a:pt x="9033" y="5105"/>
                  <a:pt x="9033" y="5498"/>
                </a:cubicBezTo>
                <a:cubicBezTo>
                  <a:pt x="9033" y="9033"/>
                  <a:pt x="9033" y="9033"/>
                  <a:pt x="9033" y="9033"/>
                </a:cubicBezTo>
                <a:cubicBezTo>
                  <a:pt x="5105" y="9033"/>
                  <a:pt x="5105" y="9033"/>
                  <a:pt x="5105" y="9033"/>
                </a:cubicBezTo>
                <a:cubicBezTo>
                  <a:pt x="4713" y="9033"/>
                  <a:pt x="4320" y="9425"/>
                  <a:pt x="4320" y="9818"/>
                </a:cubicBezTo>
                <a:cubicBezTo>
                  <a:pt x="4320" y="11782"/>
                  <a:pt x="4320" y="11782"/>
                  <a:pt x="4320" y="11782"/>
                </a:cubicBezTo>
                <a:cubicBezTo>
                  <a:pt x="4320" y="12175"/>
                  <a:pt x="4713" y="12567"/>
                  <a:pt x="5105" y="12567"/>
                </a:cubicBezTo>
                <a:cubicBezTo>
                  <a:pt x="9033" y="12567"/>
                  <a:pt x="9033" y="12567"/>
                  <a:pt x="9033" y="12567"/>
                </a:cubicBezTo>
                <a:cubicBezTo>
                  <a:pt x="9033" y="16102"/>
                  <a:pt x="9033" y="16102"/>
                  <a:pt x="9033" y="16102"/>
                </a:cubicBezTo>
                <a:cubicBezTo>
                  <a:pt x="9033" y="16887"/>
                  <a:pt x="9425" y="17280"/>
                  <a:pt x="9818" y="17280"/>
                </a:cubicBezTo>
                <a:cubicBezTo>
                  <a:pt x="11389" y="17280"/>
                  <a:pt x="11389" y="17280"/>
                  <a:pt x="11389" y="17280"/>
                </a:cubicBezTo>
                <a:cubicBezTo>
                  <a:pt x="12175" y="17280"/>
                  <a:pt x="12567" y="16887"/>
                  <a:pt x="12567" y="16102"/>
                </a:cubicBezTo>
                <a:cubicBezTo>
                  <a:pt x="12567" y="12567"/>
                  <a:pt x="12567" y="12567"/>
                  <a:pt x="12567" y="12567"/>
                </a:cubicBezTo>
                <a:cubicBezTo>
                  <a:pt x="16102" y="12567"/>
                  <a:pt x="16102" y="12567"/>
                  <a:pt x="16102" y="12567"/>
                </a:cubicBezTo>
                <a:cubicBezTo>
                  <a:pt x="16495" y="12567"/>
                  <a:pt x="16887" y="12175"/>
                  <a:pt x="16887" y="11782"/>
                </a:cubicBezTo>
                <a:lnTo>
                  <a:pt x="16887" y="9818"/>
                </a:lnTo>
                <a:close/>
              </a:path>
            </a:pathLst>
          </a:custGeom>
          <a:gradFill>
            <a:gsLst>
              <a:gs pos="3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9600000" scaled="0"/>
          </a:gradFill>
          <a:ln w="25400">
            <a:gradFill>
              <a:gsLst>
                <a:gs pos="0">
                  <a:srgbClr val="33AAB9"/>
                </a:gs>
                <a:gs pos="100000">
                  <a:srgbClr val="33789B"/>
                </a:gs>
              </a:gsLst>
              <a:lin ang="8100000" scaled="0"/>
            </a:gradFill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4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îṧlídé">
            <a:extLst>
              <a:ext uri="{FF2B5EF4-FFF2-40B4-BE49-F238E27FC236}">
                <a16:creationId xmlns:a16="http://schemas.microsoft.com/office/drawing/2014/main" id="{78734E1A-E434-5A44-1A76-BD462FFC37EA}"/>
              </a:ext>
            </a:extLst>
          </p:cNvPr>
          <p:cNvSpPr txBox="1"/>
          <p:nvPr/>
        </p:nvSpPr>
        <p:spPr bwMode="auto">
          <a:xfrm>
            <a:off x="1011000" y="4715241"/>
            <a:ext cx="706499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04.Late night internet use &amp; effect on sleep patterns</a:t>
            </a:r>
          </a:p>
        </p:txBody>
      </p:sp>
      <p:sp>
        <p:nvSpPr>
          <p:cNvPr id="26" name="ïṣľíďé">
            <a:extLst>
              <a:ext uri="{FF2B5EF4-FFF2-40B4-BE49-F238E27FC236}">
                <a16:creationId xmlns:a16="http://schemas.microsoft.com/office/drawing/2014/main" id="{7204B406-1176-F7C1-3437-C1DEB5C472CE}"/>
              </a:ext>
            </a:extLst>
          </p:cNvPr>
          <p:cNvSpPr/>
          <p:nvPr/>
        </p:nvSpPr>
        <p:spPr bwMode="auto">
          <a:xfrm>
            <a:off x="1011000" y="5157047"/>
            <a:ext cx="7064999" cy="81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Examine how sleep patterns affect.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î$ḷïḋè">
            <a:extLst>
              <a:ext uri="{FF2B5EF4-FFF2-40B4-BE49-F238E27FC236}">
                <a16:creationId xmlns:a16="http://schemas.microsoft.com/office/drawing/2014/main" id="{C5E7E693-EC1D-71B5-6DD5-4D9EB8ACF722}"/>
              </a:ext>
            </a:extLst>
          </p:cNvPr>
          <p:cNvSpPr/>
          <p:nvPr/>
        </p:nvSpPr>
        <p:spPr>
          <a:xfrm>
            <a:off x="706824" y="5844501"/>
            <a:ext cx="231652" cy="231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887"/>
                  <a:pt x="0" y="10996"/>
                </a:cubicBezTo>
                <a:cubicBezTo>
                  <a:pt x="0" y="5105"/>
                  <a:pt x="4713" y="0"/>
                  <a:pt x="10604" y="0"/>
                </a:cubicBezTo>
                <a:cubicBezTo>
                  <a:pt x="16495" y="0"/>
                  <a:pt x="21600" y="5105"/>
                  <a:pt x="21600" y="10996"/>
                </a:cubicBezTo>
                <a:cubicBezTo>
                  <a:pt x="21600" y="16887"/>
                  <a:pt x="16495" y="21600"/>
                  <a:pt x="10604" y="21600"/>
                </a:cubicBezTo>
                <a:close/>
                <a:moveTo>
                  <a:pt x="16887" y="9818"/>
                </a:moveTo>
                <a:cubicBezTo>
                  <a:pt x="16887" y="9425"/>
                  <a:pt x="16495" y="9033"/>
                  <a:pt x="16102" y="9033"/>
                </a:cubicBezTo>
                <a:cubicBezTo>
                  <a:pt x="12567" y="9033"/>
                  <a:pt x="12567" y="9033"/>
                  <a:pt x="12567" y="9033"/>
                </a:cubicBezTo>
                <a:cubicBezTo>
                  <a:pt x="12567" y="5498"/>
                  <a:pt x="12567" y="5498"/>
                  <a:pt x="12567" y="5498"/>
                </a:cubicBezTo>
                <a:cubicBezTo>
                  <a:pt x="12567" y="5105"/>
                  <a:pt x="12175" y="4713"/>
                  <a:pt x="11389" y="4713"/>
                </a:cubicBezTo>
                <a:cubicBezTo>
                  <a:pt x="9818" y="4713"/>
                  <a:pt x="9818" y="4713"/>
                  <a:pt x="9818" y="4713"/>
                </a:cubicBezTo>
                <a:cubicBezTo>
                  <a:pt x="9425" y="4713"/>
                  <a:pt x="9033" y="5105"/>
                  <a:pt x="9033" y="5498"/>
                </a:cubicBezTo>
                <a:cubicBezTo>
                  <a:pt x="9033" y="9033"/>
                  <a:pt x="9033" y="9033"/>
                  <a:pt x="9033" y="9033"/>
                </a:cubicBezTo>
                <a:cubicBezTo>
                  <a:pt x="5105" y="9033"/>
                  <a:pt x="5105" y="9033"/>
                  <a:pt x="5105" y="9033"/>
                </a:cubicBezTo>
                <a:cubicBezTo>
                  <a:pt x="4713" y="9033"/>
                  <a:pt x="4320" y="9425"/>
                  <a:pt x="4320" y="9818"/>
                </a:cubicBezTo>
                <a:cubicBezTo>
                  <a:pt x="4320" y="11782"/>
                  <a:pt x="4320" y="11782"/>
                  <a:pt x="4320" y="11782"/>
                </a:cubicBezTo>
                <a:cubicBezTo>
                  <a:pt x="4320" y="12175"/>
                  <a:pt x="4713" y="12567"/>
                  <a:pt x="5105" y="12567"/>
                </a:cubicBezTo>
                <a:cubicBezTo>
                  <a:pt x="9033" y="12567"/>
                  <a:pt x="9033" y="12567"/>
                  <a:pt x="9033" y="12567"/>
                </a:cubicBezTo>
                <a:cubicBezTo>
                  <a:pt x="9033" y="16102"/>
                  <a:pt x="9033" y="16102"/>
                  <a:pt x="9033" y="16102"/>
                </a:cubicBezTo>
                <a:cubicBezTo>
                  <a:pt x="9033" y="16887"/>
                  <a:pt x="9425" y="17280"/>
                  <a:pt x="9818" y="17280"/>
                </a:cubicBezTo>
                <a:cubicBezTo>
                  <a:pt x="11389" y="17280"/>
                  <a:pt x="11389" y="17280"/>
                  <a:pt x="11389" y="17280"/>
                </a:cubicBezTo>
                <a:cubicBezTo>
                  <a:pt x="12175" y="17280"/>
                  <a:pt x="12567" y="16887"/>
                  <a:pt x="12567" y="16102"/>
                </a:cubicBezTo>
                <a:cubicBezTo>
                  <a:pt x="12567" y="12567"/>
                  <a:pt x="12567" y="12567"/>
                  <a:pt x="12567" y="12567"/>
                </a:cubicBezTo>
                <a:cubicBezTo>
                  <a:pt x="16102" y="12567"/>
                  <a:pt x="16102" y="12567"/>
                  <a:pt x="16102" y="12567"/>
                </a:cubicBezTo>
                <a:cubicBezTo>
                  <a:pt x="16495" y="12567"/>
                  <a:pt x="16887" y="12175"/>
                  <a:pt x="16887" y="11782"/>
                </a:cubicBezTo>
                <a:lnTo>
                  <a:pt x="16887" y="9818"/>
                </a:lnTo>
                <a:close/>
              </a:path>
            </a:pathLst>
          </a:custGeom>
          <a:gradFill>
            <a:gsLst>
              <a:gs pos="3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9600000" scaled="0"/>
          </a:gradFill>
          <a:ln w="25400">
            <a:gradFill>
              <a:gsLst>
                <a:gs pos="0">
                  <a:srgbClr val="33AAB9"/>
                </a:gs>
                <a:gs pos="100000">
                  <a:srgbClr val="33789B"/>
                </a:gs>
              </a:gsLst>
              <a:lin ang="8100000" scaled="0"/>
            </a:gradFill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4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îṧlídé">
            <a:extLst>
              <a:ext uri="{FF2B5EF4-FFF2-40B4-BE49-F238E27FC236}">
                <a16:creationId xmlns:a16="http://schemas.microsoft.com/office/drawing/2014/main" id="{51907A7A-748D-2662-4834-ED0EC04F5540}"/>
              </a:ext>
            </a:extLst>
          </p:cNvPr>
          <p:cNvSpPr txBox="1"/>
          <p:nvPr/>
        </p:nvSpPr>
        <p:spPr bwMode="auto">
          <a:xfrm>
            <a:off x="1030545" y="5711690"/>
            <a:ext cx="706499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05.Emotional and psychological effect of internet</a:t>
            </a:r>
          </a:p>
        </p:txBody>
      </p:sp>
      <p:sp>
        <p:nvSpPr>
          <p:cNvPr id="29" name="ïṣľíďé">
            <a:extLst>
              <a:ext uri="{FF2B5EF4-FFF2-40B4-BE49-F238E27FC236}">
                <a16:creationId xmlns:a16="http://schemas.microsoft.com/office/drawing/2014/main" id="{0BB9A46E-6FA3-7000-96BB-85D8068DEB8E}"/>
              </a:ext>
            </a:extLst>
          </p:cNvPr>
          <p:cNvSpPr/>
          <p:nvPr/>
        </p:nvSpPr>
        <p:spPr bwMode="auto">
          <a:xfrm>
            <a:off x="1030545" y="6153496"/>
            <a:ext cx="7064999" cy="81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How these feelings impact the length and quality of sleep by causing tension or anxiety.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862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16">
            <a:extLst>
              <a:ext uri="{FF2B5EF4-FFF2-40B4-BE49-F238E27FC236}">
                <a16:creationId xmlns:a16="http://schemas.microsoft.com/office/drawing/2014/main" id="{D7DF79DE-52CC-483A-B04A-3EB49353A647}"/>
              </a:ext>
            </a:extLst>
          </p:cNvPr>
          <p:cNvSpPr txBox="1"/>
          <p:nvPr/>
        </p:nvSpPr>
        <p:spPr>
          <a:xfrm>
            <a:off x="2102332" y="3427478"/>
            <a:ext cx="843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5400" b="1" kern="0" spc="300" dirty="0">
                <a:gradFill>
                  <a:gsLst>
                    <a:gs pos="97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Dataset Description</a:t>
            </a:r>
            <a:endParaRPr lang="zh-CN" altLang="en-US" sz="5400" b="1" kern="0" spc="300" dirty="0">
              <a:gradFill>
                <a:gsLst>
                  <a:gs pos="97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3488051" y="4907923"/>
            <a:ext cx="5207747" cy="0"/>
          </a:xfrm>
          <a:prstGeom prst="line">
            <a:avLst/>
          </a:prstGeom>
          <a:ln w="12700">
            <a:solidFill>
              <a:srgbClr val="33AAB9">
                <a:alpha val="8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5248068" y="1029634"/>
            <a:ext cx="1700012" cy="1918111"/>
            <a:chOff x="1575906" y="1029155"/>
            <a:chExt cx="1296316" cy="1462625"/>
          </a:xfrm>
        </p:grpSpPr>
        <p:sp>
          <p:nvSpPr>
            <p:cNvPr id="68" name="Freeform 5"/>
            <p:cNvSpPr>
              <a:spLocks/>
            </p:cNvSpPr>
            <p:nvPr/>
          </p:nvSpPr>
          <p:spPr bwMode="auto">
            <a:xfrm rot="16200000">
              <a:off x="1492751" y="1112310"/>
              <a:ext cx="1462625" cy="129631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3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9600000" scaled="0"/>
            </a:gradFill>
            <a:ln w="25400">
              <a:gradFill>
                <a:gsLst>
                  <a:gs pos="0">
                    <a:srgbClr val="33AAB9"/>
                  </a:gs>
                  <a:gs pos="100000">
                    <a:srgbClr val="33789B"/>
                  </a:gs>
                </a:gsLst>
                <a:lin ang="8100000" scaled="0"/>
              </a:gradFill>
            </a:ln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587657" y="1302455"/>
              <a:ext cx="1248671" cy="915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200" b="1" dirty="0">
                  <a:gradFill>
                    <a:gsLst>
                      <a:gs pos="15000">
                        <a:srgbClr val="33789B"/>
                      </a:gs>
                      <a:gs pos="75000">
                        <a:srgbClr val="33AAB9"/>
                      </a:gs>
                    </a:gsLst>
                    <a:lin ang="5400000" scaled="0"/>
                  </a:gradFill>
                  <a:effectLst>
                    <a:outerShdw blurRad="25400" dist="25400" dir="2700000" algn="tl">
                      <a:srgbClr val="000000">
                        <a:alpha val="34000"/>
                      </a:srgbClr>
                    </a:outerShdw>
                  </a:effectLst>
                  <a:cs typeface="+mn-ea"/>
                  <a:sym typeface="+mn-lt"/>
                </a:rPr>
                <a:t>04</a:t>
              </a:r>
              <a:endParaRPr lang="zh-CN" altLang="en-US" sz="7200" b="1" dirty="0">
                <a:gradFill>
                  <a:gsLst>
                    <a:gs pos="15000">
                      <a:srgbClr val="33789B"/>
                    </a:gs>
                    <a:gs pos="75000">
                      <a:srgbClr val="33AAB9"/>
                    </a:gs>
                  </a:gsLst>
                  <a:lin ang="5400000" scaled="0"/>
                </a:gradFill>
                <a:effectLst>
                  <a:outerShdw blurRad="25400" dist="25400" dir="2700000" algn="tl">
                    <a:srgbClr val="000000">
                      <a:alpha val="34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241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4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4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5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5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/>
          <p:bldP spid="57" grpId="0"/>
          <p:bldP spid="58" grpId="0"/>
          <p:bldP spid="59" grpId="0"/>
          <p:bldP spid="60" grpId="0"/>
          <p:bldP spid="61" grpId="0" animBg="1"/>
          <p:bldP spid="62" grpId="0" animBg="1"/>
          <p:bldP spid="63" grpId="0" animBg="1"/>
          <p:bldP spid="64" grpId="0"/>
          <p:bldP spid="65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ṣļiďe">
            <a:extLst>
              <a:ext uri="{FF2B5EF4-FFF2-40B4-BE49-F238E27FC236}">
                <a16:creationId xmlns:a16="http://schemas.microsoft.com/office/drawing/2014/main" id="{80E775C9-B173-41FA-B849-0AAA2939CF91}"/>
              </a:ext>
            </a:extLst>
          </p:cNvPr>
          <p:cNvSpPr/>
          <p:nvPr/>
        </p:nvSpPr>
        <p:spPr>
          <a:xfrm>
            <a:off x="1719385" y="-492369"/>
            <a:ext cx="8315569" cy="6857999"/>
          </a:xfrm>
          <a:custGeom>
            <a:avLst/>
            <a:gdLst>
              <a:gd name="connsiteX0" fmla="*/ 2683061 w 7598228"/>
              <a:gd name="connsiteY0" fmla="*/ 0 h 6858000"/>
              <a:gd name="connsiteX1" fmla="*/ 4915168 w 7598228"/>
              <a:gd name="connsiteY1" fmla="*/ 0 h 6858000"/>
              <a:gd name="connsiteX2" fmla="*/ 4928855 w 7598228"/>
              <a:gd name="connsiteY2" fmla="*/ 3887 h 6858000"/>
              <a:gd name="connsiteX3" fmla="*/ 7598228 w 7598228"/>
              <a:gd name="connsiteY3" fmla="*/ 3632200 h 6858000"/>
              <a:gd name="connsiteX4" fmla="*/ 5923235 w 7598228"/>
              <a:gd name="connsiteY4" fmla="*/ 6782485 h 6858000"/>
              <a:gd name="connsiteX5" fmla="*/ 5805443 w 7598228"/>
              <a:gd name="connsiteY5" fmla="*/ 6858000 h 6858000"/>
              <a:gd name="connsiteX6" fmla="*/ 1792785 w 7598228"/>
              <a:gd name="connsiteY6" fmla="*/ 6858000 h 6858000"/>
              <a:gd name="connsiteX7" fmla="*/ 1674993 w 7598228"/>
              <a:gd name="connsiteY7" fmla="*/ 6782485 h 6858000"/>
              <a:gd name="connsiteX8" fmla="*/ 0 w 7598228"/>
              <a:gd name="connsiteY8" fmla="*/ 3632200 h 6858000"/>
              <a:gd name="connsiteX9" fmla="*/ 2669374 w 7598228"/>
              <a:gd name="connsiteY9" fmla="*/ 38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98228" h="6858000">
                <a:moveTo>
                  <a:pt x="2683061" y="0"/>
                </a:moveTo>
                <a:lnTo>
                  <a:pt x="4915168" y="0"/>
                </a:lnTo>
                <a:lnTo>
                  <a:pt x="4928855" y="3887"/>
                </a:lnTo>
                <a:cubicBezTo>
                  <a:pt x="6475354" y="484898"/>
                  <a:pt x="7598228" y="1927418"/>
                  <a:pt x="7598228" y="3632200"/>
                </a:cubicBezTo>
                <a:cubicBezTo>
                  <a:pt x="7598228" y="4943571"/>
                  <a:pt x="6933806" y="6099757"/>
                  <a:pt x="5923235" y="6782485"/>
                </a:cubicBezTo>
                <a:lnTo>
                  <a:pt x="5805443" y="6858000"/>
                </a:lnTo>
                <a:lnTo>
                  <a:pt x="1792785" y="6858000"/>
                </a:lnTo>
                <a:lnTo>
                  <a:pt x="1674993" y="6782485"/>
                </a:lnTo>
                <a:cubicBezTo>
                  <a:pt x="664423" y="6099757"/>
                  <a:pt x="0" y="4943571"/>
                  <a:pt x="0" y="3632200"/>
                </a:cubicBezTo>
                <a:cubicBezTo>
                  <a:pt x="0" y="1927418"/>
                  <a:pt x="1122874" y="484898"/>
                  <a:pt x="2669374" y="3887"/>
                </a:cubicBezTo>
                <a:close/>
              </a:path>
            </a:pathLst>
          </a:custGeom>
          <a:solidFill>
            <a:schemeClr val="bg1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lnSpc>
                <a:spcPct val="127000"/>
              </a:lnSpc>
            </a:pP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8" name="Picture 17" descr="Histogram (with Normal Curve) of Age">
            <a:extLst>
              <a:ext uri="{FF2B5EF4-FFF2-40B4-BE49-F238E27FC236}">
                <a16:creationId xmlns:a16="http://schemas.microsoft.com/office/drawing/2014/main" id="{6130DBBF-F360-8DF4-FF26-03616C74E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5" y="744638"/>
            <a:ext cx="8053083" cy="53687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74D2C57-B4F5-10B5-13AF-02CDFE49B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72716"/>
              </p:ext>
            </p:extLst>
          </p:nvPr>
        </p:nvGraphicFramePr>
        <p:xfrm>
          <a:off x="7205696" y="2296677"/>
          <a:ext cx="4624719" cy="2283343"/>
        </p:xfrm>
        <a:graphic>
          <a:graphicData uri="http://schemas.openxmlformats.org/drawingml/2006/table">
            <a:tbl>
              <a:tblPr>
                <a:tableStyleId>{8FD4443E-F989-4FC4-A0C8-D5A2AF1F390B}</a:tableStyleId>
              </a:tblPr>
              <a:tblGrid>
                <a:gridCol w="1927025">
                  <a:extLst>
                    <a:ext uri="{9D8B030D-6E8A-4147-A177-3AD203B41FA5}">
                      <a16:colId xmlns:a16="http://schemas.microsoft.com/office/drawing/2014/main" val="226172447"/>
                    </a:ext>
                  </a:extLst>
                </a:gridCol>
                <a:gridCol w="691606">
                  <a:extLst>
                    <a:ext uri="{9D8B030D-6E8A-4147-A177-3AD203B41FA5}">
                      <a16:colId xmlns:a16="http://schemas.microsoft.com/office/drawing/2014/main" val="4086084526"/>
                    </a:ext>
                  </a:extLst>
                </a:gridCol>
                <a:gridCol w="691606">
                  <a:extLst>
                    <a:ext uri="{9D8B030D-6E8A-4147-A177-3AD203B41FA5}">
                      <a16:colId xmlns:a16="http://schemas.microsoft.com/office/drawing/2014/main" val="203776746"/>
                    </a:ext>
                  </a:extLst>
                </a:gridCol>
                <a:gridCol w="691606">
                  <a:extLst>
                    <a:ext uri="{9D8B030D-6E8A-4147-A177-3AD203B41FA5}">
                      <a16:colId xmlns:a16="http://schemas.microsoft.com/office/drawing/2014/main" val="780508537"/>
                    </a:ext>
                  </a:extLst>
                </a:gridCol>
                <a:gridCol w="622876">
                  <a:extLst>
                    <a:ext uri="{9D8B030D-6E8A-4147-A177-3AD203B41FA5}">
                      <a16:colId xmlns:a16="http://schemas.microsoft.com/office/drawing/2014/main" val="209378152"/>
                    </a:ext>
                  </a:extLst>
                </a:gridCol>
              </a:tblGrid>
              <a:tr h="507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1" dirty="0">
                          <a:effectLst/>
                        </a:rPr>
                        <a:t>Original Value</a:t>
                      </a:r>
                      <a:endParaRPr lang="en-US" sz="1100" b="1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1" dirty="0">
                          <a:effectLst/>
                        </a:rPr>
                        <a:t>Recoded</a:t>
                      </a:r>
                      <a:br>
                        <a:rPr lang="en-US" sz="950" b="1" dirty="0">
                          <a:effectLst/>
                        </a:rPr>
                      </a:br>
                      <a:r>
                        <a:rPr lang="en-US" sz="950" b="1" dirty="0">
                          <a:effectLst/>
                        </a:rPr>
                        <a:t>Value</a:t>
                      </a:r>
                      <a:endParaRPr lang="en-US" sz="1100" b="1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1" dirty="0">
                          <a:effectLst/>
                        </a:rPr>
                        <a:t>Number</a:t>
                      </a:r>
                      <a:br>
                        <a:rPr lang="en-US" sz="950" b="1" dirty="0">
                          <a:effectLst/>
                        </a:rPr>
                      </a:br>
                      <a:r>
                        <a:rPr lang="en-US" sz="950" b="1" dirty="0">
                          <a:effectLst/>
                        </a:rPr>
                        <a:t>of Rows</a:t>
                      </a:r>
                      <a:endParaRPr lang="en-US" sz="1100" b="1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754804"/>
                  </a:ext>
                </a:extLst>
              </a:tr>
              <a:tr h="243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15 - 17 years old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42989"/>
                  </a:ext>
                </a:extLst>
              </a:tr>
              <a:tr h="243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18 - 21 years old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08416"/>
                  </a:ext>
                </a:extLst>
              </a:tr>
              <a:tr h="243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22 - 24 years old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111617"/>
                  </a:ext>
                </a:extLst>
              </a:tr>
              <a:tr h="243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25 - 27 years old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425303"/>
                  </a:ext>
                </a:extLst>
              </a:tr>
              <a:tr h="243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More than 27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250435"/>
                  </a:ext>
                </a:extLst>
              </a:tr>
              <a:tr h="278919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</a:rPr>
                        <a:t>Source data column</a:t>
                      </a:r>
                      <a:endParaRPr lang="en-US" sz="11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Age</a:t>
                      </a:r>
                      <a:endParaRPr lang="en-US" sz="1100" b="1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8165460"/>
                  </a:ext>
                </a:extLst>
              </a:tr>
              <a:tr h="278919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</a:rPr>
                        <a:t>Recoded data column</a:t>
                      </a:r>
                      <a:endParaRPr lang="en-US" sz="11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Recoded Age</a:t>
                      </a:r>
                      <a:endParaRPr lang="en-US" sz="1100" b="1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1623379"/>
                  </a:ext>
                </a:extLst>
              </a:tr>
            </a:tbl>
          </a:graphicData>
        </a:graphic>
      </p:graphicFrame>
      <p:sp>
        <p:nvSpPr>
          <p:cNvPr id="29" name="Rectangle 1">
            <a:extLst>
              <a:ext uri="{FF2B5EF4-FFF2-40B4-BE49-F238E27FC236}">
                <a16:creationId xmlns:a16="http://schemas.microsoft.com/office/drawing/2014/main" id="{63AC8691-E6DA-A62F-A251-46BC51C92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684" y="5403893"/>
            <a:ext cx="2396439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03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ṣļiďe">
            <a:extLst>
              <a:ext uri="{FF2B5EF4-FFF2-40B4-BE49-F238E27FC236}">
                <a16:creationId xmlns:a16="http://schemas.microsoft.com/office/drawing/2014/main" id="{80E775C9-B173-41FA-B849-0AAA2939CF91}"/>
              </a:ext>
            </a:extLst>
          </p:cNvPr>
          <p:cNvSpPr/>
          <p:nvPr/>
        </p:nvSpPr>
        <p:spPr>
          <a:xfrm>
            <a:off x="1719385" y="-492369"/>
            <a:ext cx="8315569" cy="6857999"/>
          </a:xfrm>
          <a:custGeom>
            <a:avLst/>
            <a:gdLst>
              <a:gd name="connsiteX0" fmla="*/ 2683061 w 7598228"/>
              <a:gd name="connsiteY0" fmla="*/ 0 h 6858000"/>
              <a:gd name="connsiteX1" fmla="*/ 4915168 w 7598228"/>
              <a:gd name="connsiteY1" fmla="*/ 0 h 6858000"/>
              <a:gd name="connsiteX2" fmla="*/ 4928855 w 7598228"/>
              <a:gd name="connsiteY2" fmla="*/ 3887 h 6858000"/>
              <a:gd name="connsiteX3" fmla="*/ 7598228 w 7598228"/>
              <a:gd name="connsiteY3" fmla="*/ 3632200 h 6858000"/>
              <a:gd name="connsiteX4" fmla="*/ 5923235 w 7598228"/>
              <a:gd name="connsiteY4" fmla="*/ 6782485 h 6858000"/>
              <a:gd name="connsiteX5" fmla="*/ 5805443 w 7598228"/>
              <a:gd name="connsiteY5" fmla="*/ 6858000 h 6858000"/>
              <a:gd name="connsiteX6" fmla="*/ 1792785 w 7598228"/>
              <a:gd name="connsiteY6" fmla="*/ 6858000 h 6858000"/>
              <a:gd name="connsiteX7" fmla="*/ 1674993 w 7598228"/>
              <a:gd name="connsiteY7" fmla="*/ 6782485 h 6858000"/>
              <a:gd name="connsiteX8" fmla="*/ 0 w 7598228"/>
              <a:gd name="connsiteY8" fmla="*/ 3632200 h 6858000"/>
              <a:gd name="connsiteX9" fmla="*/ 2669374 w 7598228"/>
              <a:gd name="connsiteY9" fmla="*/ 38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98228" h="6858000">
                <a:moveTo>
                  <a:pt x="2683061" y="0"/>
                </a:moveTo>
                <a:lnTo>
                  <a:pt x="4915168" y="0"/>
                </a:lnTo>
                <a:lnTo>
                  <a:pt x="4928855" y="3887"/>
                </a:lnTo>
                <a:cubicBezTo>
                  <a:pt x="6475354" y="484898"/>
                  <a:pt x="7598228" y="1927418"/>
                  <a:pt x="7598228" y="3632200"/>
                </a:cubicBezTo>
                <a:cubicBezTo>
                  <a:pt x="7598228" y="4943571"/>
                  <a:pt x="6933806" y="6099757"/>
                  <a:pt x="5923235" y="6782485"/>
                </a:cubicBezTo>
                <a:lnTo>
                  <a:pt x="5805443" y="6858000"/>
                </a:lnTo>
                <a:lnTo>
                  <a:pt x="1792785" y="6858000"/>
                </a:lnTo>
                <a:lnTo>
                  <a:pt x="1674993" y="6782485"/>
                </a:lnTo>
                <a:cubicBezTo>
                  <a:pt x="664423" y="6099757"/>
                  <a:pt x="0" y="4943571"/>
                  <a:pt x="0" y="3632200"/>
                </a:cubicBezTo>
                <a:cubicBezTo>
                  <a:pt x="0" y="1927418"/>
                  <a:pt x="1122874" y="484898"/>
                  <a:pt x="2669374" y="3887"/>
                </a:cubicBezTo>
                <a:close/>
              </a:path>
            </a:pathLst>
          </a:custGeom>
          <a:solidFill>
            <a:schemeClr val="bg1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lnSpc>
                <a:spcPct val="127000"/>
              </a:lnSpc>
            </a:pP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63AC8691-E6DA-A62F-A251-46BC51C92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684" y="5403893"/>
            <a:ext cx="2396439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 descr="Histogram (with Normal Curve) of District">
            <a:extLst>
              <a:ext uri="{FF2B5EF4-FFF2-40B4-BE49-F238E27FC236}">
                <a16:creationId xmlns:a16="http://schemas.microsoft.com/office/drawing/2014/main" id="{76AA3FA0-4729-62E3-C850-EB9A484A6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3" y="744637"/>
            <a:ext cx="7990949" cy="53272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1AA53D-5DAB-C632-A25F-A3355ED34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670996"/>
              </p:ext>
            </p:extLst>
          </p:nvPr>
        </p:nvGraphicFramePr>
        <p:xfrm>
          <a:off x="8560615" y="744637"/>
          <a:ext cx="3278639" cy="5527828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1213595">
                  <a:extLst>
                    <a:ext uri="{9D8B030D-6E8A-4147-A177-3AD203B41FA5}">
                      <a16:colId xmlns:a16="http://schemas.microsoft.com/office/drawing/2014/main" val="2048318692"/>
                    </a:ext>
                  </a:extLst>
                </a:gridCol>
                <a:gridCol w="516261">
                  <a:extLst>
                    <a:ext uri="{9D8B030D-6E8A-4147-A177-3AD203B41FA5}">
                      <a16:colId xmlns:a16="http://schemas.microsoft.com/office/drawing/2014/main" val="2507427095"/>
                    </a:ext>
                  </a:extLst>
                </a:gridCol>
                <a:gridCol w="516261">
                  <a:extLst>
                    <a:ext uri="{9D8B030D-6E8A-4147-A177-3AD203B41FA5}">
                      <a16:colId xmlns:a16="http://schemas.microsoft.com/office/drawing/2014/main" val="3970992623"/>
                    </a:ext>
                  </a:extLst>
                </a:gridCol>
                <a:gridCol w="516261">
                  <a:extLst>
                    <a:ext uri="{9D8B030D-6E8A-4147-A177-3AD203B41FA5}">
                      <a16:colId xmlns:a16="http://schemas.microsoft.com/office/drawing/2014/main" val="1220945880"/>
                    </a:ext>
                  </a:extLst>
                </a:gridCol>
                <a:gridCol w="516261">
                  <a:extLst>
                    <a:ext uri="{9D8B030D-6E8A-4147-A177-3AD203B41FA5}">
                      <a16:colId xmlns:a16="http://schemas.microsoft.com/office/drawing/2014/main" val="453391796"/>
                    </a:ext>
                  </a:extLst>
                </a:gridCol>
              </a:tblGrid>
              <a:tr h="4294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1" dirty="0">
                          <a:effectLst/>
                        </a:rPr>
                        <a:t>Original Value</a:t>
                      </a:r>
                      <a:endParaRPr lang="en-US" sz="1100" b="1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1">
                          <a:effectLst/>
                        </a:rPr>
                        <a:t>Recoded</a:t>
                      </a:r>
                      <a:br>
                        <a:rPr lang="en-US" sz="950" b="1">
                          <a:effectLst/>
                        </a:rPr>
                      </a:br>
                      <a:r>
                        <a:rPr lang="en-US" sz="950" b="1">
                          <a:effectLst/>
                        </a:rPr>
                        <a:t>Value</a:t>
                      </a:r>
                      <a:endParaRPr lang="en-US" sz="11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1">
                          <a:effectLst/>
                        </a:rPr>
                        <a:t>Number</a:t>
                      </a:r>
                      <a:br>
                        <a:rPr lang="en-US" sz="950" b="1">
                          <a:effectLst/>
                        </a:rPr>
                      </a:br>
                      <a:r>
                        <a:rPr lang="en-US" sz="950" b="1">
                          <a:effectLst/>
                        </a:rPr>
                        <a:t>of Rows</a:t>
                      </a:r>
                      <a:endParaRPr lang="en-US" sz="11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446915"/>
                  </a:ext>
                </a:extLst>
              </a:tr>
              <a:tr h="2360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Badhulla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37018"/>
                  </a:ext>
                </a:extLst>
              </a:tr>
              <a:tr h="2360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Badulla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757905"/>
                  </a:ext>
                </a:extLst>
              </a:tr>
              <a:tr h="2360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Gampaha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143896"/>
                  </a:ext>
                </a:extLst>
              </a:tr>
              <a:tr h="2360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851591"/>
                  </a:ext>
                </a:extLst>
              </a:tr>
              <a:tr h="2360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Kandy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37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568452"/>
                  </a:ext>
                </a:extLst>
              </a:tr>
              <a:tr h="2360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Kandy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332891"/>
                  </a:ext>
                </a:extLst>
              </a:tr>
              <a:tr h="2360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Kegalle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32808"/>
                  </a:ext>
                </a:extLst>
              </a:tr>
              <a:tr h="2360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Kegalle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5156"/>
                  </a:ext>
                </a:extLst>
              </a:tr>
              <a:tr h="2360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Kndy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717774"/>
                  </a:ext>
                </a:extLst>
              </a:tr>
              <a:tr h="2360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Kurunegala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325402"/>
                  </a:ext>
                </a:extLst>
              </a:tr>
              <a:tr h="2360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Kurunegala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263233"/>
                  </a:ext>
                </a:extLst>
              </a:tr>
              <a:tr h="2360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London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755404"/>
                  </a:ext>
                </a:extLst>
              </a:tr>
              <a:tr h="2360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matale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624685"/>
                  </a:ext>
                </a:extLst>
              </a:tr>
              <a:tr h="2360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Matale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437986"/>
                  </a:ext>
                </a:extLst>
              </a:tr>
              <a:tr h="2360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Matale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217181"/>
                  </a:ext>
                </a:extLst>
              </a:tr>
              <a:tr h="2360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Monaragala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83010"/>
                  </a:ext>
                </a:extLst>
              </a:tr>
              <a:tr h="2360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Nuwara eliya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541139"/>
                  </a:ext>
                </a:extLst>
              </a:tr>
              <a:tr h="2360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 කුරුණෑගල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43744"/>
                  </a:ext>
                </a:extLst>
              </a:tr>
              <a:tr h="206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382994"/>
                  </a:ext>
                </a:extLst>
              </a:tr>
              <a:tr h="23603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</a:rPr>
                        <a:t>Source data column</a:t>
                      </a:r>
                      <a:endParaRPr lang="en-US" sz="11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</a:rPr>
                        <a:t>District</a:t>
                      </a:r>
                      <a:endParaRPr lang="en-US" sz="11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2843159"/>
                  </a:ext>
                </a:extLst>
              </a:tr>
              <a:tr h="407509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</a:rPr>
                        <a:t>Recoded data column</a:t>
                      </a:r>
                      <a:endParaRPr lang="en-US" sz="11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</a:rPr>
                        <a:t>Recoded District</a:t>
                      </a:r>
                      <a:endParaRPr lang="en-US" sz="11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 </a:t>
                      </a:r>
                      <a:endParaRPr lang="en-US" sz="1100" b="1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5947478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1519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ṣļiďe">
            <a:extLst>
              <a:ext uri="{FF2B5EF4-FFF2-40B4-BE49-F238E27FC236}">
                <a16:creationId xmlns:a16="http://schemas.microsoft.com/office/drawing/2014/main" id="{80E775C9-B173-41FA-B849-0AAA2939CF91}"/>
              </a:ext>
            </a:extLst>
          </p:cNvPr>
          <p:cNvSpPr/>
          <p:nvPr/>
        </p:nvSpPr>
        <p:spPr>
          <a:xfrm>
            <a:off x="1719385" y="-492369"/>
            <a:ext cx="8315569" cy="6857999"/>
          </a:xfrm>
          <a:custGeom>
            <a:avLst/>
            <a:gdLst>
              <a:gd name="connsiteX0" fmla="*/ 2683061 w 7598228"/>
              <a:gd name="connsiteY0" fmla="*/ 0 h 6858000"/>
              <a:gd name="connsiteX1" fmla="*/ 4915168 w 7598228"/>
              <a:gd name="connsiteY1" fmla="*/ 0 h 6858000"/>
              <a:gd name="connsiteX2" fmla="*/ 4928855 w 7598228"/>
              <a:gd name="connsiteY2" fmla="*/ 3887 h 6858000"/>
              <a:gd name="connsiteX3" fmla="*/ 7598228 w 7598228"/>
              <a:gd name="connsiteY3" fmla="*/ 3632200 h 6858000"/>
              <a:gd name="connsiteX4" fmla="*/ 5923235 w 7598228"/>
              <a:gd name="connsiteY4" fmla="*/ 6782485 h 6858000"/>
              <a:gd name="connsiteX5" fmla="*/ 5805443 w 7598228"/>
              <a:gd name="connsiteY5" fmla="*/ 6858000 h 6858000"/>
              <a:gd name="connsiteX6" fmla="*/ 1792785 w 7598228"/>
              <a:gd name="connsiteY6" fmla="*/ 6858000 h 6858000"/>
              <a:gd name="connsiteX7" fmla="*/ 1674993 w 7598228"/>
              <a:gd name="connsiteY7" fmla="*/ 6782485 h 6858000"/>
              <a:gd name="connsiteX8" fmla="*/ 0 w 7598228"/>
              <a:gd name="connsiteY8" fmla="*/ 3632200 h 6858000"/>
              <a:gd name="connsiteX9" fmla="*/ 2669374 w 7598228"/>
              <a:gd name="connsiteY9" fmla="*/ 38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98228" h="6858000">
                <a:moveTo>
                  <a:pt x="2683061" y="0"/>
                </a:moveTo>
                <a:lnTo>
                  <a:pt x="4915168" y="0"/>
                </a:lnTo>
                <a:lnTo>
                  <a:pt x="4928855" y="3887"/>
                </a:lnTo>
                <a:cubicBezTo>
                  <a:pt x="6475354" y="484898"/>
                  <a:pt x="7598228" y="1927418"/>
                  <a:pt x="7598228" y="3632200"/>
                </a:cubicBezTo>
                <a:cubicBezTo>
                  <a:pt x="7598228" y="4943571"/>
                  <a:pt x="6933806" y="6099757"/>
                  <a:pt x="5923235" y="6782485"/>
                </a:cubicBezTo>
                <a:lnTo>
                  <a:pt x="5805443" y="6858000"/>
                </a:lnTo>
                <a:lnTo>
                  <a:pt x="1792785" y="6858000"/>
                </a:lnTo>
                <a:lnTo>
                  <a:pt x="1674993" y="6782485"/>
                </a:lnTo>
                <a:cubicBezTo>
                  <a:pt x="664423" y="6099757"/>
                  <a:pt x="0" y="4943571"/>
                  <a:pt x="0" y="3632200"/>
                </a:cubicBezTo>
                <a:cubicBezTo>
                  <a:pt x="0" y="1927418"/>
                  <a:pt x="1122874" y="484898"/>
                  <a:pt x="2669374" y="3887"/>
                </a:cubicBezTo>
                <a:close/>
              </a:path>
            </a:pathLst>
          </a:custGeom>
          <a:solidFill>
            <a:schemeClr val="bg1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lnSpc>
                <a:spcPct val="127000"/>
              </a:lnSpc>
            </a:pP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63AC8691-E6DA-A62F-A251-46BC51C92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684" y="5403893"/>
            <a:ext cx="2396439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 descr="Histogram (with Normal Curve) of Time spent on internet">
            <a:extLst>
              <a:ext uri="{FF2B5EF4-FFF2-40B4-BE49-F238E27FC236}">
                <a16:creationId xmlns:a16="http://schemas.microsoft.com/office/drawing/2014/main" id="{A3D41C40-70AE-6331-353C-DD0847572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5" y="744636"/>
            <a:ext cx="8026191" cy="53513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2130B3-D780-FF84-7C4B-7022D3973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386357"/>
              </p:ext>
            </p:extLst>
          </p:nvPr>
        </p:nvGraphicFramePr>
        <p:xfrm>
          <a:off x="7562852" y="2791137"/>
          <a:ext cx="4276404" cy="2278166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2034600">
                  <a:extLst>
                    <a:ext uri="{9D8B030D-6E8A-4147-A177-3AD203B41FA5}">
                      <a16:colId xmlns:a16="http://schemas.microsoft.com/office/drawing/2014/main" val="3504876124"/>
                    </a:ext>
                  </a:extLst>
                </a:gridCol>
                <a:gridCol w="504357">
                  <a:extLst>
                    <a:ext uri="{9D8B030D-6E8A-4147-A177-3AD203B41FA5}">
                      <a16:colId xmlns:a16="http://schemas.microsoft.com/office/drawing/2014/main" val="158906448"/>
                    </a:ext>
                  </a:extLst>
                </a:gridCol>
                <a:gridCol w="504357">
                  <a:extLst>
                    <a:ext uri="{9D8B030D-6E8A-4147-A177-3AD203B41FA5}">
                      <a16:colId xmlns:a16="http://schemas.microsoft.com/office/drawing/2014/main" val="4025397615"/>
                    </a:ext>
                  </a:extLst>
                </a:gridCol>
                <a:gridCol w="1233090">
                  <a:extLst>
                    <a:ext uri="{9D8B030D-6E8A-4147-A177-3AD203B41FA5}">
                      <a16:colId xmlns:a16="http://schemas.microsoft.com/office/drawing/2014/main" val="4224220211"/>
                    </a:ext>
                  </a:extLst>
                </a:gridCol>
              </a:tblGrid>
              <a:tr h="6560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1" dirty="0">
                          <a:effectLst/>
                        </a:rPr>
                        <a:t>Original Value</a:t>
                      </a:r>
                      <a:endParaRPr lang="en-US" sz="1100" b="1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1">
                          <a:effectLst/>
                        </a:rPr>
                        <a:t>Recoded</a:t>
                      </a:r>
                      <a:br>
                        <a:rPr lang="en-US" sz="950" b="1">
                          <a:effectLst/>
                        </a:rPr>
                      </a:br>
                      <a:r>
                        <a:rPr lang="en-US" sz="950" b="1">
                          <a:effectLst/>
                        </a:rPr>
                        <a:t>Value</a:t>
                      </a:r>
                      <a:endParaRPr lang="en-US" sz="11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1" dirty="0">
                          <a:effectLst/>
                        </a:rPr>
                        <a:t>Number</a:t>
                      </a:r>
                      <a:br>
                        <a:rPr lang="en-US" sz="950" b="1" dirty="0">
                          <a:effectLst/>
                        </a:rPr>
                      </a:br>
                      <a:r>
                        <a:rPr lang="en-US" sz="950" b="1" dirty="0">
                          <a:effectLst/>
                        </a:rPr>
                        <a:t>of Rows</a:t>
                      </a:r>
                      <a:endParaRPr lang="en-US" sz="1100" b="1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 anchor="b"/>
                </a:tc>
                <a:extLst>
                  <a:ext uri="{0D108BD9-81ED-4DB2-BD59-A6C34878D82A}">
                    <a16:rowId xmlns:a16="http://schemas.microsoft.com/office/drawing/2014/main" val="2674472627"/>
                  </a:ext>
                </a:extLst>
              </a:tr>
              <a:tr h="241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0 - 2 hours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extLst>
                  <a:ext uri="{0D108BD9-81ED-4DB2-BD59-A6C34878D82A}">
                    <a16:rowId xmlns:a16="http://schemas.microsoft.com/office/drawing/2014/main" val="1871013089"/>
                  </a:ext>
                </a:extLst>
              </a:tr>
              <a:tr h="241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2 - 4 hours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extLst>
                  <a:ext uri="{0D108BD9-81ED-4DB2-BD59-A6C34878D82A}">
                    <a16:rowId xmlns:a16="http://schemas.microsoft.com/office/drawing/2014/main" val="7359103"/>
                  </a:ext>
                </a:extLst>
              </a:tr>
              <a:tr h="241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4 - 6 hours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extLst>
                  <a:ext uri="{0D108BD9-81ED-4DB2-BD59-A6C34878D82A}">
                    <a16:rowId xmlns:a16="http://schemas.microsoft.com/office/drawing/2014/main" val="656033834"/>
                  </a:ext>
                </a:extLst>
              </a:tr>
              <a:tr h="241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6 - 8 hours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19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extLst>
                  <a:ext uri="{0D108BD9-81ED-4DB2-BD59-A6C34878D82A}">
                    <a16:rowId xmlns:a16="http://schemas.microsoft.com/office/drawing/2014/main" val="258388088"/>
                  </a:ext>
                </a:extLst>
              </a:tr>
              <a:tr h="241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More than 8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extLst>
                  <a:ext uri="{0D108BD9-81ED-4DB2-BD59-A6C34878D82A}">
                    <a16:rowId xmlns:a16="http://schemas.microsoft.com/office/drawing/2014/main" val="4191140485"/>
                  </a:ext>
                </a:extLst>
              </a:tr>
              <a:tr h="41635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</a:rPr>
                        <a:t>Source data column</a:t>
                      </a:r>
                      <a:endParaRPr lang="en-US" sz="11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Time spent on Internet</a:t>
                      </a:r>
                      <a:endParaRPr lang="en-US" sz="1100" b="1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80738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040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57587;"/>
  <p:tag name="ISLIDE.ICON" val="#423012;#423014;#423011;#70183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82035;"/>
  <p:tag name="ISLIDE.ICON" val="#402741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1858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SHAPE_SH" val="H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1858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SHAPE_SH" val="H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1858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01731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SHAPE_SH" val="H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207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20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82035;"/>
  <p:tag name="ISLIDE.ICON" val="#402741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82035;"/>
  <p:tag name="ISLIDE.ICON" val="#402741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82035;"/>
  <p:tag name="ISLIDE.ICON" val="#402741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82035;"/>
  <p:tag name="ISLIDE.ICON" val="#402741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82035;"/>
  <p:tag name="ISLIDE.ICON" val="#402741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82035;"/>
  <p:tag name="ISLIDE.ICON" val="#402741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82035;"/>
  <p:tag name="ISLIDE.ICON" val="#402741;"/>
</p:tagLst>
</file>

<file path=ppt/theme/theme1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m35zsag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freeppt7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1198</Words>
  <Application>Microsoft Office PowerPoint</Application>
  <PresentationFormat>Widescreen</PresentationFormat>
  <Paragraphs>405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等线</vt:lpstr>
      <vt:lpstr>Microsoft YaHei</vt:lpstr>
      <vt:lpstr>Aptos</vt:lpstr>
      <vt:lpstr>Arial</vt:lpstr>
      <vt:lpstr>Calibri</vt:lpstr>
      <vt:lpstr>Wingdings</vt:lpstr>
      <vt:lpstr>www.jpppt.com</vt:lpstr>
      <vt:lpstr>www.freeppt7.com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www.jpppt.com</Manager>
  <Company>www.jpppt.com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www.jpppt.com</dc:creator>
  <cp:keywords>www.jpppt.com</cp:keywords>
  <dc:description>www.jpppt.com</dc:description>
  <cp:lastModifiedBy>DHANUSHANANDAN A M</cp:lastModifiedBy>
  <cp:revision>35</cp:revision>
  <dcterms:created xsi:type="dcterms:W3CDTF">2022-01-08T11:57:26Z</dcterms:created>
  <dcterms:modified xsi:type="dcterms:W3CDTF">2024-09-14T03:14:34Z</dcterms:modified>
</cp:coreProperties>
</file>