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25" autoAdjust="0"/>
  </p:normalViewPr>
  <p:slideViewPr>
    <p:cSldViewPr snapToGrid="0">
      <p:cViewPr>
        <p:scale>
          <a:sx n="66" d="100"/>
          <a:sy n="66" d="100"/>
        </p:scale>
        <p:origin x="227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C71F-DDEF-7211-360A-035C1EF5E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33139-125E-03CB-2C0B-CEE239D2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A79A5-386B-C9F5-1A8D-C9278E88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D128-AE5C-286F-D289-5B37E82D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8AE9-6D95-AEB7-F54B-14D4C50D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C415-8C07-AB9F-53A8-1F3CD924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26D29-0D79-37F8-F53E-86B73A2E3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8EC8-CC39-C96C-3772-08953299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E6EA4-AA6B-AFBB-F8AC-36AE7D75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7DD7-583E-F34A-6714-9885D738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3C801-262C-44C0-9CDD-745AF8A4B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CB625-DBFA-C120-4EAB-360D77C6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3043-7A42-71EE-9BD3-38522245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8347-6157-CC05-5F0F-3F7B24BC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8725-8162-11DD-628D-31F84E5A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4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9050-F8D4-CA97-E858-62E8C1E8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8EE0-ED5F-BB96-0EB6-4DA2FEA0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56CA-124D-4B28-89B3-6DC069EF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014D-38B2-9F33-F365-4BD47659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41A0-AB64-6C1A-F695-BA164948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618E-B8C8-FBE6-3849-B053B143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3B17-5F1E-A7B8-B169-482D110D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356C-DA59-610E-C01F-728808E7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5881-F85B-40FE-1B9C-730C30B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C97B-6342-91F6-12E2-1502E4B2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3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0B19-E186-D46B-454A-9DF574C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DFAF-67D6-86FC-EC5B-BFF86E3E2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13D67-B0FB-9ACB-B24B-E433A4EFE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FB79-EBAE-7244-7DFD-4C032B85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89E6A-46D8-C948-250C-97F1E8E7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2978-664E-554D-2CF3-22A5ABA0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B6B9-4657-D9B0-74BD-38B314BD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4B8E-A22F-1CD4-FED6-73A7C23E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33D20-206E-6BE5-7430-92FE12876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A719F-2700-A1BB-901F-5B42ABCC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84152-E305-FF0D-3A44-AB15BEA4D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1DAF5-7222-C8DF-7D5C-2A1A4974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AD685-C0DE-9C8E-1383-7CAC0244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A72E-2D82-3050-A251-3B9FC2EB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29AB-1963-7C28-9BD9-FFD5803F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3EF46-C519-3E09-33DE-ACF89392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CF8EC-468D-08A9-C5F5-49371427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671B-2458-1769-EB68-8705CF7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89C4C-666A-9E67-A561-4D1A14F6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D4D15-AD94-D9F3-A5B7-3494B43C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02166-CD7B-9447-CFD8-714B56FD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0DC8-E120-53C1-2F0C-DDE12D2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70EA-EA78-D39B-E586-61272B3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B6EBE-4BF2-EF32-13D9-E06F7C0E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C47CB-7266-EA75-4554-C9DFBDE9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8EB0A-6DC6-B5F3-1D4C-20917FDD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E09D-57C9-2B97-BA9D-2EBBCF35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5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932E-9EB5-74FA-A554-8EEABE8D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7E0BA-E18A-07AD-CF68-35DE71965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C6CE-55E3-16D2-1B1D-50407F64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2A3A-C4FA-33B9-B9F3-DFCF44D3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D3CE3-912D-E3C8-8961-08C9E1C8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E77C4-19E1-5DF8-7496-75328093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9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0C67E-81F4-CEE7-F21F-1FD87673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28D7-CAC4-2841-7483-1E9D56EF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6049-5F99-3DE2-8158-9F6B0407B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C7193-CB6B-41A1-96CF-C23BCAA3873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846E-8F36-3F5C-F838-1EDC9DCA2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37F2-F56D-DCC9-D89C-2730D56B3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5A303-55C3-4172-B448-9630B9178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F753CD41-9DF7-A32E-10C8-925DE22A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-1" y="10"/>
            <a:ext cx="120015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E2DE7C-63A9-9C5D-180E-F1EBC50E6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876" y="2528101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BANK DATA SET</a:t>
            </a:r>
            <a:endParaRPr lang="en-IN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DB503-786F-D6DE-3D09-AF808AAE7B0A}"/>
              </a:ext>
            </a:extLst>
          </p:cNvPr>
          <p:cNvSpPr txBox="1"/>
          <p:nvPr/>
        </p:nvSpPr>
        <p:spPr>
          <a:xfrm>
            <a:off x="5416549" y="3594100"/>
            <a:ext cx="3546475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Used in Data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950AA-D294-CC59-1DE5-22ADD589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509-2180-1A17-8799-F58677F9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5200" b="1" dirty="0"/>
              <a:t>Last credit pull Date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54F6E-6973-DBE7-930C-9809C871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409371"/>
            <a:ext cx="5676899" cy="371996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records the barrower’s credit report was last accessed.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helps to monitor creditworthiness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to track credit history updates ,assess credit risks and make lending decisions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0B3741D0-C9B7-19C1-01FD-AB535054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4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2ABBB-1AAC-B4B4-A7F4-B2D31177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251F-9E26-ECFE-B58C-2B2EEF3D9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4" y="1091521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Last payment Date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2AA81-4CB2-6ECA-0832-6EF2A0D1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844799"/>
            <a:ext cx="5676899" cy="3284535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date of the most recent loan payment received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tracks the history of the barrower’s payment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date to find the payment behavior and project future payments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DAC082C9-FA25-0E77-6F51-507339D3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0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B40B7-7755-4C74-0F28-3FEB837F9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A58B-ED45-D8A5-5234-1F4B0D5B2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1236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Loan Status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B3F32-1450-D4C2-6C14-0483F5BD4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801257"/>
            <a:ext cx="5676899" cy="3328078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indicate the status of loan whether it is fully paid , current or default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for monitor loan health and categorize for risk analysis 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FB6A3BA8-37A3-065E-D2A5-0D8D962D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9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532EA-4A01-0552-090E-E8DE4743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40F9-C9C3-A1AF-635F-E6FE1688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4" y="1381807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Next payment Date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04EA0-4AAB-C8F5-1B46-C3A2A90D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815771"/>
            <a:ext cx="5676899" cy="331356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date of next loan payment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for plan the liquidity and to project revenue form the loan portfolios</a:t>
            </a:r>
          </a:p>
          <a:p>
            <a:pPr algn="l"/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9351014F-C690-157F-589F-52590807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4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B4C4-C425-C653-068C-E2E9EDF50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B141-78E8-67E4-B674-9E96CA579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4" y="10334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Purpose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BC3FA-EB0F-334A-1BCD-E0FDEB1E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595553"/>
            <a:ext cx="5676899" cy="3533781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purpose of the borrower to take loan like for car , house or education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for customize the loan offerings and aligning the loan terms with borrower needs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EE7E408C-4EBE-5BD3-DEBB-87CD81CB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F902-4354-FFE7-43C9-4EA2C7A1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534-D02C-FA55-890F-7E84DC053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1236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Term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63A3A-CD0A-363C-0043-2DCF2818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902857"/>
            <a:ext cx="5676899" cy="3226478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duration of the loan in months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sets the repayment period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for calculate loan interest payments and manage maturities of loans 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63918A01-B0F4-0BFF-681D-F100BD6E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1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92E4A-4E42-B5F7-3C88-542FB411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FA2A-6AE5-BBC1-B5E4-B9EEE00D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Verification status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B29EC-CCCA-05B1-5014-3A2946AB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595553"/>
            <a:ext cx="5676899" cy="3533781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verification status of the borrower’s financial information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to verify income and evaluate loan application credibility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FFF50E5E-8ECB-4F90-ECFF-CBE078A6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5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A9D-4BCB-2D0F-3155-FE2C5904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FCD3-CD99-EDA4-A4C0-D6A5C5C86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1204686"/>
            <a:ext cx="5676900" cy="103051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Annual Income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22F48-28FB-B56B-4854-A4E6B8E5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757713"/>
            <a:ext cx="5676899" cy="3371621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borrower’s yearly income.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for verify repayment capacity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for loan eligibility and to calculate debt to income ratios and evaluate creditworthiness</a:t>
            </a:r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E2998EF9-0173-6EEC-EE02-9E653328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4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9481-BA1F-C762-27BC-ACFD539EE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2E5-4E53-4024-0131-4FE32F88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DTI(Debt to Income Ratio )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A4203-4A52-432D-8895-B41BF98D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057401"/>
            <a:ext cx="5676899" cy="407193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borrower’s debt burden to his relative income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gauges the borrower’s capacity to take additional debt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to assess borrower’s ability to handle loan payments and make responsible lending </a:t>
            </a:r>
            <a:r>
              <a:rPr lang="en-US" dirty="0" err="1"/>
              <a:t>decissions</a:t>
            </a:r>
            <a:endParaRPr lang="en-US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63249255-63EB-EF12-4437-3D6B8391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7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FA3D-4768-519C-15C1-E1E8E3CE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085F-A584-7F9C-3C9E-1385EC04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1030514"/>
            <a:ext cx="5676900" cy="101305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 err="1"/>
              <a:t>Insatlment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9BB27-C334-46A2-6380-9470A72DC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772229"/>
            <a:ext cx="5676899" cy="3357106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fixed monthly payment for a loan amount including principal and interest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to structure loan terms and calculate amortizations schedules and asses payment affordability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D4EAAC86-0444-AACC-B192-C945D534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8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1A85C-F355-18F7-BACE-4B487566E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2B1E-E450-1D50-137C-0DF726EE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0519" y="1268183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Loan ID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6A7C5-EB68-314F-E4BC-043F3EDD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0519" y="2595568"/>
            <a:ext cx="5676899" cy="2994249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a unique identifier for each loan application.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uses to track loans and use as a primary key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se this Loan ID as a key for track the particular loan record 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648B7387-5406-4179-E691-2E62CAAA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8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E43DF-893C-BDBA-308A-66A19D46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B0B5-FB3D-E6C1-2A40-04846B069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Interest Rate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119E-7072-65A6-310E-59E03499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057401"/>
            <a:ext cx="5676899" cy="407193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rate of interest for the principal amount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expressed in percentage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determines the loan’s cost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to price loans and manage profit margins and attract barrower’s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3A3616ED-9DAC-6F06-BF73-B74CC360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9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CB8E-7B93-426F-47D6-91661A979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C84E-CF04-8A34-988A-5AF2A7D7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1236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Loan Amount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382EE-9CFE-EF1E-396F-1B154FE1E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873829"/>
            <a:ext cx="5676899" cy="3255506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total amount that borrowed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principal amount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to determine the loan size</a:t>
            </a:r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40BF4E67-020C-5948-67DD-6D28A05B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8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25195-1543-C1AC-6940-8BE58793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C1077FE8-38F1-E955-4BEB-1D28B6DD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E65F37-3683-4E4C-4B31-11A16137A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599" y="4955950"/>
            <a:ext cx="5299818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THANK YOU</a:t>
            </a:r>
            <a:endParaRPr lang="en-IN" sz="5200" b="1" dirty="0"/>
          </a:p>
        </p:txBody>
      </p:sp>
    </p:spTree>
    <p:extLst>
      <p:ext uri="{BB962C8B-B14F-4D97-AF65-F5344CB8AC3E}">
        <p14:creationId xmlns:p14="http://schemas.microsoft.com/office/powerpoint/2010/main" val="16157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8F05-AB47-9970-A288-E43C9318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0986-FE50-2246-F5BF-D28DB284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4" y="1285650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Address State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6815-2753-811F-F925-AAFEF7810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873829"/>
            <a:ext cx="5676899" cy="3255506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location of borrower who took the loan from bank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information to locate the customer and identify trends in loan demand and manage risk factors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34D595C2-78AD-90A9-6AF0-D2E0CB30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9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058F-B6B6-272F-77DF-B41BBFB6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DB44-42F3-54E9-4FD6-46575EAB2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Employee Length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39EBA-50CB-E036-B774-606E6547D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057401"/>
            <a:ext cx="5676899" cy="407193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employment duration of the borrower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need this to know about borrower’s employment stability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More the employment duration there is a great job security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need this to know about barrower’s ability to repay the loan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56530EE3-9EE7-D511-745E-05653032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61836-131B-F2D4-DB11-21CC5C2D4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50A-5E06-6247-9382-EEC5E829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746" y="1222150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Employee Title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E778B-C066-836E-EF0B-B6071D517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859313"/>
            <a:ext cx="5676899" cy="3270021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This is the borrower’s  occupation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helps banks to understand the source of borrower’s income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Banks give loan offers based on this  and verify income sources </a:t>
            </a:r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9940C618-78E9-47FD-94EE-75AC2830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7BEF-C3D2-018F-465F-10E480CE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BBEC-A010-0D6C-23B2-1701E8A7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Grade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D6359-F891-3C71-2C28-2FF1951C5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336801"/>
            <a:ext cx="5676899" cy="379253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classification of borrower’s creditworthiness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High grade means low risk of repay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 uses this grade to manage risk and price loans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High  grade loans receive low interest and makes more attractive to borrowers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D4065788-64E5-5249-6996-601FF563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2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36A71-7839-3002-CDC8-A96A3FB4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EECF-5432-845F-B5D4-28CAE1272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Sub Grade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1C93F-DA8C-8BAA-05D2-46B799A01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595553"/>
            <a:ext cx="5676899" cy="3533781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refines the risk assessment within a grade and provide additional risk differentiation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 this to themselves for tailoring interest rates and lending terms to match borrower’s risk profiles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9BAF7FFC-5F01-33DB-2966-14D8468F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4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AB07B-D708-81D0-4D5C-A31C6694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5B35-CE6B-F4F2-7DDB-4F19F0EDE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5" y="728664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Home Ownership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52024-69F8-5781-D2A6-CCC37D577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057401"/>
            <a:ext cx="5676899" cy="4071934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indicates the borrower’s housing status </a:t>
            </a:r>
            <a:r>
              <a:rPr lang="en-IN" dirty="0"/>
              <a:t>like the he has own house or not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It is just for financial stability purpose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Banks use this to access collateral availability and borrowers ability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Usually banks offers low rates for property collateral</a:t>
            </a:r>
          </a:p>
          <a:p>
            <a:pPr algn="l"/>
            <a:endParaRPr lang="en-US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347B36A3-8E9B-D10C-9480-07B83E28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7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CF025-50FA-D8C6-2D1E-DCF6839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8004-8531-FEBF-BF5D-EFD516F4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261" y="1410835"/>
            <a:ext cx="5676900" cy="11382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Issue Date</a:t>
            </a:r>
            <a:endParaRPr lang="en-IN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424E-6122-607A-304D-FEA5B05A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375" y="2946399"/>
            <a:ext cx="5676899" cy="3182935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the date of loan issued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important for loan tracking and maturity calculations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Banks uses this for tracking loan aging and calculate interest </a:t>
            </a:r>
            <a:endParaRPr lang="en-IN" dirty="0"/>
          </a:p>
        </p:txBody>
      </p:sp>
      <p:pic>
        <p:nvPicPr>
          <p:cNvPr id="2052" name="Picture 4" descr="Vecteurs et illustrations de Bank en téléchargement gratuit | Freepik">
            <a:extLst>
              <a:ext uri="{FF2B5EF4-FFF2-40B4-BE49-F238E27FC236}">
                <a16:creationId xmlns:a16="http://schemas.microsoft.com/office/drawing/2014/main" id="{99472D19-65F2-9515-584C-2CA9D967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8772"/>
          <a:stretch/>
        </p:blipFill>
        <p:spPr bwMode="auto">
          <a:xfrm>
            <a:off x="1" y="10"/>
            <a:ext cx="56768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657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Wingdings</vt:lpstr>
      <vt:lpstr>Office Theme</vt:lpstr>
      <vt:lpstr>BANK DATA SET</vt:lpstr>
      <vt:lpstr>Loan ID</vt:lpstr>
      <vt:lpstr>Address State</vt:lpstr>
      <vt:lpstr>Employee Length</vt:lpstr>
      <vt:lpstr>Employee Title</vt:lpstr>
      <vt:lpstr>Grade</vt:lpstr>
      <vt:lpstr>Sub Grade</vt:lpstr>
      <vt:lpstr>Home Ownership</vt:lpstr>
      <vt:lpstr>Issue Date</vt:lpstr>
      <vt:lpstr>Last credit pull Date</vt:lpstr>
      <vt:lpstr>Last payment Date</vt:lpstr>
      <vt:lpstr>Loan Status</vt:lpstr>
      <vt:lpstr>Next payment Date</vt:lpstr>
      <vt:lpstr>Purpose</vt:lpstr>
      <vt:lpstr>Term</vt:lpstr>
      <vt:lpstr>Verification status</vt:lpstr>
      <vt:lpstr>Annual Income</vt:lpstr>
      <vt:lpstr>DTI(Debt to Income Ratio )</vt:lpstr>
      <vt:lpstr>Insatlment</vt:lpstr>
      <vt:lpstr>Interest Rate</vt:lpstr>
      <vt:lpstr>Loan Amount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dhanush Miriyala</dc:creator>
  <cp:lastModifiedBy>Venkata sai dhanush Miriyala</cp:lastModifiedBy>
  <cp:revision>2</cp:revision>
  <dcterms:created xsi:type="dcterms:W3CDTF">2025-01-25T17:50:13Z</dcterms:created>
  <dcterms:modified xsi:type="dcterms:W3CDTF">2025-01-25T19:25:17Z</dcterms:modified>
</cp:coreProperties>
</file>