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05D1F14-2D40-4C4D-967E-85593FD670DD}" type="datetimeFigureOut">
              <a:rPr lang="en-US" smtClean="0"/>
              <a:t>5/9/2024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4329A2E-2D4C-694C-8B15-BCC23CE80087}" type="slidenum">
              <a:rPr lang="en-US" smtClean="0"/>
              <a:t>‹#›</a:t>
            </a:fld>
            <a:endParaRPr lang="en-US"/>
          </a:p>
        </p:txBody>
      </p:sp>
    </p:spTree>
    <p:extLst>
      <p:ext uri="{BB962C8B-B14F-4D97-AF65-F5344CB8AC3E}">
        <p14:creationId xmlns:p14="http://schemas.microsoft.com/office/powerpoint/2010/main" val="150906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hyperlink" Target="https://gamma.app" TargetMode="External" /><Relationship Id="rId5" Type="http://schemas.openxmlformats.org/officeDocument/2006/relationships/image" Target="../media/image3.png"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 Id="rId6" Type="http://schemas.openxmlformats.org/officeDocument/2006/relationships/image" Target="../media/image4.png" /><Relationship Id="rId5" Type="http://schemas.openxmlformats.org/officeDocument/2006/relationships/hyperlink" Target="https://gamma.app" TargetMode="External"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hyperlink" Target="https://gamma.app" TargetMode="Externa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hyperlink" Target="https://gamma.app" TargetMode="Externa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 Id="rId6" Type="http://schemas.openxmlformats.org/officeDocument/2006/relationships/image" Target="../media/image4.png" /><Relationship Id="rId5" Type="http://schemas.openxmlformats.org/officeDocument/2006/relationships/hyperlink" Target="https://gamma.app" TargetMode="Externa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hyperlink" Target="https://gamma.app" TargetMode="External" /></Relationships>
</file>

<file path=ppt/slides/_rels/slide7.xml.rels><?xml version="1.0" encoding="UTF-8" standalone="yes"?>
<Relationships xmlns="http://schemas.openxmlformats.org/package/2006/relationships"><Relationship Id="rId8" Type="http://schemas.openxmlformats.org/officeDocument/2006/relationships/hyperlink" Target="https://gamma.app" TargetMode="External" /><Relationship Id="rId3" Type="http://schemas.openxmlformats.org/officeDocument/2006/relationships/image" Target="../media/image1.png" /><Relationship Id="rId7" Type="http://schemas.openxmlformats.org/officeDocument/2006/relationships/image" Target="../media/image10.png"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 Id="rId9" Type="http://schemas.openxmlformats.org/officeDocument/2006/relationships/image" Target="../media/image4.png" /></Relationships>
</file>

<file path=ppt/slides/_rels/slide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image" Target="../media/image1.png" /><Relationship Id="rId7" Type="http://schemas.openxmlformats.org/officeDocument/2006/relationships/hyperlink" Target="https://gamma.app" TargetMode="External" /><Relationship Id="rId2" Type="http://schemas.openxmlformats.org/officeDocument/2006/relationships/notesSlide" Target="../notesSlides/notesSlide8.xml" /><Relationship Id="rId1" Type="http://schemas.openxmlformats.org/officeDocument/2006/relationships/slideLayout" Target="../slideLayouts/slideLayout1.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hyperlink" Target="https://gamma.app" TargetMode="Externa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FFFFFF"/>
                </a:solidFill>
                <a:latin typeface="Nunito" pitchFamily="34" charset="0"/>
                <a:ea typeface="Nunito" pitchFamily="34" charset="-122"/>
                <a:cs typeface="Nunito" pitchFamily="34" charset="-120"/>
              </a:rPr>
              <a:t>Introduction to Visualizing Car Data</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 Visualizing car data can unlock powerful insights about vehicle performance, trends, and consumer preferences. By analyzing data through intuitive charts and graphs, businesses and enthusiasts can make informed decisions, identify opportunities, and uncover hidden patterns in the world of automobiles.</a:t>
            </a:r>
            <a:endParaRPr lang="en-US" sz="1750" dirty="0"/>
          </a:p>
        </p:txBody>
      </p:sp>
      <p:sp>
        <p:nvSpPr>
          <p:cNvPr id="7" name="Shape 3"/>
          <p:cNvSpPr/>
          <p:nvPr/>
        </p:nvSpPr>
        <p:spPr>
          <a:xfrm>
            <a:off x="833199" y="5897642"/>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5905262"/>
            <a:ext cx="340162" cy="340162"/>
          </a:xfrm>
          <a:prstGeom prst="rect">
            <a:avLst/>
          </a:prstGeom>
        </p:spPr>
      </p:pic>
      <p:sp>
        <p:nvSpPr>
          <p:cNvPr id="9" name="Text 4"/>
          <p:cNvSpPr/>
          <p:nvPr/>
        </p:nvSpPr>
        <p:spPr>
          <a:xfrm>
            <a:off x="1299686" y="5880973"/>
            <a:ext cx="2355890" cy="388858"/>
          </a:xfrm>
          <a:prstGeom prst="rect">
            <a:avLst/>
          </a:prstGeom>
          <a:noFill/>
          <a:ln/>
        </p:spPr>
        <p:txBody>
          <a:bodyPr wrap="none" rtlCol="0" anchor="t"/>
          <a:lstStyle/>
          <a:p>
            <a:pPr marL="0" indent="0" algn="l">
              <a:lnSpc>
                <a:spcPts val="3062"/>
              </a:lnSpc>
              <a:buNone/>
            </a:pPr>
            <a:r>
              <a:rPr lang="en-US" sz="2187" b="1" dirty="0">
                <a:solidFill>
                  <a:srgbClr val="FFFFFF"/>
                </a:solidFill>
                <a:latin typeface="PT Sans" pitchFamily="34" charset="0"/>
                <a:ea typeface="PT Sans" pitchFamily="34" charset="-122"/>
                <a:cs typeface="PT Sans" pitchFamily="34" charset="-120"/>
              </a:rPr>
              <a:t>by gowtham eshwar</a:t>
            </a:r>
            <a:endParaRPr lang="en-US" sz="2187" dirty="0"/>
          </a:p>
        </p:txBody>
      </p:sp>
      <p:pic>
        <p:nvPicPr>
          <p:cNvPr id="1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523881"/>
            <a:ext cx="93064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Cleaning: Removing Unwanted Records</a:t>
            </a:r>
            <a:endParaRPr lang="en-US" sz="4374" dirty="0"/>
          </a:p>
        </p:txBody>
      </p:sp>
      <p:sp>
        <p:nvSpPr>
          <p:cNvPr id="6" name="Shape 2"/>
          <p:cNvSpPr/>
          <p:nvPr/>
        </p:nvSpPr>
        <p:spPr>
          <a:xfrm>
            <a:off x="4490799" y="3419475"/>
            <a:ext cx="499943" cy="499943"/>
          </a:xfrm>
          <a:prstGeom prst="roundRect">
            <a:avLst>
              <a:gd name="adj" fmla="val 80001"/>
            </a:avLst>
          </a:prstGeom>
          <a:solidFill>
            <a:srgbClr val="00002E"/>
          </a:solidFill>
          <a:ln w="22860">
            <a:solidFill>
              <a:srgbClr val="FFFFFF"/>
            </a:solidFill>
            <a:prstDash val="solid"/>
          </a:ln>
        </p:spPr>
      </p:sp>
      <p:sp>
        <p:nvSpPr>
          <p:cNvPr id="7" name="Text 3"/>
          <p:cNvSpPr/>
          <p:nvPr/>
        </p:nvSpPr>
        <p:spPr>
          <a:xfrm>
            <a:off x="4640699" y="3461147"/>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8" name="Text 4"/>
          <p:cNvSpPr/>
          <p:nvPr/>
        </p:nvSpPr>
        <p:spPr>
          <a:xfrm>
            <a:off x="5212913" y="3495794"/>
            <a:ext cx="2923223"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Identify Irrelevant Data</a:t>
            </a:r>
            <a:endParaRPr lang="en-US" sz="2187" dirty="0"/>
          </a:p>
        </p:txBody>
      </p:sp>
      <p:sp>
        <p:nvSpPr>
          <p:cNvPr id="9" name="Text 5"/>
          <p:cNvSpPr/>
          <p:nvPr/>
        </p:nvSpPr>
        <p:spPr>
          <a:xfrm>
            <a:off x="5212913" y="3976211"/>
            <a:ext cx="38200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Examine the dataset and determine which records are not needed for the analysis, such as test or incomplete entries.</a:t>
            </a:r>
            <a:endParaRPr lang="en-US" sz="1750" dirty="0"/>
          </a:p>
        </p:txBody>
      </p:sp>
      <p:sp>
        <p:nvSpPr>
          <p:cNvPr id="10" name="Shape 6"/>
          <p:cNvSpPr/>
          <p:nvPr/>
        </p:nvSpPr>
        <p:spPr>
          <a:xfrm>
            <a:off x="9255085" y="3419475"/>
            <a:ext cx="499943" cy="499943"/>
          </a:xfrm>
          <a:prstGeom prst="roundRect">
            <a:avLst>
              <a:gd name="adj" fmla="val 80001"/>
            </a:avLst>
          </a:prstGeom>
          <a:solidFill>
            <a:srgbClr val="00002E"/>
          </a:solidFill>
          <a:ln w="22860">
            <a:solidFill>
              <a:srgbClr val="FFFFFF"/>
            </a:solidFill>
            <a:prstDash val="solid"/>
          </a:ln>
        </p:spPr>
      </p:sp>
      <p:sp>
        <p:nvSpPr>
          <p:cNvPr id="11" name="Text 7"/>
          <p:cNvSpPr/>
          <p:nvPr/>
        </p:nvSpPr>
        <p:spPr>
          <a:xfrm>
            <a:off x="9404985" y="3461147"/>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2" name="Text 8"/>
          <p:cNvSpPr/>
          <p:nvPr/>
        </p:nvSpPr>
        <p:spPr>
          <a:xfrm>
            <a:off x="9977199" y="3495794"/>
            <a:ext cx="2886551"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Handle Missing Values</a:t>
            </a:r>
            <a:endParaRPr lang="en-US" sz="2187" dirty="0"/>
          </a:p>
        </p:txBody>
      </p:sp>
      <p:sp>
        <p:nvSpPr>
          <p:cNvPr id="13" name="Text 9"/>
          <p:cNvSpPr/>
          <p:nvPr/>
        </p:nvSpPr>
        <p:spPr>
          <a:xfrm>
            <a:off x="9977199" y="3976211"/>
            <a:ext cx="38200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Replace or remove any missing data points to ensure the dataset is complete and accurate.</a:t>
            </a:r>
            <a:endParaRPr lang="en-US" sz="1750" dirty="0"/>
          </a:p>
        </p:txBody>
      </p:sp>
      <p:sp>
        <p:nvSpPr>
          <p:cNvPr id="14" name="Shape 10"/>
          <p:cNvSpPr/>
          <p:nvPr/>
        </p:nvSpPr>
        <p:spPr>
          <a:xfrm>
            <a:off x="4490799" y="5793581"/>
            <a:ext cx="499943" cy="499943"/>
          </a:xfrm>
          <a:prstGeom prst="roundRect">
            <a:avLst>
              <a:gd name="adj" fmla="val 80001"/>
            </a:avLst>
          </a:prstGeom>
          <a:solidFill>
            <a:srgbClr val="00002E"/>
          </a:solidFill>
          <a:ln w="22860">
            <a:solidFill>
              <a:srgbClr val="FFFFFF"/>
            </a:solidFill>
            <a:prstDash val="solid"/>
          </a:ln>
        </p:spPr>
      </p:sp>
      <p:sp>
        <p:nvSpPr>
          <p:cNvPr id="15" name="Text 11"/>
          <p:cNvSpPr/>
          <p:nvPr/>
        </p:nvSpPr>
        <p:spPr>
          <a:xfrm>
            <a:off x="4640699" y="5835253"/>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6" name="Text 12"/>
          <p:cNvSpPr/>
          <p:nvPr/>
        </p:nvSpPr>
        <p:spPr>
          <a:xfrm>
            <a:off x="5212913" y="5869900"/>
            <a:ext cx="277749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Eliminate Duplicates</a:t>
            </a:r>
            <a:endParaRPr lang="en-US" sz="2187" dirty="0"/>
          </a:p>
        </p:txBody>
      </p:sp>
      <p:sp>
        <p:nvSpPr>
          <p:cNvPr id="17" name="Text 13"/>
          <p:cNvSpPr/>
          <p:nvPr/>
        </p:nvSpPr>
        <p:spPr>
          <a:xfrm>
            <a:off x="5212913" y="6350317"/>
            <a:ext cx="8584287"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Identify and remove any duplicate records to avoid skewing the analysis.</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869519"/>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Filtering: Selecting Relevant Attributes</a:t>
            </a:r>
            <a:endParaRPr lang="en-US" sz="4374" dirty="0"/>
          </a:p>
        </p:txBody>
      </p:sp>
      <p:sp>
        <p:nvSpPr>
          <p:cNvPr id="5" name="Text 2"/>
          <p:cNvSpPr/>
          <p:nvPr/>
        </p:nvSpPr>
        <p:spPr>
          <a:xfrm>
            <a:off x="2348389" y="3813691"/>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Feature Selection</a:t>
            </a:r>
            <a:endParaRPr lang="en-US" sz="2187" dirty="0"/>
          </a:p>
        </p:txBody>
      </p:sp>
      <p:sp>
        <p:nvSpPr>
          <p:cNvPr id="6" name="Text 3"/>
          <p:cNvSpPr/>
          <p:nvPr/>
        </p:nvSpPr>
        <p:spPr>
          <a:xfrm>
            <a:off x="2348389" y="4383048"/>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Determine the most important car attributes to focus the analysis, such as make, model, year, and performance specs.</a:t>
            </a:r>
            <a:endParaRPr lang="en-US" sz="1750" dirty="0"/>
          </a:p>
        </p:txBody>
      </p:sp>
      <p:sp>
        <p:nvSpPr>
          <p:cNvPr id="7" name="Text 4"/>
          <p:cNvSpPr/>
          <p:nvPr/>
        </p:nvSpPr>
        <p:spPr>
          <a:xfrm>
            <a:off x="5847398" y="3813691"/>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Categorical Data</a:t>
            </a:r>
            <a:endParaRPr lang="en-US" sz="2187" dirty="0"/>
          </a:p>
        </p:txBody>
      </p:sp>
      <p:sp>
        <p:nvSpPr>
          <p:cNvPr id="8" name="Text 5"/>
          <p:cNvSpPr/>
          <p:nvPr/>
        </p:nvSpPr>
        <p:spPr>
          <a:xfrm>
            <a:off x="5847398" y="4383048"/>
            <a:ext cx="29494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Identify and segregate categorical variables like brand, color, and transmission type for more meaningful visualizations.</a:t>
            </a:r>
            <a:endParaRPr lang="en-US" sz="1750" dirty="0"/>
          </a:p>
        </p:txBody>
      </p:sp>
      <p:sp>
        <p:nvSpPr>
          <p:cNvPr id="9" name="Text 6"/>
          <p:cNvSpPr/>
          <p:nvPr/>
        </p:nvSpPr>
        <p:spPr>
          <a:xfrm>
            <a:off x="9346406" y="3813691"/>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Numerical Data</a:t>
            </a:r>
            <a:endParaRPr lang="en-US" sz="2187" dirty="0"/>
          </a:p>
        </p:txBody>
      </p:sp>
      <p:sp>
        <p:nvSpPr>
          <p:cNvPr id="10" name="Text 7"/>
          <p:cNvSpPr/>
          <p:nvPr/>
        </p:nvSpPr>
        <p:spPr>
          <a:xfrm>
            <a:off x="9346406" y="4383048"/>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Extract numerical attributes like horsepower, fuel efficiency, and price to uncover quantitative trends.</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575316"/>
            <a:ext cx="8209836"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Counting and Summarizing Data</a:t>
            </a:r>
            <a:endParaRPr lang="en-US" sz="4374" dirty="0"/>
          </a:p>
        </p:txBody>
      </p:sp>
      <p:sp>
        <p:nvSpPr>
          <p:cNvPr id="5" name="Shape 2"/>
          <p:cNvSpPr/>
          <p:nvPr/>
        </p:nvSpPr>
        <p:spPr>
          <a:xfrm>
            <a:off x="2348389" y="2714030"/>
            <a:ext cx="4855726" cy="1681282"/>
          </a:xfrm>
          <a:prstGeom prst="roundRect">
            <a:avLst>
              <a:gd name="adj" fmla="val 23789"/>
            </a:avLst>
          </a:prstGeom>
          <a:solidFill>
            <a:srgbClr val="00002E"/>
          </a:solidFill>
          <a:ln w="22860">
            <a:solidFill>
              <a:srgbClr val="FFFFFF"/>
            </a:solidFill>
            <a:prstDash val="solid"/>
          </a:ln>
        </p:spPr>
      </p:sp>
      <p:sp>
        <p:nvSpPr>
          <p:cNvPr id="6" name="Text 3"/>
          <p:cNvSpPr/>
          <p:nvPr/>
        </p:nvSpPr>
        <p:spPr>
          <a:xfrm>
            <a:off x="2593419" y="2959060"/>
            <a:ext cx="277749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Total Vehicles</a:t>
            </a:r>
            <a:endParaRPr lang="en-US" sz="2187" dirty="0"/>
          </a:p>
        </p:txBody>
      </p:sp>
      <p:sp>
        <p:nvSpPr>
          <p:cNvPr id="7" name="Text 4"/>
          <p:cNvSpPr/>
          <p:nvPr/>
        </p:nvSpPr>
        <p:spPr>
          <a:xfrm>
            <a:off x="2593419" y="3439478"/>
            <a:ext cx="4365665"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Calculate the overall count of cars in the dataset to establish the scale of the analysis.</a:t>
            </a:r>
            <a:endParaRPr lang="en-US" sz="1750" dirty="0"/>
          </a:p>
        </p:txBody>
      </p:sp>
      <p:sp>
        <p:nvSpPr>
          <p:cNvPr id="8" name="Shape 5"/>
          <p:cNvSpPr/>
          <p:nvPr/>
        </p:nvSpPr>
        <p:spPr>
          <a:xfrm>
            <a:off x="7426285" y="2714030"/>
            <a:ext cx="4855726" cy="1681282"/>
          </a:xfrm>
          <a:prstGeom prst="roundRect">
            <a:avLst>
              <a:gd name="adj" fmla="val 23789"/>
            </a:avLst>
          </a:prstGeom>
          <a:solidFill>
            <a:srgbClr val="00002E"/>
          </a:solidFill>
          <a:ln w="22860">
            <a:solidFill>
              <a:srgbClr val="FFFFFF"/>
            </a:solidFill>
            <a:prstDash val="solid"/>
          </a:ln>
        </p:spPr>
      </p:sp>
      <p:sp>
        <p:nvSpPr>
          <p:cNvPr id="9" name="Text 6"/>
          <p:cNvSpPr/>
          <p:nvPr/>
        </p:nvSpPr>
        <p:spPr>
          <a:xfrm>
            <a:off x="7671316" y="2959060"/>
            <a:ext cx="277749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Average Attributes</a:t>
            </a:r>
            <a:endParaRPr lang="en-US" sz="2187" dirty="0"/>
          </a:p>
        </p:txBody>
      </p:sp>
      <p:sp>
        <p:nvSpPr>
          <p:cNvPr id="10" name="Text 7"/>
          <p:cNvSpPr/>
          <p:nvPr/>
        </p:nvSpPr>
        <p:spPr>
          <a:xfrm>
            <a:off x="7671316" y="3439478"/>
            <a:ext cx="4365665"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Determine the mean, median, and other statistical measures for numeric car features.</a:t>
            </a:r>
            <a:endParaRPr lang="en-US" sz="1750" dirty="0"/>
          </a:p>
        </p:txBody>
      </p:sp>
      <p:sp>
        <p:nvSpPr>
          <p:cNvPr id="11" name="Shape 8"/>
          <p:cNvSpPr/>
          <p:nvPr/>
        </p:nvSpPr>
        <p:spPr>
          <a:xfrm>
            <a:off x="2348389" y="4617482"/>
            <a:ext cx="4855726" cy="2036683"/>
          </a:xfrm>
          <a:prstGeom prst="roundRect">
            <a:avLst>
              <a:gd name="adj" fmla="val 19638"/>
            </a:avLst>
          </a:prstGeom>
          <a:solidFill>
            <a:srgbClr val="00002E"/>
          </a:solidFill>
          <a:ln w="22860">
            <a:solidFill>
              <a:srgbClr val="FFFFFF"/>
            </a:solidFill>
            <a:prstDash val="solid"/>
          </a:ln>
        </p:spPr>
      </p:sp>
      <p:sp>
        <p:nvSpPr>
          <p:cNvPr id="12" name="Text 9"/>
          <p:cNvSpPr/>
          <p:nvPr/>
        </p:nvSpPr>
        <p:spPr>
          <a:xfrm>
            <a:off x="2593419" y="4862512"/>
            <a:ext cx="3007876"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Frequency Distributions</a:t>
            </a:r>
            <a:endParaRPr lang="en-US" sz="2187" dirty="0"/>
          </a:p>
        </p:txBody>
      </p:sp>
      <p:sp>
        <p:nvSpPr>
          <p:cNvPr id="13" name="Text 10"/>
          <p:cNvSpPr/>
          <p:nvPr/>
        </p:nvSpPr>
        <p:spPr>
          <a:xfrm>
            <a:off x="2593419" y="5342930"/>
            <a:ext cx="4365665"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Analyze the number of cars in each category, such as by make, model, or color.</a:t>
            </a:r>
            <a:endParaRPr lang="en-US" sz="1750" dirty="0"/>
          </a:p>
        </p:txBody>
      </p:sp>
      <p:sp>
        <p:nvSpPr>
          <p:cNvPr id="14" name="Shape 11"/>
          <p:cNvSpPr/>
          <p:nvPr/>
        </p:nvSpPr>
        <p:spPr>
          <a:xfrm>
            <a:off x="7426285" y="4617482"/>
            <a:ext cx="4855726" cy="2036683"/>
          </a:xfrm>
          <a:prstGeom prst="roundRect">
            <a:avLst>
              <a:gd name="adj" fmla="val 19638"/>
            </a:avLst>
          </a:prstGeom>
          <a:solidFill>
            <a:srgbClr val="00002E"/>
          </a:solidFill>
          <a:ln w="22860">
            <a:solidFill>
              <a:srgbClr val="FFFFFF"/>
            </a:solidFill>
            <a:prstDash val="solid"/>
          </a:ln>
        </p:spPr>
      </p:sp>
      <p:sp>
        <p:nvSpPr>
          <p:cNvPr id="15" name="Text 12"/>
          <p:cNvSpPr/>
          <p:nvPr/>
        </p:nvSpPr>
        <p:spPr>
          <a:xfrm>
            <a:off x="7671316" y="4862512"/>
            <a:ext cx="2777490"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Insights at a Glance</a:t>
            </a:r>
            <a:endParaRPr lang="en-US" sz="2187" dirty="0"/>
          </a:p>
        </p:txBody>
      </p:sp>
      <p:sp>
        <p:nvSpPr>
          <p:cNvPr id="16" name="Text 13"/>
          <p:cNvSpPr/>
          <p:nvPr/>
        </p:nvSpPr>
        <p:spPr>
          <a:xfrm>
            <a:off x="7671316" y="5342930"/>
            <a:ext cx="4365665"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Quickly summarize the key characteristics of the car dataset through concise metrics and visualizations.</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925473"/>
            <a:ext cx="8194238"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Visualizing Numerical Attributes</a:t>
            </a:r>
            <a:endParaRPr lang="en-US" sz="4374" dirty="0"/>
          </a:p>
        </p:txBody>
      </p:sp>
      <p:sp>
        <p:nvSpPr>
          <p:cNvPr id="6" name="Shape 2"/>
          <p:cNvSpPr/>
          <p:nvPr/>
        </p:nvSpPr>
        <p:spPr>
          <a:xfrm>
            <a:off x="1152644" y="1953101"/>
            <a:ext cx="27742" cy="5351026"/>
          </a:xfrm>
          <a:prstGeom prst="rect">
            <a:avLst/>
          </a:prstGeom>
          <a:solidFill>
            <a:srgbClr val="262654"/>
          </a:solidFill>
          <a:ln/>
        </p:spPr>
      </p:sp>
      <p:sp>
        <p:nvSpPr>
          <p:cNvPr id="7" name="Shape 3"/>
          <p:cNvSpPr/>
          <p:nvPr/>
        </p:nvSpPr>
        <p:spPr>
          <a:xfrm>
            <a:off x="1416427" y="2362736"/>
            <a:ext cx="777597" cy="27742"/>
          </a:xfrm>
          <a:prstGeom prst="rect">
            <a:avLst/>
          </a:prstGeom>
          <a:solidFill>
            <a:srgbClr val="F2B42D"/>
          </a:solidFill>
          <a:ln/>
        </p:spPr>
      </p:sp>
      <p:sp>
        <p:nvSpPr>
          <p:cNvPr id="8" name="Shape 4"/>
          <p:cNvSpPr/>
          <p:nvPr/>
        </p:nvSpPr>
        <p:spPr>
          <a:xfrm>
            <a:off x="916484" y="2126694"/>
            <a:ext cx="499943" cy="499943"/>
          </a:xfrm>
          <a:prstGeom prst="roundRect">
            <a:avLst>
              <a:gd name="adj" fmla="val 80001"/>
            </a:avLst>
          </a:prstGeom>
          <a:solidFill>
            <a:srgbClr val="00002E"/>
          </a:solidFill>
          <a:ln w="22860">
            <a:solidFill>
              <a:srgbClr val="FFFFFF"/>
            </a:solidFill>
            <a:prstDash val="solid"/>
          </a:ln>
        </p:spPr>
      </p:sp>
      <p:sp>
        <p:nvSpPr>
          <p:cNvPr id="9" name="Text 5"/>
          <p:cNvSpPr/>
          <p:nvPr/>
        </p:nvSpPr>
        <p:spPr>
          <a:xfrm>
            <a:off x="1066383" y="2168366"/>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10" name="Text 6"/>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Histograms</a:t>
            </a:r>
            <a:endParaRPr lang="en-US" sz="2187" dirty="0"/>
          </a:p>
        </p:txBody>
      </p:sp>
      <p:sp>
        <p:nvSpPr>
          <p:cNvPr id="11" name="Text 7"/>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Plot the distribution of numerical car features like horsepower or fuel efficiency to identify patterns and outliers.</a:t>
            </a:r>
            <a:endParaRPr lang="en-US" sz="1750" dirty="0"/>
          </a:p>
        </p:txBody>
      </p:sp>
      <p:sp>
        <p:nvSpPr>
          <p:cNvPr id="12" name="Shape 8"/>
          <p:cNvSpPr/>
          <p:nvPr/>
        </p:nvSpPr>
        <p:spPr>
          <a:xfrm>
            <a:off x="1416427" y="4220468"/>
            <a:ext cx="777597" cy="27742"/>
          </a:xfrm>
          <a:prstGeom prst="rect">
            <a:avLst/>
          </a:prstGeom>
          <a:solidFill>
            <a:srgbClr val="D7425E"/>
          </a:solidFill>
          <a:ln/>
        </p:spPr>
      </p:sp>
      <p:sp>
        <p:nvSpPr>
          <p:cNvPr id="13" name="Shape 9"/>
          <p:cNvSpPr/>
          <p:nvPr/>
        </p:nvSpPr>
        <p:spPr>
          <a:xfrm>
            <a:off x="916484" y="3984427"/>
            <a:ext cx="499943" cy="499943"/>
          </a:xfrm>
          <a:prstGeom prst="roundRect">
            <a:avLst>
              <a:gd name="adj" fmla="val 80001"/>
            </a:avLst>
          </a:prstGeom>
          <a:solidFill>
            <a:srgbClr val="00002E"/>
          </a:solidFill>
          <a:ln w="22860">
            <a:solidFill>
              <a:srgbClr val="FFFFFF"/>
            </a:solidFill>
            <a:prstDash val="solid"/>
          </a:ln>
        </p:spPr>
      </p:sp>
      <p:sp>
        <p:nvSpPr>
          <p:cNvPr id="14" name="Text 10"/>
          <p:cNvSpPr/>
          <p:nvPr/>
        </p:nvSpPr>
        <p:spPr>
          <a:xfrm>
            <a:off x="1066383" y="4026098"/>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5" name="Text 11"/>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Scatter Plots</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Visualize the relationship between two numeric attributes, such as price and mileage, to uncover correlations.</a:t>
            </a:r>
            <a:endParaRPr lang="en-US" sz="1750" dirty="0"/>
          </a:p>
        </p:txBody>
      </p:sp>
      <p:sp>
        <p:nvSpPr>
          <p:cNvPr id="17" name="Shape 13"/>
          <p:cNvSpPr/>
          <p:nvPr/>
        </p:nvSpPr>
        <p:spPr>
          <a:xfrm>
            <a:off x="1416427" y="6078200"/>
            <a:ext cx="777597" cy="27742"/>
          </a:xfrm>
          <a:prstGeom prst="rect">
            <a:avLst/>
          </a:prstGeom>
          <a:solidFill>
            <a:srgbClr val="DD785E"/>
          </a:solidFill>
          <a:ln/>
        </p:spPr>
      </p:sp>
      <p:sp>
        <p:nvSpPr>
          <p:cNvPr id="18" name="Shape 14"/>
          <p:cNvSpPr/>
          <p:nvPr/>
        </p:nvSpPr>
        <p:spPr>
          <a:xfrm>
            <a:off x="916484" y="5842159"/>
            <a:ext cx="499943" cy="499943"/>
          </a:xfrm>
          <a:prstGeom prst="roundRect">
            <a:avLst>
              <a:gd name="adj" fmla="val 80001"/>
            </a:avLst>
          </a:prstGeom>
          <a:solidFill>
            <a:srgbClr val="00002E"/>
          </a:solidFill>
          <a:ln w="22860">
            <a:solidFill>
              <a:srgbClr val="FFFFFF"/>
            </a:solidFill>
            <a:prstDash val="solid"/>
          </a:ln>
        </p:spPr>
      </p:sp>
      <p:sp>
        <p:nvSpPr>
          <p:cNvPr id="19" name="Text 15"/>
          <p:cNvSpPr/>
          <p:nvPr/>
        </p:nvSpPr>
        <p:spPr>
          <a:xfrm>
            <a:off x="1066383" y="5883831"/>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20" name="Text 16"/>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Line Charts</a:t>
            </a:r>
            <a:endParaRPr lang="en-US" sz="2187" dirty="0"/>
          </a:p>
        </p:txBody>
      </p:sp>
      <p:sp>
        <p:nvSpPr>
          <p:cNvPr id="21" name="Text 17"/>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Track the changes in car specifications over time, like average MPG by model year, to spot trends.</a:t>
            </a:r>
            <a:endParaRPr lang="en-US" sz="175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216706"/>
            <a:ext cx="849249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Visualizing Categorical Attributes</a:t>
            </a:r>
            <a:endParaRPr lang="en-US" sz="4374" dirty="0"/>
          </a:p>
        </p:txBody>
      </p:sp>
      <p:sp>
        <p:nvSpPr>
          <p:cNvPr id="5" name="Text 2"/>
          <p:cNvSpPr/>
          <p:nvPr/>
        </p:nvSpPr>
        <p:spPr>
          <a:xfrm>
            <a:off x="2348389" y="346650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Bar Charts</a:t>
            </a:r>
            <a:endParaRPr lang="en-US" sz="2187" dirty="0"/>
          </a:p>
        </p:txBody>
      </p:sp>
      <p:sp>
        <p:nvSpPr>
          <p:cNvPr id="6" name="Text 3"/>
          <p:cNvSpPr/>
          <p:nvPr/>
        </p:nvSpPr>
        <p:spPr>
          <a:xfrm>
            <a:off x="2348389" y="4035862"/>
            <a:ext cx="29494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Visualize the frequency or count of cars by categorical variables like make, model, or color to identify popular options.</a:t>
            </a:r>
            <a:endParaRPr lang="en-US" sz="1750" dirty="0"/>
          </a:p>
        </p:txBody>
      </p:sp>
      <p:sp>
        <p:nvSpPr>
          <p:cNvPr id="7" name="Text 4"/>
          <p:cNvSpPr/>
          <p:nvPr/>
        </p:nvSpPr>
        <p:spPr>
          <a:xfrm>
            <a:off x="5847398" y="346650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Pie Charts</a:t>
            </a:r>
            <a:endParaRPr lang="en-US" sz="2187" dirty="0"/>
          </a:p>
        </p:txBody>
      </p:sp>
      <p:sp>
        <p:nvSpPr>
          <p:cNvPr id="8" name="Text 5"/>
          <p:cNvSpPr/>
          <p:nvPr/>
        </p:nvSpPr>
        <p:spPr>
          <a:xfrm>
            <a:off x="5847398" y="4035862"/>
            <a:ext cx="29494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Represent the proportional breakdown of car categories, such as by transmission type or fuel source, to see market share.</a:t>
            </a:r>
            <a:endParaRPr lang="en-US" sz="1750" dirty="0"/>
          </a:p>
        </p:txBody>
      </p:sp>
      <p:sp>
        <p:nvSpPr>
          <p:cNvPr id="9" name="Text 6"/>
          <p:cNvSpPr/>
          <p:nvPr/>
        </p:nvSpPr>
        <p:spPr>
          <a:xfrm>
            <a:off x="9346406" y="346650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Treemaps</a:t>
            </a:r>
            <a:endParaRPr lang="en-US" sz="2187" dirty="0"/>
          </a:p>
        </p:txBody>
      </p:sp>
      <p:sp>
        <p:nvSpPr>
          <p:cNvPr id="10" name="Text 7"/>
          <p:cNvSpPr/>
          <p:nvPr/>
        </p:nvSpPr>
        <p:spPr>
          <a:xfrm>
            <a:off x="9346406" y="4035862"/>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Display hierarchical data, like car models within each brand, to understand product lineups and sales volumes.</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1927860"/>
            <a:ext cx="7928253"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Identifying Patterns and Trends</a:t>
            </a:r>
            <a:endParaRPr lang="en-US" sz="4374" dirty="0"/>
          </a:p>
        </p:txBody>
      </p:sp>
      <p:pic>
        <p:nvPicPr>
          <p:cNvPr id="7" name="Image 2" descr="preencoded.png"/>
          <p:cNvPicPr>
            <a:picLocks noChangeAspect="1"/>
          </p:cNvPicPr>
          <p:nvPr/>
        </p:nvPicPr>
        <p:blipFill>
          <a:blip r:embed="rId5"/>
          <a:stretch>
            <a:fillRect/>
          </a:stretch>
        </p:blipFill>
        <p:spPr>
          <a:xfrm>
            <a:off x="2348389" y="2955488"/>
            <a:ext cx="3311128" cy="888682"/>
          </a:xfrm>
          <a:prstGeom prst="rect">
            <a:avLst/>
          </a:prstGeom>
        </p:spPr>
      </p:pic>
      <p:sp>
        <p:nvSpPr>
          <p:cNvPr id="8" name="Text 3"/>
          <p:cNvSpPr/>
          <p:nvPr/>
        </p:nvSpPr>
        <p:spPr>
          <a:xfrm>
            <a:off x="2570559" y="4177427"/>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Correlations</a:t>
            </a:r>
            <a:endParaRPr lang="en-US" sz="2187" dirty="0"/>
          </a:p>
        </p:txBody>
      </p:sp>
      <p:sp>
        <p:nvSpPr>
          <p:cNvPr id="9" name="Text 4"/>
          <p:cNvSpPr/>
          <p:nvPr/>
        </p:nvSpPr>
        <p:spPr>
          <a:xfrm>
            <a:off x="2570559" y="4657844"/>
            <a:ext cx="286678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Analyze how car features are related to each other, such as the link between horsepower and price.</a:t>
            </a:r>
            <a:endParaRPr lang="en-US" sz="1750" dirty="0"/>
          </a:p>
        </p:txBody>
      </p:sp>
      <p:pic>
        <p:nvPicPr>
          <p:cNvPr id="10" name="Image 3" descr="preencoded.png"/>
          <p:cNvPicPr>
            <a:picLocks noChangeAspect="1"/>
          </p:cNvPicPr>
          <p:nvPr/>
        </p:nvPicPr>
        <p:blipFill>
          <a:blip r:embed="rId6"/>
          <a:stretch>
            <a:fillRect/>
          </a:stretch>
        </p:blipFill>
        <p:spPr>
          <a:xfrm>
            <a:off x="5659517" y="2955488"/>
            <a:ext cx="3311128" cy="888682"/>
          </a:xfrm>
          <a:prstGeom prst="rect">
            <a:avLst/>
          </a:prstGeom>
        </p:spPr>
      </p:pic>
      <p:sp>
        <p:nvSpPr>
          <p:cNvPr id="11" name="Text 5"/>
          <p:cNvSpPr/>
          <p:nvPr/>
        </p:nvSpPr>
        <p:spPr>
          <a:xfrm>
            <a:off x="5881687" y="4177427"/>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Clusters</a:t>
            </a:r>
            <a:endParaRPr lang="en-US" sz="2187" dirty="0"/>
          </a:p>
        </p:txBody>
      </p:sp>
      <p:sp>
        <p:nvSpPr>
          <p:cNvPr id="12" name="Text 6"/>
          <p:cNvSpPr/>
          <p:nvPr/>
        </p:nvSpPr>
        <p:spPr>
          <a:xfrm>
            <a:off x="5881687" y="4657844"/>
            <a:ext cx="286678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Group similar cars together based on their attributes to uncover market segmentation and consumer preferences.</a:t>
            </a:r>
            <a:endParaRPr lang="en-US" sz="1750" dirty="0"/>
          </a:p>
        </p:txBody>
      </p:sp>
      <p:pic>
        <p:nvPicPr>
          <p:cNvPr id="13" name="Image 4" descr="preencoded.png"/>
          <p:cNvPicPr>
            <a:picLocks noChangeAspect="1"/>
          </p:cNvPicPr>
          <p:nvPr/>
        </p:nvPicPr>
        <p:blipFill>
          <a:blip r:embed="rId7"/>
          <a:stretch>
            <a:fillRect/>
          </a:stretch>
        </p:blipFill>
        <p:spPr>
          <a:xfrm>
            <a:off x="8970645" y="2955488"/>
            <a:ext cx="3311247" cy="888682"/>
          </a:xfrm>
          <a:prstGeom prst="rect">
            <a:avLst/>
          </a:prstGeom>
        </p:spPr>
      </p:pic>
      <p:sp>
        <p:nvSpPr>
          <p:cNvPr id="14" name="Text 7"/>
          <p:cNvSpPr/>
          <p:nvPr/>
        </p:nvSpPr>
        <p:spPr>
          <a:xfrm>
            <a:off x="9192816" y="4177427"/>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Anomalies</a:t>
            </a:r>
            <a:endParaRPr lang="en-US" sz="2187" dirty="0"/>
          </a:p>
        </p:txBody>
      </p:sp>
      <p:sp>
        <p:nvSpPr>
          <p:cNvPr id="15" name="Text 8"/>
          <p:cNvSpPr/>
          <p:nvPr/>
        </p:nvSpPr>
        <p:spPr>
          <a:xfrm>
            <a:off x="9192816" y="4657844"/>
            <a:ext cx="2866906"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Detect outliers or unusual data points that may represent unique cars or data quality issues.</a:t>
            </a:r>
            <a:endParaRPr lang="en-US" sz="1750" dirty="0"/>
          </a:p>
        </p:txBody>
      </p:sp>
      <p:pic>
        <p:nvPicPr>
          <p:cNvPr id="16"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205633"/>
            <a:ext cx="787372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 and Key Takeaways</a:t>
            </a:r>
            <a:endParaRPr lang="en-US" sz="4374" dirty="0"/>
          </a:p>
        </p:txBody>
      </p:sp>
      <p:pic>
        <p:nvPicPr>
          <p:cNvPr id="5" name="Image 1" descr="preencoded.png"/>
          <p:cNvPicPr>
            <a:picLocks noChangeAspect="1"/>
          </p:cNvPicPr>
          <p:nvPr/>
        </p:nvPicPr>
        <p:blipFill>
          <a:blip r:embed="rId4"/>
          <a:stretch>
            <a:fillRect/>
          </a:stretch>
        </p:blipFill>
        <p:spPr>
          <a:xfrm>
            <a:off x="2348389" y="3344347"/>
            <a:ext cx="555427" cy="555427"/>
          </a:xfrm>
          <a:prstGeom prst="rect">
            <a:avLst/>
          </a:prstGeom>
        </p:spPr>
      </p:pic>
      <p:sp>
        <p:nvSpPr>
          <p:cNvPr id="6" name="Text 2"/>
          <p:cNvSpPr/>
          <p:nvPr/>
        </p:nvSpPr>
        <p:spPr>
          <a:xfrm>
            <a:off x="2348389" y="4121944"/>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Powerful Insights</a:t>
            </a:r>
            <a:endParaRPr lang="en-US" sz="2187" dirty="0"/>
          </a:p>
        </p:txBody>
      </p:sp>
      <p:sp>
        <p:nvSpPr>
          <p:cNvPr id="7" name="Text 3"/>
          <p:cNvSpPr/>
          <p:nvPr/>
        </p:nvSpPr>
        <p:spPr>
          <a:xfrm>
            <a:off x="2348389" y="4602361"/>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Car data visualization unlocks a wealth of insights to drive strategic decisions and innovations.</a:t>
            </a:r>
            <a:endParaRPr lang="en-US" sz="1750" dirty="0"/>
          </a:p>
        </p:txBody>
      </p:sp>
      <p:pic>
        <p:nvPicPr>
          <p:cNvPr id="8" name="Image 2" descr="preencoded.png"/>
          <p:cNvPicPr>
            <a:picLocks noChangeAspect="1"/>
          </p:cNvPicPr>
          <p:nvPr/>
        </p:nvPicPr>
        <p:blipFill>
          <a:blip r:embed="rId5"/>
          <a:stretch>
            <a:fillRect/>
          </a:stretch>
        </p:blipFill>
        <p:spPr>
          <a:xfrm>
            <a:off x="5770602" y="3344347"/>
            <a:ext cx="555427" cy="555427"/>
          </a:xfrm>
          <a:prstGeom prst="rect">
            <a:avLst/>
          </a:prstGeom>
        </p:spPr>
      </p:pic>
      <p:sp>
        <p:nvSpPr>
          <p:cNvPr id="9" name="Text 4"/>
          <p:cNvSpPr/>
          <p:nvPr/>
        </p:nvSpPr>
        <p:spPr>
          <a:xfrm>
            <a:off x="5770602" y="4121944"/>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Identify Trends</a:t>
            </a:r>
            <a:endParaRPr lang="en-US" sz="2187" dirty="0"/>
          </a:p>
        </p:txBody>
      </p:sp>
      <p:sp>
        <p:nvSpPr>
          <p:cNvPr id="10" name="Text 5"/>
          <p:cNvSpPr/>
          <p:nvPr/>
        </p:nvSpPr>
        <p:spPr>
          <a:xfrm>
            <a:off x="5770602" y="4602361"/>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Uncover emerging patterns and shifts in the automotive market to stay ahead of the competition.</a:t>
            </a:r>
            <a:endParaRPr lang="en-US" sz="1750" dirty="0"/>
          </a:p>
        </p:txBody>
      </p:sp>
      <p:pic>
        <p:nvPicPr>
          <p:cNvPr id="11" name="Image 3" descr="preencoded.png"/>
          <p:cNvPicPr>
            <a:picLocks noChangeAspect="1"/>
          </p:cNvPicPr>
          <p:nvPr/>
        </p:nvPicPr>
        <p:blipFill>
          <a:blip r:embed="rId6"/>
          <a:stretch>
            <a:fillRect/>
          </a:stretch>
        </p:blipFill>
        <p:spPr>
          <a:xfrm>
            <a:off x="9192816" y="3344347"/>
            <a:ext cx="555427" cy="555427"/>
          </a:xfrm>
          <a:prstGeom prst="rect">
            <a:avLst/>
          </a:prstGeom>
        </p:spPr>
      </p:pic>
      <p:sp>
        <p:nvSpPr>
          <p:cNvPr id="12" name="Text 6"/>
          <p:cNvSpPr/>
          <p:nvPr/>
        </p:nvSpPr>
        <p:spPr>
          <a:xfrm>
            <a:off x="9192816" y="4121944"/>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Reveal Opportunities</a:t>
            </a:r>
            <a:endParaRPr lang="en-US" sz="2187" dirty="0"/>
          </a:p>
        </p:txBody>
      </p:sp>
      <p:sp>
        <p:nvSpPr>
          <p:cNvPr id="13" name="Text 7"/>
          <p:cNvSpPr/>
          <p:nvPr/>
        </p:nvSpPr>
        <p:spPr>
          <a:xfrm>
            <a:off x="9192816" y="4602361"/>
            <a:ext cx="3089077"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Spot untapped market segments and identify areas for product development and improvement.</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749868"/>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Done by</a:t>
            </a:r>
            <a:endParaRPr lang="en-US" sz="4374" dirty="0"/>
          </a:p>
        </p:txBody>
      </p:sp>
      <p:sp>
        <p:nvSpPr>
          <p:cNvPr id="5" name="Text 2"/>
          <p:cNvSpPr/>
          <p:nvPr/>
        </p:nvSpPr>
        <p:spPr>
          <a:xfrm>
            <a:off x="2348389" y="3999667"/>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S Dhanush</a:t>
            </a:r>
            <a:endParaRPr lang="en-US" sz="2187" dirty="0"/>
          </a:p>
        </p:txBody>
      </p:sp>
      <p:sp>
        <p:nvSpPr>
          <p:cNvPr id="7" name="Text 4"/>
          <p:cNvSpPr/>
          <p:nvPr/>
        </p:nvSpPr>
        <p:spPr>
          <a:xfrm>
            <a:off x="2348389" y="4737377"/>
            <a:ext cx="1963184" cy="468207"/>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Atchut Varma</a:t>
            </a:r>
            <a:endParaRPr lang="en-US" sz="2187" dirty="0"/>
          </a:p>
        </p:txBody>
      </p:sp>
      <p:sp>
        <p:nvSpPr>
          <p:cNvPr id="9" name="Text 6"/>
          <p:cNvSpPr/>
          <p:nvPr/>
        </p:nvSpPr>
        <p:spPr>
          <a:xfrm>
            <a:off x="2348389" y="551167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B Gowtham</a:t>
            </a:r>
            <a:endParaRPr lang="en-US" sz="2187"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gowthambangaru0912@gmail.com</cp:lastModifiedBy>
  <cp:revision>2</cp:revision>
  <dcterms:created xsi:type="dcterms:W3CDTF">2024-05-09T07:14:47Z</dcterms:created>
  <dcterms:modified xsi:type="dcterms:W3CDTF">2024-05-09T07:20:01Z</dcterms:modified>
</cp:coreProperties>
</file>