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8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7" r:id="rId22"/>
    <p:sldId id="279" r:id="rId23"/>
    <p:sldId id="280" r:id="rId24"/>
    <p:sldId id="267" r:id="rId25"/>
    <p:sldId id="269" r:id="rId26"/>
    <p:sldId id="268" r:id="rId27"/>
    <p:sldId id="281" r:id="rId28"/>
    <p:sldId id="282" r:id="rId29"/>
    <p:sldId id="283" r:id="rId30"/>
    <p:sldId id="284" r:id="rId31"/>
    <p:sldId id="285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80" d="100"/>
          <a:sy n="80" d="100"/>
        </p:scale>
        <p:origin x="342" y="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4/1/2017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2" y="1752600"/>
            <a:ext cx="411480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GROUP 13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8365" y="3124200"/>
            <a:ext cx="4318094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badi MT Condensed Extra Bold" panose="020B0A06030101010103" pitchFamily="34" charset="0"/>
              </a:rPr>
              <a:t>Technology for everyone</a:t>
            </a:r>
            <a:endParaRPr lang="en-US" sz="3200" dirty="0"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457200"/>
            <a:ext cx="3048000" cy="838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1065212" y="1447800"/>
            <a:ext cx="9220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User friendly application to the provincial reporters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onvert the manual system into a standard computerized system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Minimize the unclear situations such as connection/signal problems when we are using telephone calls to co-ordinate.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Inform all the provincial reporters about the coverages and news of their area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Reporters also can inform about the news in their city to the head office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Inform others when someone has been assigned to a specific task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Web application to the co-ordinators to control the work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8686801" cy="1066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295400"/>
            <a:ext cx="9829800" cy="46482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Coordinator  </a:t>
            </a:r>
            <a:r>
              <a:rPr lang="en-US" sz="2400" dirty="0">
                <a:solidFill>
                  <a:srgbClr val="0070C0"/>
                </a:solidFill>
              </a:rPr>
              <a:t>- Web Based </a:t>
            </a:r>
            <a:r>
              <a:rPr lang="en-US" sz="2400" dirty="0" smtClean="0">
                <a:solidFill>
                  <a:srgbClr val="0070C0"/>
                </a:solidFill>
              </a:rPr>
              <a:t>System</a:t>
            </a:r>
          </a:p>
          <a:p>
            <a:pPr marL="0" lvl="0" indent="0">
              <a:spcBef>
                <a:spcPts val="0"/>
              </a:spcBef>
              <a:buClr>
                <a:srgbClr val="7030A0"/>
              </a:buClr>
              <a:buNone/>
            </a:pPr>
            <a:endParaRPr lang="en-GB" sz="2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1.	Log in to the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  <a:r>
              <a:rPr lang="en-US" dirty="0"/>
              <a:t>.	Send new news items to reporters</a:t>
            </a:r>
          </a:p>
          <a:p>
            <a:pPr>
              <a:lnSpc>
                <a:spcPct val="150000"/>
              </a:lnSpc>
            </a:pPr>
            <a:r>
              <a:rPr lang="en-US" dirty="0"/>
              <a:t>3.	Receive news items from reporters</a:t>
            </a:r>
          </a:p>
          <a:p>
            <a:pPr>
              <a:lnSpc>
                <a:spcPct val="150000"/>
              </a:lnSpc>
            </a:pPr>
            <a:r>
              <a:rPr lang="en-US" dirty="0"/>
              <a:t>4.	View pending news, scheduled news, monthly summary and reporter details</a:t>
            </a:r>
          </a:p>
          <a:p>
            <a:pPr>
              <a:lnSpc>
                <a:spcPct val="150000"/>
              </a:lnSpc>
            </a:pPr>
            <a:r>
              <a:rPr lang="en-US" dirty="0"/>
              <a:t>5.	Send messages to </a:t>
            </a:r>
            <a:r>
              <a:rPr lang="en-US" dirty="0" smtClean="0"/>
              <a:t>reports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1000"/>
            <a:ext cx="8686801" cy="1066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9012" y="1295400"/>
            <a:ext cx="9220200" cy="4191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Reporter </a:t>
            </a:r>
            <a:r>
              <a:rPr lang="en-GB" sz="2400" dirty="0">
                <a:solidFill>
                  <a:srgbClr val="0070C0"/>
                </a:solidFill>
              </a:rPr>
              <a:t>– Mobile </a:t>
            </a:r>
            <a:r>
              <a:rPr lang="en-GB" sz="2400" dirty="0" smtClean="0">
                <a:solidFill>
                  <a:srgbClr val="0070C0"/>
                </a:solidFill>
              </a:rPr>
              <a:t>App</a:t>
            </a:r>
          </a:p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70C0"/>
              </a:solidFill>
            </a:endParaRP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1. Log </a:t>
            </a:r>
            <a:r>
              <a:rPr lang="en-US" dirty="0"/>
              <a:t>in to the system</a:t>
            </a: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2. Send </a:t>
            </a:r>
            <a:r>
              <a:rPr lang="en-US" dirty="0"/>
              <a:t>news to the media corporation</a:t>
            </a: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3. View </a:t>
            </a:r>
            <a:r>
              <a:rPr lang="en-US" dirty="0"/>
              <a:t>upcoming news, monthly news summary, inbox and monthly salary</a:t>
            </a:r>
          </a:p>
          <a:p>
            <a:pPr marL="45720" indent="0"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 bwMode="auto">
          <a:xfrm>
            <a:off x="1065212" y="-2286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Non-functional requirements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93812" y="1447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Usability</a:t>
            </a:r>
          </a:p>
          <a:p>
            <a:r>
              <a:rPr lang="en-US" dirty="0" smtClean="0"/>
              <a:t> </a:t>
            </a:r>
            <a:r>
              <a:rPr lang="en-US" dirty="0"/>
              <a:t>user friendly </a:t>
            </a:r>
            <a:r>
              <a:rPr lang="en-US" dirty="0" smtClean="0"/>
              <a:t>and attractive GUI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Availability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Even if there’s no connection the user have access to see his salary and upcoming </a:t>
            </a:r>
            <a:r>
              <a:rPr lang="en-US" dirty="0" smtClean="0"/>
              <a:t>events and some features.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Reliability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Access limited only to the privileged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Performance</a:t>
            </a:r>
          </a:p>
          <a:p>
            <a:r>
              <a:rPr lang="en-US" dirty="0" smtClean="0"/>
              <a:t>Quick responding</a:t>
            </a: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Can share information effectively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Improve reporter relationship by news director  with the news coordinator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Can access to the information anytime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Reporters can get notifications about their new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41148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ANALYSIS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1" y="1232721"/>
            <a:ext cx="9296400" cy="29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41960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2400" dirty="0"/>
              <a:t>Mobile app will run on any mid-range tablet or smartphone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Uses HTML/CSS/JavaScript for development  the web site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Uses android studio for development the mobile app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Technical aspects of the development are well within the group’s ability. Team is currently researching on a suitable technological stack to be used</a:t>
            </a:r>
          </a:p>
        </p:txBody>
      </p:sp>
    </p:spTree>
    <p:extLst>
      <p:ext uri="{BB962C8B-B14F-4D97-AF65-F5344CB8AC3E}">
        <p14:creationId xmlns:p14="http://schemas.microsoft.com/office/powerpoint/2010/main" val="2899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17" y="2362200"/>
            <a:ext cx="9144000" cy="41910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The mobile app will provide simple and intuitive interfaces to the reporter.</a:t>
            </a:r>
          </a:p>
          <a:p>
            <a:pPr fontAlgn="base"/>
            <a:r>
              <a:rPr lang="en-US" sz="2800" dirty="0"/>
              <a:t>System does not require any other hardware components</a:t>
            </a:r>
          </a:p>
          <a:p>
            <a:pPr fontAlgn="base"/>
            <a:r>
              <a:rPr lang="en-US" sz="2800" dirty="0"/>
              <a:t>Contract problems, so this system is ideal.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304800"/>
            <a:ext cx="5029200" cy="609600"/>
          </a:xfrm>
        </p:spPr>
        <p:txBody>
          <a:bodyPr/>
          <a:lstStyle/>
          <a:p>
            <a:r>
              <a:rPr lang="en-US" dirty="0"/>
              <a:t>CULTURAL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8298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a measure of how the solution is compatible with the organizational environment and how well the system works in the organization.</a:t>
            </a:r>
          </a:p>
          <a:p>
            <a:pPr>
              <a:lnSpc>
                <a:spcPct val="200000"/>
              </a:lnSpc>
            </a:pPr>
            <a:r>
              <a:rPr lang="en-US" dirty="0"/>
              <a:t> The mobile app system will be easy to access by reporters.</a:t>
            </a:r>
          </a:p>
          <a:p>
            <a:pPr>
              <a:lnSpc>
                <a:spcPct val="200000"/>
              </a:lnSpc>
            </a:pPr>
            <a:r>
              <a:rPr lang="en-US" dirty="0"/>
              <a:t>  This new system will allow reporters and staff to save time and work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03407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SCHEDULE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77400" cy="41910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A timeframe is not a client requirement, however it is a course objective.</a:t>
            </a:r>
          </a:p>
          <a:p>
            <a:pPr fontAlgn="base"/>
            <a:r>
              <a:rPr lang="en-US" sz="2400" dirty="0"/>
              <a:t>Number of work hours:</a:t>
            </a:r>
          </a:p>
          <a:p>
            <a:pPr fontAlgn="base"/>
            <a:r>
              <a:rPr lang="en-US" sz="2400" dirty="0"/>
              <a:t>Weekdays = 4</a:t>
            </a:r>
          </a:p>
          <a:p>
            <a:pPr fontAlgn="base"/>
            <a:r>
              <a:rPr lang="en-US" sz="2400" dirty="0"/>
              <a:t>Weekend = 2</a:t>
            </a:r>
          </a:p>
          <a:p>
            <a:pPr fontAlgn="base"/>
            <a:r>
              <a:rPr lang="en-US" sz="2400" dirty="0"/>
              <a:t>Number of member = 6</a:t>
            </a:r>
          </a:p>
          <a:p>
            <a:pPr fontAlgn="base"/>
            <a:r>
              <a:rPr lang="en-US" sz="2400" dirty="0"/>
              <a:t>Man-hours per week = (4+2) * 6 = 36</a:t>
            </a:r>
          </a:p>
          <a:p>
            <a:pPr fontAlgn="base"/>
            <a:r>
              <a:rPr lang="en-US" sz="2400" dirty="0"/>
              <a:t>Estimated number of weeks = 42</a:t>
            </a:r>
          </a:p>
          <a:p>
            <a:pPr fontAlgn="base"/>
            <a:r>
              <a:rPr lang="en-US" sz="2400" dirty="0"/>
              <a:t>Estimated total of man hours = 36 * 42 =</a:t>
            </a:r>
            <a:r>
              <a:rPr lang="en-US" sz="2400" dirty="0" smtClean="0"/>
              <a:t>1512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4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228600"/>
            <a:ext cx="3352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Our Team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2050197"/>
            <a:ext cx="944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38600" y="22860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/>
              <a:t>Our Team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34698"/>
            <a:ext cx="10744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Supervisor  :-  Dr. Prasad </a:t>
            </a:r>
            <a:r>
              <a:rPr lang="en-US" dirty="0" err="1"/>
              <a:t>Wimalarathne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Mentor        :-  Ms. S.S. </a:t>
            </a:r>
            <a:r>
              <a:rPr lang="en-US" dirty="0" err="1"/>
              <a:t>Edirisinghe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50613"/>
              </p:ext>
            </p:extLst>
          </p:nvPr>
        </p:nvGraphicFramePr>
        <p:xfrm>
          <a:off x="1370012" y="2696528"/>
          <a:ext cx="8534400" cy="388619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255394"/>
                <a:gridCol w="1661377"/>
                <a:gridCol w="1617629"/>
              </a:tblGrid>
              <a:tr h="625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1).  </a:t>
                      </a:r>
                      <a:r>
                        <a:rPr lang="en-US" sz="1100" dirty="0" err="1">
                          <a:effectLst/>
                        </a:rPr>
                        <a:t>W.N.D.D.Sanjaya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2015/CS/124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15001245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2). </a:t>
                      </a:r>
                      <a:r>
                        <a:rPr lang="en-US" sz="1100" dirty="0" err="1">
                          <a:effectLst/>
                        </a:rPr>
                        <a:t>S.D.L.H.Maheeshanake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2015/CS/085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15000852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3). W.S.M.Rathnasekara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2015/CS/113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15001131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4). L.N.Anuradha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2015/CS/014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15000141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5). P.H.Samarasekara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2015/IS/065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15020657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6). </a:t>
                      </a:r>
                      <a:r>
                        <a:rPr lang="en-US" sz="1100" dirty="0" err="1">
                          <a:effectLst/>
                        </a:rPr>
                        <a:t>G.W.M.W.K.M.Sirisena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2015/IS/78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15020762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Methodologies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03" y="1905000"/>
            <a:ext cx="8686801" cy="4191000"/>
          </a:xfrm>
        </p:spPr>
        <p:txBody>
          <a:bodyPr/>
          <a:lstStyle/>
          <a:p>
            <a:pPr marL="45720" lvl="0" indent="0">
              <a:buNone/>
            </a:pPr>
            <a:endParaRPr lang="en-GB" sz="2800" dirty="0" smtClean="0">
              <a:solidFill>
                <a:schemeClr val="bg2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GB" sz="2800" dirty="0"/>
              <a:t>Incorporate prototyping</a:t>
            </a:r>
          </a:p>
          <a:p>
            <a:r>
              <a:rPr lang="en-GB" sz="2800" dirty="0"/>
              <a:t>Allow some of the stages to overlap</a:t>
            </a:r>
          </a:p>
          <a:p>
            <a:r>
              <a:rPr lang="en-GB" sz="2800" dirty="0"/>
              <a:t>Can implement easy areas before harder ones</a:t>
            </a:r>
          </a:p>
          <a:p>
            <a:r>
              <a:rPr lang="en-GB" sz="2800" dirty="0"/>
              <a:t>integrate feedback from one phase to another</a:t>
            </a:r>
            <a:endParaRPr lang="en-GB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45720" indent="0">
              <a:buNone/>
            </a:pPr>
            <a:endParaRPr lang="en-GB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45720" indent="0">
              <a:buNone/>
            </a:pPr>
            <a:r>
              <a:rPr lang="en-GB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Therefore we use modified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1905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133600"/>
            <a:ext cx="859361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52399"/>
            <a:ext cx="7848600" cy="6444379"/>
          </a:xfrm>
        </p:spPr>
      </p:pic>
    </p:spTree>
    <p:extLst>
      <p:ext uri="{BB962C8B-B14F-4D97-AF65-F5344CB8AC3E}">
        <p14:creationId xmlns:p14="http://schemas.microsoft.com/office/powerpoint/2010/main" val="5161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2400"/>
            <a:ext cx="8153399" cy="6399980"/>
          </a:xfrm>
        </p:spPr>
      </p:pic>
    </p:spTree>
    <p:extLst>
      <p:ext uri="{BB962C8B-B14F-4D97-AF65-F5344CB8AC3E}">
        <p14:creationId xmlns:p14="http://schemas.microsoft.com/office/powerpoint/2010/main" val="19005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1" y="159289"/>
            <a:ext cx="8686801" cy="1066800"/>
          </a:xfrm>
        </p:spPr>
        <p:txBody>
          <a:bodyPr>
            <a:normAutofit/>
          </a:bodyPr>
          <a:lstStyle/>
          <a:p>
            <a:r>
              <a:rPr lang="en-US" sz="6000" dirty="0"/>
              <a:t>Technologies we use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4" y="1565214"/>
            <a:ext cx="4251960" cy="2491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761987"/>
            <a:ext cx="3854368" cy="2097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4061593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0"/>
            <a:ext cx="8686801" cy="1066800"/>
          </a:xfrm>
        </p:spPr>
        <p:txBody>
          <a:bodyPr>
            <a:normAutofit/>
          </a:bodyPr>
          <a:lstStyle/>
          <a:p>
            <a:r>
              <a:rPr lang="en-US" dirty="0"/>
              <a:t>HIGH LEVEL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9" y="1828800"/>
            <a:ext cx="8332007" cy="4191000"/>
          </a:xfrm>
        </p:spPr>
      </p:pic>
    </p:spTree>
    <p:extLst>
      <p:ext uri="{BB962C8B-B14F-4D97-AF65-F5344CB8AC3E}">
        <p14:creationId xmlns:p14="http://schemas.microsoft.com/office/powerpoint/2010/main" val="28907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2143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DELIVERABLES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57400"/>
            <a:ext cx="2381250" cy="1924050"/>
          </a:xfrm>
        </p:spPr>
      </p:pic>
      <p:grpSp>
        <p:nvGrpSpPr>
          <p:cNvPr id="5" name="Group 4"/>
          <p:cNvGrpSpPr/>
          <p:nvPr/>
        </p:nvGrpSpPr>
        <p:grpSpPr>
          <a:xfrm>
            <a:off x="4418012" y="1905000"/>
            <a:ext cx="1905000" cy="2076450"/>
            <a:chOff x="7389812" y="1358685"/>
            <a:chExt cx="2614100" cy="2614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12" y="1358685"/>
              <a:ext cx="2614100" cy="2614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2590800"/>
              <a:ext cx="712491" cy="3810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31794"/>
            <a:ext cx="2713940" cy="21496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9012" y="4293954"/>
            <a:ext cx="26547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Application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7462" y="4293954"/>
            <a:ext cx="33934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5865" y="4315711"/>
            <a:ext cx="33934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Manual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2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603">
            <a:off x="1598612" y="419100"/>
            <a:ext cx="41910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49" y="3886200"/>
            <a:ext cx="6248400" cy="1066800"/>
          </a:xfrm>
        </p:spPr>
        <p:txBody>
          <a:bodyPr>
            <a:normAutofit/>
          </a:bodyPr>
          <a:lstStyle/>
          <a:p>
            <a:r>
              <a:rPr lang="en-US" sz="6600" i="1" dirty="0" smtClean="0"/>
              <a:t>Delivery Plan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596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8"/>
            <a:ext cx="2971800" cy="6096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5" y="533400"/>
            <a:ext cx="12223070" cy="4674885"/>
          </a:xfrm>
        </p:spPr>
      </p:pic>
    </p:spTree>
    <p:extLst>
      <p:ext uri="{BB962C8B-B14F-4D97-AF65-F5344CB8AC3E}">
        <p14:creationId xmlns:p14="http://schemas.microsoft.com/office/powerpoint/2010/main" val="2119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0" y="190275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Introducing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04" y="1618129"/>
            <a:ext cx="4601015" cy="2460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0012" y="4470921"/>
            <a:ext cx="90284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Managing System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News Companies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12" y="533400"/>
            <a:ext cx="2514600" cy="1066800"/>
          </a:xfrm>
        </p:spPr>
        <p:txBody>
          <a:bodyPr/>
          <a:lstStyle/>
          <a:p>
            <a:pPr algn="ctr"/>
            <a:r>
              <a:rPr lang="en-US" dirty="0" smtClean="0"/>
              <a:t>Our Client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1447800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239982"/>
            <a:ext cx="9448800" cy="4191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sz="2400" b="1" dirty="0" smtClean="0"/>
              <a:t>We visited few companies to study various types of systems.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Various companies use various type of technology.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That helped to get an idea about technology.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Understood the common Issues of that process.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0"/>
            <a:ext cx="9067800" cy="1066800"/>
          </a:xfrm>
        </p:spPr>
        <p:txBody>
          <a:bodyPr/>
          <a:lstStyle/>
          <a:p>
            <a:r>
              <a:rPr lang="en-US" dirty="0" smtClean="0"/>
              <a:t>Studying the Current real world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3695700" cy="609600"/>
          </a:xfrm>
        </p:spPr>
        <p:txBody>
          <a:bodyPr/>
          <a:lstStyle/>
          <a:p>
            <a:r>
              <a:rPr lang="en-US" dirty="0" smtClean="0"/>
              <a:t>Issues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2" y="609600"/>
            <a:ext cx="10363200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Miscommunication between coordinator and the reporter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Allocating a news is fully manual process through   a call.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Its hard to view each reporters activity for a one person at one time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T</a:t>
            </a:r>
            <a:r>
              <a:rPr lang="en-US" sz="2400" b="1" dirty="0" smtClean="0"/>
              <a:t>ime wasting in finalizing the monthly  payment of a reporter.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Some important news can be missing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Its too complicate to handle this process for a one or few people.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670" y="-48254"/>
            <a:ext cx="358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78">
            <a:off x="2438010" y="2636911"/>
            <a:ext cx="959317" cy="9143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677437">
            <a:off x="2026516" y="3263628"/>
            <a:ext cx="2762335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88" y="1461901"/>
            <a:ext cx="1803842" cy="13498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362156">
            <a:off x="6221815" y="3214897"/>
            <a:ext cx="2318509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74" y="3936561"/>
            <a:ext cx="1580736" cy="1907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20" y="2560505"/>
            <a:ext cx="719404" cy="871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" y="4122139"/>
            <a:ext cx="1763727" cy="17402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4212" y="5862350"/>
            <a:ext cx="22781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ews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9667406">
            <a:off x="2209356" y="3513296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Fax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0998" y="1061791"/>
            <a:ext cx="4068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Coordinator : search for a reporter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2391346">
            <a:off x="6186971" y="3203784"/>
            <a:ext cx="2100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a Call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070" y="5791443"/>
            <a:ext cx="3070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 : cover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85" y="205479"/>
            <a:ext cx="1856342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78">
            <a:off x="2438010" y="2636911"/>
            <a:ext cx="959317" cy="9143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677437">
            <a:off x="2026516" y="3263628"/>
            <a:ext cx="2762335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362156">
            <a:off x="6047162" y="3210518"/>
            <a:ext cx="2533984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74" y="3936561"/>
            <a:ext cx="1580736" cy="1907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" y="4122139"/>
            <a:ext cx="1763727" cy="17402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4212" y="5862350"/>
            <a:ext cx="22781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ews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9667406">
            <a:off x="2209356" y="3513296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Fax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96" y="1061791"/>
            <a:ext cx="3430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Coordinator : enter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2391346">
            <a:off x="6124455" y="3249950"/>
            <a:ext cx="22252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send alerts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070" y="5791443"/>
            <a:ext cx="3070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 : cover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62" y="1550459"/>
            <a:ext cx="1711188" cy="12059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478921" y="2317190"/>
            <a:ext cx="937700" cy="1117326"/>
            <a:chOff x="7389812" y="1358685"/>
            <a:chExt cx="2614100" cy="26141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12" y="1358685"/>
              <a:ext cx="2614100" cy="26141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2590800"/>
              <a:ext cx="712491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70" y="195792"/>
            <a:ext cx="5715000" cy="685800"/>
          </a:xfrm>
        </p:spPr>
        <p:txBody>
          <a:bodyPr/>
          <a:lstStyle/>
          <a:p>
            <a:r>
              <a:rPr lang="en-US" b="0" dirty="0" smtClean="0"/>
              <a:t>SYSTEM HIERARCHY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3071" y="990600"/>
            <a:ext cx="7315199" cy="4953480"/>
            <a:chOff x="-228600" y="0"/>
            <a:chExt cx="8939445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43400" y="4648200"/>
              <a:ext cx="3733800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458097" y="4533503"/>
              <a:ext cx="228600" cy="794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70331-221123(1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-228600" y="5181600"/>
              <a:ext cx="1845657" cy="1295400"/>
            </a:xfrm>
            <a:prstGeom prst="rect">
              <a:avLst/>
            </a:prstGeom>
          </p:spPr>
        </p:pic>
        <p:pic>
          <p:nvPicPr>
            <p:cNvPr id="9" name="Picture 8" descr="S70331-221143(1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667000" y="5029200"/>
              <a:ext cx="1263650" cy="1371600"/>
            </a:xfrm>
            <a:prstGeom prst="rect">
              <a:avLst/>
            </a:prstGeom>
          </p:spPr>
        </p:pic>
        <p:pic>
          <p:nvPicPr>
            <p:cNvPr id="10" name="Picture 9" descr="S70331-221201(1)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876800" y="4800600"/>
              <a:ext cx="1758922" cy="1619250"/>
            </a:xfrm>
            <a:prstGeom prst="rect">
              <a:avLst/>
            </a:prstGeom>
          </p:spPr>
        </p:pic>
        <p:pic>
          <p:nvPicPr>
            <p:cNvPr id="11" name="Picture 10" descr="S70331-221212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7315200" y="5029200"/>
              <a:ext cx="1371600" cy="1257300"/>
            </a:xfrm>
            <a:prstGeom prst="rect">
              <a:avLst/>
            </a:prstGeom>
          </p:spPr>
        </p:pic>
        <p:pic>
          <p:nvPicPr>
            <p:cNvPr id="12" name="Picture 11" descr="S70331-221226(1)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0" y="2362200"/>
              <a:ext cx="1930400" cy="1676400"/>
            </a:xfrm>
            <a:prstGeom prst="rect">
              <a:avLst/>
            </a:prstGeom>
          </p:spPr>
        </p:pic>
        <p:pic>
          <p:nvPicPr>
            <p:cNvPr id="13" name="Picture 12" descr="S70331-223352(1)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3429000" y="0"/>
              <a:ext cx="1981200" cy="1752600"/>
            </a:xfrm>
            <a:prstGeom prst="rect">
              <a:avLst/>
            </a:prstGeom>
          </p:spPr>
        </p:pic>
        <p:sp>
          <p:nvSpPr>
            <p:cNvPr id="14" name="TextBox 36"/>
            <p:cNvSpPr txBox="1"/>
            <p:nvPr/>
          </p:nvSpPr>
          <p:spPr>
            <a:xfrm>
              <a:off x="2286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26670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7521737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52578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3276600" y="4038600"/>
              <a:ext cx="225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NEWS COORDINATOR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3581400" y="1524000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NEWS DIRECTOR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4185961" y="2062440"/>
              <a:ext cx="468867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4648200"/>
              <a:ext cx="3733800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73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0487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4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487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a4f35948-e619-41b3-aa29-22878b09cfd2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868</TotalTime>
  <Words>661</Words>
  <Application>Microsoft Office PowerPoint</Application>
  <PresentationFormat>Custom</PresentationFormat>
  <Paragraphs>138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Adobe Fan Heiti Std B</vt:lpstr>
      <vt:lpstr>Abadi MT Condensed Extra Bold</vt:lpstr>
      <vt:lpstr>Arial</vt:lpstr>
      <vt:lpstr>Calibri</vt:lpstr>
      <vt:lpstr>Century Gothic</vt:lpstr>
      <vt:lpstr>Palatino Linotype</vt:lpstr>
      <vt:lpstr>Times New Roman</vt:lpstr>
      <vt:lpstr>Wingdings</vt:lpstr>
      <vt:lpstr>Business strategy presentation</vt:lpstr>
      <vt:lpstr>GROUP 13</vt:lpstr>
      <vt:lpstr>Our Team</vt:lpstr>
      <vt:lpstr>Introducing</vt:lpstr>
      <vt:lpstr>Our Client</vt:lpstr>
      <vt:lpstr>Studying the Current real world systems</vt:lpstr>
      <vt:lpstr>Issues we found</vt:lpstr>
      <vt:lpstr>Current Process</vt:lpstr>
      <vt:lpstr>Solution</vt:lpstr>
      <vt:lpstr>SYSTEM HIERARCHY</vt:lpstr>
      <vt:lpstr>Objectives</vt:lpstr>
      <vt:lpstr>Functional requirements</vt:lpstr>
      <vt:lpstr>Functional requirements </vt:lpstr>
      <vt:lpstr>PowerPoint Presentation</vt:lpstr>
      <vt:lpstr>BENEFITS</vt:lpstr>
      <vt:lpstr>ANALYSIS</vt:lpstr>
      <vt:lpstr>TECHNICAL FEASIBILITY</vt:lpstr>
      <vt:lpstr>OPERATIONAL FEASIBILITY</vt:lpstr>
      <vt:lpstr>CULTURAL FEASIBILITY</vt:lpstr>
      <vt:lpstr>SCHEDULE FEASIBILITY</vt:lpstr>
      <vt:lpstr>Development Methodologies </vt:lpstr>
      <vt:lpstr>PowerPoint Presentation</vt:lpstr>
      <vt:lpstr>PowerPoint Presentation</vt:lpstr>
      <vt:lpstr>PowerPoint Presentation</vt:lpstr>
      <vt:lpstr>Technologies we use</vt:lpstr>
      <vt:lpstr>HIGH LEVEL ARCHITECTURE</vt:lpstr>
      <vt:lpstr>DELIVERABLES</vt:lpstr>
      <vt:lpstr>Delivery Plan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Danushka Sanjaya</dc:creator>
  <cp:lastModifiedBy>Danushka Sanjaya</cp:lastModifiedBy>
  <cp:revision>41</cp:revision>
  <dcterms:created xsi:type="dcterms:W3CDTF">2017-03-29T18:07:05Z</dcterms:created>
  <dcterms:modified xsi:type="dcterms:W3CDTF">2017-04-01T17:34:12Z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