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3"/>
  </p:notesMasterIdLst>
  <p:handoutMasterIdLst>
    <p:handoutMasterId r:id="rId34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4" r:id="rId11"/>
    <p:sldId id="286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7" r:id="rId22"/>
    <p:sldId id="279" r:id="rId23"/>
    <p:sldId id="280" r:id="rId24"/>
    <p:sldId id="267" r:id="rId25"/>
    <p:sldId id="269" r:id="rId26"/>
    <p:sldId id="268" r:id="rId27"/>
    <p:sldId id="281" r:id="rId28"/>
    <p:sldId id="282" r:id="rId29"/>
    <p:sldId id="283" r:id="rId30"/>
    <p:sldId id="284" r:id="rId31"/>
    <p:sldId id="285" r:id="rId3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6470" autoAdjust="0"/>
  </p:normalViewPr>
  <p:slideViewPr>
    <p:cSldViewPr showGuides="1">
      <p:cViewPr varScale="1">
        <p:scale>
          <a:sx n="71" d="100"/>
          <a:sy n="71" d="100"/>
        </p:scale>
        <p:origin x="702" y="66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8/19/2017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8/19/2017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8/19/2017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8/19/2017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8/19/2017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8/19/2017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8/19/2017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8/19/2017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8/19/2017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8/19/2017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8/19/2017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8/19/2017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8/19/2017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2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70012" y="1752600"/>
            <a:ext cx="4114800" cy="990600"/>
          </a:xfrm>
        </p:spPr>
        <p:txBody>
          <a:bodyPr>
            <a:noAutofit/>
          </a:bodyPr>
          <a:lstStyle/>
          <a:p>
            <a:r>
              <a:rPr lang="en-US" sz="6000" dirty="0" smtClean="0"/>
              <a:t>GROUP 13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268365" y="3124200"/>
            <a:ext cx="4318094" cy="838200"/>
          </a:xfrm>
        </p:spPr>
        <p:txBody>
          <a:bodyPr>
            <a:normAutofit fontScale="92500"/>
          </a:bodyPr>
          <a:lstStyle/>
          <a:p>
            <a:r>
              <a:rPr lang="en-US" sz="3200" dirty="0" smtClean="0">
                <a:latin typeface="Abadi MT Condensed Extra Bold" panose="020B0A06030101010103" pitchFamily="34" charset="0"/>
              </a:rPr>
              <a:t>Technology for everyone</a:t>
            </a:r>
            <a:endParaRPr lang="en-US" sz="3200" dirty="0">
              <a:latin typeface="Abadi MT Condensed Extra Bold" panose="020B0A0603010101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7012" y="457200"/>
            <a:ext cx="3048000" cy="838200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6" name="Subtitle 2"/>
          <p:cNvSpPr>
            <a:spLocks noGrp="1"/>
          </p:cNvSpPr>
          <p:nvPr>
            <p:ph idx="1"/>
          </p:nvPr>
        </p:nvSpPr>
        <p:spPr>
          <a:xfrm>
            <a:off x="1065212" y="1447800"/>
            <a:ext cx="9220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Bef>
                <a:spcPts val="0"/>
              </a:spcBef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tx2">
                    <a:lumMod val="50000"/>
                  </a:schemeClr>
                </a:solidFill>
              </a:rPr>
              <a:t>User friendly application to the provincial reporters</a:t>
            </a:r>
          </a:p>
          <a:p>
            <a:pPr marL="285750" lvl="0" indent="-285750">
              <a:spcBef>
                <a:spcPts val="0"/>
              </a:spcBef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C</a:t>
            </a:r>
            <a:r>
              <a:rPr lang="en" dirty="0">
                <a:solidFill>
                  <a:schemeClr val="tx2">
                    <a:lumMod val="50000"/>
                  </a:schemeClr>
                </a:solidFill>
              </a:rPr>
              <a:t>onvert the manual system into a standard computerized system</a:t>
            </a:r>
          </a:p>
          <a:p>
            <a:pPr marL="285750" lvl="0" indent="-285750">
              <a:spcBef>
                <a:spcPts val="0"/>
              </a:spcBef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tx2">
                    <a:lumMod val="50000"/>
                  </a:schemeClr>
                </a:solidFill>
              </a:rPr>
              <a:t>Minimize the unclear situations such as connection/signal problems when we are using telephone calls to co-ordinate.</a:t>
            </a:r>
          </a:p>
          <a:p>
            <a:pPr marL="285750" lvl="0" indent="-285750">
              <a:spcBef>
                <a:spcPts val="0"/>
              </a:spcBef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tx2">
                    <a:lumMod val="50000"/>
                  </a:schemeClr>
                </a:solidFill>
              </a:rPr>
              <a:t>Inform all the provincial reporters about the coverages and news of their area</a:t>
            </a:r>
          </a:p>
          <a:p>
            <a:pPr marL="285750" lvl="0" indent="-285750">
              <a:spcBef>
                <a:spcPts val="0"/>
              </a:spcBef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tx2">
                    <a:lumMod val="50000"/>
                  </a:schemeClr>
                </a:solidFill>
              </a:rPr>
              <a:t>Reporters also can inform about the news in their city to the head office</a:t>
            </a:r>
          </a:p>
          <a:p>
            <a:pPr marL="285750" lvl="0" indent="-285750">
              <a:spcBef>
                <a:spcPts val="0"/>
              </a:spcBef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tx2">
                    <a:lumMod val="50000"/>
                  </a:schemeClr>
                </a:solidFill>
              </a:rPr>
              <a:t>Inform others when someone has been assigned to a specific task</a:t>
            </a:r>
          </a:p>
          <a:p>
            <a:pPr marL="285750" lvl="0" indent="-285750">
              <a:spcBef>
                <a:spcPts val="0"/>
              </a:spcBef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tx2">
                    <a:lumMod val="50000"/>
                  </a:schemeClr>
                </a:solidFill>
              </a:rPr>
              <a:t>Web application to the co-ordinators to control the work flow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05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8686801" cy="1066800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812" y="1295400"/>
            <a:ext cx="9829800" cy="4648200"/>
          </a:xfrm>
        </p:spPr>
        <p:txBody>
          <a:bodyPr>
            <a:normAutofit/>
          </a:bodyPr>
          <a:lstStyle/>
          <a:p>
            <a:pPr marL="342900" lvl="0" indent="-342900"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70C0"/>
                </a:solidFill>
              </a:rPr>
              <a:t>Coordinator  </a:t>
            </a:r>
            <a:r>
              <a:rPr lang="en-US" sz="2400" dirty="0">
                <a:solidFill>
                  <a:srgbClr val="0070C0"/>
                </a:solidFill>
              </a:rPr>
              <a:t>- Web Based </a:t>
            </a:r>
            <a:r>
              <a:rPr lang="en-US" sz="2400" dirty="0" smtClean="0">
                <a:solidFill>
                  <a:srgbClr val="0070C0"/>
                </a:solidFill>
              </a:rPr>
              <a:t>System</a:t>
            </a:r>
          </a:p>
          <a:p>
            <a:pPr marL="0" lvl="0" indent="0">
              <a:spcBef>
                <a:spcPts val="0"/>
              </a:spcBef>
              <a:buClr>
                <a:srgbClr val="7030A0"/>
              </a:buClr>
              <a:buNone/>
            </a:pPr>
            <a:endParaRPr lang="en-GB" sz="2400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/>
              <a:t>1.	Log in to the system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2</a:t>
            </a:r>
            <a:r>
              <a:rPr lang="en-US" dirty="0"/>
              <a:t>.	Send new news items to reporters</a:t>
            </a:r>
          </a:p>
          <a:p>
            <a:pPr>
              <a:lnSpc>
                <a:spcPct val="150000"/>
              </a:lnSpc>
            </a:pPr>
            <a:r>
              <a:rPr lang="en-US" dirty="0"/>
              <a:t>3.	Receive news items from reporters</a:t>
            </a:r>
          </a:p>
          <a:p>
            <a:pPr>
              <a:lnSpc>
                <a:spcPct val="150000"/>
              </a:lnSpc>
            </a:pPr>
            <a:r>
              <a:rPr lang="en-US" dirty="0"/>
              <a:t>4.	View pending news, scheduled news, monthly summary and reporter details</a:t>
            </a:r>
          </a:p>
          <a:p>
            <a:pPr>
              <a:lnSpc>
                <a:spcPct val="150000"/>
              </a:lnSpc>
            </a:pPr>
            <a:r>
              <a:rPr lang="en-US" dirty="0"/>
              <a:t>5.	Send messages to </a:t>
            </a:r>
            <a:r>
              <a:rPr lang="en-US" dirty="0" smtClean="0"/>
              <a:t>reports</a:t>
            </a:r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68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81000"/>
            <a:ext cx="8686801" cy="1066800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Functional requirements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89012" y="1295400"/>
            <a:ext cx="9220200" cy="4191000"/>
          </a:xfrm>
        </p:spPr>
        <p:txBody>
          <a:bodyPr>
            <a:normAutofit/>
          </a:bodyPr>
          <a:lstStyle/>
          <a:p>
            <a:pPr marL="342900" lvl="0" indent="-342900"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GB" sz="2400" dirty="0" smtClean="0">
                <a:solidFill>
                  <a:srgbClr val="0070C0"/>
                </a:solidFill>
              </a:rPr>
              <a:t>Reporter </a:t>
            </a:r>
            <a:r>
              <a:rPr lang="en-GB" sz="2400" dirty="0">
                <a:solidFill>
                  <a:srgbClr val="0070C0"/>
                </a:solidFill>
              </a:rPr>
              <a:t>– Mobile </a:t>
            </a:r>
            <a:r>
              <a:rPr lang="en-GB" sz="2400" dirty="0" smtClean="0">
                <a:solidFill>
                  <a:srgbClr val="0070C0"/>
                </a:solidFill>
              </a:rPr>
              <a:t>App</a:t>
            </a:r>
          </a:p>
          <a:p>
            <a:pPr marL="342900" lvl="0" indent="-342900">
              <a:spcBef>
                <a:spcPts val="0"/>
              </a:spcBef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GB" sz="2400" dirty="0">
              <a:solidFill>
                <a:srgbClr val="0070C0"/>
              </a:solidFill>
            </a:endParaRPr>
          </a:p>
          <a:p>
            <a:pPr marL="45720" indent="0">
              <a:lnSpc>
                <a:spcPct val="200000"/>
              </a:lnSpc>
              <a:buNone/>
            </a:pPr>
            <a:r>
              <a:rPr lang="en-US" dirty="0" smtClean="0"/>
              <a:t>1. Log </a:t>
            </a:r>
            <a:r>
              <a:rPr lang="en-US" dirty="0"/>
              <a:t>in to the system</a:t>
            </a:r>
          </a:p>
          <a:p>
            <a:pPr marL="45720" indent="0">
              <a:lnSpc>
                <a:spcPct val="200000"/>
              </a:lnSpc>
              <a:buNone/>
            </a:pPr>
            <a:r>
              <a:rPr lang="en-US" dirty="0" smtClean="0"/>
              <a:t>2. Send </a:t>
            </a:r>
            <a:r>
              <a:rPr lang="en-US" dirty="0"/>
              <a:t>news to the media corporation</a:t>
            </a:r>
          </a:p>
          <a:p>
            <a:pPr marL="45720" indent="0">
              <a:lnSpc>
                <a:spcPct val="200000"/>
              </a:lnSpc>
              <a:buNone/>
            </a:pPr>
            <a:r>
              <a:rPr lang="en-US" dirty="0" smtClean="0"/>
              <a:t>3. View </a:t>
            </a:r>
            <a:r>
              <a:rPr lang="en-US" dirty="0"/>
              <a:t>upcoming news, monthly news summary, inbox and monthly salary</a:t>
            </a:r>
          </a:p>
          <a:p>
            <a:pPr marL="45720" indent="0">
              <a:buNone/>
            </a:pPr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0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 bwMode="auto">
          <a:xfrm>
            <a:off x="1065212" y="-2286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Non-functional requirements</a:t>
            </a: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293812" y="1447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Usability</a:t>
            </a:r>
          </a:p>
          <a:p>
            <a:r>
              <a:rPr lang="en-US" dirty="0" smtClean="0"/>
              <a:t> </a:t>
            </a:r>
            <a:r>
              <a:rPr lang="en-US" dirty="0"/>
              <a:t>user friendly </a:t>
            </a:r>
            <a:r>
              <a:rPr lang="en-US" dirty="0" smtClean="0"/>
              <a:t>and attractive GUI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Availability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/>
              <a:t>Even if there’s no connection the user have access to see his salary and upcoming </a:t>
            </a:r>
            <a:r>
              <a:rPr lang="en-US" dirty="0" smtClean="0"/>
              <a:t>events and some features.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Reliability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 smtClean="0"/>
              <a:t>Access limited only to the privileged people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Performance</a:t>
            </a:r>
          </a:p>
          <a:p>
            <a:r>
              <a:rPr lang="en-US" dirty="0" smtClean="0"/>
              <a:t>Quick responding</a:t>
            </a:r>
          </a:p>
          <a:p>
            <a:endParaRPr lang="en-US" b="1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n-US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45720" indent="0">
              <a:buNone/>
            </a:pPr>
            <a:endParaRPr lang="en-US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22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Can share information effectively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 Improve reporter relationship by news director  with the news coordinator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Can access to the information anytime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Reporters can get notifications about their new tasks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99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4114800"/>
            <a:ext cx="8686801" cy="106680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rgbClr val="C00000"/>
                </a:solidFill>
              </a:rPr>
              <a:t>ANALYSIS</a:t>
            </a:r>
            <a:endParaRPr lang="en-US" sz="6000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1" y="1232721"/>
            <a:ext cx="9296400" cy="291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23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TECHNICAL FEASIBILITY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828800"/>
            <a:ext cx="9144000" cy="4419600"/>
          </a:xfrm>
        </p:spPr>
        <p:txBody>
          <a:bodyPr>
            <a:noAutofit/>
          </a:bodyPr>
          <a:lstStyle/>
          <a:p>
            <a:pPr fontAlgn="base">
              <a:lnSpc>
                <a:spcPct val="100000"/>
              </a:lnSpc>
            </a:pPr>
            <a:r>
              <a:rPr lang="en-US" sz="2400" dirty="0"/>
              <a:t>Mobile app will run on any mid-range tablet or smartphone</a:t>
            </a:r>
          </a:p>
          <a:p>
            <a:pPr fontAlgn="base">
              <a:lnSpc>
                <a:spcPct val="100000"/>
              </a:lnSpc>
            </a:pPr>
            <a:r>
              <a:rPr lang="en-US" sz="2400" dirty="0"/>
              <a:t>Uses HTML/CSS/JavaScript for development  the web site</a:t>
            </a:r>
          </a:p>
          <a:p>
            <a:pPr fontAlgn="base">
              <a:lnSpc>
                <a:spcPct val="100000"/>
              </a:lnSpc>
            </a:pPr>
            <a:r>
              <a:rPr lang="en-US" sz="2400" dirty="0"/>
              <a:t>Uses android studio for development the mobile app</a:t>
            </a:r>
          </a:p>
          <a:p>
            <a:pPr fontAlgn="base">
              <a:lnSpc>
                <a:spcPct val="100000"/>
              </a:lnSpc>
            </a:pPr>
            <a:r>
              <a:rPr lang="en-US" sz="2400" dirty="0"/>
              <a:t>Technical aspects of the development are well within the group’s ability. Team is currently researching on a suitable technological stack to be used</a:t>
            </a:r>
          </a:p>
        </p:txBody>
      </p:sp>
    </p:spTree>
    <p:extLst>
      <p:ext uri="{BB962C8B-B14F-4D97-AF65-F5344CB8AC3E}">
        <p14:creationId xmlns:p14="http://schemas.microsoft.com/office/powerpoint/2010/main" val="289999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OPERATIONAL FEASIBILITY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3617" y="2362200"/>
            <a:ext cx="9144000" cy="4191000"/>
          </a:xfrm>
        </p:spPr>
        <p:txBody>
          <a:bodyPr>
            <a:normAutofit/>
          </a:bodyPr>
          <a:lstStyle/>
          <a:p>
            <a:pPr fontAlgn="base"/>
            <a:r>
              <a:rPr lang="en-US" sz="2800" dirty="0"/>
              <a:t>The mobile app will provide simple and intuitive interfaces to the reporter.</a:t>
            </a:r>
          </a:p>
          <a:p>
            <a:pPr fontAlgn="base"/>
            <a:r>
              <a:rPr lang="en-US" sz="2800" dirty="0"/>
              <a:t>System does not require any other hardware components</a:t>
            </a:r>
          </a:p>
          <a:p>
            <a:pPr fontAlgn="base"/>
            <a:r>
              <a:rPr lang="en-US" sz="2800" dirty="0"/>
              <a:t>Contract problems, so this system is ideal.</a:t>
            </a:r>
          </a:p>
        </p:txBody>
      </p:sp>
    </p:spTree>
    <p:extLst>
      <p:ext uri="{BB962C8B-B14F-4D97-AF65-F5344CB8AC3E}">
        <p14:creationId xmlns:p14="http://schemas.microsoft.com/office/powerpoint/2010/main" val="42216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3012" y="304800"/>
            <a:ext cx="5029200" cy="609600"/>
          </a:xfrm>
        </p:spPr>
        <p:txBody>
          <a:bodyPr/>
          <a:lstStyle/>
          <a:p>
            <a:r>
              <a:rPr lang="en-US" dirty="0"/>
              <a:t>CULTURAL FEASIBILITY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828800"/>
            <a:ext cx="9829800" cy="41910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It is a measure of how the solution is compatible with the organizational environment and how well the system works in the organization.</a:t>
            </a:r>
          </a:p>
          <a:p>
            <a:pPr>
              <a:lnSpc>
                <a:spcPct val="200000"/>
              </a:lnSpc>
            </a:pPr>
            <a:r>
              <a:rPr lang="en-US" dirty="0"/>
              <a:t> The mobile app system will be easy to access by reporters.</a:t>
            </a:r>
          </a:p>
          <a:p>
            <a:pPr>
              <a:lnSpc>
                <a:spcPct val="200000"/>
              </a:lnSpc>
            </a:pPr>
            <a:r>
              <a:rPr lang="en-US" dirty="0"/>
              <a:t>  This new system will allow reporters and staff to save time and work efficiently. </a:t>
            </a:r>
          </a:p>
        </p:txBody>
      </p:sp>
    </p:spTree>
    <p:extLst>
      <p:ext uri="{BB962C8B-B14F-4D97-AF65-F5344CB8AC3E}">
        <p14:creationId xmlns:p14="http://schemas.microsoft.com/office/powerpoint/2010/main" val="103407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SCHEDULE FEASIBILITY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828800"/>
            <a:ext cx="9677400" cy="4191000"/>
          </a:xfrm>
        </p:spPr>
        <p:txBody>
          <a:bodyPr>
            <a:noAutofit/>
          </a:bodyPr>
          <a:lstStyle/>
          <a:p>
            <a:pPr fontAlgn="base"/>
            <a:r>
              <a:rPr lang="en-US" sz="2400" dirty="0"/>
              <a:t>A timeframe is not a client requirement, however it is a course objective.</a:t>
            </a:r>
          </a:p>
          <a:p>
            <a:pPr fontAlgn="base"/>
            <a:r>
              <a:rPr lang="en-US" sz="2400" dirty="0"/>
              <a:t>Number of work hours:</a:t>
            </a:r>
          </a:p>
          <a:p>
            <a:pPr fontAlgn="base"/>
            <a:r>
              <a:rPr lang="en-US" sz="2400" dirty="0"/>
              <a:t>Weekdays = 4</a:t>
            </a:r>
          </a:p>
          <a:p>
            <a:pPr fontAlgn="base"/>
            <a:r>
              <a:rPr lang="en-US" sz="2400" dirty="0"/>
              <a:t>Weekend = 2</a:t>
            </a:r>
          </a:p>
          <a:p>
            <a:pPr fontAlgn="base"/>
            <a:r>
              <a:rPr lang="en-US" sz="2400" dirty="0"/>
              <a:t>Number of member = 6</a:t>
            </a:r>
          </a:p>
          <a:p>
            <a:pPr fontAlgn="base"/>
            <a:r>
              <a:rPr lang="en-US" sz="2400" dirty="0"/>
              <a:t>Man-hours per week = (4+2) * 6 = 36</a:t>
            </a:r>
          </a:p>
          <a:p>
            <a:pPr fontAlgn="base"/>
            <a:r>
              <a:rPr lang="en-US" sz="2400" dirty="0"/>
              <a:t>Estimated number of weeks = 42</a:t>
            </a:r>
          </a:p>
          <a:p>
            <a:pPr fontAlgn="base"/>
            <a:r>
              <a:rPr lang="en-US" sz="2400" dirty="0"/>
              <a:t>Estimated total of man hours = 36 * 42 =</a:t>
            </a:r>
            <a:r>
              <a:rPr lang="en-US" sz="2400" dirty="0" smtClean="0"/>
              <a:t>1512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847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7012" y="228600"/>
            <a:ext cx="3352800" cy="8382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Our Team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684212" y="2050197"/>
            <a:ext cx="94488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038600" y="228600"/>
            <a:ext cx="33528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smtClean="0"/>
              <a:t>Our Team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1634698"/>
            <a:ext cx="10744200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Supervisor  :-  Dr. Prasad </a:t>
            </a:r>
            <a:r>
              <a:rPr lang="en-US" dirty="0" err="1"/>
              <a:t>Wimalarathne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Mentor        :-  Ms. S.S. </a:t>
            </a:r>
            <a:r>
              <a:rPr lang="en-US" dirty="0" err="1"/>
              <a:t>Edirisinghe</a:t>
            </a:r>
            <a:r>
              <a:rPr lang="en-US" dirty="0"/>
              <a:t>    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350613"/>
              </p:ext>
            </p:extLst>
          </p:nvPr>
        </p:nvGraphicFramePr>
        <p:xfrm>
          <a:off x="1370012" y="2696528"/>
          <a:ext cx="8534400" cy="3886198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5255394"/>
                <a:gridCol w="1661377"/>
                <a:gridCol w="1617629"/>
              </a:tblGrid>
              <a:tr h="6254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1).  </a:t>
                      </a:r>
                      <a:r>
                        <a:rPr lang="en-US" sz="1100" dirty="0" err="1">
                          <a:effectLst/>
                        </a:rPr>
                        <a:t>W.N.D.D.Sanjaya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effectLst/>
                        </a:rPr>
                        <a:t>2015/CS/124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15001245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521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2). </a:t>
                      </a:r>
                      <a:r>
                        <a:rPr lang="en-US" sz="1100" dirty="0" err="1">
                          <a:effectLst/>
                        </a:rPr>
                        <a:t>S.D.L.H.Maheeshanake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2015/CS/085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15000852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521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3). W.S.M.Rathnasekara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effectLst/>
                        </a:rPr>
                        <a:t>2015/CS/113</a:t>
                      </a:r>
                      <a:endParaRPr lang="en-US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15001131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521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4). L.N.Anuradha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2015/CS/014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15000141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521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5). P.H.Samarasekara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2015/IS/065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15020657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521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6). </a:t>
                      </a:r>
                      <a:r>
                        <a:rPr lang="en-US" sz="1100" dirty="0" err="1">
                          <a:effectLst/>
                        </a:rPr>
                        <a:t>G.W.M.W.K.M.Sirisena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2015/IS/78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15020762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Development Methodologies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603" y="1905000"/>
            <a:ext cx="8686801" cy="4191000"/>
          </a:xfrm>
        </p:spPr>
        <p:txBody>
          <a:bodyPr/>
          <a:lstStyle/>
          <a:p>
            <a:pPr marL="45720" lvl="0" indent="0">
              <a:buNone/>
            </a:pPr>
            <a:endParaRPr lang="en-GB" sz="2800" dirty="0" smtClean="0">
              <a:solidFill>
                <a:schemeClr val="bg2">
                  <a:lumMod val="50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r>
              <a:rPr lang="en-GB" sz="2800" dirty="0"/>
              <a:t>Incorporate prototyping</a:t>
            </a:r>
          </a:p>
          <a:p>
            <a:r>
              <a:rPr lang="en-GB" sz="2800" dirty="0"/>
              <a:t>Allow some of the stages to overlap</a:t>
            </a:r>
          </a:p>
          <a:p>
            <a:r>
              <a:rPr lang="en-GB" sz="2800" dirty="0"/>
              <a:t>Can implement easy areas before harder ones</a:t>
            </a:r>
          </a:p>
          <a:p>
            <a:r>
              <a:rPr lang="en-GB" sz="2800" dirty="0"/>
              <a:t>integrate feedback from one phase to another</a:t>
            </a:r>
            <a:endParaRPr lang="en-GB" sz="28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marL="45720" indent="0">
              <a:buNone/>
            </a:pPr>
            <a:endParaRPr lang="en-GB" sz="28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marL="45720" indent="0">
              <a:buNone/>
            </a:pPr>
            <a:r>
              <a:rPr lang="en-GB" sz="28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Therefore we use modified waterfall model</a:t>
            </a:r>
          </a:p>
        </p:txBody>
      </p:sp>
    </p:spTree>
    <p:extLst>
      <p:ext uri="{BB962C8B-B14F-4D97-AF65-F5344CB8AC3E}">
        <p14:creationId xmlns:p14="http://schemas.microsoft.com/office/powerpoint/2010/main" val="1190516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12" y="2133600"/>
            <a:ext cx="8593613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21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2" y="152399"/>
            <a:ext cx="7848600" cy="6444379"/>
          </a:xfrm>
        </p:spPr>
      </p:pic>
    </p:spTree>
    <p:extLst>
      <p:ext uri="{BB962C8B-B14F-4D97-AF65-F5344CB8AC3E}">
        <p14:creationId xmlns:p14="http://schemas.microsoft.com/office/powerpoint/2010/main" val="51618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152400"/>
            <a:ext cx="8153399" cy="6399980"/>
          </a:xfrm>
        </p:spPr>
      </p:pic>
    </p:spTree>
    <p:extLst>
      <p:ext uri="{BB962C8B-B14F-4D97-AF65-F5344CB8AC3E}">
        <p14:creationId xmlns:p14="http://schemas.microsoft.com/office/powerpoint/2010/main" val="190059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2011" y="159289"/>
            <a:ext cx="8686801" cy="1066800"/>
          </a:xfrm>
        </p:spPr>
        <p:txBody>
          <a:bodyPr>
            <a:normAutofit/>
          </a:bodyPr>
          <a:lstStyle/>
          <a:p>
            <a:r>
              <a:rPr lang="en-US" sz="6000" dirty="0"/>
              <a:t>Technologies we use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34" y="1565214"/>
            <a:ext cx="4251960" cy="24913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12" y="1761987"/>
            <a:ext cx="3854368" cy="20978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612" y="4061593"/>
            <a:ext cx="47625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75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0612" y="0"/>
            <a:ext cx="8686801" cy="1066800"/>
          </a:xfrm>
        </p:spPr>
        <p:txBody>
          <a:bodyPr>
            <a:normAutofit/>
          </a:bodyPr>
          <a:lstStyle/>
          <a:p>
            <a:r>
              <a:rPr lang="en-US" dirty="0"/>
              <a:t>HIGH LEVEL </a:t>
            </a:r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609" y="1828800"/>
            <a:ext cx="8332007" cy="4191000"/>
          </a:xfrm>
        </p:spPr>
      </p:pic>
    </p:spTree>
    <p:extLst>
      <p:ext uri="{BB962C8B-B14F-4D97-AF65-F5344CB8AC3E}">
        <p14:creationId xmlns:p14="http://schemas.microsoft.com/office/powerpoint/2010/main" val="289074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22143"/>
            <a:ext cx="8686801" cy="106680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DELIVERABLES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12" y="2057400"/>
            <a:ext cx="2381250" cy="1924050"/>
          </a:xfrm>
        </p:spPr>
      </p:pic>
      <p:grpSp>
        <p:nvGrpSpPr>
          <p:cNvPr id="5" name="Group 4"/>
          <p:cNvGrpSpPr/>
          <p:nvPr/>
        </p:nvGrpSpPr>
        <p:grpSpPr>
          <a:xfrm>
            <a:off x="4418012" y="1905000"/>
            <a:ext cx="1905000" cy="2076450"/>
            <a:chOff x="7389812" y="1358685"/>
            <a:chExt cx="2614100" cy="26141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9812" y="1358685"/>
              <a:ext cx="2614100" cy="26141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7612" y="2590800"/>
              <a:ext cx="712491" cy="381000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612" y="1831794"/>
            <a:ext cx="2713940" cy="214965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89012" y="4293954"/>
            <a:ext cx="265473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 Application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27462" y="4293954"/>
            <a:ext cx="339343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Mobile</a:t>
            </a:r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Application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735865" y="4315711"/>
            <a:ext cx="339343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Manual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1927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22603">
            <a:off x="1598612" y="419100"/>
            <a:ext cx="4191000" cy="4191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7449" y="3886200"/>
            <a:ext cx="6248400" cy="1066800"/>
          </a:xfrm>
        </p:spPr>
        <p:txBody>
          <a:bodyPr>
            <a:normAutofit/>
          </a:bodyPr>
          <a:lstStyle/>
          <a:p>
            <a:r>
              <a:rPr lang="en-US" sz="6600" i="1" dirty="0" smtClean="0"/>
              <a:t>Delivery Plan</a:t>
            </a:r>
            <a:endParaRPr lang="en-US" sz="6600" i="1" dirty="0"/>
          </a:p>
        </p:txBody>
      </p:sp>
    </p:spTree>
    <p:extLst>
      <p:ext uri="{BB962C8B-B14F-4D97-AF65-F5344CB8AC3E}">
        <p14:creationId xmlns:p14="http://schemas.microsoft.com/office/powerpoint/2010/main" val="25960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948"/>
            <a:ext cx="2971800" cy="609600"/>
          </a:xfrm>
        </p:spPr>
        <p:txBody>
          <a:bodyPr/>
          <a:lstStyle/>
          <a:p>
            <a:r>
              <a:rPr lang="en-US" dirty="0" smtClean="0"/>
              <a:t>Gantt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45" y="533400"/>
            <a:ext cx="12223070" cy="4674885"/>
          </a:xfrm>
        </p:spPr>
      </p:pic>
    </p:spTree>
    <p:extLst>
      <p:ext uri="{BB962C8B-B14F-4D97-AF65-F5344CB8AC3E}">
        <p14:creationId xmlns:p14="http://schemas.microsoft.com/office/powerpoint/2010/main" val="211946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0" y="190275"/>
            <a:ext cx="8686801" cy="1066800"/>
          </a:xfrm>
        </p:spPr>
        <p:txBody>
          <a:bodyPr/>
          <a:lstStyle/>
          <a:p>
            <a:pPr algn="ctr"/>
            <a:r>
              <a:rPr lang="en-US" dirty="0" smtClean="0"/>
              <a:t>Introducing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104" y="1618129"/>
            <a:ext cx="4601015" cy="246036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70012" y="4470921"/>
            <a:ext cx="902843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Reporters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Managing System </a:t>
            </a:r>
          </a:p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News Companies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9412" y="533400"/>
            <a:ext cx="2514600" cy="1066800"/>
          </a:xfrm>
        </p:spPr>
        <p:txBody>
          <a:bodyPr/>
          <a:lstStyle/>
          <a:p>
            <a:pPr algn="ctr"/>
            <a:r>
              <a:rPr lang="en-US" dirty="0" smtClean="0"/>
              <a:t>Our Client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662" y="1447800"/>
            <a:ext cx="38481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12" y="1239982"/>
            <a:ext cx="9448800" cy="41910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b="1" dirty="0"/>
              <a:t> </a:t>
            </a:r>
            <a:r>
              <a:rPr lang="en-US" sz="2400" b="1" dirty="0" smtClean="0"/>
              <a:t>We visited few companies to study various types of systems.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b="1" dirty="0" smtClean="0"/>
              <a:t>Various companies use various type of technology.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b="1" dirty="0" smtClean="0"/>
              <a:t>That helped to get an idea about technology.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b="1" dirty="0" smtClean="0"/>
              <a:t>Understood the common Issues of that process.</a:t>
            </a:r>
            <a:endParaRPr lang="en-US" sz="24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5212" y="0"/>
            <a:ext cx="9067800" cy="1066800"/>
          </a:xfrm>
        </p:spPr>
        <p:txBody>
          <a:bodyPr/>
          <a:lstStyle/>
          <a:p>
            <a:r>
              <a:rPr lang="en-US" dirty="0" smtClean="0"/>
              <a:t>Studying the Current real world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2212" y="0"/>
            <a:ext cx="3695700" cy="609600"/>
          </a:xfrm>
        </p:spPr>
        <p:txBody>
          <a:bodyPr/>
          <a:lstStyle/>
          <a:p>
            <a:r>
              <a:rPr lang="en-US" dirty="0" smtClean="0"/>
              <a:t>Issues we found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462" y="609600"/>
            <a:ext cx="10363200" cy="45720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b="1" dirty="0" smtClean="0"/>
              <a:t>Miscommunication between coordinator and the reporter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b="1" dirty="0" smtClean="0"/>
              <a:t>Allocating a news is fully manual process through   a call.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b="1" dirty="0" smtClean="0"/>
              <a:t>Its hard to view each reporters activity for a one person at one time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b="1" dirty="0"/>
              <a:t>T</a:t>
            </a:r>
            <a:r>
              <a:rPr lang="en-US" sz="2400" b="1" dirty="0" smtClean="0"/>
              <a:t>ime wasting in finalizing the monthly  payment of a reporter.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b="1" dirty="0" smtClean="0"/>
              <a:t>Some important news can be missing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b="1" dirty="0" smtClean="0"/>
              <a:t>Its too complicate to handle this process for a one or few people.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7342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4670" y="-48254"/>
            <a:ext cx="3581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Current Process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57278">
            <a:off x="2438010" y="2636911"/>
            <a:ext cx="959317" cy="914399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19677437">
            <a:off x="2026516" y="3263628"/>
            <a:ext cx="2762335" cy="60960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888" y="1461901"/>
            <a:ext cx="1803842" cy="134987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2362156">
            <a:off x="6221815" y="3214897"/>
            <a:ext cx="2318509" cy="60960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474" y="3936561"/>
            <a:ext cx="1580736" cy="19070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620" y="2560505"/>
            <a:ext cx="719404" cy="8710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34" y="4122139"/>
            <a:ext cx="1763727" cy="174021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84212" y="5862350"/>
            <a:ext cx="227818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ews Department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 rot="19667406">
            <a:off x="2209356" y="3513296"/>
            <a:ext cx="185178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 via Fax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460998" y="1061791"/>
            <a:ext cx="406874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Coordinator : search for a reporter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 rot="2391346">
            <a:off x="6186971" y="3203784"/>
            <a:ext cx="210025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 via a Call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286070" y="5791443"/>
            <a:ext cx="307052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Reporter : cover the news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28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8985" y="205479"/>
            <a:ext cx="1856342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57278">
            <a:off x="2438010" y="2636911"/>
            <a:ext cx="959317" cy="914399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19677437">
            <a:off x="2026516" y="3263628"/>
            <a:ext cx="2762335" cy="60960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rot="2362156">
            <a:off x="6047162" y="3210518"/>
            <a:ext cx="2533984" cy="60960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474" y="3936561"/>
            <a:ext cx="1580736" cy="190705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34" y="4122139"/>
            <a:ext cx="1763727" cy="174021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84212" y="5862350"/>
            <a:ext cx="227818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ews Department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 rot="19667406">
            <a:off x="2209356" y="3513296"/>
            <a:ext cx="185178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 via Fax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79996" y="1061791"/>
            <a:ext cx="343074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Coordinator : enter the news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 rot="2391346">
            <a:off x="6124455" y="3249950"/>
            <a:ext cx="222528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Automatically send alerts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286070" y="5791443"/>
            <a:ext cx="307052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Reporter : cover the news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562" y="1550459"/>
            <a:ext cx="1711188" cy="1205980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7478921" y="2317190"/>
            <a:ext cx="937700" cy="1117326"/>
            <a:chOff x="7389812" y="1358685"/>
            <a:chExt cx="2614100" cy="2614100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9812" y="1358685"/>
              <a:ext cx="2614100" cy="261410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7612" y="2590800"/>
              <a:ext cx="712491" cy="38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503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3270" y="195792"/>
            <a:ext cx="5715000" cy="685800"/>
          </a:xfrm>
        </p:spPr>
        <p:txBody>
          <a:bodyPr/>
          <a:lstStyle/>
          <a:p>
            <a:r>
              <a:rPr lang="en-US" b="0" dirty="0" smtClean="0"/>
              <a:t>SYSTEM HIERARCHY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993071" y="990600"/>
            <a:ext cx="7315199" cy="4953480"/>
            <a:chOff x="-228600" y="0"/>
            <a:chExt cx="8939445" cy="68580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4343400" y="4648200"/>
              <a:ext cx="3733800" cy="158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5400000">
              <a:off x="4458097" y="4533503"/>
              <a:ext cx="228600" cy="794"/>
            </a:xfrm>
            <a:prstGeom prst="line">
              <a:avLst/>
            </a:prstGeom>
            <a:ln w="762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7" descr="S70331-221123(1)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flipH="1">
              <a:off x="-228600" y="5181600"/>
              <a:ext cx="1845657" cy="1295400"/>
            </a:xfrm>
            <a:prstGeom prst="rect">
              <a:avLst/>
            </a:prstGeom>
          </p:spPr>
        </p:pic>
        <p:pic>
          <p:nvPicPr>
            <p:cNvPr id="9" name="Picture 8" descr="S70331-221143(1)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flipH="1">
              <a:off x="2667000" y="5029200"/>
              <a:ext cx="1263650" cy="1371600"/>
            </a:xfrm>
            <a:prstGeom prst="rect">
              <a:avLst/>
            </a:prstGeom>
          </p:spPr>
        </p:pic>
        <p:pic>
          <p:nvPicPr>
            <p:cNvPr id="10" name="Picture 9" descr="S70331-221201(1)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flipH="1">
              <a:off x="4876800" y="4800600"/>
              <a:ext cx="1758922" cy="1619250"/>
            </a:xfrm>
            <a:prstGeom prst="rect">
              <a:avLst/>
            </a:prstGeom>
          </p:spPr>
        </p:pic>
        <p:pic>
          <p:nvPicPr>
            <p:cNvPr id="11" name="Picture 10" descr="S70331-221212(1)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flipH="1">
              <a:off x="7315200" y="5029200"/>
              <a:ext cx="1371600" cy="1257300"/>
            </a:xfrm>
            <a:prstGeom prst="rect">
              <a:avLst/>
            </a:prstGeom>
          </p:spPr>
        </p:pic>
        <p:pic>
          <p:nvPicPr>
            <p:cNvPr id="12" name="Picture 11" descr="S70331-221226(1)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29000" y="2362200"/>
              <a:ext cx="1930400" cy="1676400"/>
            </a:xfrm>
            <a:prstGeom prst="rect">
              <a:avLst/>
            </a:prstGeom>
          </p:spPr>
        </p:pic>
        <p:pic>
          <p:nvPicPr>
            <p:cNvPr id="13" name="Picture 12" descr="S70331-223352(1)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flipH="1">
              <a:off x="3429000" y="0"/>
              <a:ext cx="1981200" cy="1752600"/>
            </a:xfrm>
            <a:prstGeom prst="rect">
              <a:avLst/>
            </a:prstGeom>
          </p:spPr>
        </p:pic>
        <p:sp>
          <p:nvSpPr>
            <p:cNvPr id="14" name="TextBox 36"/>
            <p:cNvSpPr txBox="1"/>
            <p:nvPr/>
          </p:nvSpPr>
          <p:spPr>
            <a:xfrm>
              <a:off x="228600" y="6488668"/>
              <a:ext cx="1189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 smtClean="0">
                  <a:solidFill>
                    <a:srgbClr val="00B050"/>
                  </a:solidFill>
                </a:rPr>
                <a:t>REPORTER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15" name="TextBox 37"/>
            <p:cNvSpPr txBox="1"/>
            <p:nvPr/>
          </p:nvSpPr>
          <p:spPr>
            <a:xfrm>
              <a:off x="2667000" y="6488668"/>
              <a:ext cx="1189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 smtClean="0">
                  <a:solidFill>
                    <a:srgbClr val="00B050"/>
                  </a:solidFill>
                </a:rPr>
                <a:t>REPORTER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16" name="TextBox 38"/>
            <p:cNvSpPr txBox="1"/>
            <p:nvPr/>
          </p:nvSpPr>
          <p:spPr>
            <a:xfrm>
              <a:off x="7521737" y="6488668"/>
              <a:ext cx="1189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 smtClean="0">
                  <a:solidFill>
                    <a:srgbClr val="00B050"/>
                  </a:solidFill>
                </a:rPr>
                <a:t>REPORTER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17" name="TextBox 39"/>
            <p:cNvSpPr txBox="1"/>
            <p:nvPr/>
          </p:nvSpPr>
          <p:spPr>
            <a:xfrm>
              <a:off x="5257800" y="6488668"/>
              <a:ext cx="1189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 smtClean="0">
                  <a:solidFill>
                    <a:srgbClr val="00B050"/>
                  </a:solidFill>
                </a:rPr>
                <a:t>REPORTER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18" name="TextBox 40"/>
            <p:cNvSpPr txBox="1"/>
            <p:nvPr/>
          </p:nvSpPr>
          <p:spPr>
            <a:xfrm>
              <a:off x="3276600" y="4038600"/>
              <a:ext cx="2254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 smtClean="0">
                  <a:solidFill>
                    <a:srgbClr val="00B050"/>
                  </a:solidFill>
                </a:rPr>
                <a:t>NEWS COORDINATOR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19" name="TextBox 41"/>
            <p:cNvSpPr txBox="1"/>
            <p:nvPr/>
          </p:nvSpPr>
          <p:spPr>
            <a:xfrm>
              <a:off x="3581400" y="1524000"/>
              <a:ext cx="17812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 smtClean="0">
                  <a:solidFill>
                    <a:srgbClr val="00B050"/>
                  </a:solidFill>
                </a:rPr>
                <a:t>NEWS DIRECTOR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 rot="5400000">
              <a:off x="4185961" y="2062440"/>
              <a:ext cx="468867" cy="1588"/>
            </a:xfrm>
            <a:prstGeom prst="line">
              <a:avLst/>
            </a:prstGeom>
            <a:ln w="762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85800" y="4648200"/>
              <a:ext cx="3733800" cy="158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7773194" y="4876006"/>
              <a:ext cx="457200" cy="1588"/>
            </a:xfrm>
            <a:prstGeom prst="line">
              <a:avLst/>
            </a:prstGeom>
            <a:ln w="762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3048794" y="4876006"/>
              <a:ext cx="457200" cy="1588"/>
            </a:xfrm>
            <a:prstGeom prst="line">
              <a:avLst/>
            </a:prstGeom>
            <a:ln w="762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534194" y="4876006"/>
              <a:ext cx="457200" cy="1588"/>
            </a:xfrm>
            <a:prstGeom prst="line">
              <a:avLst/>
            </a:prstGeom>
            <a:ln w="762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5487194" y="4876006"/>
              <a:ext cx="457200" cy="1588"/>
            </a:xfrm>
            <a:prstGeom prst="line">
              <a:avLst/>
            </a:prstGeom>
            <a:ln w="762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915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EB0D3B34-B7D6-4C45-8EC6-74593BA23307}" vid="{3C7E45A4-4E96-419A-A06F-C7909FE41FBD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653E1689-1E09-4ADC-A5E7-6718BF79A8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B30B94-6D3B-4C91-947C-5EB8E8EFFE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FFF1070-8794-47AC-90B7-1F2E078096FF}">
  <ds:schemaRefs>
    <ds:schemaRef ds:uri="40262f94-9f35-4ac3-9a90-690165a166b7"/>
    <ds:schemaRef ds:uri="a4f35948-e619-41b3-aa29-22878b09cfd2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presentation</Template>
  <TotalTime>869</TotalTime>
  <Words>661</Words>
  <Application>Microsoft Office PowerPoint</Application>
  <PresentationFormat>Custom</PresentationFormat>
  <Paragraphs>138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Adobe Fan Heiti Std B</vt:lpstr>
      <vt:lpstr>Abadi MT Condensed Extra Bold</vt:lpstr>
      <vt:lpstr>Arial</vt:lpstr>
      <vt:lpstr>Calibri</vt:lpstr>
      <vt:lpstr>Century Gothic</vt:lpstr>
      <vt:lpstr>Palatino Linotype</vt:lpstr>
      <vt:lpstr>Times New Roman</vt:lpstr>
      <vt:lpstr>Wingdings</vt:lpstr>
      <vt:lpstr>Business strategy presentation</vt:lpstr>
      <vt:lpstr>GROUP 13</vt:lpstr>
      <vt:lpstr>Our Team</vt:lpstr>
      <vt:lpstr>Introducing</vt:lpstr>
      <vt:lpstr>Our Client</vt:lpstr>
      <vt:lpstr>Studying the Current real world systems</vt:lpstr>
      <vt:lpstr>Issues we found</vt:lpstr>
      <vt:lpstr>Current Process</vt:lpstr>
      <vt:lpstr>Solution</vt:lpstr>
      <vt:lpstr>SYSTEM HIERARCHY</vt:lpstr>
      <vt:lpstr>Objectives</vt:lpstr>
      <vt:lpstr>Functional requirements</vt:lpstr>
      <vt:lpstr>Functional requirements </vt:lpstr>
      <vt:lpstr>PowerPoint Presentation</vt:lpstr>
      <vt:lpstr>BENEFITS</vt:lpstr>
      <vt:lpstr>ANALYSIS</vt:lpstr>
      <vt:lpstr>TECHNICAL FEASIBILITY</vt:lpstr>
      <vt:lpstr>OPERATIONAL FEASIBILITY</vt:lpstr>
      <vt:lpstr>CULTURAL FEASIBILITY</vt:lpstr>
      <vt:lpstr>SCHEDULE FEASIBILITY</vt:lpstr>
      <vt:lpstr>Development Methodologies </vt:lpstr>
      <vt:lpstr>PowerPoint Presentation</vt:lpstr>
      <vt:lpstr>PowerPoint Presentation</vt:lpstr>
      <vt:lpstr>PowerPoint Presentation</vt:lpstr>
      <vt:lpstr>Technologies we use</vt:lpstr>
      <vt:lpstr>HIGH LEVEL ARCHITECTURE</vt:lpstr>
      <vt:lpstr>DELIVERABLES</vt:lpstr>
      <vt:lpstr>Delivery Plan</vt:lpstr>
      <vt:lpstr>Gantt Chart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13</dc:title>
  <dc:creator>Danushka Sanjaya</dc:creator>
  <cp:lastModifiedBy>Lochana Hasith Mash</cp:lastModifiedBy>
  <cp:revision>42</cp:revision>
  <dcterms:created xsi:type="dcterms:W3CDTF">2017-03-29T18:07:05Z</dcterms:created>
  <dcterms:modified xsi:type="dcterms:W3CDTF">2017-08-19T09:37:12Z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