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 id="285"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80" d="100"/>
          <a:sy n="80" d="100"/>
        </p:scale>
        <p:origin x="342" y="6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8686801" cy="1066800"/>
          </a:xfrm>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912812" y="1295400"/>
            <a:ext cx="9829800" cy="4648200"/>
          </a:xfrm>
        </p:spPr>
        <p:txBody>
          <a:bodyPr>
            <a:normAutofit/>
          </a:bodyPr>
          <a:lstStyle/>
          <a:p>
            <a:pPr marL="342900" lvl="0" indent="-342900">
              <a:spcBef>
                <a:spcPts val="0"/>
              </a:spcBef>
              <a:buClr>
                <a:srgbClr val="7030A0"/>
              </a:buClr>
              <a:buFont typeface="Wingdings" panose="05000000000000000000" pitchFamily="2" charset="2"/>
              <a:buChar char="Ø"/>
            </a:pPr>
            <a:r>
              <a:rPr lang="en-US" sz="2400" dirty="0" smtClean="0">
                <a:solidFill>
                  <a:srgbClr val="0070C0"/>
                </a:solidFill>
              </a:rPr>
              <a:t>Coordinator  </a:t>
            </a:r>
            <a:r>
              <a:rPr lang="en-US" sz="2400" dirty="0">
                <a:solidFill>
                  <a:srgbClr val="0070C0"/>
                </a:solidFill>
              </a:rPr>
              <a:t>- Web Based </a:t>
            </a:r>
            <a:r>
              <a:rPr lang="en-US" sz="2400" dirty="0" smtClean="0">
                <a:solidFill>
                  <a:srgbClr val="0070C0"/>
                </a:solidFill>
              </a:rPr>
              <a:t>System</a:t>
            </a:r>
          </a:p>
          <a:p>
            <a:pPr marL="0" lvl="0" indent="0">
              <a:spcBef>
                <a:spcPts val="0"/>
              </a:spcBef>
              <a:buClr>
                <a:srgbClr val="7030A0"/>
              </a:buClr>
              <a:buNone/>
            </a:pPr>
            <a:endParaRPr lang="en-GB" sz="2400" dirty="0" smtClean="0">
              <a:solidFill>
                <a:srgbClr val="0070C0"/>
              </a:solidFill>
            </a:endParaRPr>
          </a:p>
          <a:p>
            <a:pPr>
              <a:lnSpc>
                <a:spcPct val="150000"/>
              </a:lnSpc>
            </a:pPr>
            <a:r>
              <a:rPr lang="en-US" dirty="0" smtClean="0"/>
              <a:t>1.	Log in to the system</a:t>
            </a:r>
          </a:p>
          <a:p>
            <a:pPr>
              <a:lnSpc>
                <a:spcPct val="150000"/>
              </a:lnSpc>
            </a:pPr>
            <a:r>
              <a:rPr lang="en-US" dirty="0" smtClean="0"/>
              <a:t>2</a:t>
            </a:r>
            <a:r>
              <a:rPr lang="en-US" dirty="0"/>
              <a:t>.	Send new news items to reporters</a:t>
            </a:r>
          </a:p>
          <a:p>
            <a:pPr>
              <a:lnSpc>
                <a:spcPct val="150000"/>
              </a:lnSpc>
            </a:pPr>
            <a:r>
              <a:rPr lang="en-US" dirty="0"/>
              <a:t>3.	Receive news items from reporters</a:t>
            </a:r>
          </a:p>
          <a:p>
            <a:pPr>
              <a:lnSpc>
                <a:spcPct val="150000"/>
              </a:lnSpc>
            </a:pPr>
            <a:r>
              <a:rPr lang="en-US" dirty="0"/>
              <a:t>4.	View pending news, scheduled news, monthly summary and reporter details</a:t>
            </a:r>
          </a:p>
          <a:p>
            <a:pPr>
              <a:lnSpc>
                <a:spcPct val="150000"/>
              </a:lnSpc>
            </a:pPr>
            <a:r>
              <a:rPr lang="en-US" dirty="0"/>
              <a:t>5.	Send messages to </a:t>
            </a:r>
            <a:r>
              <a:rPr lang="en-US" dirty="0" smtClean="0"/>
              <a:t>reports</a:t>
            </a:r>
            <a:endParaRPr lang="en-GB" dirty="0" smtClean="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10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989012" y="1295400"/>
            <a:ext cx="9220200" cy="4191000"/>
          </a:xfrm>
        </p:spPr>
        <p:txBody>
          <a:bodyPr>
            <a:normAutofit/>
          </a:bodyPr>
          <a:lstStyle/>
          <a:p>
            <a:pPr marL="342900" lvl="0" indent="-342900">
              <a:spcBef>
                <a:spcPts val="0"/>
              </a:spcBef>
              <a:buClr>
                <a:srgbClr val="7030A0"/>
              </a:buClr>
              <a:buFont typeface="Wingdings" panose="05000000000000000000" pitchFamily="2" charset="2"/>
              <a:buChar char="Ø"/>
            </a:pPr>
            <a:r>
              <a:rPr lang="en-GB" sz="2400" dirty="0" smtClean="0">
                <a:solidFill>
                  <a:srgbClr val="0070C0"/>
                </a:solidFill>
              </a:rPr>
              <a:t>Reporter </a:t>
            </a:r>
            <a:r>
              <a:rPr lang="en-GB" sz="2400" dirty="0">
                <a:solidFill>
                  <a:srgbClr val="0070C0"/>
                </a:solidFill>
              </a:rPr>
              <a:t>– Mobile </a:t>
            </a:r>
            <a:r>
              <a:rPr lang="en-GB" sz="2400" dirty="0" smtClean="0">
                <a:solidFill>
                  <a:srgbClr val="0070C0"/>
                </a:solidFill>
              </a:rPr>
              <a:t>App</a:t>
            </a:r>
          </a:p>
          <a:p>
            <a:pPr marL="342900" lvl="0" indent="-342900">
              <a:spcBef>
                <a:spcPts val="0"/>
              </a:spcBef>
              <a:buClr>
                <a:srgbClr val="7030A0"/>
              </a:buClr>
              <a:buFont typeface="Wingdings" panose="05000000000000000000" pitchFamily="2" charset="2"/>
              <a:buChar char="Ø"/>
            </a:pPr>
            <a:endParaRPr lang="en-GB" sz="2400" dirty="0">
              <a:solidFill>
                <a:srgbClr val="0070C0"/>
              </a:solidFill>
            </a:endParaRPr>
          </a:p>
          <a:p>
            <a:pPr marL="45720" indent="0">
              <a:lnSpc>
                <a:spcPct val="200000"/>
              </a:lnSpc>
              <a:buNone/>
            </a:pPr>
            <a:r>
              <a:rPr lang="en-US" dirty="0" smtClean="0"/>
              <a:t>1. Log </a:t>
            </a:r>
            <a:r>
              <a:rPr lang="en-US" dirty="0"/>
              <a:t>in to the system</a:t>
            </a:r>
          </a:p>
          <a:p>
            <a:pPr marL="45720" indent="0">
              <a:lnSpc>
                <a:spcPct val="200000"/>
              </a:lnSpc>
              <a:buNone/>
            </a:pPr>
            <a:r>
              <a:rPr lang="en-US" dirty="0" smtClean="0"/>
              <a:t>2. Send </a:t>
            </a:r>
            <a:r>
              <a:rPr lang="en-US" dirty="0"/>
              <a:t>news to the media corporation</a:t>
            </a:r>
          </a:p>
          <a:p>
            <a:pPr marL="45720" indent="0">
              <a:lnSpc>
                <a:spcPct val="200000"/>
              </a:lnSpc>
              <a:buNone/>
            </a:pPr>
            <a:r>
              <a:rPr lang="en-US" dirty="0" smtClean="0"/>
              <a:t>3. View </a:t>
            </a:r>
            <a:r>
              <a:rPr lang="en-US" dirty="0"/>
              <a:t>upcoming news, monthly news summary, inbox and monthly salary</a:t>
            </a:r>
          </a:p>
          <a:p>
            <a:pPr marL="45720" indent="0">
              <a:buNone/>
            </a:pPr>
            <a:endParaRPr lang="en-GB" dirty="0" smtClean="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Agile </a:t>
            </a: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Methodology – SCRUM</a:t>
            </a: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r>
              <a:rPr lang="en-GB" sz="2800" dirty="0">
                <a:solidFill>
                  <a:schemeClr val="bg2">
                    <a:lumMod val="50000"/>
                  </a:schemeClr>
                </a:solidFill>
                <a:ea typeface="Adobe Fan Heiti Std B" panose="020B0700000000000000" pitchFamily="34" charset="-128"/>
              </a:rPr>
              <a:t>A faster development methodology</a:t>
            </a:r>
          </a:p>
          <a:p>
            <a:pPr lvl="0">
              <a:buFontTx/>
              <a:buChar char="-"/>
            </a:pP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 </a:t>
            </a:r>
            <a:r>
              <a:rPr lang="en-GB" sz="2800" dirty="0">
                <a:solidFill>
                  <a:schemeClr val="bg2">
                    <a:lumMod val="50000"/>
                  </a:schemeClr>
                </a:solidFill>
                <a:ea typeface="Adobe Fan Heiti Std B" panose="020B0700000000000000" pitchFamily="34" charset="-128"/>
              </a:rPr>
              <a:t>Can conduct SCRUM sessions which would resolve the issues which the team members would meet</a:t>
            </a: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2" y="152399"/>
            <a:ext cx="7848600" cy="6444379"/>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2" y="152400"/>
            <a:ext cx="8153399" cy="6399980"/>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612" y="0"/>
            <a:ext cx="8686801" cy="1066800"/>
          </a:xfrm>
        </p:spPr>
        <p:txBody>
          <a:bodyPr>
            <a:normAutofit/>
          </a:bodyPr>
          <a:lstStyle/>
          <a:p>
            <a:r>
              <a:rPr lang="en-US" dirty="0"/>
              <a:t>HIGH LEVEL </a:t>
            </a:r>
            <a:r>
              <a:rPr lang="en-US" dirty="0" smtClean="0"/>
              <a:t>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609" y="1828800"/>
            <a:ext cx="8332007" cy="4191000"/>
          </a:xfrm>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20422603">
            <a:off x="1598612" y="419100"/>
            <a:ext cx="4191000" cy="4191000"/>
          </a:xfrm>
        </p:spPr>
      </p:pic>
      <p:sp>
        <p:nvSpPr>
          <p:cNvPr id="2" name="Title 1"/>
          <p:cNvSpPr>
            <a:spLocks noGrp="1"/>
          </p:cNvSpPr>
          <p:nvPr>
            <p:ph type="title"/>
          </p:nvPr>
        </p:nvSpPr>
        <p:spPr>
          <a:xfrm>
            <a:off x="3247449" y="3886200"/>
            <a:ext cx="6248400" cy="1066800"/>
          </a:xfrm>
        </p:spPr>
        <p:txBody>
          <a:bodyPr>
            <a:normAutofit/>
          </a:bodyPr>
          <a:lstStyle/>
          <a:p>
            <a:r>
              <a:rPr lang="en-US" sz="6600" i="1" dirty="0" smtClean="0"/>
              <a:t>Delivery Plan</a:t>
            </a:r>
            <a:endParaRPr lang="en-US" sz="6600" i="1" dirty="0"/>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48"/>
            <a:ext cx="2971800" cy="609600"/>
          </a:xfrm>
        </p:spPr>
        <p:txBody>
          <a:bodyPr/>
          <a:lstStyle/>
          <a:p>
            <a:r>
              <a:rPr lang="en-US" dirty="0" smtClean="0"/>
              <a:t>Gantt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5" y="533400"/>
            <a:ext cx="12223070" cy="4674885"/>
          </a:xfrm>
        </p:spPr>
      </p:pic>
    </p:spTree>
    <p:extLst>
      <p:ext uri="{BB962C8B-B14F-4D97-AF65-F5344CB8AC3E}">
        <p14:creationId xmlns:p14="http://schemas.microsoft.com/office/powerpoint/2010/main" val="2119461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239982"/>
            <a:ext cx="9448800" cy="4191000"/>
          </a:xfrm>
        </p:spPr>
        <p:txBody>
          <a:bodyPr>
            <a:noAutofit/>
          </a:bodyPr>
          <a:lstStyle/>
          <a:p>
            <a:pPr>
              <a:lnSpc>
                <a:spcPct val="200000"/>
              </a:lnSpc>
              <a:buFont typeface="Wingdings" panose="05000000000000000000" pitchFamily="2" charset="2"/>
              <a:buChar char="v"/>
            </a:pPr>
            <a:r>
              <a:rPr lang="en-US" sz="2400" b="1" dirty="0"/>
              <a:t> </a:t>
            </a:r>
            <a:r>
              <a:rPr lang="en-US" sz="2400" b="1" dirty="0" smtClean="0"/>
              <a:t>We visited few companies to study various types of systems.</a:t>
            </a:r>
          </a:p>
          <a:p>
            <a:pPr>
              <a:lnSpc>
                <a:spcPct val="200000"/>
              </a:lnSpc>
              <a:buFont typeface="Wingdings" panose="05000000000000000000" pitchFamily="2" charset="2"/>
              <a:buChar char="v"/>
            </a:pPr>
            <a:r>
              <a:rPr lang="en-US" sz="2400" b="1" dirty="0" smtClean="0"/>
              <a:t>Various companies use various type of technology.</a:t>
            </a:r>
          </a:p>
          <a:p>
            <a:pPr>
              <a:lnSpc>
                <a:spcPct val="200000"/>
              </a:lnSpc>
              <a:buFont typeface="Wingdings" panose="05000000000000000000" pitchFamily="2" charset="2"/>
              <a:buChar char="v"/>
            </a:pPr>
            <a:r>
              <a:rPr lang="en-US" sz="2400" b="1" dirty="0" smtClean="0"/>
              <a:t>That helped to get an idea about technology.</a:t>
            </a:r>
          </a:p>
          <a:p>
            <a:pPr>
              <a:lnSpc>
                <a:spcPct val="200000"/>
              </a:lnSpc>
              <a:buFont typeface="Wingdings" panose="05000000000000000000" pitchFamily="2" charset="2"/>
              <a:buChar char="v"/>
            </a:pPr>
            <a:r>
              <a:rPr lang="en-US" sz="2400" b="1" dirty="0" smtClean="0"/>
              <a:t>Understood the common Issues of that process.</a:t>
            </a:r>
            <a:endParaRPr lang="en-US" sz="2400" b="1" dirty="0"/>
          </a:p>
        </p:txBody>
      </p:sp>
      <p:sp>
        <p:nvSpPr>
          <p:cNvPr id="4" name="Title 3"/>
          <p:cNvSpPr>
            <a:spLocks noGrp="1"/>
          </p:cNvSpPr>
          <p:nvPr>
            <p:ph type="title"/>
          </p:nvPr>
        </p:nvSpPr>
        <p:spPr>
          <a:xfrm>
            <a:off x="1065212" y="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609600"/>
            <a:ext cx="10363200" cy="4572000"/>
          </a:xfrm>
        </p:spPr>
        <p:txBody>
          <a:bodyPr>
            <a:noAutofit/>
          </a:bodyPr>
          <a:lstStyle/>
          <a:p>
            <a:pPr>
              <a:lnSpc>
                <a:spcPct val="200000"/>
              </a:lnSpc>
              <a:buFont typeface="Wingdings" panose="05000000000000000000" pitchFamily="2" charset="2"/>
              <a:buChar char="v"/>
            </a:pPr>
            <a:r>
              <a:rPr lang="en-US" sz="2400" b="1" dirty="0" smtClean="0"/>
              <a:t>Miscommunication between coordinator and the reporter </a:t>
            </a:r>
          </a:p>
          <a:p>
            <a:pPr>
              <a:lnSpc>
                <a:spcPct val="200000"/>
              </a:lnSpc>
              <a:buFont typeface="Wingdings" panose="05000000000000000000" pitchFamily="2" charset="2"/>
              <a:buChar char="v"/>
            </a:pPr>
            <a:r>
              <a:rPr lang="en-US" sz="2400" b="1" dirty="0" smtClean="0"/>
              <a:t>Allocating a news is fully manual process through   a call.</a:t>
            </a:r>
          </a:p>
          <a:p>
            <a:pPr>
              <a:lnSpc>
                <a:spcPct val="200000"/>
              </a:lnSpc>
              <a:buFont typeface="Wingdings" panose="05000000000000000000" pitchFamily="2" charset="2"/>
              <a:buChar char="v"/>
            </a:pPr>
            <a:r>
              <a:rPr lang="en-US" sz="2400" b="1" dirty="0" smtClean="0"/>
              <a:t>Its hard to view each reporters activity for a one person at one time</a:t>
            </a:r>
          </a:p>
          <a:p>
            <a:pPr>
              <a:lnSpc>
                <a:spcPct val="200000"/>
              </a:lnSpc>
              <a:buFont typeface="Wingdings" panose="05000000000000000000" pitchFamily="2" charset="2"/>
              <a:buChar char="v"/>
            </a:pPr>
            <a:r>
              <a:rPr lang="en-US" sz="2400" b="1" dirty="0"/>
              <a:t>T</a:t>
            </a:r>
            <a:r>
              <a:rPr lang="en-US" sz="2400" b="1" dirty="0" smtClean="0"/>
              <a:t>ime wasting in finalizing the monthly  payment of a reporter.</a:t>
            </a:r>
          </a:p>
          <a:p>
            <a:pPr>
              <a:lnSpc>
                <a:spcPct val="200000"/>
              </a:lnSpc>
              <a:buFont typeface="Wingdings" panose="05000000000000000000" pitchFamily="2" charset="2"/>
              <a:buChar char="v"/>
            </a:pPr>
            <a:r>
              <a:rPr lang="en-US" sz="2400" b="1" dirty="0" smtClean="0"/>
              <a:t>Some important news can be missing</a:t>
            </a:r>
          </a:p>
          <a:p>
            <a:pPr>
              <a:lnSpc>
                <a:spcPct val="200000"/>
              </a:lnSpc>
              <a:buFont typeface="Wingdings" panose="05000000000000000000" pitchFamily="2" charset="2"/>
              <a:buChar char="v"/>
            </a:pPr>
            <a:r>
              <a:rPr lang="en-US" sz="2400" b="1" dirty="0" smtClean="0"/>
              <a:t>Its too complicate to handle this process for a one or few people.</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normAutofit fontScale="90000"/>
          </a:bodyPr>
          <a:lstStyle/>
          <a:p>
            <a:r>
              <a:rPr lang="en-US" dirty="0" smtClean="0"/>
              <a:t>Current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811</TotalTime>
  <Words>631</Words>
  <Application>Microsoft Office PowerPoint</Application>
  <PresentationFormat>Custom</PresentationFormat>
  <Paragraphs>107</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Process</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vt:lpstr>
      <vt:lpstr>DELIVERABLES</vt:lpstr>
      <vt:lpstr>Delivery Plan</vt:lpstr>
      <vt:lpstr>Gantt Chart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Danushka Sanjaya</cp:lastModifiedBy>
  <cp:revision>36</cp:revision>
  <dcterms:created xsi:type="dcterms:W3CDTF">2017-03-29T18:07:05Z</dcterms:created>
  <dcterms:modified xsi:type="dcterms:W3CDTF">2017-04-01T16:29:09Z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