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7" r:id="rId5"/>
    <p:sldId id="258" r:id="rId6"/>
    <p:sldId id="259" r:id="rId7"/>
    <p:sldId id="260" r:id="rId8"/>
    <p:sldId id="261" r:id="rId9"/>
    <p:sldId id="262" r:id="rId10"/>
    <p:sldId id="264" r:id="rId11"/>
    <p:sldId id="265" r:id="rId12"/>
    <p:sldId id="270" r:id="rId13"/>
    <p:sldId id="271" r:id="rId14"/>
    <p:sldId id="272" r:id="rId15"/>
    <p:sldId id="273" r:id="rId16"/>
    <p:sldId id="274" r:id="rId17"/>
    <p:sldId id="275" r:id="rId18"/>
    <p:sldId id="276" r:id="rId19"/>
    <p:sldId id="277" r:id="rId20"/>
    <p:sldId id="278" r:id="rId21"/>
    <p:sldId id="279" r:id="rId22"/>
    <p:sldId id="280" r:id="rId23"/>
    <p:sldId id="267" r:id="rId24"/>
    <p:sldId id="269" r:id="rId25"/>
    <p:sldId id="268" r:id="rId26"/>
    <p:sldId id="281" r:id="rId27"/>
    <p:sldId id="282" r:id="rId28"/>
    <p:sldId id="283" r:id="rId29"/>
    <p:sldId id="284"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70" autoAdjust="0"/>
  </p:normalViewPr>
  <p:slideViewPr>
    <p:cSldViewPr showGuides="1">
      <p:cViewPr varScale="1">
        <p:scale>
          <a:sx n="80" d="100"/>
          <a:sy n="80" d="100"/>
        </p:scale>
        <p:origin x="342" y="4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4/1/2017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0012" y="1752600"/>
            <a:ext cx="4114800" cy="990600"/>
          </a:xfrm>
        </p:spPr>
        <p:txBody>
          <a:bodyPr>
            <a:noAutofit/>
          </a:bodyPr>
          <a:lstStyle/>
          <a:p>
            <a:r>
              <a:rPr lang="en-US" sz="6000" dirty="0" smtClean="0"/>
              <a:t>GROUP 13</a:t>
            </a:r>
            <a:endParaRPr lang="en-US" sz="6000" dirty="0"/>
          </a:p>
        </p:txBody>
      </p:sp>
      <p:sp>
        <p:nvSpPr>
          <p:cNvPr id="3" name="Content Placeholder 2"/>
          <p:cNvSpPr>
            <a:spLocks noGrp="1"/>
          </p:cNvSpPr>
          <p:nvPr>
            <p:ph type="subTitle" idx="1"/>
          </p:nvPr>
        </p:nvSpPr>
        <p:spPr>
          <a:xfrm>
            <a:off x="1268365" y="3124200"/>
            <a:ext cx="4318094" cy="838200"/>
          </a:xfrm>
        </p:spPr>
        <p:txBody>
          <a:bodyPr>
            <a:normAutofit/>
          </a:bodyPr>
          <a:lstStyle/>
          <a:p>
            <a:r>
              <a:rPr lang="en-US" sz="3200" dirty="0" smtClean="0">
                <a:latin typeface="Abadi MT Condensed Extra Bold" panose="020B0A06030101010103" pitchFamily="34" charset="0"/>
              </a:rPr>
              <a:t>Technology for everyone</a:t>
            </a:r>
            <a:endParaRPr lang="en-US" sz="3200" dirty="0">
              <a:latin typeface="Abadi MT Condensed Extra Bold" panose="020B0A06030101010103" pitchFamily="34" charset="0"/>
            </a:endParaRP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457200"/>
            <a:ext cx="3048000" cy="838200"/>
          </a:xfrm>
        </p:spPr>
        <p:txBody>
          <a:bodyPr/>
          <a:lstStyle/>
          <a:p>
            <a:r>
              <a:rPr lang="en-US" dirty="0"/>
              <a:t>Objectives</a:t>
            </a:r>
          </a:p>
        </p:txBody>
      </p:sp>
      <p:sp>
        <p:nvSpPr>
          <p:cNvPr id="6" name="Subtitle 2"/>
          <p:cNvSpPr>
            <a:spLocks noGrp="1"/>
          </p:cNvSpPr>
          <p:nvPr>
            <p:ph idx="1"/>
          </p:nvPr>
        </p:nvSpPr>
        <p:spPr>
          <a:xfrm>
            <a:off x="1065212" y="1447800"/>
            <a:ext cx="9220200" cy="419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User friendly application to the provincial reporters</a:t>
            </a:r>
          </a:p>
          <a:p>
            <a:pPr marL="285750" lvl="0" indent="-285750">
              <a:spcBef>
                <a:spcPts val="0"/>
              </a:spcBef>
              <a:buClr>
                <a:srgbClr val="7030A0"/>
              </a:buClr>
              <a:buFont typeface="Arial" panose="020B0604020202020204" pitchFamily="34" charset="0"/>
              <a:buChar char="•"/>
            </a:pPr>
            <a:r>
              <a:rPr lang="en-GB" dirty="0">
                <a:solidFill>
                  <a:schemeClr val="tx2">
                    <a:lumMod val="50000"/>
                  </a:schemeClr>
                </a:solidFill>
              </a:rPr>
              <a:t>C</a:t>
            </a:r>
            <a:r>
              <a:rPr lang="en" dirty="0">
                <a:solidFill>
                  <a:schemeClr val="tx2">
                    <a:lumMod val="50000"/>
                  </a:schemeClr>
                </a:solidFill>
              </a:rPr>
              <a:t>onvert the manual system into a standard computerized system</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Minimize the unclear situations such as connection/signal problems when we are using telephone calls to co-ordinate.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all the provincial reporters about the coverages and news of their area</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Reporters also can inform about the news in their city to the head office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others when someone has been assigned to a specific task</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Web application to the co-ordinators to control the work flow</a:t>
            </a:r>
          </a:p>
          <a:p>
            <a:endParaRPr lang="en-GB" dirty="0"/>
          </a:p>
        </p:txBody>
      </p:sp>
    </p:spTree>
    <p:extLst>
      <p:ext uri="{BB962C8B-B14F-4D97-AF65-F5344CB8AC3E}">
        <p14:creationId xmlns:p14="http://schemas.microsoft.com/office/powerpoint/2010/main" val="12105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bg2">
                    <a:lumMod val="50000"/>
                  </a:schemeClr>
                </a:solidFill>
              </a:rPr>
              <a:t>Functional requirements</a:t>
            </a:r>
            <a:endParaRPr lang="en-US" dirty="0"/>
          </a:p>
        </p:txBody>
      </p:sp>
      <p:sp>
        <p:nvSpPr>
          <p:cNvPr id="3" name="Content Placeholder 2"/>
          <p:cNvSpPr>
            <a:spLocks noGrp="1"/>
          </p:cNvSpPr>
          <p:nvPr>
            <p:ph idx="1"/>
          </p:nvPr>
        </p:nvSpPr>
        <p:spPr>
          <a:xfrm>
            <a:off x="1293812" y="1828800"/>
            <a:ext cx="8686801" cy="4191000"/>
          </a:xfrm>
        </p:spPr>
        <p:txBody>
          <a:bodyPr>
            <a:normAutofit lnSpcReduction="10000"/>
          </a:bodyPr>
          <a:lstStyle/>
          <a:p>
            <a:pPr marL="285750" lvl="0" indent="-285750">
              <a:spcBef>
                <a:spcPts val="0"/>
              </a:spcBef>
              <a:buClr>
                <a:srgbClr val="7030A0"/>
              </a:buClr>
              <a:buFont typeface="Wingdings" panose="05000000000000000000" pitchFamily="2" charset="2"/>
              <a:buChar char="q"/>
            </a:pPr>
            <a:r>
              <a:rPr lang="en-GB" sz="2400" dirty="0">
                <a:solidFill>
                  <a:srgbClr val="0070C0"/>
                </a:solidFill>
              </a:rPr>
              <a:t>Web Application</a:t>
            </a:r>
          </a:p>
          <a:p>
            <a:pPr marL="285750" indent="-285750">
              <a:buClr>
                <a:srgbClr val="7030A0"/>
              </a:buClr>
            </a:pPr>
            <a:r>
              <a:rPr lang="en-GB" dirty="0">
                <a:solidFill>
                  <a:srgbClr val="0070C0"/>
                </a:solidFill>
              </a:rPr>
              <a:t>When media station receives a news, admin will input it to the system and update the mobile app</a:t>
            </a:r>
          </a:p>
          <a:p>
            <a:pPr marL="285750" indent="-285750">
              <a:buClr>
                <a:srgbClr val="7030A0"/>
              </a:buClr>
            </a:pPr>
            <a:r>
              <a:rPr lang="en-GB" dirty="0">
                <a:solidFill>
                  <a:srgbClr val="0070C0"/>
                </a:solidFill>
              </a:rPr>
              <a:t>Ask the provincial reporters do coverage in their area and inform the other reporters after someone confirms their participation.</a:t>
            </a:r>
          </a:p>
          <a:p>
            <a:pPr marL="285750" indent="-285750">
              <a:buClr>
                <a:srgbClr val="7030A0"/>
              </a:buClr>
            </a:pPr>
            <a:r>
              <a:rPr lang="en-GB" dirty="0">
                <a:solidFill>
                  <a:srgbClr val="0070C0"/>
                </a:solidFill>
              </a:rPr>
              <a:t>Sends notifications and remind the relevant news to the provincial reporters </a:t>
            </a:r>
          </a:p>
          <a:p>
            <a:pPr marL="285750" indent="-285750">
              <a:buClr>
                <a:srgbClr val="7030A0"/>
              </a:buClr>
            </a:pPr>
            <a:r>
              <a:rPr lang="en-GB" dirty="0">
                <a:solidFill>
                  <a:srgbClr val="0070C0"/>
                </a:solidFill>
              </a:rPr>
              <a:t>Check whether the news was telecasted. if telecasted, prepare the salaries according to the number of news.</a:t>
            </a:r>
          </a:p>
          <a:p>
            <a:pPr marL="285750" indent="-285750">
              <a:buClr>
                <a:srgbClr val="7030A0"/>
              </a:buClr>
            </a:pPr>
            <a:r>
              <a:rPr lang="en-GB" dirty="0">
                <a:solidFill>
                  <a:srgbClr val="0070C0"/>
                </a:solidFill>
              </a:rPr>
              <a:t>Keep all the reports and records about news, news reporters  and payments.</a:t>
            </a:r>
          </a:p>
          <a:p>
            <a:endParaRPr lang="en-GB" dirty="0"/>
          </a:p>
          <a:p>
            <a:endParaRPr lang="en-US" dirty="0"/>
          </a:p>
        </p:txBody>
      </p:sp>
    </p:spTree>
    <p:extLst>
      <p:ext uri="{BB962C8B-B14F-4D97-AF65-F5344CB8AC3E}">
        <p14:creationId xmlns:p14="http://schemas.microsoft.com/office/powerpoint/2010/main" val="368468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90600"/>
            <a:ext cx="8686801" cy="1066800"/>
          </a:xfrm>
        </p:spPr>
        <p:txBody>
          <a:bodyPr/>
          <a:lstStyle/>
          <a:p>
            <a:pPr algn="ctr"/>
            <a:r>
              <a:rPr lang="en-GB" dirty="0">
                <a:solidFill>
                  <a:schemeClr val="bg2">
                    <a:lumMod val="50000"/>
                  </a:schemeClr>
                </a:solidFill>
              </a:rPr>
              <a:t>Functional requirements</a:t>
            </a:r>
            <a:r>
              <a:rPr lang="en-US" dirty="0"/>
              <a:t/>
            </a:r>
            <a:br>
              <a:rPr lang="en-US" dirty="0"/>
            </a:br>
            <a:endParaRPr lang="en-US" dirty="0"/>
          </a:p>
        </p:txBody>
      </p:sp>
      <p:sp>
        <p:nvSpPr>
          <p:cNvPr id="5" name="Content Placeholder 2"/>
          <p:cNvSpPr>
            <a:spLocks noGrp="1"/>
          </p:cNvSpPr>
          <p:nvPr>
            <p:ph idx="1"/>
          </p:nvPr>
        </p:nvSpPr>
        <p:spPr>
          <a:xfrm>
            <a:off x="1293812" y="1828800"/>
            <a:ext cx="8686801" cy="4191000"/>
          </a:xfrm>
        </p:spPr>
        <p:txBody>
          <a:bodyPr>
            <a:normAutofit/>
          </a:bodyPr>
          <a:lstStyle/>
          <a:p>
            <a:pPr marL="285750" lvl="0" indent="-285750">
              <a:spcBef>
                <a:spcPts val="0"/>
              </a:spcBef>
              <a:buClr>
                <a:srgbClr val="7030A0"/>
              </a:buClr>
              <a:buFont typeface="Wingdings" panose="05000000000000000000" pitchFamily="2" charset="2"/>
              <a:buChar char="q"/>
            </a:pPr>
            <a:r>
              <a:rPr lang="en-GB" sz="2400" dirty="0" smtClean="0">
                <a:solidFill>
                  <a:srgbClr val="0070C0"/>
                </a:solidFill>
              </a:rPr>
              <a:t>Mobile App</a:t>
            </a:r>
            <a:endParaRPr lang="en-GB" sz="2400" dirty="0">
              <a:solidFill>
                <a:srgbClr val="0070C0"/>
              </a:solidFill>
            </a:endParaRPr>
          </a:p>
          <a:p>
            <a:pPr marL="285750" indent="-285750">
              <a:buClr>
                <a:srgbClr val="7030A0"/>
              </a:buClr>
            </a:pPr>
            <a:r>
              <a:rPr lang="en-US" dirty="0">
                <a:solidFill>
                  <a:srgbClr val="0070C0"/>
                </a:solidFill>
              </a:rPr>
              <a:t>Confirm the participation to a particular coverage.</a:t>
            </a:r>
          </a:p>
          <a:p>
            <a:pPr marL="285750" indent="-285750">
              <a:buClr>
                <a:srgbClr val="7030A0"/>
              </a:buClr>
            </a:pPr>
            <a:r>
              <a:rPr lang="en-US" dirty="0">
                <a:solidFill>
                  <a:srgbClr val="0070C0"/>
                </a:solidFill>
              </a:rPr>
              <a:t>See the event calendar and the choose news which weren’t taken by another reporter.</a:t>
            </a:r>
          </a:p>
          <a:p>
            <a:pPr marL="285750" indent="-285750">
              <a:buClr>
                <a:srgbClr val="7030A0"/>
              </a:buClr>
            </a:pPr>
            <a:r>
              <a:rPr lang="en-US" dirty="0">
                <a:solidFill>
                  <a:srgbClr val="0070C0"/>
                </a:solidFill>
              </a:rPr>
              <a:t>Check the monthly salary.</a:t>
            </a:r>
          </a:p>
          <a:p>
            <a:pPr marL="285750" indent="-285750">
              <a:buClr>
                <a:srgbClr val="7030A0"/>
              </a:buClr>
            </a:pPr>
            <a:r>
              <a:rPr lang="en-US" dirty="0">
                <a:solidFill>
                  <a:srgbClr val="0070C0"/>
                </a:solidFill>
              </a:rPr>
              <a:t>Inform the media station when the provincial reporter found a new news</a:t>
            </a:r>
            <a:r>
              <a:rPr lang="en-US" dirty="0" smtClean="0">
                <a:solidFill>
                  <a:srgbClr val="0070C0"/>
                </a:solidFill>
              </a:rPr>
              <a:t>.</a:t>
            </a:r>
          </a:p>
          <a:p>
            <a:pPr marL="285750" indent="-285750">
              <a:buClr>
                <a:srgbClr val="7030A0"/>
              </a:buClr>
            </a:pPr>
            <a:r>
              <a:rPr lang="en-US" dirty="0">
                <a:solidFill>
                  <a:srgbClr val="0070C0"/>
                </a:solidFill>
              </a:rPr>
              <a:t>View inbox </a:t>
            </a:r>
          </a:p>
          <a:p>
            <a:pPr marL="45720" indent="0">
              <a:buNone/>
            </a:pPr>
            <a:endParaRPr lang="en-GB" dirty="0"/>
          </a:p>
          <a:p>
            <a:endParaRPr lang="en-US" dirty="0"/>
          </a:p>
        </p:txBody>
      </p:sp>
    </p:spTree>
    <p:extLst>
      <p:ext uri="{BB962C8B-B14F-4D97-AF65-F5344CB8AC3E}">
        <p14:creationId xmlns:p14="http://schemas.microsoft.com/office/powerpoint/2010/main" val="159450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Non-functional requirements</a:t>
            </a:r>
          </a:p>
        </p:txBody>
      </p:sp>
      <p:sp>
        <p:nvSpPr>
          <p:cNvPr id="3" name="Content Placeholder 2"/>
          <p:cNvSpPr>
            <a:spLocks noGrp="1"/>
          </p:cNvSpPr>
          <p:nvPr>
            <p:ph idx="1"/>
          </p:nvPr>
        </p:nvSpPr>
        <p:spPr/>
        <p:txBody>
          <a:bodyPr>
            <a:normAutofit lnSpcReduction="10000"/>
          </a:bodyPr>
          <a:lstStyle/>
          <a:p>
            <a:r>
              <a:rPr lang="en-US" b="1" u="sng" dirty="0">
                <a:solidFill>
                  <a:schemeClr val="accent3"/>
                </a:solidFill>
              </a:rPr>
              <a:t>Usability</a:t>
            </a:r>
          </a:p>
          <a:p>
            <a:r>
              <a:rPr lang="en-US" dirty="0"/>
              <a:t>A user friendly interface for both web and mobile applications with an attractive UI.</a:t>
            </a:r>
          </a:p>
          <a:p>
            <a:r>
              <a:rPr lang="en-US" b="1" u="sng" dirty="0">
                <a:solidFill>
                  <a:schemeClr val="accent3"/>
                </a:solidFill>
              </a:rPr>
              <a:t>Dependability</a:t>
            </a:r>
          </a:p>
          <a:p>
            <a:r>
              <a:rPr lang="en-US" dirty="0"/>
              <a:t>When you are entering something without data connection you’ll be sent a notification which says “You are not connected. Please check the connection ”.if  you record something offline the database will be updated as soon as the person become online. And special notification will be sent to him stating that.</a:t>
            </a:r>
          </a:p>
          <a:p>
            <a:r>
              <a:rPr lang="en-US" b="1" u="sng" dirty="0">
                <a:solidFill>
                  <a:schemeClr val="accent3"/>
                </a:solidFill>
              </a:rPr>
              <a:t>Availability</a:t>
            </a:r>
          </a:p>
          <a:p>
            <a:r>
              <a:rPr lang="en-US" dirty="0"/>
              <a:t>Even if there’s no connection the user have access to see his salary and upcoming events.</a:t>
            </a:r>
          </a:p>
          <a:p>
            <a:endParaRPr lang="en-US" dirty="0"/>
          </a:p>
          <a:p>
            <a:endParaRPr lang="en-US" dirty="0"/>
          </a:p>
          <a:p>
            <a:endParaRPr lang="en-US" dirty="0"/>
          </a:p>
        </p:txBody>
      </p:sp>
    </p:spTree>
    <p:extLst>
      <p:ext uri="{BB962C8B-B14F-4D97-AF65-F5344CB8AC3E}">
        <p14:creationId xmlns:p14="http://schemas.microsoft.com/office/powerpoint/2010/main" val="298022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BENEFITS</a:t>
            </a:r>
            <a:endParaRPr lang="en-US" dirty="0"/>
          </a:p>
        </p:txBody>
      </p:sp>
      <p:sp>
        <p:nvSpPr>
          <p:cNvPr id="3" name="Content Placeholder 2"/>
          <p:cNvSpPr>
            <a:spLocks noGrp="1"/>
          </p:cNvSpPr>
          <p:nvPr>
            <p:ph idx="1"/>
          </p:nvPr>
        </p:nvSpPr>
        <p:spPr/>
        <p:txBody>
          <a:bodyPr/>
          <a:lstStyle/>
          <a:p>
            <a:pPr>
              <a:lnSpc>
                <a:spcPct val="150000"/>
              </a:lnSpc>
            </a:pPr>
            <a:r>
              <a:rPr lang="en-US" sz="2800" dirty="0"/>
              <a:t>Can share information effectively</a:t>
            </a:r>
          </a:p>
          <a:p>
            <a:pPr>
              <a:lnSpc>
                <a:spcPct val="150000"/>
              </a:lnSpc>
            </a:pPr>
            <a:r>
              <a:rPr lang="en-US" sz="2800" dirty="0"/>
              <a:t> Improve reporter relationship by news director  with the news coordinator</a:t>
            </a:r>
          </a:p>
          <a:p>
            <a:pPr>
              <a:lnSpc>
                <a:spcPct val="150000"/>
              </a:lnSpc>
            </a:pPr>
            <a:r>
              <a:rPr lang="en-US" sz="2800" dirty="0"/>
              <a:t>Can access to the information anytime</a:t>
            </a:r>
          </a:p>
          <a:p>
            <a:pPr>
              <a:lnSpc>
                <a:spcPct val="150000"/>
              </a:lnSpc>
            </a:pPr>
            <a:r>
              <a:rPr lang="en-US" sz="2800" dirty="0"/>
              <a:t>Reporters can get notifications about their new tasks</a:t>
            </a:r>
          </a:p>
          <a:p>
            <a:endParaRPr lang="en-US" dirty="0"/>
          </a:p>
        </p:txBody>
      </p:sp>
    </p:spTree>
    <p:extLst>
      <p:ext uri="{BB962C8B-B14F-4D97-AF65-F5344CB8AC3E}">
        <p14:creationId xmlns:p14="http://schemas.microsoft.com/office/powerpoint/2010/main" val="58399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4114800"/>
            <a:ext cx="8686801" cy="1066800"/>
          </a:xfrm>
        </p:spPr>
        <p:txBody>
          <a:bodyPr>
            <a:normAutofit/>
          </a:bodyPr>
          <a:lstStyle/>
          <a:p>
            <a:pPr algn="ctr"/>
            <a:r>
              <a:rPr lang="en-US" sz="6000" dirty="0" smtClean="0"/>
              <a:t>ANALYSIS</a:t>
            </a:r>
            <a:endParaRPr lang="en-US" sz="6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411" y="1232721"/>
            <a:ext cx="9296400" cy="2910810"/>
          </a:xfrm>
          <a:prstGeom prst="rect">
            <a:avLst/>
          </a:prstGeom>
        </p:spPr>
      </p:pic>
    </p:spTree>
    <p:extLst>
      <p:ext uri="{BB962C8B-B14F-4D97-AF65-F5344CB8AC3E}">
        <p14:creationId xmlns:p14="http://schemas.microsoft.com/office/powerpoint/2010/main" val="161623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TECHNICAL FEASIBILITY</a:t>
            </a:r>
          </a:p>
        </p:txBody>
      </p:sp>
      <p:sp>
        <p:nvSpPr>
          <p:cNvPr id="3" name="Content Placeholder 2"/>
          <p:cNvSpPr>
            <a:spLocks noGrp="1"/>
          </p:cNvSpPr>
          <p:nvPr>
            <p:ph idx="1"/>
          </p:nvPr>
        </p:nvSpPr>
        <p:spPr>
          <a:xfrm>
            <a:off x="1065212" y="1828800"/>
            <a:ext cx="9144000" cy="4419600"/>
          </a:xfrm>
        </p:spPr>
        <p:txBody>
          <a:bodyPr>
            <a:noAutofit/>
          </a:bodyPr>
          <a:lstStyle/>
          <a:p>
            <a:pPr fontAlgn="base">
              <a:lnSpc>
                <a:spcPct val="100000"/>
              </a:lnSpc>
            </a:pPr>
            <a:r>
              <a:rPr lang="en-US" sz="2400" dirty="0"/>
              <a:t>Mobile application will run on any mid-range tablet or smartphone. Stylus is required to capture signatures.</a:t>
            </a:r>
          </a:p>
          <a:p>
            <a:pPr fontAlgn="base">
              <a:lnSpc>
                <a:spcPct val="100000"/>
              </a:lnSpc>
            </a:pPr>
            <a:r>
              <a:rPr lang="en-US" sz="2400" dirty="0"/>
              <a:t>Developing android applications are getting easier with hybrid technologies which uses HTML/CSS/JavaScript for development.</a:t>
            </a:r>
          </a:p>
          <a:p>
            <a:pPr fontAlgn="base">
              <a:lnSpc>
                <a:spcPct val="100000"/>
              </a:lnSpc>
            </a:pPr>
            <a:r>
              <a:rPr lang="en-US" sz="2400" dirty="0"/>
              <a:t>Technical aspects of the development are well within the group’s ability. Team is currently researching on a suitable technological stack to be used.</a:t>
            </a:r>
          </a:p>
          <a:p>
            <a:pPr fontAlgn="base">
              <a:lnSpc>
                <a:spcPct val="100000"/>
              </a:lnSpc>
            </a:pPr>
            <a:r>
              <a:rPr lang="en-US" sz="2400" dirty="0"/>
              <a:t>Web application will run on all major browsers which supports HTML5</a:t>
            </a:r>
            <a:r>
              <a:rPr lang="en-US" sz="2400" dirty="0" smtClean="0"/>
              <a:t>.</a:t>
            </a:r>
            <a:endParaRPr lang="en-US" sz="2400" dirty="0"/>
          </a:p>
        </p:txBody>
      </p:sp>
    </p:spTree>
    <p:extLst>
      <p:ext uri="{BB962C8B-B14F-4D97-AF65-F5344CB8AC3E}">
        <p14:creationId xmlns:p14="http://schemas.microsoft.com/office/powerpoint/2010/main" val="289999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OPERATIONAL FEASIBILITY</a:t>
            </a:r>
          </a:p>
        </p:txBody>
      </p:sp>
      <p:sp>
        <p:nvSpPr>
          <p:cNvPr id="3" name="Content Placeholder 2"/>
          <p:cNvSpPr>
            <a:spLocks noGrp="1"/>
          </p:cNvSpPr>
          <p:nvPr>
            <p:ph idx="1"/>
          </p:nvPr>
        </p:nvSpPr>
        <p:spPr>
          <a:xfrm>
            <a:off x="1073617" y="2362200"/>
            <a:ext cx="9144000" cy="4191000"/>
          </a:xfrm>
        </p:spPr>
        <p:txBody>
          <a:bodyPr>
            <a:normAutofit/>
          </a:bodyPr>
          <a:lstStyle/>
          <a:p>
            <a:pPr fontAlgn="base"/>
            <a:r>
              <a:rPr lang="en-US" sz="2800" dirty="0"/>
              <a:t>The mobile application will provide simple and intuitive interfaces to the reporter.</a:t>
            </a:r>
          </a:p>
          <a:p>
            <a:pPr fontAlgn="base"/>
            <a:r>
              <a:rPr lang="en-US" sz="2800" dirty="0"/>
              <a:t>System does not require any other hardware components other than a Smartphone, a server and a desktop machine.</a:t>
            </a:r>
          </a:p>
          <a:p>
            <a:pPr fontAlgn="base"/>
            <a:r>
              <a:rPr lang="en-US" sz="2800" dirty="0"/>
              <a:t>Contract problems, so this system is ideal.</a:t>
            </a:r>
          </a:p>
        </p:txBody>
      </p:sp>
    </p:spTree>
    <p:extLst>
      <p:ext uri="{BB962C8B-B14F-4D97-AF65-F5344CB8AC3E}">
        <p14:creationId xmlns:p14="http://schemas.microsoft.com/office/powerpoint/2010/main" val="42216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SCHEDULE FEASIBILITY</a:t>
            </a:r>
          </a:p>
        </p:txBody>
      </p:sp>
      <p:sp>
        <p:nvSpPr>
          <p:cNvPr id="3" name="Content Placeholder 2"/>
          <p:cNvSpPr>
            <a:spLocks noGrp="1"/>
          </p:cNvSpPr>
          <p:nvPr>
            <p:ph idx="1"/>
          </p:nvPr>
        </p:nvSpPr>
        <p:spPr>
          <a:xfrm>
            <a:off x="1065212" y="1828800"/>
            <a:ext cx="9677400" cy="4191000"/>
          </a:xfrm>
        </p:spPr>
        <p:txBody>
          <a:bodyPr>
            <a:noAutofit/>
          </a:bodyPr>
          <a:lstStyle/>
          <a:p>
            <a:pPr fontAlgn="base"/>
            <a:r>
              <a:rPr lang="en-US" sz="2400" dirty="0"/>
              <a:t>A timeframe is not a client requirement, however it is a course objective.</a:t>
            </a:r>
          </a:p>
          <a:p>
            <a:pPr fontAlgn="base"/>
            <a:r>
              <a:rPr lang="en-US" sz="2400" dirty="0"/>
              <a:t>Number of work hours:</a:t>
            </a:r>
          </a:p>
          <a:p>
            <a:pPr fontAlgn="base"/>
            <a:r>
              <a:rPr lang="en-US" sz="2400" dirty="0"/>
              <a:t>Weekdays = 4</a:t>
            </a:r>
          </a:p>
          <a:p>
            <a:pPr fontAlgn="base"/>
            <a:r>
              <a:rPr lang="en-US" sz="2400" dirty="0"/>
              <a:t>Weekend = 2</a:t>
            </a:r>
          </a:p>
          <a:p>
            <a:pPr fontAlgn="base"/>
            <a:r>
              <a:rPr lang="en-US" sz="2400" dirty="0"/>
              <a:t>Number of member = 6</a:t>
            </a:r>
          </a:p>
          <a:p>
            <a:pPr fontAlgn="base"/>
            <a:r>
              <a:rPr lang="en-US" sz="2400" dirty="0"/>
              <a:t>Man-hours per week = (4+2) * 6 = 36</a:t>
            </a:r>
          </a:p>
          <a:p>
            <a:pPr fontAlgn="base"/>
            <a:r>
              <a:rPr lang="en-US" sz="2400" dirty="0"/>
              <a:t>Estimated number of weeks = 42</a:t>
            </a:r>
          </a:p>
          <a:p>
            <a:pPr fontAlgn="base"/>
            <a:r>
              <a:rPr lang="en-US" sz="2400" dirty="0"/>
              <a:t>Estimated total of man hours = 36 * 42 =</a:t>
            </a:r>
            <a:r>
              <a:rPr lang="en-US" sz="2400" dirty="0" smtClean="0"/>
              <a:t>1512</a:t>
            </a:r>
            <a:endParaRPr lang="en-US" sz="2400" dirty="0"/>
          </a:p>
        </p:txBody>
      </p:sp>
    </p:spTree>
    <p:extLst>
      <p:ext uri="{BB962C8B-B14F-4D97-AF65-F5344CB8AC3E}">
        <p14:creationId xmlns:p14="http://schemas.microsoft.com/office/powerpoint/2010/main" val="319847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Development Methodologies </a:t>
            </a:r>
            <a:endParaRPr lang="en-US" dirty="0"/>
          </a:p>
        </p:txBody>
      </p:sp>
      <p:sp>
        <p:nvSpPr>
          <p:cNvPr id="3" name="Content Placeholder 2"/>
          <p:cNvSpPr>
            <a:spLocks noGrp="1"/>
          </p:cNvSpPr>
          <p:nvPr>
            <p:ph idx="1"/>
          </p:nvPr>
        </p:nvSpPr>
        <p:spPr>
          <a:xfrm>
            <a:off x="1065212" y="2209800"/>
            <a:ext cx="8686801" cy="4191000"/>
          </a:xfrm>
        </p:spPr>
        <p:txBody>
          <a:bodyPr/>
          <a:lstStyle/>
          <a:p>
            <a:pPr marL="45720" lvl="0" indent="0">
              <a:buNone/>
            </a:pPr>
            <a:endPar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endParaRPr>
          </a:p>
          <a:p>
            <a:pPr marL="45720" lvl="0" indent="0">
              <a:buNone/>
            </a:pPr>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Agile </a:t>
            </a:r>
            <a:r>
              <a:rPr lang="en-GB" sz="2800" dirty="0">
                <a:solidFill>
                  <a:schemeClr val="bg2">
                    <a:lumMod val="50000"/>
                  </a:schemeClr>
                </a:solidFill>
                <a:latin typeface="Adobe Fan Heiti Std B" panose="020B0700000000000000" pitchFamily="34" charset="-128"/>
                <a:ea typeface="Adobe Fan Heiti Std B" panose="020B0700000000000000" pitchFamily="34" charset="-128"/>
              </a:rPr>
              <a:t>Methodology – SCRUM</a:t>
            </a:r>
          </a:p>
          <a:p>
            <a:pPr marL="45720" lvl="0" indent="0">
              <a:buNone/>
            </a:pP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pPr lvl="0">
              <a:buFontTx/>
              <a:buChar char="-"/>
            </a:pPr>
            <a:r>
              <a:rPr lang="en-GB" sz="2800" dirty="0">
                <a:solidFill>
                  <a:schemeClr val="bg2">
                    <a:lumMod val="50000"/>
                  </a:schemeClr>
                </a:solidFill>
                <a:ea typeface="Adobe Fan Heiti Std B" panose="020B0700000000000000" pitchFamily="34" charset="-128"/>
              </a:rPr>
              <a:t>A faster development methodology</a:t>
            </a:r>
          </a:p>
          <a:p>
            <a:pPr lvl="0">
              <a:buFontTx/>
              <a:buChar char="-"/>
            </a:pPr>
            <a:r>
              <a:rPr lang="en-GB" sz="2800" dirty="0">
                <a:solidFill>
                  <a:schemeClr val="bg2">
                    <a:lumMod val="50000"/>
                  </a:schemeClr>
                </a:solidFill>
                <a:latin typeface="Adobe Fan Heiti Std B" panose="020B0700000000000000" pitchFamily="34" charset="-128"/>
                <a:ea typeface="Adobe Fan Heiti Std B" panose="020B0700000000000000" pitchFamily="34" charset="-128"/>
              </a:rPr>
              <a:t> </a:t>
            </a:r>
            <a:r>
              <a:rPr lang="en-GB" sz="2800" dirty="0">
                <a:solidFill>
                  <a:schemeClr val="bg2">
                    <a:lumMod val="50000"/>
                  </a:schemeClr>
                </a:solidFill>
                <a:ea typeface="Adobe Fan Heiti Std B" panose="020B0700000000000000" pitchFamily="34" charset="-128"/>
              </a:rPr>
              <a:t>Can conduct SCRUM sessions which would resolve the issues which the team members would meet</a:t>
            </a: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endParaRPr lang="en-US" dirty="0"/>
          </a:p>
        </p:txBody>
      </p:sp>
    </p:spTree>
    <p:extLst>
      <p:ext uri="{BB962C8B-B14F-4D97-AF65-F5344CB8AC3E}">
        <p14:creationId xmlns:p14="http://schemas.microsoft.com/office/powerpoint/2010/main" val="119051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228600"/>
            <a:ext cx="3352800" cy="838200"/>
          </a:xfrm>
        </p:spPr>
        <p:txBody>
          <a:bodyPr>
            <a:normAutofit/>
          </a:bodyPr>
          <a:lstStyle/>
          <a:p>
            <a:pPr algn="ctr"/>
            <a:r>
              <a:rPr lang="en-US" sz="4000" dirty="0" smtClean="0"/>
              <a:t>Our Team</a:t>
            </a:r>
            <a:endParaRPr lang="en-US" sz="4000" dirty="0"/>
          </a:p>
        </p:txBody>
      </p:sp>
      <p:sp>
        <p:nvSpPr>
          <p:cNvPr id="5" name="TextBox 4"/>
          <p:cNvSpPr txBox="1"/>
          <p:nvPr/>
        </p:nvSpPr>
        <p:spPr>
          <a:xfrm>
            <a:off x="684212" y="1219201"/>
            <a:ext cx="9448800" cy="2308324"/>
          </a:xfrm>
          <a:prstGeom prst="rect">
            <a:avLst/>
          </a:prstGeom>
          <a:noFill/>
          <a:ln>
            <a:noFill/>
          </a:ln>
        </p:spPr>
        <p:txBody>
          <a:bodyPr wrap="square" rtlCol="0" anchor="ctr" anchorCtr="1">
            <a:spAutoFit/>
          </a:bodyPr>
          <a:lstStyle/>
          <a:p>
            <a:endParaRPr lang="en-US" dirty="0" smtClean="0"/>
          </a:p>
          <a:p>
            <a:endParaRPr lang="en-US" dirty="0"/>
          </a:p>
          <a:p>
            <a:r>
              <a:rPr lang="en-US" dirty="0" smtClean="0"/>
              <a:t>Supervisor :- Dr. Prasad </a:t>
            </a:r>
            <a:r>
              <a:rPr lang="en-US" dirty="0" err="1" smtClean="0"/>
              <a:t>Wimalarathne</a:t>
            </a:r>
            <a:r>
              <a:rPr lang="en-US" dirty="0" smtClean="0"/>
              <a:t/>
            </a:r>
            <a:br>
              <a:rPr lang="en-US" dirty="0" smtClean="0"/>
            </a:br>
            <a:r>
              <a:rPr lang="en-US" dirty="0" smtClean="0"/>
              <a:t/>
            </a:r>
            <a:br>
              <a:rPr lang="en-US" dirty="0" smtClean="0"/>
            </a:br>
            <a:r>
              <a:rPr lang="en-US" dirty="0" smtClean="0"/>
              <a:t>Mentor :- Ms. S.S </a:t>
            </a:r>
            <a:r>
              <a:rPr lang="en-US" dirty="0" err="1" smtClean="0"/>
              <a:t>Edirisinghe</a:t>
            </a:r>
            <a:endParaRPr lang="en-US" dirty="0" smtClean="0"/>
          </a:p>
          <a:p>
            <a:r>
              <a:rPr lang="en-US" dirty="0" smtClean="0"/>
              <a:t>         </a:t>
            </a:r>
          </a:p>
          <a:p>
            <a:pPr algn="ctr"/>
            <a:endParaRPr lang="en-US" dirty="0" smtClean="0"/>
          </a:p>
          <a:p>
            <a:pPr algn="ct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98141634"/>
              </p:ext>
            </p:extLst>
          </p:nvPr>
        </p:nvGraphicFramePr>
        <p:xfrm>
          <a:off x="2093912" y="3657600"/>
          <a:ext cx="7238999" cy="2394584"/>
        </p:xfrm>
        <a:graphic>
          <a:graphicData uri="http://schemas.openxmlformats.org/drawingml/2006/table">
            <a:tbl>
              <a:tblPr firstRow="1" firstCol="1" bandRow="1">
                <a:tableStyleId>{5C22544A-7EE6-4342-B048-85BDC9FD1C3A}</a:tableStyleId>
              </a:tblPr>
              <a:tblGrid>
                <a:gridCol w="5158827"/>
                <a:gridCol w="2080172"/>
              </a:tblGrid>
              <a:tr h="385399">
                <a:tc>
                  <a:txBody>
                    <a:bodyPr/>
                    <a:lstStyle/>
                    <a:p>
                      <a:pPr marL="0" marR="0">
                        <a:lnSpc>
                          <a:spcPct val="107000"/>
                        </a:lnSpc>
                        <a:spcBef>
                          <a:spcPts val="0"/>
                        </a:spcBef>
                        <a:spcAft>
                          <a:spcPts val="0"/>
                        </a:spcAft>
                      </a:pPr>
                      <a:r>
                        <a:rPr lang="en-US" sz="1100" dirty="0">
                          <a:effectLst/>
                        </a:rPr>
                        <a:t>1).  </a:t>
                      </a:r>
                      <a:r>
                        <a:rPr lang="en-US" sz="1100" dirty="0" err="1">
                          <a:effectLst/>
                        </a:rPr>
                        <a:t>W.N.D.D.Sanjaya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15001245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2). S.D.L.H.Maheeshanake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15000852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3). W.S.M.Rathnasekara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4). L.N.Anuradha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5). P.H.Samarasekara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15020657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dirty="0">
                          <a:effectLst/>
                        </a:rPr>
                        <a:t>6). </a:t>
                      </a:r>
                      <a:r>
                        <a:rPr lang="en-US" sz="1100" dirty="0" err="1">
                          <a:effectLst/>
                        </a:rPr>
                        <a:t>G.W.M.W.K.M.Sirisena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15020762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0012" y="2133600"/>
            <a:ext cx="8593613" cy="1981200"/>
          </a:xfrm>
          <a:prstGeom prst="rect">
            <a:avLst/>
          </a:prstGeom>
        </p:spPr>
      </p:pic>
    </p:spTree>
    <p:extLst>
      <p:ext uri="{BB962C8B-B14F-4D97-AF65-F5344CB8AC3E}">
        <p14:creationId xmlns:p14="http://schemas.microsoft.com/office/powerpoint/2010/main" val="152721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812" y="167066"/>
            <a:ext cx="9448800" cy="6960776"/>
          </a:xfrm>
        </p:spPr>
      </p:pic>
    </p:spTree>
    <p:extLst>
      <p:ext uri="{BB962C8B-B14F-4D97-AF65-F5344CB8AC3E}">
        <p14:creationId xmlns:p14="http://schemas.microsoft.com/office/powerpoint/2010/main" val="51618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228600"/>
            <a:ext cx="6858000" cy="5876884"/>
          </a:xfrm>
        </p:spPr>
      </p:pic>
    </p:spTree>
    <p:extLst>
      <p:ext uri="{BB962C8B-B14F-4D97-AF65-F5344CB8AC3E}">
        <p14:creationId xmlns:p14="http://schemas.microsoft.com/office/powerpoint/2010/main" val="190059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011" y="159289"/>
            <a:ext cx="8686801" cy="1066800"/>
          </a:xfrm>
        </p:spPr>
        <p:txBody>
          <a:bodyPr>
            <a:normAutofit/>
          </a:bodyPr>
          <a:lstStyle/>
          <a:p>
            <a:r>
              <a:rPr lang="en-US" sz="6000" dirty="0"/>
              <a:t>Technologies we use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34" y="1565214"/>
            <a:ext cx="4251960" cy="249138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412" y="1761987"/>
            <a:ext cx="3854368" cy="209783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612" y="4061593"/>
            <a:ext cx="4762500" cy="2571750"/>
          </a:xfrm>
          <a:prstGeom prst="rect">
            <a:avLst/>
          </a:prstGeom>
        </p:spPr>
      </p:pic>
    </p:spTree>
    <p:extLst>
      <p:ext uri="{BB962C8B-B14F-4D97-AF65-F5344CB8AC3E}">
        <p14:creationId xmlns:p14="http://schemas.microsoft.com/office/powerpoint/2010/main" val="104375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 LEVEL ARCHITECTURE DIAGRAM</a:t>
            </a:r>
          </a:p>
        </p:txBody>
      </p:sp>
      <p:pic>
        <p:nvPicPr>
          <p:cNvPr id="3074"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788" y="1752600"/>
            <a:ext cx="7721647" cy="4577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74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2143"/>
            <a:ext cx="8686801" cy="1066800"/>
          </a:xfrm>
        </p:spPr>
        <p:txBody>
          <a:bodyPr>
            <a:normAutofit/>
          </a:bodyPr>
          <a:lstStyle/>
          <a:p>
            <a:pPr algn="ctr"/>
            <a:r>
              <a:rPr lang="en-US" sz="4400" dirty="0"/>
              <a:t>DELIVERABLES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12" y="2057400"/>
            <a:ext cx="2381250" cy="1924050"/>
          </a:xfrm>
        </p:spPr>
      </p:pic>
      <p:grpSp>
        <p:nvGrpSpPr>
          <p:cNvPr id="5" name="Group 4"/>
          <p:cNvGrpSpPr/>
          <p:nvPr/>
        </p:nvGrpSpPr>
        <p:grpSpPr>
          <a:xfrm>
            <a:off x="4418012" y="1905000"/>
            <a:ext cx="1905000" cy="2076450"/>
            <a:chOff x="7389812" y="1358685"/>
            <a:chExt cx="2614100" cy="261410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75612" y="1831794"/>
            <a:ext cx="2713940" cy="2149656"/>
          </a:xfrm>
          <a:prstGeom prst="rect">
            <a:avLst/>
          </a:prstGeom>
        </p:spPr>
      </p:pic>
      <p:sp>
        <p:nvSpPr>
          <p:cNvPr id="9" name="Rectangle 8"/>
          <p:cNvSpPr/>
          <p:nvPr/>
        </p:nvSpPr>
        <p:spPr>
          <a:xfrm>
            <a:off x="989012" y="4293954"/>
            <a:ext cx="2654733"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Web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827462" y="4293954"/>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Mobile</a:t>
            </a:r>
            <a:r>
              <a:rPr lang="en-US" sz="2400" b="0" cap="none" spc="0" dirty="0" smtClean="0">
                <a:ln w="0"/>
                <a:solidFill>
                  <a:schemeClr val="tx1"/>
                </a:solidFill>
                <a:effectLst>
                  <a:outerShdw blurRad="38100" dist="19050" dir="2700000" algn="tl" rotWithShape="0">
                    <a:schemeClr val="dk1">
                      <a:alpha val="40000"/>
                    </a:schemeClr>
                  </a:outerShdw>
                </a:effectLst>
              </a:rPr>
              <a:t>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7735865" y="4315711"/>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User Manual</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1927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6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0" y="190275"/>
            <a:ext cx="8686801" cy="1066800"/>
          </a:xfrm>
        </p:spPr>
        <p:txBody>
          <a:bodyPr/>
          <a:lstStyle/>
          <a:p>
            <a:pPr algn="ctr"/>
            <a:r>
              <a:rPr lang="en-US" dirty="0" smtClean="0"/>
              <a:t>Introducing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104" y="1618129"/>
            <a:ext cx="4601015" cy="2460362"/>
          </a:xfrm>
          <a:prstGeom prst="rect">
            <a:avLst/>
          </a:prstGeom>
        </p:spPr>
      </p:pic>
      <p:sp>
        <p:nvSpPr>
          <p:cNvPr id="6" name="Rectangle 5"/>
          <p:cNvSpPr/>
          <p:nvPr/>
        </p:nvSpPr>
        <p:spPr>
          <a:xfrm>
            <a:off x="1370012" y="4470921"/>
            <a:ext cx="9028434" cy="1754326"/>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Reporters</a:t>
            </a:r>
            <a:r>
              <a:rPr lang="en-US" sz="5400" b="0" cap="none" spc="0" dirty="0" smtClean="0">
                <a:ln w="0"/>
                <a:solidFill>
                  <a:schemeClr val="tx1"/>
                </a:solidFill>
                <a:effectLst>
                  <a:outerShdw blurRad="38100" dist="19050" dir="2700000" algn="tl" rotWithShape="0">
                    <a:schemeClr val="dk1">
                      <a:alpha val="40000"/>
                    </a:schemeClr>
                  </a:outerShdw>
                </a:effectLst>
              </a:rPr>
              <a:t> Managing System </a:t>
            </a:r>
          </a:p>
          <a:p>
            <a:pPr algn="ctr"/>
            <a:r>
              <a:rPr lang="en-US" sz="5400" b="0" cap="none" spc="0" dirty="0" smtClean="0">
                <a:ln w="0"/>
                <a:solidFill>
                  <a:schemeClr val="tx1"/>
                </a:solidFill>
                <a:effectLst>
                  <a:outerShdw blurRad="38100" dist="19050" dir="2700000" algn="tl" rotWithShape="0">
                    <a:schemeClr val="dk1">
                      <a:alpha val="40000"/>
                    </a:schemeClr>
                  </a:outerShdw>
                </a:effectLst>
              </a:rPr>
              <a:t>For News Companies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9412" y="533400"/>
            <a:ext cx="2514600" cy="1066800"/>
          </a:xfrm>
        </p:spPr>
        <p:txBody>
          <a:bodyPr/>
          <a:lstStyle/>
          <a:p>
            <a:pPr algn="ctr"/>
            <a:r>
              <a:rPr lang="en-US" dirty="0" smtClean="0"/>
              <a:t>Our Client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662" y="1447800"/>
            <a:ext cx="3848100" cy="3848100"/>
          </a:xfrm>
          <a:prstGeom prst="rect">
            <a:avLst/>
          </a:prstGeom>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2" y="1447800"/>
            <a:ext cx="8077200" cy="4191000"/>
          </a:xfrm>
        </p:spPr>
        <p:txBody>
          <a:bodyPr>
            <a:noAutofit/>
          </a:bodyPr>
          <a:lstStyle/>
          <a:p>
            <a:pPr algn="just">
              <a:buFont typeface="Wingdings" panose="05000000000000000000" pitchFamily="2" charset="2"/>
              <a:buChar char="v"/>
            </a:pPr>
            <a:r>
              <a:rPr lang="en-US" sz="2400" b="1" dirty="0" smtClean="0"/>
              <a:t>We had to study the process of a news company to get a basic idea.</a:t>
            </a:r>
            <a:endParaRPr lang="en-US" sz="2400" b="1" dirty="0"/>
          </a:p>
          <a:p>
            <a:pPr algn="just">
              <a:buFont typeface="Wingdings" panose="05000000000000000000" pitchFamily="2" charset="2"/>
              <a:buChar char="v"/>
            </a:pPr>
            <a:r>
              <a:rPr lang="en-US" sz="2400" b="1" dirty="0" smtClean="0"/>
              <a:t>We visited few companies to study various types of systems.</a:t>
            </a:r>
          </a:p>
          <a:p>
            <a:pPr algn="just">
              <a:buFont typeface="Wingdings" panose="05000000000000000000" pitchFamily="2" charset="2"/>
              <a:buChar char="v"/>
            </a:pPr>
            <a:r>
              <a:rPr lang="en-US" sz="2400" b="1" dirty="0" smtClean="0"/>
              <a:t>We choose to visit companies which are using a minimum technology facilities and which are using  very modern technology for their process. </a:t>
            </a:r>
          </a:p>
          <a:p>
            <a:pPr algn="just">
              <a:buFont typeface="Wingdings" panose="05000000000000000000" pitchFamily="2" charset="2"/>
              <a:buChar char="v"/>
            </a:pPr>
            <a:r>
              <a:rPr lang="en-US" sz="2400" b="1" dirty="0" smtClean="0"/>
              <a:t>That helped us to get an idea about the range of technology facilities that are using by Sri Lankan News companies.</a:t>
            </a:r>
          </a:p>
          <a:p>
            <a:pPr algn="just">
              <a:buFont typeface="Wingdings" panose="05000000000000000000" pitchFamily="2" charset="2"/>
              <a:buChar char="v"/>
            </a:pPr>
            <a:r>
              <a:rPr lang="en-US" sz="2400" b="1" dirty="0" smtClean="0"/>
              <a:t>Understood the common Issues all of them are facing in their current Systems.</a:t>
            </a:r>
            <a:endParaRPr lang="en-US" sz="2400" b="1" dirty="0"/>
          </a:p>
        </p:txBody>
      </p:sp>
      <p:sp>
        <p:nvSpPr>
          <p:cNvPr id="4" name="Title 3"/>
          <p:cNvSpPr>
            <a:spLocks noGrp="1"/>
          </p:cNvSpPr>
          <p:nvPr>
            <p:ph type="title"/>
          </p:nvPr>
        </p:nvSpPr>
        <p:spPr>
          <a:xfrm>
            <a:off x="1065212" y="152400"/>
            <a:ext cx="9067800" cy="1066800"/>
          </a:xfrm>
        </p:spPr>
        <p:txBody>
          <a:bodyPr/>
          <a:lstStyle/>
          <a:p>
            <a:r>
              <a:rPr lang="en-US" dirty="0" smtClean="0"/>
              <a:t>Studying the Current real world systems</a:t>
            </a:r>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0"/>
            <a:ext cx="3695700" cy="609600"/>
          </a:xfrm>
        </p:spPr>
        <p:txBody>
          <a:bodyPr/>
          <a:lstStyle/>
          <a:p>
            <a:r>
              <a:rPr lang="en-US" dirty="0" smtClean="0"/>
              <a:t>Issues we found</a:t>
            </a:r>
            <a:endParaRPr lang="en-US" dirty="0"/>
          </a:p>
        </p:txBody>
      </p:sp>
      <p:sp>
        <p:nvSpPr>
          <p:cNvPr id="3" name="Content Placeholder 2"/>
          <p:cNvSpPr>
            <a:spLocks noGrp="1"/>
          </p:cNvSpPr>
          <p:nvPr>
            <p:ph idx="1"/>
          </p:nvPr>
        </p:nvSpPr>
        <p:spPr>
          <a:xfrm>
            <a:off x="398462" y="1143000"/>
            <a:ext cx="10363200" cy="4572000"/>
          </a:xfrm>
        </p:spPr>
        <p:txBody>
          <a:bodyPr>
            <a:noAutofit/>
          </a:bodyPr>
          <a:lstStyle/>
          <a:p>
            <a:pPr>
              <a:buFont typeface="Wingdings" panose="05000000000000000000" pitchFamily="2" charset="2"/>
              <a:buChar char="v"/>
            </a:pPr>
            <a:r>
              <a:rPr lang="en-US" sz="2400" b="1" dirty="0" smtClean="0"/>
              <a:t>There is a considerable probability of misunderstanding the communication between news room and the reporter </a:t>
            </a:r>
          </a:p>
          <a:p>
            <a:pPr>
              <a:buFont typeface="Wingdings" panose="05000000000000000000" pitchFamily="2" charset="2"/>
              <a:buChar char="v"/>
            </a:pPr>
            <a:r>
              <a:rPr lang="en-US" sz="2400" b="1" dirty="0"/>
              <a:t> </a:t>
            </a:r>
            <a:r>
              <a:rPr lang="en-US" sz="2400" b="1" dirty="0" smtClean="0"/>
              <a:t>Advising provincial Reporters to cover an incident is a fully manual process through a call.</a:t>
            </a:r>
          </a:p>
          <a:p>
            <a:pPr>
              <a:buFont typeface="Wingdings" panose="05000000000000000000" pitchFamily="2" charset="2"/>
              <a:buChar char="v"/>
            </a:pPr>
            <a:r>
              <a:rPr lang="en-US" sz="2400" b="1" dirty="0" smtClean="0"/>
              <a:t>Its hard to view each reporters activity for a one person at one time</a:t>
            </a:r>
          </a:p>
          <a:p>
            <a:pPr>
              <a:buFont typeface="Wingdings" panose="05000000000000000000" pitchFamily="2" charset="2"/>
              <a:buChar char="v"/>
            </a:pPr>
            <a:r>
              <a:rPr lang="en-US" sz="2400" b="1" dirty="0" smtClean="0"/>
              <a:t>There are some valuable time wasting when finalizing the monthly payment for a reporter. Need to check many written papers</a:t>
            </a:r>
          </a:p>
          <a:p>
            <a:pPr>
              <a:buFont typeface="Wingdings" panose="05000000000000000000" pitchFamily="2" charset="2"/>
              <a:buChar char="v"/>
            </a:pPr>
            <a:r>
              <a:rPr lang="en-US" sz="2400" b="1" dirty="0" smtClean="0"/>
              <a:t>Some middle important news can be missing</a:t>
            </a:r>
          </a:p>
          <a:p>
            <a:pPr>
              <a:buFont typeface="Wingdings" panose="05000000000000000000" pitchFamily="2" charset="2"/>
              <a:buChar char="v"/>
            </a:pPr>
            <a:r>
              <a:rPr lang="en-US" sz="2400" b="1" dirty="0" smtClean="0"/>
              <a:t>Its very complicate to handle this process for a one or few people, There is a requirement of more people to handle each group of reporters from each area. </a:t>
            </a:r>
            <a:r>
              <a:rPr lang="en-US" sz="2400" b="1" dirty="0"/>
              <a:t>I</a:t>
            </a:r>
            <a:r>
              <a:rPr lang="en-US" sz="2400" b="1" dirty="0" smtClean="0"/>
              <a:t>t is an extra cost. </a:t>
            </a:r>
            <a:endParaRPr lang="en-US" sz="2400" b="1"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912" y="228600"/>
            <a:ext cx="3581400" cy="685800"/>
          </a:xfrm>
        </p:spPr>
        <p:txBody>
          <a:bodyPr/>
          <a:lstStyle/>
          <a:p>
            <a:r>
              <a:rPr lang="en-US" dirty="0" smtClean="0"/>
              <a:t>Current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1219201"/>
            <a:ext cx="1600200" cy="1525274"/>
          </a:xfrm>
          <a:prstGeom prst="rect">
            <a:avLst/>
          </a:prstGeom>
        </p:spPr>
      </p:pic>
      <p:sp>
        <p:nvSpPr>
          <p:cNvPr id="5" name="Right Arrow 4"/>
          <p:cNvSpPr/>
          <p:nvPr/>
        </p:nvSpPr>
        <p:spPr>
          <a:xfrm rot="1412354">
            <a:off x="2055813" y="2732851"/>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912" y="3200400"/>
            <a:ext cx="3438395" cy="2573066"/>
          </a:xfrm>
          <a:prstGeom prst="rect">
            <a:avLst/>
          </a:prstGeom>
        </p:spPr>
      </p:pic>
      <p:sp>
        <p:nvSpPr>
          <p:cNvPr id="7" name="Right Arrow 6"/>
          <p:cNvSpPr/>
          <p:nvPr/>
        </p:nvSpPr>
        <p:spPr>
          <a:xfrm rot="18936310">
            <a:off x="6680199" y="3219610"/>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3474" y="1219201"/>
            <a:ext cx="2560583" cy="1920437"/>
          </a:xfrm>
          <a:prstGeom prst="rect">
            <a:avLst/>
          </a:prstGeom>
        </p:spPr>
      </p:pic>
    </p:spTree>
    <p:extLst>
      <p:ext uri="{BB962C8B-B14F-4D97-AF65-F5344CB8AC3E}">
        <p14:creationId xmlns:p14="http://schemas.microsoft.com/office/powerpoint/2010/main" val="27128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152400"/>
            <a:ext cx="2743200" cy="762000"/>
          </a:xfrm>
        </p:spPr>
        <p:txBody>
          <a:bodyPr/>
          <a:lstStyle/>
          <a:p>
            <a:r>
              <a:rPr lang="en-US" dirty="0"/>
              <a:t>O</a:t>
            </a:r>
            <a:r>
              <a:rPr lang="en-US" dirty="0" smtClean="0"/>
              <a:t>ur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1752600"/>
            <a:ext cx="1576387" cy="15025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812" y="4038600"/>
            <a:ext cx="2667000" cy="1879600"/>
          </a:xfrm>
          <a:prstGeom prst="rect">
            <a:avLst/>
          </a:prstGeom>
        </p:spPr>
      </p:pic>
      <p:grpSp>
        <p:nvGrpSpPr>
          <p:cNvPr id="10" name="Group 9"/>
          <p:cNvGrpSpPr/>
          <p:nvPr/>
        </p:nvGrpSpPr>
        <p:grpSpPr>
          <a:xfrm>
            <a:off x="7389812" y="1358685"/>
            <a:ext cx="2614100" cy="2614100"/>
            <a:chOff x="7389812" y="1358685"/>
            <a:chExt cx="2614100" cy="261410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sp>
        <p:nvSpPr>
          <p:cNvPr id="8" name="Right Arrow 7"/>
          <p:cNvSpPr/>
          <p:nvPr/>
        </p:nvSpPr>
        <p:spPr>
          <a:xfrm rot="1412354">
            <a:off x="2210546" y="3430676"/>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ight Arrow 8"/>
          <p:cNvSpPr/>
          <p:nvPr/>
        </p:nvSpPr>
        <p:spPr>
          <a:xfrm rot="18998689">
            <a:off x="6870700" y="4257613"/>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853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113" y="838200"/>
            <a:ext cx="5715000" cy="685800"/>
          </a:xfrm>
        </p:spPr>
        <p:txBody>
          <a:bodyPr/>
          <a:lstStyle/>
          <a:p>
            <a:r>
              <a:rPr lang="en-US" b="0" dirty="0"/>
              <a:t>HIERARCHY DIAGRAM</a:t>
            </a:r>
            <a:endParaRPr lang="en-US" dirty="0"/>
          </a:p>
        </p:txBody>
      </p:sp>
      <p:pic>
        <p:nvPicPr>
          <p:cNvPr id="2050"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7319" y="2004744"/>
            <a:ext cx="6182588" cy="383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15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EB0D3B34-B7D6-4C45-8EC6-74593BA23307}" vid="{3C7E45A4-4E96-419A-A06F-C7909FE41FB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2.xml><?xml version="1.0" encoding="utf-8"?>
<ds:datastoreItem xmlns:ds="http://schemas.openxmlformats.org/officeDocument/2006/customXml" ds:itemID="{3FFF1070-8794-47AC-90B7-1F2E078096FF}">
  <ds:schemaRefs>
    <ds:schemaRef ds:uri="40262f94-9f35-4ac3-9a90-690165a166b7"/>
    <ds:schemaRef ds:uri="a4f35948-e619-41b3-aa29-22878b09cfd2"/>
    <ds:schemaRef ds:uri="http://www.w3.org/XML/1998/namespace"/>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536</TotalTime>
  <Words>817</Words>
  <Application>Microsoft Office PowerPoint</Application>
  <PresentationFormat>Custom</PresentationFormat>
  <Paragraphs>106</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Adobe Fan Heiti Std B</vt:lpstr>
      <vt:lpstr>Abadi MT Condensed Extra Bold</vt:lpstr>
      <vt:lpstr>Arial</vt:lpstr>
      <vt:lpstr>Calibri</vt:lpstr>
      <vt:lpstr>Century Gothic</vt:lpstr>
      <vt:lpstr>Palatino Linotype</vt:lpstr>
      <vt:lpstr>Times New Roman</vt:lpstr>
      <vt:lpstr>Wingdings</vt:lpstr>
      <vt:lpstr>Business strategy presentation</vt:lpstr>
      <vt:lpstr>GROUP 13</vt:lpstr>
      <vt:lpstr>Our Team</vt:lpstr>
      <vt:lpstr>Introducing</vt:lpstr>
      <vt:lpstr>Our Client</vt:lpstr>
      <vt:lpstr>Studying the Current real world systems</vt:lpstr>
      <vt:lpstr>Issues we found</vt:lpstr>
      <vt:lpstr>Current System</vt:lpstr>
      <vt:lpstr>Our System</vt:lpstr>
      <vt:lpstr>HIERARCHY DIAGRAM</vt:lpstr>
      <vt:lpstr>Objectives</vt:lpstr>
      <vt:lpstr>Functional requirements</vt:lpstr>
      <vt:lpstr>Functional requirements </vt:lpstr>
      <vt:lpstr>Non-functional requirements</vt:lpstr>
      <vt:lpstr>BENEFITS</vt:lpstr>
      <vt:lpstr>ANALYSIS</vt:lpstr>
      <vt:lpstr>TECHNICAL FEASIBILITY</vt:lpstr>
      <vt:lpstr>OPERATIONAL FEASIBILITY</vt:lpstr>
      <vt:lpstr>SCHEDULE FEASIBILITY</vt:lpstr>
      <vt:lpstr>Development Methodologies </vt:lpstr>
      <vt:lpstr>PowerPoint Presentation</vt:lpstr>
      <vt:lpstr>PowerPoint Presentation</vt:lpstr>
      <vt:lpstr>PowerPoint Presentation</vt:lpstr>
      <vt:lpstr>Technologies we use</vt:lpstr>
      <vt:lpstr>HIGH LEVEL ARCHITECTURE DIAGRAM</vt:lpstr>
      <vt:lpstr>DELIVERABLES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13</dc:title>
  <dc:creator>Danushka Sanjaya</dc:creator>
  <cp:lastModifiedBy>Danushka Sanjaya</cp:lastModifiedBy>
  <cp:revision>27</cp:revision>
  <dcterms:created xsi:type="dcterms:W3CDTF">2017-03-29T18:07:05Z</dcterms:created>
  <dcterms:modified xsi:type="dcterms:W3CDTF">2017-04-01T10:14:08Z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